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944" r:id="rId1"/>
    <p:sldMasterId id="2147491981" r:id="rId2"/>
  </p:sldMasterIdLst>
  <p:notesMasterIdLst>
    <p:notesMasterId r:id="rId3"/>
  </p:notesMasterIdLst>
  <p:sldIdLst>
    <p:sldId id="3936" r:id="rId4"/>
    <p:sldId id="3939" r:id="rId5"/>
    <p:sldId id="3942" r:id="rId6"/>
    <p:sldId id="3945" r:id="rId7"/>
    <p:sldId id="3948" r:id="rId8"/>
    <p:sldId id="3951" r:id="rId9"/>
    <p:sldId id="3954" r:id="rId10"/>
    <p:sldId id="3957" r:id="rId11"/>
    <p:sldId id="3960" r:id="rId12"/>
    <p:sldId id="3963" r:id="rId13"/>
    <p:sldId id="3966" r:id="rId14"/>
    <p:sldId id="3969" r:id="rId15"/>
    <p:sldId id="3972" r:id="rId16"/>
    <p:sldId id="3975" r:id="rId17"/>
    <p:sldId id="3978" r:id="rId18"/>
    <p:sldId id="3981" r:id="rId19"/>
    <p:sldId id="3984" r:id="rId20"/>
    <p:sldId id="3987" r:id="rId21"/>
    <p:sldId id="3990" r:id="rId22"/>
    <p:sldId id="3993" r:id="rId23"/>
    <p:sldId id="3996" r:id="rId24"/>
    <p:sldId id="3999" r:id="rId25"/>
    <p:sldId id="4002" r:id="rId26"/>
    <p:sldId id="4005" r:id="rId27"/>
    <p:sldId id="4008" r:id="rId28"/>
    <p:sldId id="4011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45" r:id="rId1"/>
    <p:sldLayoutId id="2147491946" r:id="rId2"/>
    <p:sldLayoutId id="2147491947" r:id="rId3"/>
    <p:sldLayoutId id="2147491948" r:id="rId4"/>
    <p:sldLayoutId id="2147491949" r:id="rId5"/>
    <p:sldLayoutId id="2147491950" r:id="rId6"/>
    <p:sldLayoutId id="2147491951" r:id="rId7"/>
    <p:sldLayoutId id="2147491952" r:id="rId8"/>
    <p:sldLayoutId id="2147491953" r:id="rId9"/>
    <p:sldLayoutId id="2147491954" r:id="rId10"/>
    <p:sldLayoutId id="21474919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82" r:id="rId1"/>
    <p:sldLayoutId id="2147491983" r:id="rId2"/>
    <p:sldLayoutId id="2147491984" r:id="rId3"/>
    <p:sldLayoutId id="2147491985" r:id="rId4"/>
    <p:sldLayoutId id="2147491986" r:id="rId5"/>
    <p:sldLayoutId id="2147491987" r:id="rId6"/>
    <p:sldLayoutId id="2147491988" r:id="rId7"/>
    <p:sldLayoutId id="2147491989" r:id="rId8"/>
    <p:sldLayoutId id="2147491990" r:id="rId9"/>
    <p:sldLayoutId id="2147491991" r:id="rId10"/>
    <p:sldLayoutId id="214749199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tags" Target="../tags/tag268.xml"/><Relationship Id="rId22" Type="http://schemas.openxmlformats.org/officeDocument/2006/relationships/tags" Target="../tags/tag269.xml"/><Relationship Id="rId23" Type="http://schemas.openxmlformats.org/officeDocument/2006/relationships/tags" Target="../tags/tag270.xml"/><Relationship Id="rId24" Type="http://schemas.openxmlformats.org/officeDocument/2006/relationships/tags" Target="../tags/tag271.xml"/><Relationship Id="rId25" Type="http://schemas.openxmlformats.org/officeDocument/2006/relationships/tags" Target="../tags/tag272.xml"/><Relationship Id="rId26" Type="http://schemas.openxmlformats.org/officeDocument/2006/relationships/tags" Target="../tags/tag273.xml"/><Relationship Id="rId27" Type="http://schemas.openxmlformats.org/officeDocument/2006/relationships/tags" Target="../tags/tag274.xml"/><Relationship Id="rId28" Type="http://schemas.openxmlformats.org/officeDocument/2006/relationships/tags" Target="../tags/tag275.xml"/><Relationship Id="rId29" Type="http://schemas.openxmlformats.org/officeDocument/2006/relationships/tags" Target="../tags/tag276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tags" Target="../tags/tag351.xml"/><Relationship Id="rId22" Type="http://schemas.openxmlformats.org/officeDocument/2006/relationships/tags" Target="../tags/tag352.xml"/><Relationship Id="rId23" Type="http://schemas.openxmlformats.org/officeDocument/2006/relationships/tags" Target="../tags/tag353.xml"/><Relationship Id="rId24" Type="http://schemas.openxmlformats.org/officeDocument/2006/relationships/tags" Target="../tags/tag354.xml"/><Relationship Id="rId25" Type="http://schemas.openxmlformats.org/officeDocument/2006/relationships/tags" Target="../tags/tag355.xml"/><Relationship Id="rId26" Type="http://schemas.openxmlformats.org/officeDocument/2006/relationships/tags" Target="../tags/tag356.xml"/><Relationship Id="rId27" Type="http://schemas.openxmlformats.org/officeDocument/2006/relationships/tags" Target="../tags/tag357.xml"/><Relationship Id="rId28" Type="http://schemas.openxmlformats.org/officeDocument/2006/relationships/tags" Target="../tags/tag358.xml"/><Relationship Id="rId29" Type="http://schemas.openxmlformats.org/officeDocument/2006/relationships/tags" Target="../tags/tag359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发展小学生的创造性思维与创意表达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了解创造性思维与创意表达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培养小学生的创造性思维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提升小学生的创意表达能力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创造性思维与创意表达在教育中的应用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评估与反思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了解创造性思维与创意表达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创造性思维的定义与重要性</a:t>
            </a:r>
            <a:endParaRPr altLang="en-US" lang="zh-CN"/>
          </a:p>
        </p:txBody>
      </p:sp>
      <p:sp>
        <p:nvSpPr>
          <p:cNvPr id="104889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创造性思维是一种独特的、创新的思维方式，能够产生新颖、有价值的想法和解决方案。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创造性思维对于个人和社会的进步至关重要，它能够激发创造力、推动创新和创造价值。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培养创造性思维需要从小开始，通过多样化的教育方式和实践经验来激发和培养孩子的创造力。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创造性思维与创意表达密切相关，它们共同构成了个人和团队的核心竞争力，对于未来的发展具有重要意义。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创意表达的定义与重要性</a:t>
            </a:r>
            <a:endParaRPr altLang="en-US" lang="zh-CN"/>
          </a:p>
        </p:txBody>
      </p:sp>
      <p:sp>
        <p:nvSpPr>
          <p:cNvPr id="1048962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4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66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创意表达的定义：通过独特、新颖的方式表达思想、情感和观点，区别于常规表达方式。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2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创意表达的重要性：培养小学生的创造力和想象力，提高其解决问题的能力，为未来的学习和工作奠定基础。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创造性思维与创意表达的关系</a:t>
            </a:r>
            <a:endParaRPr altLang="en-US" lang="zh-CN"/>
          </a:p>
        </p:txBody>
      </p:sp>
      <p:sp>
        <p:nvSpPr>
          <p:cNvPr id="10490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创造性思维与创意表达相互促进，共同发展。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在小学阶段，注重创造性思维与创意表达的结合，有助于培养孩子的综合素质和创造力。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创造性思维是创意表达的基础，能够激发创意的产生。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创意表达是创造性思维的展现形式，能够将创意转化为具体作品。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培养小学生的创造性思维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启发小学生的想象力</a:t>
            </a:r>
            <a:endParaRPr altLang="en-US" lang="zh-CN"/>
          </a:p>
        </p:txBody>
      </p:sp>
      <p:sp>
        <p:nvSpPr>
          <p:cNvPr id="10491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鼓励孩子多提问，培养好奇心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鼓励孩子尝试不同的表达方式，培养创意表达能力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提供丰富多样的素材和工具，激发孩子的创造力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引导孩子进行想象和联想，培养创造性思维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鼓励小学生尝试新事物</a:t>
            </a:r>
            <a:endParaRPr altLang="en-US" lang="zh-CN"/>
          </a:p>
        </p:txBody>
      </p:sp>
      <p:sp>
        <p:nvSpPr>
          <p:cNvPr id="10492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鼓励小学生勇于尝试新事物，如新的学科、新的技能等，以拓宽他们的视野和知识面。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鼓励小学生积极参与各种创意活动，如绘画、音乐、舞蹈等，以激发他们的创造力和想象力。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鼓励小学生尝试新的思维方式，如逆向思维、发散思维等，以培养他们的创新意识和创造力。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鼓励小学生独立思考，不拘泥于传统思维模式，勇于挑战权威，以培养他们的批判性思维和创新精神。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培养小学生的观察力与思考力</a:t>
            </a:r>
            <a:endParaRPr altLang="en-US" lang="zh-CN"/>
          </a:p>
        </p:txBody>
      </p:sp>
      <p:sp>
        <p:nvSpPr>
          <p:cNvPr id="1049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观察力：培养小学生观察事物的习惯，引导他们从不同角度观察事物，发现事物的特点与细节。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思考力：鼓励小学生思考问题的多维度，培养他们的批判性思维和解决问题的能力，激发他们的创新思维。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激发小学生的好奇心与探索欲望</a:t>
            </a:r>
            <a:endParaRPr altLang="en-US" lang="zh-CN"/>
          </a:p>
        </p:txBody>
      </p:sp>
      <p:sp>
        <p:nvSpPr>
          <p:cNvPr id="10493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开展科学实验和实践活动，让小学生在动手操作中感受科学的魅力。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引导小学生关注社会和生活，激发其对世界的好奇心和探究欲。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提供丰富多样的学习环境和材料，鼓励小学生主动探索和尝试。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鼓励小学生提问和质疑，培养其独立思考和解决问题的能力。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提升小学生的创意表达能力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培养小学生的语言表达能力</a:t>
            </a:r>
            <a:endParaRPr altLang="en-US" lang="zh-CN"/>
          </a:p>
        </p:txBody>
      </p:sp>
      <p:sp>
        <p:nvSpPr>
          <p:cNvPr id="10494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表达技巧训练：通过写作、演讲等方式，教授学生如何运用语言技巧来表达思想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鼓励自由表达：提供开放式话题，让学生自由发挥想象力和创造力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丰富语言素材：引导学生阅读各类书籍、文章，积累词汇和句型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反馈与修正：对学生的表达给予及时反馈，指导他们如何改进语言表达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鼓励小学生进行创作活动</a:t>
            </a:r>
            <a:endParaRPr altLang="en-US" lang="zh-CN"/>
          </a:p>
        </p:txBody>
      </p:sp>
      <p:sp>
        <p:nvSpPr>
          <p:cNvPr id="10494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组织创意写作活动，激发学生的创作兴趣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鼓励学生在课堂上分享自己的作品，提高自信心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开展创意绘画、手工制作等艺术活动，培养学生的想象力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引导学生参与科学实验，培养其观察力和创新思维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提升小学生的艺术表现力</a:t>
            </a:r>
            <a:endParaRPr altLang="en-US" lang="zh-CN"/>
          </a:p>
        </p:txBody>
      </p:sp>
      <p:sp>
        <p:nvSpPr>
          <p:cNvPr id="10495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鼓励小学生参与艺术活动，如绘画、音乐、舞蹈等，以培养他们的创造力和表达能力。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通过创意写作、演讲和戏剧表演等活动，让小学生表达自己的想法和感受，提升他们的语言表达能力。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提供多元化的艺术体验，让小学生接触不同的艺术形式和风格，激发他们的创意灵感。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鼓励小学生发挥想象力，通过艺术创作表现自己的内心世界，提升他们的情感表达能力。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培养小学生的跨学科表达能力</a:t>
            </a:r>
            <a:endParaRPr altLang="en-US" lang="zh-CN"/>
          </a:p>
        </p:txBody>
      </p:sp>
      <p:sp>
        <p:nvSpPr>
          <p:cNvPr id="104962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激发小学生的跨学科兴趣，鼓励他们探索不同领域的知识。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通过跨学科学习，培养小学生的创新思维和创造力。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鼓励小学生运用不同学科的知识进行表达，提高他们的表达能力。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培养小学生的跨学科思维，鼓励他们从不同角度思考问题。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创造性思维与创意表达在教育中的应用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创新教育理念与实践</a:t>
            </a:r>
            <a:endParaRPr altLang="en-US" lang="zh-CN"/>
          </a:p>
        </p:txBody>
      </p:sp>
      <p:sp>
        <p:nvSpPr>
          <p:cNvPr id="10497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创新教育理念：鼓励学生独立思考、勇于尝试，培养创新意识和创造力。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实践方法：采用项目式学习、探究式学习等教学方式，引导学生主动探索、发现和解决问题。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教师角色：教师作为引导者和启发者，帮助学生打开思路、拓展视野，激发创新思维和创意表达。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教育评价：建立多元评价体系，重视过程评价和表现评价，鼓励学生发挥创造力和想象力。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创意课程设计与实施</a:t>
            </a:r>
            <a:endParaRPr altLang="en-US" lang="zh-CN"/>
          </a:p>
        </p:txBody>
      </p:sp>
      <p:sp>
        <p:nvSpPr>
          <p:cNvPr id="10497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创意课程的目标：培养学生的创造性思维和创意表达能力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创意课程的原则：注重实践、鼓励创新、关注个性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创意课程的内容：结合学科特点，融入创意元素，引导学生进行创意表达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创意课程的实施方式：采用项目式、探究式等多种教学方式，激发学生的创造力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教师角色与专业发展</a:t>
            </a:r>
            <a:endParaRPr altLang="en-US" lang="zh-CN"/>
          </a:p>
        </p:txBody>
      </p:sp>
      <p:sp>
        <p:nvSpPr>
          <p:cNvPr id="10498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教师作为引导者：激发学生的创造性思维，引导学生表达自己的创意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教师作为合作者：与学生共同探索，促进学生的创造性发展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教师作为研究者：深入研究创造性思维与创意表达的理论与实践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教师专业发展：提升教师的教育理念和教学技能，培养具备创造性思维与创意表达能力的教师队伍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家校合作与社区资源整合</a:t>
            </a:r>
            <a:endParaRPr altLang="en-US" lang="zh-CN"/>
          </a:p>
        </p:txBody>
      </p:sp>
      <p:sp>
        <p:nvSpPr>
          <p:cNvPr id="10499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创造性思维与创意表达需要家庭和学校的共同支持，形成教育合力。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整合社区资源，提供多样化的学习环境和实践活动，以激发学生的创造力和表达能力。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家校合作可以通过定期交流、共同策划活动等方式，促进对学生创造性思维与创意表达的培养。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社区资源包括图书馆、博物馆、艺术中心等，可以为学生提供丰富的学习素材和实践机会。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7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评估与反思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评估小学生创造性思维与创意表达的指标体系</a:t>
            </a:r>
            <a:endParaRPr altLang="en-US" lang="zh-CN"/>
          </a:p>
        </p:txBody>
      </p:sp>
      <p:sp>
        <p:nvSpPr>
          <p:cNvPr id="10500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创新实践：是否能够将创意转化为实际的作品或解决方案。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创造性思维：是否能够独立思考、解决问题，并提出新颖的想法。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创意表达：是否能够通过语言、文字、绘画等方式表达自己的思想和创意。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批判性思维：是否能够分析、评价和反思自己的想法和创意，以及他人的观点和作品。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反思教育实践中的问题与挑战</a:t>
            </a:r>
            <a:endParaRPr altLang="en-US" lang="zh-CN"/>
          </a:p>
        </p:txBody>
      </p:sp>
      <p:sp>
        <p:nvSpPr>
          <p:cNvPr id="10500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缺乏创造性和创意表达的评估标准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传统教育观念对创造性思维的束缚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教育资源分配不均，影响创造性思维的培养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教师缺乏相关培训和支持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总结经验教训与发展建议</a:t>
            </a:r>
            <a:endParaRPr altLang="en-US" lang="zh-CN"/>
          </a:p>
        </p:txBody>
      </p:sp>
      <p:sp>
        <p:nvSpPr>
          <p:cNvPr id="10501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总结经验教训：在评估与反思中，发现小学生的创造性思维与创意表达存在一些问题，如缺乏想象力、表达不清晰等。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发展建议：针对这些问题，建议教师采用多种教学方法，如启发式教学、情境教学等，以激发学生的创造力和表达能力。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改进措施：学校可以开展创意课程和活动，提供更多的实践机会，让学生在实际操作中锻炼创造性思维和表达能力。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跟踪评估：定期对小学生的创造性思维与创意表达进行评估，及时发现问题并采取措施进行改进。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3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7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4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2024-01-03T09:57:20Z</dcterms:created>
  <dcterms:modified xsi:type="dcterms:W3CDTF">2024-01-03T09:57:20Z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0012bae5b6a946288f9b3c16c43fdbf3_21</vt:lpwstr>
  </property>
</Properties>
</file>