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794" r:id="rId1"/>
    <p:sldMasterId id="2147484831" r:id="rId2"/>
  </p:sldMasterIdLst>
  <p:notesMasterIdLst>
    <p:notesMasterId r:id="rId3"/>
  </p:notesMasterIdLst>
  <p:sldIdLst>
    <p:sldId id="778" r:id="rId4"/>
    <p:sldId id="782" r:id="rId5"/>
    <p:sldId id="787" r:id="rId6"/>
    <p:sldId id="792" r:id="rId7"/>
    <p:sldId id="799" r:id="rId9"/>
    <p:sldId id="802" r:id="rId10"/>
    <p:sldId id="805" r:id="rId11"/>
    <p:sldId id="808" r:id="rId12"/>
    <p:sldId id="812" r:id="rId13"/>
    <p:sldId id="819" r:id="rId15"/>
    <p:sldId id="822" r:id="rId16"/>
    <p:sldId id="825" r:id="rId17"/>
    <p:sldId id="828" r:id="rId18"/>
    <p:sldId id="832" r:id="rId19"/>
    <p:sldId id="839" r:id="rId21"/>
    <p:sldId id="842" r:id="rId22"/>
    <p:sldId id="845" r:id="rId23"/>
    <p:sldId id="848" r:id="rId24"/>
    <p:sldId id="852" r:id="rId25"/>
    <p:sldId id="859" r:id="rId27"/>
    <p:sldId id="862" r:id="rId28"/>
    <p:sldId id="865" r:id="rId29"/>
    <p:sldId id="868" r:id="rId30"/>
    <p:sldId id="872" r:id="rId31"/>
    <p:sldId id="879" r:id="rId33"/>
    <p:sldId id="882" r:id="rId34"/>
    <p:sldId id="885" r:id="rId35"/>
    <p:sldId id="888" r:id="rId36"/>
    <p:sldId id="892" r:id="rId37"/>
    <p:sldId id="899" r:id="rId39"/>
    <p:sldId id="902" r:id="rId40"/>
    <p:sldId id="905" r:id="rId41"/>
    <p:sldId id="908" r:id="rId42"/>
    <p:sldId id="911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95" r:id="rId1"/>
    <p:sldLayoutId id="2147484796" r:id="rId2"/>
    <p:sldLayoutId id="2147484797" r:id="rId3"/>
    <p:sldLayoutId id="2147484798" r:id="rId4"/>
    <p:sldLayoutId id="2147484799" r:id="rId5"/>
    <p:sldLayoutId id="2147484800" r:id="rId6"/>
    <p:sldLayoutId id="2147484801" r:id="rId7"/>
    <p:sldLayoutId id="2147484802" r:id="rId8"/>
    <p:sldLayoutId id="2147484803" r:id="rId9"/>
    <p:sldLayoutId id="2147484804" r:id="rId10"/>
    <p:sldLayoutId id="214748480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32" r:id="rId1"/>
    <p:sldLayoutId id="2147484833" r:id="rId2"/>
    <p:sldLayoutId id="2147484834" r:id="rId3"/>
    <p:sldLayoutId id="2147484835" r:id="rId4"/>
    <p:sldLayoutId id="2147484836" r:id="rId5"/>
    <p:sldLayoutId id="2147484837" r:id="rId6"/>
    <p:sldLayoutId id="2147484838" r:id="rId7"/>
    <p:sldLayoutId id="2147484839" r:id="rId8"/>
    <p:sldLayoutId id="2147484840" r:id="rId9"/>
    <p:sldLayoutId id="2147484841" r:id="rId10"/>
    <p:sldLayoutId id="214748484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tags" Target="../tags/tag255.xml"/><Relationship Id="rId18" Type="http://schemas.openxmlformats.org/officeDocument/2006/relationships/tags" Target="../tags/tag256.xml"/><Relationship Id="rId19" Type="http://schemas.openxmlformats.org/officeDocument/2006/relationships/tags" Target="../tags/tag257.xml"/><Relationship Id="rId20" Type="http://schemas.openxmlformats.org/officeDocument/2006/relationships/tags" Target="../tags/tag258.xml"/><Relationship Id="rId21" Type="http://schemas.openxmlformats.org/officeDocument/2006/relationships/tags" Target="../tags/tag259.xml"/><Relationship Id="rId22" Type="http://schemas.openxmlformats.org/officeDocument/2006/relationships/tags" Target="../tags/tag260.xml"/><Relationship Id="rId23" Type="http://schemas.openxmlformats.org/officeDocument/2006/relationships/tags" Target="../tags/tag261.xml"/><Relationship Id="rId24" Type="http://schemas.openxmlformats.org/officeDocument/2006/relationships/tags" Target="../tags/tag262.xml"/><Relationship Id="rId25" Type="http://schemas.openxmlformats.org/officeDocument/2006/relationships/tags" Target="../tags/tag263.xml"/><Relationship Id="rId26" Type="http://schemas.openxmlformats.org/officeDocument/2006/relationships/tags" Target="../tags/tag264.xml"/><Relationship Id="rId27" Type="http://schemas.openxmlformats.org/officeDocument/2006/relationships/tags" Target="../tags/tag265.xml"/><Relationship Id="rId28" Type="http://schemas.openxmlformats.org/officeDocument/2006/relationships/tags" Target="../tags/tag266.xml"/><Relationship Id="rId29" Type="http://schemas.openxmlformats.org/officeDocument/2006/relationships/tags" Target="../tags/tag267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tags" Target="../tags/tag366.xml"/><Relationship Id="rId14" Type="http://schemas.openxmlformats.org/officeDocument/2006/relationships/tags" Target="../tags/tag367.xml"/><Relationship Id="rId15" Type="http://schemas.openxmlformats.org/officeDocument/2006/relationships/tags" Target="../tags/tag368.xml"/><Relationship Id="rId16" Type="http://schemas.openxmlformats.org/officeDocument/2006/relationships/tags" Target="../tags/tag369.xml"/><Relationship Id="rId17" Type="http://schemas.openxmlformats.org/officeDocument/2006/relationships/tags" Target="../tags/tag370.xml"/><Relationship Id="rId18" Type="http://schemas.openxmlformats.org/officeDocument/2006/relationships/tags" Target="../tags/tag371.xml"/><Relationship Id="rId19" Type="http://schemas.openxmlformats.org/officeDocument/2006/relationships/tags" Target="../tags/tag372.xml"/><Relationship Id="rId20" Type="http://schemas.openxmlformats.org/officeDocument/2006/relationships/tags" Target="../tags/tag373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tags" Target="../tags/tag401.xml"/><Relationship Id="rId14" Type="http://schemas.openxmlformats.org/officeDocument/2006/relationships/tags" Target="../tags/tag402.xml"/><Relationship Id="rId15" Type="http://schemas.openxmlformats.org/officeDocument/2006/relationships/tags" Target="../tags/tag403.xml"/><Relationship Id="rId16" Type="http://schemas.openxmlformats.org/officeDocument/2006/relationships/tags" Target="../tags/tag404.xml"/><Relationship Id="rId17" Type="http://schemas.openxmlformats.org/officeDocument/2006/relationships/tags" Target="../tags/tag405.xml"/><Relationship Id="rId18" Type="http://schemas.openxmlformats.org/officeDocument/2006/relationships/tags" Target="../tags/tag406.xml"/><Relationship Id="rId19" Type="http://schemas.openxmlformats.org/officeDocument/2006/relationships/tags" Target="../tags/tag407.xml"/><Relationship Id="rId20" Type="http://schemas.openxmlformats.org/officeDocument/2006/relationships/tags" Target="../tags/tag408.xml"/><Relationship Id="rId21" Type="http://schemas.openxmlformats.org/officeDocument/2006/relationships/tags" Target="../tags/tag409.xml"/><Relationship Id="rId22" Type="http://schemas.openxmlformats.org/officeDocument/2006/relationships/tags" Target="../tags/tag410.xml"/><Relationship Id="rId23" Type="http://schemas.openxmlformats.org/officeDocument/2006/relationships/tags" Target="../tags/tag411.xml"/><Relationship Id="rId24" Type="http://schemas.openxmlformats.org/officeDocument/2006/relationships/tags" Target="../tags/tag412.xml"/><Relationship Id="rId25" Type="http://schemas.openxmlformats.org/officeDocument/2006/relationships/tags" Target="../tags/tag413.xml"/><Relationship Id="rId26" Type="http://schemas.openxmlformats.org/officeDocument/2006/relationships/tags" Target="../tags/tag414.xml"/><Relationship Id="rId27" Type="http://schemas.openxmlformats.org/officeDocument/2006/relationships/tags" Target="../tags/tag415.xml"/><Relationship Id="rId28" Type="http://schemas.openxmlformats.org/officeDocument/2006/relationships/tags" Target="../tags/tag416.xml"/><Relationship Id="rId29" Type="http://schemas.openxmlformats.org/officeDocument/2006/relationships/tags" Target="../tags/tag417.xml"/><Relationship Id="rId30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tags" Target="../tags/tag422.xml"/><Relationship Id="rId6" Type="http://schemas.openxmlformats.org/officeDocument/2006/relationships/tags" Target="../tags/tag423.xml"/><Relationship Id="rId7" Type="http://schemas.openxmlformats.org/officeDocument/2006/relationships/tags" Target="../tags/tag424.xml"/><Relationship Id="rId8" Type="http://schemas.openxmlformats.org/officeDocument/2006/relationships/tags" Target="../tags/tag425.xml"/><Relationship Id="rId9" Type="http://schemas.openxmlformats.org/officeDocument/2006/relationships/tags" Target="../tags/tag426.xml"/><Relationship Id="rId10" Type="http://schemas.openxmlformats.org/officeDocument/2006/relationships/tags" Target="../tags/tag427.xml"/><Relationship Id="rId11" Type="http://schemas.openxmlformats.org/officeDocument/2006/relationships/tags" Target="../tags/tag428.xml"/><Relationship Id="rId12" Type="http://schemas.openxmlformats.org/officeDocument/2006/relationships/tags" Target="../tags/tag429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tags" Target="../tags/tag433.xml"/><Relationship Id="rId5" Type="http://schemas.openxmlformats.org/officeDocument/2006/relationships/tags" Target="../tags/tag434.xml"/><Relationship Id="rId6" Type="http://schemas.openxmlformats.org/officeDocument/2006/relationships/tags" Target="../tags/tag435.xml"/><Relationship Id="rId7" Type="http://schemas.openxmlformats.org/officeDocument/2006/relationships/tags" Target="../tags/tag436.xml"/><Relationship Id="rId8" Type="http://schemas.openxmlformats.org/officeDocument/2006/relationships/tags" Target="../tags/tag437.xml"/><Relationship Id="rId9" Type="http://schemas.openxmlformats.org/officeDocument/2006/relationships/tags" Target="../tags/tag438.xml"/><Relationship Id="rId10" Type="http://schemas.openxmlformats.org/officeDocument/2006/relationships/tags" Target="../tags/tag439.xml"/><Relationship Id="rId11" Type="http://schemas.openxmlformats.org/officeDocument/2006/relationships/tags" Target="../tags/tag440.xml"/><Relationship Id="rId12" Type="http://schemas.openxmlformats.org/officeDocument/2006/relationships/tags" Target="../tags/tag441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42.xml"/><Relationship Id="rId2" Type="http://schemas.openxmlformats.org/officeDocument/2006/relationships/tags" Target="../tags/tag443.xml"/><Relationship Id="rId3" Type="http://schemas.openxmlformats.org/officeDocument/2006/relationships/tags" Target="../tags/tag444.xml"/><Relationship Id="rId4" Type="http://schemas.openxmlformats.org/officeDocument/2006/relationships/tags" Target="../tags/tag445.xml"/><Relationship Id="rId5" Type="http://schemas.openxmlformats.org/officeDocument/2006/relationships/tags" Target="../tags/tag446.xml"/><Relationship Id="rId6" Type="http://schemas.openxmlformats.org/officeDocument/2006/relationships/tags" Target="../tags/tag447.xml"/><Relationship Id="rId7" Type="http://schemas.openxmlformats.org/officeDocument/2006/relationships/tags" Target="../tags/tag448.xml"/><Relationship Id="rId8" Type="http://schemas.openxmlformats.org/officeDocument/2006/relationships/tags" Target="../tags/tag449.xml"/><Relationship Id="rId9" Type="http://schemas.openxmlformats.org/officeDocument/2006/relationships/tags" Target="../tags/tag450.xml"/><Relationship Id="rId10" Type="http://schemas.openxmlformats.org/officeDocument/2006/relationships/tags" Target="../tags/tag451.xml"/><Relationship Id="rId11" Type="http://schemas.openxmlformats.org/officeDocument/2006/relationships/tags" Target="../tags/tag452.xml"/><Relationship Id="rId12" Type="http://schemas.openxmlformats.org/officeDocument/2006/relationships/tags" Target="../tags/tag453.xml"/><Relationship Id="rId13" Type="http://schemas.openxmlformats.org/officeDocument/2006/relationships/tags" Target="../tags/tag454.xml"/><Relationship Id="rId14" Type="http://schemas.openxmlformats.org/officeDocument/2006/relationships/tags" Target="../tags/tag455.xml"/><Relationship Id="rId15" Type="http://schemas.openxmlformats.org/officeDocument/2006/relationships/tags" Target="../tags/tag456.xml"/><Relationship Id="rId16" Type="http://schemas.openxmlformats.org/officeDocument/2006/relationships/tags" Target="../tags/tag457.xml"/><Relationship Id="rId17" Type="http://schemas.openxmlformats.org/officeDocument/2006/relationships/tags" Target="../tags/tag458.xml"/><Relationship Id="rId18" Type="http://schemas.openxmlformats.org/officeDocument/2006/relationships/tags" Target="../tags/tag459.xml"/><Relationship Id="rId19" Type="http://schemas.openxmlformats.org/officeDocument/2006/relationships/tags" Target="../tags/tag460.xml"/><Relationship Id="rId20" Type="http://schemas.openxmlformats.org/officeDocument/2006/relationships/tags" Target="../tags/tag461.xml"/><Relationship Id="rId21" Type="http://schemas.openxmlformats.org/officeDocument/2006/relationships/tags" Target="../tags/tag462.xml"/><Relationship Id="rId22" Type="http://schemas.openxmlformats.org/officeDocument/2006/relationships/tags" Target="../tags/tag463.xml"/><Relationship Id="rId23" Type="http://schemas.openxmlformats.org/officeDocument/2006/relationships/tags" Target="../tags/tag464.xml"/><Relationship Id="rId24" Type="http://schemas.openxmlformats.org/officeDocument/2006/relationships/tags" Target="../tags/tag465.xml"/><Relationship Id="rId25" Type="http://schemas.openxmlformats.org/officeDocument/2006/relationships/tags" Target="../tags/tag466.xml"/><Relationship Id="rId26" Type="http://schemas.openxmlformats.org/officeDocument/2006/relationships/tags" Target="../tags/tag467.xml"/><Relationship Id="rId27" Type="http://schemas.openxmlformats.org/officeDocument/2006/relationships/tags" Target="../tags/tag468.xml"/><Relationship Id="rId28" Type="http://schemas.openxmlformats.org/officeDocument/2006/relationships/tags" Target="../tags/tag469.xml"/><Relationship Id="rId29" Type="http://schemas.openxmlformats.org/officeDocument/2006/relationships/tags" Target="../tags/tag470.xml"/><Relationship Id="rId30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71.xml"/><Relationship Id="rId2" Type="http://schemas.openxmlformats.org/officeDocument/2006/relationships/tags" Target="../tags/tag472.xml"/><Relationship Id="rId3" Type="http://schemas.openxmlformats.org/officeDocument/2006/relationships/tags" Target="../tags/tag473.xml"/><Relationship Id="rId4" Type="http://schemas.openxmlformats.org/officeDocument/2006/relationships/tags" Target="../tags/tag474.xml"/><Relationship Id="rId5" Type="http://schemas.openxmlformats.org/officeDocument/2006/relationships/tags" Target="../tags/tag475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提高业务流程和质量管理能力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优化业务流程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提升质量管理水平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强化跨部门协作与沟通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加强员工培训与技能提升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引入先进的管理理念和方法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优化业务流程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识别关键业务流程</a:t>
            </a:r>
            <a:endParaRPr altLang="en-US" lang="zh-CN"/>
          </a:p>
        </p:txBody>
      </p:sp>
      <p:sp>
        <p:nvSpPr>
          <p:cNvPr id="104899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0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确定关键业务流程：明确业务流程中的关键环节和节点，确保流程的顺畅和效率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优化流程：对关键业务流程进行优化，提高流程的效率和准确性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制定改进措施：针对优化后的流程，制定具体的改进措施，确保流程的持续改进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监控与评估：对关键业务流程进行监控和评估，确保流程的稳定性和可靠性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分析流程瓶颈和问题</a:t>
            </a:r>
            <a:endParaRPr altLang="en-US" lang="zh-CN"/>
          </a:p>
        </p:txBody>
      </p:sp>
      <p:sp>
        <p:nvSpPr>
          <p:cNvPr id="10490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分析流程瓶颈：找出流程中的瓶颈和问题，分析原因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识别关键流程：确定影响业务效率和效益的关键流程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制定改进措施：针对分析结果，制定相应的改进措施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实施改进措施：将改进措施落实到具体的工作中，持续优化业务流程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制定流程改进方案</a:t>
            </a:r>
            <a:endParaRPr altLang="en-US" lang="zh-CN"/>
          </a:p>
        </p:txBody>
      </p:sp>
      <p:sp>
        <p:nvSpPr>
          <p:cNvPr id="104910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1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1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制定改进方案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实施改进方案并持续优化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识别现有流程中的问题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确定改进目标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实施流程优化措施</a:t>
            </a:r>
            <a:endParaRPr altLang="en-US" lang="zh-CN"/>
          </a:p>
        </p:txBody>
      </p:sp>
      <p:sp>
        <p:nvSpPr>
          <p:cNvPr id="10491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识别并分析现有流程中的瓶颈和问题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制定针对性的优化方案和改进措施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实施流程优化方案，确保方案落地执行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持续监控和评估优化效果，不断改进和优化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提升质量管理水平</a:t>
            </a:r>
            <a:endParaRPr altLang="en-US" dirty="0" lang="zh-CN"/>
          </a:p>
        </p:txBody>
      </p:sp>
      <p:sp>
        <p:nvSpPr>
          <p:cNvPr id="10492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建立质量管理体系</a:t>
            </a:r>
            <a:endParaRPr altLang="en-US" lang="zh-CN"/>
          </a:p>
        </p:txBody>
      </p:sp>
      <p:sp>
        <p:nvSpPr>
          <p:cNvPr id="1049294" name="圆角矩形 3"/>
          <p:cNvSpPr/>
          <p:nvPr>
            <p:custDataLst>
              <p:tags r:id="rId1"/>
            </p:custDataLst>
          </p:nvPr>
        </p:nvSpPr>
        <p:spPr>
          <a:xfrm>
            <a:off x="3090520" y="1364400"/>
            <a:ext cx="6315191" cy="70847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296" name="圆角矩形 11"/>
          <p:cNvSpPr/>
          <p:nvPr>
            <p:custDataLst>
              <p:tags r:id="rId2"/>
            </p:custDataLst>
          </p:nvPr>
        </p:nvSpPr>
        <p:spPr>
          <a:xfrm>
            <a:off x="2786888" y="1488368"/>
            <a:ext cx="1522952" cy="46053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98" name="文本框 10"/>
          <p:cNvSpPr txBox="1"/>
          <p:nvPr>
            <p:custDataLst>
              <p:tags r:id="rId3"/>
            </p:custDataLst>
          </p:nvPr>
        </p:nvSpPr>
        <p:spPr>
          <a:xfrm>
            <a:off x="4548194" y="1388355"/>
            <a:ext cx="4706599" cy="66056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明确质量目标：制定明确、可衡量的质量目标，确保团队成员对质量标准有清晰的认识。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300" name="圆角矩形 4"/>
          <p:cNvSpPr/>
          <p:nvPr>
            <p:custDataLst>
              <p:tags r:id="rId4"/>
            </p:custDataLst>
          </p:nvPr>
        </p:nvSpPr>
        <p:spPr>
          <a:xfrm>
            <a:off x="3090520" y="5469724"/>
            <a:ext cx="6315191" cy="70847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302" name="圆角矩形 11"/>
          <p:cNvSpPr/>
          <p:nvPr>
            <p:custDataLst>
              <p:tags r:id="rId5"/>
            </p:custDataLst>
          </p:nvPr>
        </p:nvSpPr>
        <p:spPr>
          <a:xfrm>
            <a:off x="2786888" y="5590099"/>
            <a:ext cx="1522952" cy="46053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04" name="文本框 12"/>
          <p:cNvSpPr txBox="1"/>
          <p:nvPr>
            <p:custDataLst>
              <p:tags r:id="rId6"/>
            </p:custDataLst>
          </p:nvPr>
        </p:nvSpPr>
        <p:spPr>
          <a:xfrm>
            <a:off x="4548194" y="5493679"/>
            <a:ext cx="4706599" cy="66056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持续改进：定期对质量管理体系进行评估和改进，确保其适应业务需求和变化，不断提高质量管理水平。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306" name="圆角矩形 6"/>
          <p:cNvSpPr/>
          <p:nvPr>
            <p:custDataLst>
              <p:tags r:id="rId7"/>
            </p:custDataLst>
          </p:nvPr>
        </p:nvSpPr>
        <p:spPr>
          <a:xfrm>
            <a:off x="3090520" y="4648659"/>
            <a:ext cx="6315191" cy="70847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308" name="圆角矩形 11"/>
          <p:cNvSpPr/>
          <p:nvPr>
            <p:custDataLst>
              <p:tags r:id="rId8"/>
            </p:custDataLst>
          </p:nvPr>
        </p:nvSpPr>
        <p:spPr>
          <a:xfrm>
            <a:off x="2786888" y="4769633"/>
            <a:ext cx="1522952" cy="46053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10" name="文本框 15"/>
          <p:cNvSpPr txBox="1"/>
          <p:nvPr>
            <p:custDataLst>
              <p:tags r:id="rId9"/>
            </p:custDataLst>
          </p:nvPr>
        </p:nvSpPr>
        <p:spPr>
          <a:xfrm>
            <a:off x="4548194" y="4672614"/>
            <a:ext cx="4706599" cy="66056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培训员工：对员工进行质量管理培训，提高他们的质量意识和技能水平，确保他们能够按照质量管理体系的要求进行工作。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312" name="圆角矩形 8"/>
          <p:cNvSpPr/>
          <p:nvPr>
            <p:custDataLst>
              <p:tags r:id="rId10"/>
            </p:custDataLst>
          </p:nvPr>
        </p:nvSpPr>
        <p:spPr>
          <a:xfrm>
            <a:off x="3090520" y="3827594"/>
            <a:ext cx="6315191" cy="70847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314" name="圆角矩形 11"/>
          <p:cNvSpPr/>
          <p:nvPr>
            <p:custDataLst>
              <p:tags r:id="rId11"/>
            </p:custDataLst>
          </p:nvPr>
        </p:nvSpPr>
        <p:spPr>
          <a:xfrm>
            <a:off x="2786888" y="3949167"/>
            <a:ext cx="1522952" cy="46053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16" name="文本框 18"/>
          <p:cNvSpPr txBox="1"/>
          <p:nvPr>
            <p:custDataLst>
              <p:tags r:id="rId12"/>
            </p:custDataLst>
          </p:nvPr>
        </p:nvSpPr>
        <p:spPr>
          <a:xfrm>
            <a:off x="4548194" y="3850950"/>
            <a:ext cx="4706599" cy="66056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引入质量管理工具：采用适用的质量管理工具，如六西格玛、精益生产等，帮助团队成员更好地理解和实施质量管理。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318" name="圆角矩形 9"/>
          <p:cNvSpPr/>
          <p:nvPr>
            <p:custDataLst>
              <p:tags r:id="rId13"/>
            </p:custDataLst>
          </p:nvPr>
        </p:nvSpPr>
        <p:spPr>
          <a:xfrm>
            <a:off x="3090520" y="3006529"/>
            <a:ext cx="6315191" cy="70847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320" name="圆角矩形 11"/>
          <p:cNvSpPr/>
          <p:nvPr>
            <p:custDataLst>
              <p:tags r:id="rId14"/>
            </p:custDataLst>
          </p:nvPr>
        </p:nvSpPr>
        <p:spPr>
          <a:xfrm>
            <a:off x="2786888" y="3128701"/>
            <a:ext cx="1522952" cy="46053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22" name="文本框 19"/>
          <p:cNvSpPr txBox="1"/>
          <p:nvPr>
            <p:custDataLst>
              <p:tags r:id="rId15"/>
            </p:custDataLst>
          </p:nvPr>
        </p:nvSpPr>
        <p:spPr>
          <a:xfrm>
            <a:off x="4548194" y="3030485"/>
            <a:ext cx="4706599" cy="660565"/>
          </a:xfrm>
          <a:prstGeom prst="rect"/>
          <a:noFill/>
        </p:spPr>
        <p:txBody>
          <a:bodyPr anchor="ctr" anchorCtr="0" rtlCol="0" wrap="square">
            <a:normAutofit fontScale="87143"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建立质量流程：建立标准化的质量流程，包括质量检查、审核、反馈和改进等环节，确保每个环节都有明确的责任人和操作规范。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324" name="圆角矩形 13"/>
          <p:cNvSpPr/>
          <p:nvPr>
            <p:custDataLst>
              <p:tags r:id="rId16"/>
            </p:custDataLst>
          </p:nvPr>
        </p:nvSpPr>
        <p:spPr>
          <a:xfrm>
            <a:off x="3090520" y="2185465"/>
            <a:ext cx="6315191" cy="70847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326" name="圆角矩形 11"/>
          <p:cNvSpPr/>
          <p:nvPr>
            <p:custDataLst>
              <p:tags r:id="rId17"/>
            </p:custDataLst>
          </p:nvPr>
        </p:nvSpPr>
        <p:spPr>
          <a:xfrm>
            <a:off x="2786888" y="2308834"/>
            <a:ext cx="1522952" cy="46053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28" name="文本框 20"/>
          <p:cNvSpPr txBox="1"/>
          <p:nvPr>
            <p:custDataLst>
              <p:tags r:id="rId18"/>
            </p:custDataLst>
          </p:nvPr>
        </p:nvSpPr>
        <p:spPr>
          <a:xfrm>
            <a:off x="4548194" y="2209420"/>
            <a:ext cx="4706599" cy="66056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制定质量计划：根据质量目标，制定详细的质量计划，包括质量检查、测试、评估和改进等方面的内容。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制定质量标准和规范</a:t>
            </a:r>
            <a:endParaRPr altLang="en-US" lang="zh-CN"/>
          </a:p>
        </p:txBody>
      </p:sp>
      <p:sp>
        <p:nvSpPr>
          <p:cNvPr id="10493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明确质量目标和要求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制定详细的质量标准和操作规范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确保员工了解并遵守质量标准和规范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定期评估和更新质量标准和规范以适应变化的需求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加强质量监控和评估</a:t>
            </a:r>
            <a:endParaRPr altLang="en-US" lang="zh-CN"/>
          </a:p>
        </p:txBody>
      </p:sp>
      <p:sp>
        <p:nvSpPr>
          <p:cNvPr id="10494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建立完善的质量监控体系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1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定期进行质量评估和检查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2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及时发现和解决问题，防止质量事故的发生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2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2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持续改进，提高质量管理水平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持续改进质量管理体系</a:t>
            </a:r>
            <a:endParaRPr altLang="en-US" lang="zh-CN"/>
          </a:p>
        </p:txBody>
      </p:sp>
      <p:sp>
        <p:nvSpPr>
          <p:cNvPr id="104946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持续改进质量管理体系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7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及时发现和解决问题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定期进行质量检查和评估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8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建立完善的质量管理体系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强化跨部门协作与沟通</a:t>
            </a:r>
            <a:endParaRPr altLang="en-US" dirty="0" lang="zh-CN"/>
          </a:p>
        </p:txBody>
      </p:sp>
      <p:sp>
        <p:nvSpPr>
          <p:cNvPr id="10495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建立跨部门协作机制</a:t>
            </a:r>
            <a:endParaRPr altLang="en-US" lang="zh-CN"/>
          </a:p>
        </p:txBody>
      </p:sp>
      <p:sp>
        <p:nvSpPr>
          <p:cNvPr id="104959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明确协作目标：制定共同的目标和计划，确保各部门之间的合作方向一致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建立沟通渠道：定期召开跨部门会议，分享信息和经验，促进相互理解和合作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制定协作流程：明确协作过程中的任务分配、沟通方式和时间节点，确保协作顺利进行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激励与考核：对跨部门协作成果进行考核和激励，激发团队成员的积极性和创造力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加强部门间沟通和协作</a:t>
            </a:r>
            <a:endParaRPr altLang="en-US" lang="zh-CN"/>
          </a:p>
        </p:txBody>
      </p:sp>
      <p:sp>
        <p:nvSpPr>
          <p:cNvPr id="10496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明确各部门职责和目标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建立有效的沟通渠道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定期召开跨部门会议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鼓励员工提出建议和意见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促进信息共享和资源整合</a:t>
            </a:r>
            <a:endParaRPr altLang="en-US" lang="zh-CN"/>
          </a:p>
        </p:txBody>
      </p:sp>
      <p:sp>
        <p:nvSpPr>
          <p:cNvPr id="10496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定期召开跨部门会议，分享业务信息和资源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建立跨部门协作与沟通机制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建立信息共享平台，提高信息传递效率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促进资源整合，实现资源优化配置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提高团队协作效率</a:t>
            </a:r>
            <a:endParaRPr altLang="en-US" lang="zh-CN"/>
          </a:p>
        </p:txBody>
      </p:sp>
      <p:sp>
        <p:nvSpPr>
          <p:cNvPr id="104974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建立有效的沟通机制：确保各部门之间的信息流通，避免重复工作和资源浪费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建立跨部门合作项目：通过跨部门合作，共同完成项目，提高团队协作效率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强化团队成员之间的协作：鼓励团队成员相互支持，共同完成任务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定期召开跨部门会议：增进相互了解，共同解决业务问题，提高工作效率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加强员工培训与技能提升</a:t>
            </a:r>
            <a:endParaRPr altLang="en-US" dirty="0" lang="zh-CN"/>
          </a:p>
        </p:txBody>
      </p:sp>
      <p:sp>
        <p:nvSpPr>
          <p:cNvPr id="10498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制定员工培训计划</a:t>
            </a:r>
            <a:endParaRPr altLang="en-US" lang="zh-CN"/>
          </a:p>
        </p:txBody>
      </p:sp>
      <p:sp>
        <p:nvSpPr>
          <p:cNvPr id="10498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培训内容与方法：包括理论培训、实践操作、在线学习等多种方式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培训效果评估：对培训效果进行评估，不断改进和优化培训计划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确定培训目标：提高员工的专业技能和综合素质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制定培训计划：根据员工需求和公司战略，制定具体的培训计划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开展针对性培训课程</a:t>
            </a:r>
            <a:endParaRPr altLang="en-US" lang="zh-CN"/>
          </a:p>
        </p:txBody>
      </p:sp>
      <p:sp>
        <p:nvSpPr>
          <p:cNvPr id="10499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针对不同岗位和业务需求，制定个性化的培训计划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结合实际案例，进行实战演练和操作指导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定期评估培训效果，不断优化培训内容和方式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鼓励员工自主学习，提升个人技能和综合素质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鼓励员工自我学习和成长</a:t>
            </a:r>
            <a:endParaRPr altLang="en-US" lang="zh-CN"/>
          </a:p>
        </p:txBody>
      </p:sp>
      <p:sp>
        <p:nvSpPr>
          <p:cNvPr id="10500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激励机制：建立激励机制，鼓励员工主动学习和提升自我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建立学习型组织：鼓励员工自我学习和成长，提供学习资源和支持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培训和发展计划：制定个性化的培训和发展计划，提升员工技能和能力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分享和交流：组织分享和交流活动，促进员工之间的知识传递和经验交流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建立激励机制，激发员工积极性</a:t>
            </a:r>
            <a:endParaRPr altLang="en-US" lang="zh-CN"/>
          </a:p>
        </p:txBody>
      </p:sp>
      <p:sp>
        <p:nvSpPr>
          <p:cNvPr id="10500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培训与技能提升：提供培训机会，帮助员工提升技能水平，增强自信心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营造积极的工作氛围：鼓励员工积极参与工作，提高工作效率和质量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设立奖励制度：根据员工的工作表现和业绩给予相应的奖励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提供晋升机会：让员工看到自己在公司的发展前景，激发工作动力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引入先进的管理理念和方法</a:t>
            </a:r>
            <a:endParaRPr altLang="en-US" dirty="0" lang="zh-CN"/>
          </a:p>
        </p:txBody>
      </p:sp>
      <p:sp>
        <p:nvSpPr>
          <p:cNvPr id="10501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学习借鉴国内外先进的管理理念和方法</a:t>
            </a:r>
            <a:endParaRPr altLang="en-US" lang="zh-CN"/>
          </a:p>
        </p:txBody>
      </p:sp>
      <p:sp>
        <p:nvSpPr>
          <p:cNvPr id="10502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通过培训、研讨会等方式，推广先进的管理理念和方法，提高员工素质和技能水平。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建立完善的管理体系，确保先进的管理理念和方法得到有效实施和持续改进。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了解并学习国内外先进的管理理念和方法，如精益管理、六西格玛等。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结合企业实际情况，引入适合的管理理念和方法，提高业务流程和质量管理能力。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结合实际情况，创新管理思路和模式</a:t>
            </a:r>
            <a:endParaRPr altLang="en-US" lang="zh-CN"/>
          </a:p>
        </p:txBody>
      </p:sp>
      <p:sp>
        <p:nvSpPr>
          <p:cNvPr id="10502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创新管理思路：打破传统的管理思路，从企业整体角度出发，重新审视和优化业务流程，提高管理效率和效益。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了解企业实际情况：深入了解企业的业务流程、组织结构和人员构成，为创新管理思路和模式提供基础。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借鉴先进的管理理念：学习国内外先进的管理理念和方法，如精益管理、六西格玛等，结合企业实际情况进行应用。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创新管理模式：根据企业实际情况，探索适合的管理模式，如扁平化、网络化等，提高管理效率和响应速度。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推动管理变革，提升企业竞争力</a:t>
            </a:r>
            <a:endParaRPr altLang="en-US" lang="zh-CN"/>
          </a:p>
        </p:txBody>
      </p:sp>
      <p:sp>
        <p:nvSpPr>
          <p:cNvPr id="1050334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强化质量意识：加强员工的质量意识，建立完善的质量管理体系，确保产品质量和客户满意度，提高企业的品牌形象和市场竞争力。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引入先进的管理理念和方法：通过学习先进的管理理念和方法，推动企业管理的变革和创新，提高企业的运营效率和竞争力。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建立科学的管理体系：建立科学、规范、高效的管理体系，明确各项业务流程和管理流程，确保企业各项工作的有序进行。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推动数字化转型：利用数字化技术，推动企业管理的数字化转型，提高企业的信息化水平和运营效率，增强企业的市场竞争力。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培养高素质的管理团队：通过培训和实践，培养高素质的管理团队，提高管理人员的专业素养和综合能力，为企业的发展提供有力的人才保障。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持续改进，实现管理升级和转型</a:t>
            </a:r>
            <a:endParaRPr altLang="en-US" lang="zh-CN"/>
          </a:p>
        </p:txBody>
      </p:sp>
      <p:sp>
        <p:nvSpPr>
          <p:cNvPr id="10504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1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持续改进是提高业务流程和质量管理能力的关键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4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1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引入先进的管理理念和方法，推动持续改进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4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2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通过不断优化和改进业务流程，提高效率和质量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42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2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实现管理升级和转型，提升企业核心竞争力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加强企业文化建设与传承</a:t>
            </a:r>
            <a:endParaRPr altLang="en-US" dirty="0" lang="zh-CN"/>
          </a:p>
        </p:txBody>
      </p:sp>
      <p:sp>
        <p:nvSpPr>
          <p:cNvPr id="10504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培育积极向上的企业文化氛围</a:t>
            </a:r>
            <a:endParaRPr altLang="en-US" lang="zh-CN"/>
          </a:p>
        </p:txBody>
      </p:sp>
      <p:sp>
        <p:nvSpPr>
          <p:cNvPr id="105053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4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5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5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5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6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6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6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6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6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7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7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7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建立共同价值观：明确企业的使命、愿景和价值观，让员工认同并践行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关注员工成长：关心员工职业发展，提供培训和晋升机会，增强员工归属感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营造学习氛围：鼓励员工不断学习，提升自身素质，为企业发展贡献力量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倡导诚信与担当：强调诚信经营，勇于担当责任，树立企业良好形象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传承企业优秀文化传统和价值观</a:t>
            </a:r>
            <a:endParaRPr altLang="en-US" lang="zh-CN"/>
          </a:p>
        </p:txBody>
      </p:sp>
      <p:sp>
        <p:nvSpPr>
          <p:cNvPr id="10506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提炼企业核心价值观念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制定企业文化传承计划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开展企业文化培训活动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营造企业文化氛围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推动企业文化与业务融合发展</a:t>
            </a:r>
            <a:endParaRPr altLang="en-US" lang="zh-CN"/>
          </a:p>
        </p:txBody>
      </p:sp>
      <p:sp>
        <p:nvSpPr>
          <p:cNvPr id="105067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企业文化是企业的灵魂，是推动企业发展的不竭动力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8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企业文化与业务相互促进，共同推动企业发展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8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加强企业文化建设与传承，提高员工归属感和凝聚力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9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推动企业文化与业务融合发展，提升企业整体竞争力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提升企业品牌形象和市场影响力</a:t>
            </a:r>
            <a:endParaRPr altLang="en-US" lang="zh-CN"/>
          </a:p>
        </p:txBody>
      </p:sp>
      <p:sp>
        <p:nvSpPr>
          <p:cNvPr id="105073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3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3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3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4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4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4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4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4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5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5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5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5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5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6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6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6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6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6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企业文化建设：塑造独特的企业文化，增强员工的归属感和凝聚力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市场影响力提升：通过参与社会公益活动，提高企业在市场上的知名度和美誉度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品牌形象塑造：通过优质的产品和服务，提升企业品牌形象和市场认可度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传承与发扬：将企业文化传承给新员工，保持企业文化的连续性和稳定性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81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81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81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5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5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5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5*l_h_i*1_6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5*l_h_a*1_6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78_5*l_h_f*1_6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5*l_h_i*1_5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5*l_h_a*1_5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8_5*l_h_f*1_5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5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5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5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5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5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5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5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5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5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8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75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2023-12-19T21:46:51Z</dcterms:created>
  <dcterms:modified xsi:type="dcterms:W3CDTF">2023-12-19T21:46:51Z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c8ab3768a907439faf7a7890a24136da_21</vt:lpwstr>
  </property>
</Properties>
</file>