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notesSlides/notesSlide2.xml" ContentType="application/vnd.openxmlformats-officedocument.presentationml.notesSlide+xml"/>
  <Override PartName="/ppt/notesSlides/notesSlide3.xml" ContentType="application/vnd.openxmlformats-officedocument.presentationml.notesSlide+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57"/>
  </p:notesMasterIdLst>
  <p:sldIdLst>
    <p:sldId id="303" r:id="rId2"/>
    <p:sldId id="483" r:id="rId3"/>
    <p:sldId id="484" r:id="rId4"/>
    <p:sldId id="485" r:id="rId5"/>
    <p:sldId id="486" r:id="rId6"/>
    <p:sldId id="487" r:id="rId7"/>
    <p:sldId id="488" r:id="rId8"/>
    <p:sldId id="489" r:id="rId9"/>
    <p:sldId id="490" r:id="rId10"/>
    <p:sldId id="491" r:id="rId11"/>
    <p:sldId id="492" r:id="rId12"/>
    <p:sldId id="493" r:id="rId13"/>
    <p:sldId id="494" r:id="rId14"/>
    <p:sldId id="495" r:id="rId15"/>
    <p:sldId id="496" r:id="rId16"/>
    <p:sldId id="497" r:id="rId17"/>
    <p:sldId id="498" r:id="rId18"/>
    <p:sldId id="499" r:id="rId19"/>
    <p:sldId id="500" r:id="rId20"/>
    <p:sldId id="501" r:id="rId21"/>
    <p:sldId id="502" r:id="rId22"/>
    <p:sldId id="503" r:id="rId23"/>
    <p:sldId id="504" r:id="rId24"/>
    <p:sldId id="505" r:id="rId25"/>
    <p:sldId id="506" r:id="rId26"/>
    <p:sldId id="507" r:id="rId27"/>
    <p:sldId id="508" r:id="rId28"/>
    <p:sldId id="509" r:id="rId29"/>
    <p:sldId id="510" r:id="rId30"/>
    <p:sldId id="511" r:id="rId31"/>
    <p:sldId id="512" r:id="rId32"/>
    <p:sldId id="513" r:id="rId33"/>
    <p:sldId id="514" r:id="rId34"/>
    <p:sldId id="515" r:id="rId35"/>
    <p:sldId id="516" r:id="rId36"/>
    <p:sldId id="517" r:id="rId37"/>
    <p:sldId id="518" r:id="rId38"/>
    <p:sldId id="519" r:id="rId39"/>
    <p:sldId id="520" r:id="rId40"/>
    <p:sldId id="521" r:id="rId41"/>
    <p:sldId id="522" r:id="rId42"/>
    <p:sldId id="523" r:id="rId43"/>
    <p:sldId id="524" r:id="rId44"/>
    <p:sldId id="525" r:id="rId45"/>
    <p:sldId id="526" r:id="rId46"/>
    <p:sldId id="527" r:id="rId47"/>
    <p:sldId id="528" r:id="rId48"/>
    <p:sldId id="529" r:id="rId49"/>
    <p:sldId id="530" r:id="rId50"/>
    <p:sldId id="531" r:id="rId51"/>
    <p:sldId id="532" r:id="rId52"/>
    <p:sldId id="533" r:id="rId53"/>
    <p:sldId id="534" r:id="rId54"/>
    <p:sldId id="535" r:id="rId55"/>
    <p:sldId id="536" r:id="rId56"/>
  </p:sldIdLst>
  <p:sldSz cx="12192000" cy="6858000"/>
  <p:notesSz cx="6858000" cy="9144000"/>
  <p:custShowLst>
    <p:custShow name="自定义放映 1" id="0">
      <p:sldLst/>
    </p:custShow>
  </p:custShow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3840">
          <p15:clr>
            <a:srgbClr val="A4A3A4"/>
          </p15:clr>
        </p15:guide>
      </p15:sldGuideLst>
    </p:ext>
    <p:ext uri="{2D200454-40CA-4A62-9FC3-DE9A4176ACB9}">
      <p15:notesGuideLst xmlns:p15="http://schemas.microsoft.com/office/powerpoint/2012/main" xmlns="">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FF"/>
    <a:srgbClr val="1A75B4"/>
    <a:srgbClr val="0069BF"/>
    <a:srgbClr val="FFFF66"/>
    <a:srgbClr val="C2E416"/>
    <a:srgbClr val="FF9900"/>
    <a:srgbClr val="9933FF"/>
    <a:srgbClr val="3333FF"/>
    <a:srgbClr val="A4FA3C"/>
    <a:srgbClr val="F6F64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无样式，无网格">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0E3FDE45-AF77-4B5C-9715-49D594BDF05E}" styleName="浅色样式 1 - 强调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073A0DAA-6AF3-43AB-8588-CEC1D06C72B9}" styleName="中等深淺樣式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BDBED569-4797-4DF1-A0F4-6AAB3CD982D8}" styleName="浅色样式 3 - 强调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 styleId="{ED083AE6-46FA-4A59-8FB0-9F97EB10719F}" styleName="浅色样式 3 - 强调 4">
    <a:wholeTbl>
      <a:tcTxStyle>
        <a:fontRef idx="minor">
          <a:scrgbClr r="0" g="0" b="0"/>
        </a:fontRef>
        <a:schemeClr val="tx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noFill/>
        </a:fill>
      </a:tcStyle>
    </a:wholeTbl>
    <a:band1H>
      <a:tcStyle>
        <a:tcBdr/>
        <a:fill>
          <a:solidFill>
            <a:schemeClr val="accent4">
              <a:alpha val="20000"/>
            </a:schemeClr>
          </a:solidFill>
        </a:fill>
      </a:tcStyle>
    </a:band1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noFill/>
        </a:fill>
      </a:tcStyle>
    </a:lastRow>
    <a:firstRow>
      <a:tcTxStyle b="on"/>
      <a:tcStyle>
        <a:tcBdr>
          <a:bottom>
            <a:ln w="25400" cmpd="sng">
              <a:solidFill>
                <a:schemeClr val="accent4"/>
              </a:solidFill>
            </a:ln>
          </a:bottom>
        </a:tcBdr>
        <a:fill>
          <a:noFill/>
        </a:fill>
      </a:tcStyle>
    </a:firstRow>
  </a:tblStyle>
  <a:tblStyle styleId="{69CF1AB2-1976-4502-BF36-3FF5EA218861}" styleName="中度样式 4 - 强调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5940675A-B579-460E-94D1-54222C63F5DA}" styleName="無樣式、表格格線">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898" autoAdjust="0"/>
    <p:restoredTop sz="75065" autoAdjust="0"/>
  </p:normalViewPr>
  <p:slideViewPr>
    <p:cSldViewPr snapToGrid="0">
      <p:cViewPr varScale="1">
        <p:scale>
          <a:sx n="87" d="100"/>
          <a:sy n="87" d="100"/>
        </p:scale>
        <p:origin x="-78" y="-108"/>
      </p:cViewPr>
      <p:guideLst>
        <p:guide orient="horz" pos="2160"/>
        <p:guide pos="3840"/>
      </p:guideLst>
    </p:cSldViewPr>
  </p:slideViewPr>
  <p:outlineViewPr>
    <p:cViewPr>
      <p:scale>
        <a:sx n="33" d="100"/>
        <a:sy n="33" d="100"/>
      </p:scale>
      <p:origin x="0" y="0"/>
    </p:cViewPr>
  </p:outlineViewPr>
  <p:notesTextViewPr>
    <p:cViewPr>
      <p:scale>
        <a:sx n="1" d="1"/>
        <a:sy n="1" d="1"/>
      </p:scale>
      <p:origin x="0" y="0"/>
    </p:cViewPr>
  </p:notesTextViewPr>
  <p:sorterViewPr>
    <p:cViewPr>
      <p:scale>
        <a:sx n="75" d="100"/>
        <a:sy n="75" d="100"/>
      </p:scale>
      <p:origin x="0" y="0"/>
    </p:cViewPr>
  </p:sorterViewPr>
  <p:notesViewPr>
    <p:cSldViewPr snapToGrid="0">
      <p:cViewPr varScale="1">
        <p:scale>
          <a:sx n="51" d="100"/>
          <a:sy n="51" d="100"/>
        </p:scale>
        <p:origin x="-2744" y="-84"/>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notesMaster" Target="notesMasters/notesMaster1.xml"/><Relationship Id="rId61"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21E026E-5821-4914-88D2-30408802E002}" type="datetimeFigureOut">
              <a:rPr lang="zh-CN" altLang="en-US" smtClean="0"/>
              <a:pPr/>
              <a:t>2023/2/24</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138D247-7245-4E89-ABFF-FE914D202D35}" type="slidenum">
              <a:rPr lang="zh-CN" altLang="en-US" smtClean="0"/>
              <a:pPr/>
              <a:t>‹#›</a:t>
            </a:fld>
            <a:endParaRPr lang="zh-CN" altLang="en-US"/>
          </a:p>
        </p:txBody>
      </p:sp>
    </p:spTree>
    <p:extLst>
      <p:ext uri="{BB962C8B-B14F-4D97-AF65-F5344CB8AC3E}">
        <p14:creationId xmlns:p14="http://schemas.microsoft.com/office/powerpoint/2010/main" val="181474046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TW" altLang="en-US" dirty="0"/>
          </a:p>
        </p:txBody>
      </p:sp>
      <p:sp>
        <p:nvSpPr>
          <p:cNvPr id="4" name="灯片编号占位符 3"/>
          <p:cNvSpPr>
            <a:spLocks noGrp="1"/>
          </p:cNvSpPr>
          <p:nvPr>
            <p:ph type="sldNum" sz="quarter" idx="10"/>
          </p:nvPr>
        </p:nvSpPr>
        <p:spPr>
          <a:xfrm>
            <a:off x="3884613" y="8685213"/>
            <a:ext cx="2971800" cy="457200"/>
          </a:xfrm>
          <a:prstGeom prst="rect">
            <a:avLst/>
          </a:prstGeom>
        </p:spPr>
        <p:txBody>
          <a:bodyPr/>
          <a:lstStyle/>
          <a:p>
            <a:fld id="{6138D247-7245-4E89-ABFF-FE914D202D35}" type="slidenum">
              <a:rPr lang="zh-CN" altLang="en-US" smtClean="0">
                <a:solidFill>
                  <a:prstClr val="black"/>
                </a:solidFill>
              </a:rPr>
              <a:pPr/>
              <a:t>1</a:t>
            </a:fld>
            <a:endParaRPr lang="zh-CN" altLang="en-US">
              <a:solidFill>
                <a:prstClr val="black"/>
              </a:solidFill>
            </a:endParaRPr>
          </a:p>
        </p:txBody>
      </p:sp>
    </p:spTree>
    <p:extLst>
      <p:ext uri="{BB962C8B-B14F-4D97-AF65-F5344CB8AC3E}">
        <p14:creationId xmlns:p14="http://schemas.microsoft.com/office/powerpoint/2010/main" val="423213455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normAutofit/>
          </a:bodyPr>
          <a:lstStyle/>
          <a:p>
            <a:endParaRPr lang="zh-TW" altLang="en-US"/>
          </a:p>
        </p:txBody>
      </p:sp>
      <p:sp>
        <p:nvSpPr>
          <p:cNvPr id="4" name="投影片編號版面配置區 3"/>
          <p:cNvSpPr>
            <a:spLocks noGrp="1"/>
          </p:cNvSpPr>
          <p:nvPr>
            <p:ph type="sldNum" sz="quarter" idx="10"/>
          </p:nvPr>
        </p:nvSpPr>
        <p:spPr/>
        <p:txBody>
          <a:bodyPr/>
          <a:lstStyle/>
          <a:p>
            <a:fld id="{4F7A6E99-80E9-4F28-A29F-CD0F010D5771}" type="slidenum">
              <a:rPr lang="zh-CN" altLang="en-US" smtClean="0"/>
              <a:pPr/>
              <a:t>17</a:t>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normAutofit/>
          </a:bodyPr>
          <a:lstStyle/>
          <a:p>
            <a:endParaRPr lang="zh-TW" altLang="en-US"/>
          </a:p>
        </p:txBody>
      </p:sp>
      <p:sp>
        <p:nvSpPr>
          <p:cNvPr id="4" name="投影片編號版面配置區 3"/>
          <p:cNvSpPr>
            <a:spLocks noGrp="1"/>
          </p:cNvSpPr>
          <p:nvPr>
            <p:ph type="sldNum" sz="quarter" idx="10"/>
          </p:nvPr>
        </p:nvSpPr>
        <p:spPr/>
        <p:txBody>
          <a:bodyPr/>
          <a:lstStyle/>
          <a:p>
            <a:fld id="{4F7A6E99-80E9-4F28-A29F-CD0F010D5771}" type="slidenum">
              <a:rPr lang="zh-CN" altLang="en-US" smtClean="0"/>
              <a:pPr/>
              <a:t>27</a:t>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幻灯片图像占位符 1"/>
          <p:cNvSpPr>
            <a:spLocks noGrp="1" noRot="1" noChangeAspect="1" noTextEdit="1"/>
          </p:cNvSpPr>
          <p:nvPr>
            <p:ph type="sldImg"/>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4099"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spcBef>
                <a:spcPct val="0"/>
              </a:spcBef>
            </a:pPr>
            <a:r>
              <a:rPr lang="zh-CN" altLang="en-US" smtClean="0"/>
              <a:t>模板来自于</a:t>
            </a:r>
            <a:r>
              <a:rPr lang="en-US" altLang="zh-CN" smtClean="0"/>
              <a:t>http://docer.wps.cn</a:t>
            </a:r>
            <a:endParaRPr lang="zh-CN" altLang="en-US" smtClean="0"/>
          </a:p>
        </p:txBody>
      </p:sp>
      <p:sp>
        <p:nvSpPr>
          <p:cNvPr id="4100"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Narrow" panose="020B0606020202030204" pitchFamily="34" charset="0"/>
                <a:ea typeface="宋体" panose="02010600030101010101" pitchFamily="2" charset="-122"/>
              </a:defRPr>
            </a:lvl1pPr>
            <a:lvl2pPr marL="742950" indent="-285750">
              <a:defRPr>
                <a:solidFill>
                  <a:schemeClr val="tx1"/>
                </a:solidFill>
                <a:latin typeface="Arial Narrow" panose="020B0606020202030204" pitchFamily="34" charset="0"/>
                <a:ea typeface="宋体" panose="02010600030101010101" pitchFamily="2" charset="-122"/>
              </a:defRPr>
            </a:lvl2pPr>
            <a:lvl3pPr marL="1143000" indent="-228600">
              <a:defRPr>
                <a:solidFill>
                  <a:schemeClr val="tx1"/>
                </a:solidFill>
                <a:latin typeface="Arial Narrow" panose="020B0606020202030204" pitchFamily="34" charset="0"/>
                <a:ea typeface="宋体" panose="02010600030101010101" pitchFamily="2" charset="-122"/>
              </a:defRPr>
            </a:lvl3pPr>
            <a:lvl4pPr marL="1600200" indent="-228600">
              <a:defRPr>
                <a:solidFill>
                  <a:schemeClr val="tx1"/>
                </a:solidFill>
                <a:latin typeface="Arial Narrow" panose="020B0606020202030204" pitchFamily="34" charset="0"/>
                <a:ea typeface="宋体" panose="02010600030101010101" pitchFamily="2" charset="-122"/>
              </a:defRPr>
            </a:lvl4pPr>
            <a:lvl5pPr marL="2057400" indent="-228600">
              <a:defRPr>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9pPr>
          </a:lstStyle>
          <a:p>
            <a:fld id="{CE3BC7D2-2FFD-48AE-BD95-39F5A376F24D}" type="slidenum">
              <a:rPr lang="zh-CN" altLang="en-US" smtClean="0">
                <a:latin typeface="Calibri" panose="020F0502020204030204" pitchFamily="34" charset="0"/>
              </a:rPr>
              <a:pPr/>
              <a:t>28</a:t>
            </a:fld>
            <a:endParaRPr lang="zh-CN" altLang="en-US" smtClean="0">
              <a:latin typeface="Calibri" panose="020F0502020204030204" pitchFamily="34"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normAutofit/>
          </a:bodyPr>
          <a:lstStyle/>
          <a:p>
            <a:endParaRPr lang="zh-TW" altLang="en-US"/>
          </a:p>
        </p:txBody>
      </p:sp>
      <p:sp>
        <p:nvSpPr>
          <p:cNvPr id="4" name="投影片編號版面配置區 3"/>
          <p:cNvSpPr>
            <a:spLocks noGrp="1"/>
          </p:cNvSpPr>
          <p:nvPr>
            <p:ph type="sldNum" sz="quarter" idx="10"/>
          </p:nvPr>
        </p:nvSpPr>
        <p:spPr/>
        <p:txBody>
          <a:bodyPr/>
          <a:lstStyle/>
          <a:p>
            <a:fld id="{4F7A6E99-80E9-4F28-A29F-CD0F010D5771}" type="slidenum">
              <a:rPr lang="zh-CN" altLang="en-US" smtClean="0"/>
              <a:pPr/>
              <a:t>29</a:t>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normAutofit/>
          </a:bodyPr>
          <a:lstStyle/>
          <a:p>
            <a:endParaRPr lang="zh-TW" altLang="en-US"/>
          </a:p>
        </p:txBody>
      </p:sp>
      <p:sp>
        <p:nvSpPr>
          <p:cNvPr id="4" name="投影片編號版面配置區 3"/>
          <p:cNvSpPr>
            <a:spLocks noGrp="1"/>
          </p:cNvSpPr>
          <p:nvPr>
            <p:ph type="sldNum" sz="quarter" idx="10"/>
          </p:nvPr>
        </p:nvSpPr>
        <p:spPr/>
        <p:txBody>
          <a:bodyPr/>
          <a:lstStyle/>
          <a:p>
            <a:fld id="{4F7A6E99-80E9-4F28-A29F-CD0F010D5771}" type="slidenum">
              <a:rPr lang="zh-CN" altLang="en-US" smtClean="0"/>
              <a:pPr/>
              <a:t>30</a:t>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normAutofit/>
          </a:bodyPr>
          <a:lstStyle/>
          <a:p>
            <a:endParaRPr lang="zh-TW" altLang="en-US"/>
          </a:p>
        </p:txBody>
      </p:sp>
      <p:sp>
        <p:nvSpPr>
          <p:cNvPr id="4" name="投影片編號版面配置區 3"/>
          <p:cNvSpPr>
            <a:spLocks noGrp="1"/>
          </p:cNvSpPr>
          <p:nvPr>
            <p:ph type="sldNum" sz="quarter" idx="10"/>
          </p:nvPr>
        </p:nvSpPr>
        <p:spPr/>
        <p:txBody>
          <a:bodyPr/>
          <a:lstStyle/>
          <a:p>
            <a:fld id="{4F7A6E99-80E9-4F28-A29F-CD0F010D5771}" type="slidenum">
              <a:rPr lang="zh-CN" altLang="en-US" smtClean="0"/>
              <a:pPr/>
              <a:t>31</a:t>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normAutofit/>
          </a:bodyPr>
          <a:lstStyle/>
          <a:p>
            <a:endParaRPr lang="zh-TW" altLang="en-US"/>
          </a:p>
        </p:txBody>
      </p:sp>
      <p:sp>
        <p:nvSpPr>
          <p:cNvPr id="4" name="投影片編號版面配置區 3"/>
          <p:cNvSpPr>
            <a:spLocks noGrp="1"/>
          </p:cNvSpPr>
          <p:nvPr>
            <p:ph type="sldNum" sz="quarter" idx="10"/>
          </p:nvPr>
        </p:nvSpPr>
        <p:spPr/>
        <p:txBody>
          <a:bodyPr/>
          <a:lstStyle/>
          <a:p>
            <a:fld id="{4F7A6E99-80E9-4F28-A29F-CD0F010D5771}" type="slidenum">
              <a:rPr lang="zh-CN" altLang="en-US" smtClean="0"/>
              <a:pPr/>
              <a:t>32</a:t>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normAutofit/>
          </a:bodyPr>
          <a:lstStyle/>
          <a:p>
            <a:endParaRPr lang="zh-TW" altLang="en-US"/>
          </a:p>
        </p:txBody>
      </p:sp>
      <p:sp>
        <p:nvSpPr>
          <p:cNvPr id="4" name="投影片編號版面配置區 3"/>
          <p:cNvSpPr>
            <a:spLocks noGrp="1"/>
          </p:cNvSpPr>
          <p:nvPr>
            <p:ph type="sldNum" sz="quarter" idx="10"/>
          </p:nvPr>
        </p:nvSpPr>
        <p:spPr/>
        <p:txBody>
          <a:bodyPr/>
          <a:lstStyle/>
          <a:p>
            <a:fld id="{4F7A6E99-80E9-4F28-A29F-CD0F010D5771}" type="slidenum">
              <a:rPr lang="zh-CN" altLang="en-US" smtClean="0"/>
              <a:pPr/>
              <a:t>33</a:t>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normAutofit/>
          </a:bodyPr>
          <a:lstStyle/>
          <a:p>
            <a:endParaRPr lang="zh-TW" altLang="en-US"/>
          </a:p>
        </p:txBody>
      </p:sp>
      <p:sp>
        <p:nvSpPr>
          <p:cNvPr id="4" name="投影片編號版面配置區 3"/>
          <p:cNvSpPr>
            <a:spLocks noGrp="1"/>
          </p:cNvSpPr>
          <p:nvPr>
            <p:ph type="sldNum" sz="quarter" idx="10"/>
          </p:nvPr>
        </p:nvSpPr>
        <p:spPr/>
        <p:txBody>
          <a:bodyPr/>
          <a:lstStyle/>
          <a:p>
            <a:fld id="{4F7A6E99-80E9-4F28-A29F-CD0F010D5771}" type="slidenum">
              <a:rPr lang="zh-CN" altLang="en-US" smtClean="0"/>
              <a:pPr/>
              <a:t>34</a:t>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normAutofit/>
          </a:bodyPr>
          <a:lstStyle/>
          <a:p>
            <a:endParaRPr lang="zh-TW" altLang="en-US"/>
          </a:p>
        </p:txBody>
      </p:sp>
      <p:sp>
        <p:nvSpPr>
          <p:cNvPr id="4" name="投影片編號版面配置區 3"/>
          <p:cNvSpPr>
            <a:spLocks noGrp="1"/>
          </p:cNvSpPr>
          <p:nvPr>
            <p:ph type="sldNum" sz="quarter" idx="10"/>
          </p:nvPr>
        </p:nvSpPr>
        <p:spPr/>
        <p:txBody>
          <a:bodyPr/>
          <a:lstStyle/>
          <a:p>
            <a:fld id="{4F7A6E99-80E9-4F28-A29F-CD0F010D5771}" type="slidenum">
              <a:rPr lang="zh-CN" altLang="en-US" smtClean="0"/>
              <a:pPr/>
              <a:t>36</a:t>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normAutofit/>
          </a:bodyPr>
          <a:lstStyle/>
          <a:p>
            <a:endParaRPr lang="zh-TW" altLang="en-US"/>
          </a:p>
        </p:txBody>
      </p:sp>
      <p:sp>
        <p:nvSpPr>
          <p:cNvPr id="4" name="投影片編號版面配置區 3"/>
          <p:cNvSpPr>
            <a:spLocks noGrp="1"/>
          </p:cNvSpPr>
          <p:nvPr>
            <p:ph type="sldNum" sz="quarter" idx="10"/>
          </p:nvPr>
        </p:nvSpPr>
        <p:spPr/>
        <p:txBody>
          <a:bodyPr/>
          <a:lstStyle/>
          <a:p>
            <a:fld id="{4F7A6E99-80E9-4F28-A29F-CD0F010D5771}" type="slidenum">
              <a:rPr lang="zh-CN" altLang="en-US" smtClean="0"/>
              <a:pPr/>
              <a:t>37</a:t>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normAutofit/>
          </a:bodyPr>
          <a:lstStyle/>
          <a:p>
            <a:endParaRPr lang="zh-TW" altLang="en-US"/>
          </a:p>
        </p:txBody>
      </p:sp>
      <p:sp>
        <p:nvSpPr>
          <p:cNvPr id="4" name="投影片編號版面配置區 3"/>
          <p:cNvSpPr>
            <a:spLocks noGrp="1"/>
          </p:cNvSpPr>
          <p:nvPr>
            <p:ph type="sldNum" sz="quarter" idx="10"/>
          </p:nvPr>
        </p:nvSpPr>
        <p:spPr/>
        <p:txBody>
          <a:bodyPr/>
          <a:lstStyle/>
          <a:p>
            <a:fld id="{4F7A6E99-80E9-4F28-A29F-CD0F010D5771}" type="slidenum">
              <a:rPr lang="zh-CN" altLang="en-US" smtClean="0"/>
              <a:pPr/>
              <a:t>38</a:t>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normAutofit/>
          </a:bodyPr>
          <a:lstStyle/>
          <a:p>
            <a:endParaRPr lang="zh-TW" altLang="en-US"/>
          </a:p>
        </p:txBody>
      </p:sp>
      <p:sp>
        <p:nvSpPr>
          <p:cNvPr id="4" name="投影片編號版面配置區 3"/>
          <p:cNvSpPr>
            <a:spLocks noGrp="1"/>
          </p:cNvSpPr>
          <p:nvPr>
            <p:ph type="sldNum" sz="quarter" idx="10"/>
          </p:nvPr>
        </p:nvSpPr>
        <p:spPr/>
        <p:txBody>
          <a:bodyPr/>
          <a:lstStyle/>
          <a:p>
            <a:fld id="{4F7A6E99-80E9-4F28-A29F-CD0F010D5771}" type="slidenum">
              <a:rPr lang="zh-CN" altLang="en-US" smtClean="0"/>
              <a:pPr/>
              <a:t>39</a:t>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normAutofit/>
          </a:bodyPr>
          <a:lstStyle/>
          <a:p>
            <a:endParaRPr lang="zh-TW" altLang="en-US"/>
          </a:p>
        </p:txBody>
      </p:sp>
      <p:sp>
        <p:nvSpPr>
          <p:cNvPr id="4" name="投影片編號版面配置區 3"/>
          <p:cNvSpPr>
            <a:spLocks noGrp="1"/>
          </p:cNvSpPr>
          <p:nvPr>
            <p:ph type="sldNum" sz="quarter" idx="10"/>
          </p:nvPr>
        </p:nvSpPr>
        <p:spPr/>
        <p:txBody>
          <a:bodyPr/>
          <a:lstStyle/>
          <a:p>
            <a:fld id="{4F7A6E99-80E9-4F28-A29F-CD0F010D5771}" type="slidenum">
              <a:rPr lang="zh-CN" altLang="en-US" smtClean="0"/>
              <a:pPr/>
              <a:t>40</a:t>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normAutofit/>
          </a:bodyPr>
          <a:lstStyle/>
          <a:p>
            <a:endParaRPr lang="zh-TW" altLang="en-US"/>
          </a:p>
        </p:txBody>
      </p:sp>
      <p:sp>
        <p:nvSpPr>
          <p:cNvPr id="4" name="投影片編號版面配置區 3"/>
          <p:cNvSpPr>
            <a:spLocks noGrp="1"/>
          </p:cNvSpPr>
          <p:nvPr>
            <p:ph type="sldNum" sz="quarter" idx="10"/>
          </p:nvPr>
        </p:nvSpPr>
        <p:spPr/>
        <p:txBody>
          <a:bodyPr/>
          <a:lstStyle/>
          <a:p>
            <a:fld id="{4F7A6E99-80E9-4F28-A29F-CD0F010D5771}" type="slidenum">
              <a:rPr lang="zh-CN" altLang="en-US" smtClean="0"/>
              <a:pPr/>
              <a:t>41</a:t>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normAutofit/>
          </a:bodyPr>
          <a:lstStyle/>
          <a:p>
            <a:endParaRPr lang="zh-TW" altLang="en-US"/>
          </a:p>
        </p:txBody>
      </p:sp>
      <p:sp>
        <p:nvSpPr>
          <p:cNvPr id="4" name="投影片編號版面配置區 3"/>
          <p:cNvSpPr>
            <a:spLocks noGrp="1"/>
          </p:cNvSpPr>
          <p:nvPr>
            <p:ph type="sldNum" sz="quarter" idx="10"/>
          </p:nvPr>
        </p:nvSpPr>
        <p:spPr/>
        <p:txBody>
          <a:bodyPr/>
          <a:lstStyle/>
          <a:p>
            <a:fld id="{4F7A6E99-80E9-4F28-A29F-CD0F010D5771}" type="slidenum">
              <a:rPr lang="zh-CN" altLang="en-US" smtClean="0"/>
              <a:pPr/>
              <a:t>42</a:t>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normAutofit/>
          </a:bodyPr>
          <a:lstStyle/>
          <a:p>
            <a:endParaRPr lang="zh-TW" altLang="en-US"/>
          </a:p>
        </p:txBody>
      </p:sp>
      <p:sp>
        <p:nvSpPr>
          <p:cNvPr id="4" name="投影片編號版面配置區 3"/>
          <p:cNvSpPr>
            <a:spLocks noGrp="1"/>
          </p:cNvSpPr>
          <p:nvPr>
            <p:ph type="sldNum" sz="quarter" idx="10"/>
          </p:nvPr>
        </p:nvSpPr>
        <p:spPr/>
        <p:txBody>
          <a:bodyPr/>
          <a:lstStyle/>
          <a:p>
            <a:fld id="{4F7A6E99-80E9-4F28-A29F-CD0F010D5771}" type="slidenum">
              <a:rPr lang="zh-CN" altLang="en-US" smtClean="0"/>
              <a:pPr/>
              <a:t>43</a:t>
            </a:fld>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normAutofit/>
          </a:bodyPr>
          <a:lstStyle/>
          <a:p>
            <a:endParaRPr lang="zh-TW" altLang="en-US"/>
          </a:p>
        </p:txBody>
      </p:sp>
      <p:sp>
        <p:nvSpPr>
          <p:cNvPr id="4" name="投影片編號版面配置區 3"/>
          <p:cNvSpPr>
            <a:spLocks noGrp="1"/>
          </p:cNvSpPr>
          <p:nvPr>
            <p:ph type="sldNum" sz="quarter" idx="10"/>
          </p:nvPr>
        </p:nvSpPr>
        <p:spPr/>
        <p:txBody>
          <a:bodyPr/>
          <a:lstStyle/>
          <a:p>
            <a:fld id="{4F7A6E99-80E9-4F28-A29F-CD0F010D5771}" type="slidenum">
              <a:rPr lang="zh-CN" altLang="en-US" smtClean="0"/>
              <a:pPr/>
              <a:t>44</a:t>
            </a:fld>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normAutofit/>
          </a:bodyPr>
          <a:lstStyle/>
          <a:p>
            <a:endParaRPr lang="zh-TW" altLang="en-US"/>
          </a:p>
        </p:txBody>
      </p:sp>
      <p:sp>
        <p:nvSpPr>
          <p:cNvPr id="4" name="投影片編號版面配置區 3"/>
          <p:cNvSpPr>
            <a:spLocks noGrp="1"/>
          </p:cNvSpPr>
          <p:nvPr>
            <p:ph type="sldNum" sz="quarter" idx="10"/>
          </p:nvPr>
        </p:nvSpPr>
        <p:spPr/>
        <p:txBody>
          <a:bodyPr/>
          <a:lstStyle/>
          <a:p>
            <a:fld id="{4F7A6E99-80E9-4F28-A29F-CD0F010D5771}" type="slidenum">
              <a:rPr lang="zh-CN" altLang="en-US" smtClean="0"/>
              <a:pPr/>
              <a:t>45</a:t>
            </a:fld>
            <a:endParaRPr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normAutofit/>
          </a:bodyPr>
          <a:lstStyle/>
          <a:p>
            <a:endParaRPr lang="zh-TW" altLang="en-US"/>
          </a:p>
        </p:txBody>
      </p:sp>
      <p:sp>
        <p:nvSpPr>
          <p:cNvPr id="4" name="投影片編號版面配置區 3"/>
          <p:cNvSpPr>
            <a:spLocks noGrp="1"/>
          </p:cNvSpPr>
          <p:nvPr>
            <p:ph type="sldNum" sz="quarter" idx="10"/>
          </p:nvPr>
        </p:nvSpPr>
        <p:spPr/>
        <p:txBody>
          <a:bodyPr/>
          <a:lstStyle/>
          <a:p>
            <a:fld id="{4F7A6E99-80E9-4F28-A29F-CD0F010D5771}" type="slidenum">
              <a:rPr lang="zh-CN" altLang="en-US" smtClean="0"/>
              <a:pPr/>
              <a:t>46</a:t>
            </a:fld>
            <a:endParaRPr lang="zh-CN"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normAutofit/>
          </a:bodyPr>
          <a:lstStyle/>
          <a:p>
            <a:endParaRPr lang="zh-TW" altLang="en-US"/>
          </a:p>
        </p:txBody>
      </p:sp>
      <p:sp>
        <p:nvSpPr>
          <p:cNvPr id="4" name="投影片編號版面配置區 3"/>
          <p:cNvSpPr>
            <a:spLocks noGrp="1"/>
          </p:cNvSpPr>
          <p:nvPr>
            <p:ph type="sldNum" sz="quarter" idx="10"/>
          </p:nvPr>
        </p:nvSpPr>
        <p:spPr/>
        <p:txBody>
          <a:bodyPr/>
          <a:lstStyle/>
          <a:p>
            <a:fld id="{4F7A6E99-80E9-4F28-A29F-CD0F010D5771}" type="slidenum">
              <a:rPr lang="zh-CN" altLang="en-US" smtClean="0"/>
              <a:pPr/>
              <a:t>47</a:t>
            </a:fld>
            <a:endParaRPr lang="zh-CN"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normAutofit/>
          </a:bodyPr>
          <a:lstStyle/>
          <a:p>
            <a:endParaRPr lang="zh-TW" altLang="en-US"/>
          </a:p>
        </p:txBody>
      </p:sp>
      <p:sp>
        <p:nvSpPr>
          <p:cNvPr id="4" name="投影片編號版面配置區 3"/>
          <p:cNvSpPr>
            <a:spLocks noGrp="1"/>
          </p:cNvSpPr>
          <p:nvPr>
            <p:ph type="sldNum" sz="quarter" idx="10"/>
          </p:nvPr>
        </p:nvSpPr>
        <p:spPr/>
        <p:txBody>
          <a:bodyPr/>
          <a:lstStyle/>
          <a:p>
            <a:fld id="{4F7A6E99-80E9-4F28-A29F-CD0F010D5771}" type="slidenum">
              <a:rPr lang="zh-CN" altLang="en-US" smtClean="0"/>
              <a:pPr/>
              <a:t>48</a:t>
            </a:fld>
            <a:endParaRPr lang="zh-CN"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normAutofit/>
          </a:bodyPr>
          <a:lstStyle/>
          <a:p>
            <a:endParaRPr lang="zh-TW" altLang="en-US"/>
          </a:p>
        </p:txBody>
      </p:sp>
      <p:sp>
        <p:nvSpPr>
          <p:cNvPr id="4" name="投影片編號版面配置區 3"/>
          <p:cNvSpPr>
            <a:spLocks noGrp="1"/>
          </p:cNvSpPr>
          <p:nvPr>
            <p:ph type="sldNum" sz="quarter" idx="10"/>
          </p:nvPr>
        </p:nvSpPr>
        <p:spPr/>
        <p:txBody>
          <a:bodyPr/>
          <a:lstStyle/>
          <a:p>
            <a:fld id="{4F7A6E99-80E9-4F28-A29F-CD0F010D5771}" type="slidenum">
              <a:rPr lang="zh-CN" altLang="en-US" smtClean="0"/>
              <a:pPr/>
              <a:t>49</a:t>
            </a:fld>
            <a:endParaRPr lang="zh-CN" alt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normAutofit/>
          </a:bodyPr>
          <a:lstStyle/>
          <a:p>
            <a:endParaRPr lang="zh-TW" altLang="en-US"/>
          </a:p>
        </p:txBody>
      </p:sp>
      <p:sp>
        <p:nvSpPr>
          <p:cNvPr id="4" name="投影片編號版面配置區 3"/>
          <p:cNvSpPr>
            <a:spLocks noGrp="1"/>
          </p:cNvSpPr>
          <p:nvPr>
            <p:ph type="sldNum" sz="quarter" idx="10"/>
          </p:nvPr>
        </p:nvSpPr>
        <p:spPr/>
        <p:txBody>
          <a:bodyPr/>
          <a:lstStyle/>
          <a:p>
            <a:fld id="{4F7A6E99-80E9-4F28-A29F-CD0F010D5771}" type="slidenum">
              <a:rPr lang="zh-CN" altLang="en-US" smtClean="0"/>
              <a:pPr/>
              <a:t>50</a:t>
            </a:fld>
            <a:endParaRPr lang="zh-CN" alt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45D2DAF-7A11-4887-8CD5-B116BE4C2387}" type="slidenum">
              <a:rPr lang="zh-CN" altLang="en-US" smtClean="0"/>
              <a:pPr/>
              <a:t>55</a:t>
            </a:fld>
            <a:endParaRPr lang="zh-CN" altLang="en-US"/>
          </a:p>
        </p:txBody>
      </p:sp>
    </p:spTree>
    <p:extLst>
      <p:ext uri="{BB962C8B-B14F-4D97-AF65-F5344CB8AC3E}">
        <p14:creationId xmlns:p14="http://schemas.microsoft.com/office/powerpoint/2010/main" val="201196674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pic>
        <p:nvPicPr>
          <p:cNvPr id="3074" name="Picture 2"/>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1"/>
            <a:ext cx="12192000" cy="49922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14" name="组合 13"/>
          <p:cNvGrpSpPr/>
          <p:nvPr userDrawn="1"/>
        </p:nvGrpSpPr>
        <p:grpSpPr>
          <a:xfrm>
            <a:off x="195872" y="5053131"/>
            <a:ext cx="5146148" cy="807317"/>
            <a:chOff x="12666304" y="9218286"/>
            <a:chExt cx="11479713" cy="1800914"/>
          </a:xfrm>
        </p:grpSpPr>
        <p:sp>
          <p:nvSpPr>
            <p:cNvPr id="15" name="Oval 29"/>
            <p:cNvSpPr/>
            <p:nvPr/>
          </p:nvSpPr>
          <p:spPr>
            <a:xfrm>
              <a:off x="12666304" y="9218286"/>
              <a:ext cx="1800913" cy="1800914"/>
            </a:xfrm>
            <a:prstGeom prst="ellipse">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lIns="45531" tIns="22776" rIns="45531" bIns="22776" rtlCol="0" anchor="ctr"/>
            <a:lstStyle/>
            <a:p>
              <a:pPr algn="ctr"/>
              <a:endParaRPr lang="en-US" sz="900">
                <a:latin typeface="Arial" panose="020B0604020202020204" pitchFamily="34" charset="0"/>
                <a:ea typeface="微软雅黑" panose="020B0503020204020204" pitchFamily="34" charset="-122"/>
                <a:sym typeface="Arial" panose="020B0604020202020204" pitchFamily="34" charset="0"/>
              </a:endParaRPr>
            </a:p>
          </p:txBody>
        </p:sp>
        <p:sp>
          <p:nvSpPr>
            <p:cNvPr id="16" name="Oval 41"/>
            <p:cNvSpPr/>
            <p:nvPr/>
          </p:nvSpPr>
          <p:spPr>
            <a:xfrm>
              <a:off x="15086005" y="9218286"/>
              <a:ext cx="1800913" cy="1800914"/>
            </a:xfrm>
            <a:prstGeom prst="ellipse">
              <a:avLst/>
            </a:prstGeom>
            <a:solidFill>
              <a:schemeClr val="accent2"/>
            </a:solidFill>
            <a:ln>
              <a:noFill/>
            </a:ln>
          </p:spPr>
          <p:style>
            <a:lnRef idx="1">
              <a:schemeClr val="accent1"/>
            </a:lnRef>
            <a:fillRef idx="3">
              <a:schemeClr val="accent1"/>
            </a:fillRef>
            <a:effectRef idx="2">
              <a:schemeClr val="accent1"/>
            </a:effectRef>
            <a:fontRef idx="minor">
              <a:schemeClr val="lt1"/>
            </a:fontRef>
          </p:style>
          <p:txBody>
            <a:bodyPr lIns="45531" tIns="22776" rIns="45531" bIns="22776" rtlCol="0" anchor="ctr"/>
            <a:lstStyle/>
            <a:p>
              <a:pPr algn="ctr"/>
              <a:endParaRPr lang="en-US" sz="900">
                <a:latin typeface="Arial" panose="020B0604020202020204" pitchFamily="34" charset="0"/>
                <a:ea typeface="微软雅黑" panose="020B0503020204020204" pitchFamily="34" charset="-122"/>
                <a:sym typeface="Arial" panose="020B0604020202020204" pitchFamily="34" charset="0"/>
              </a:endParaRPr>
            </a:p>
          </p:txBody>
        </p:sp>
        <p:sp>
          <p:nvSpPr>
            <p:cNvPr id="17" name="Oval 42"/>
            <p:cNvSpPr/>
            <p:nvPr/>
          </p:nvSpPr>
          <p:spPr>
            <a:xfrm>
              <a:off x="17505705" y="9218286"/>
              <a:ext cx="1800913" cy="1800914"/>
            </a:xfrm>
            <a:prstGeom prst="ellipse">
              <a:avLst/>
            </a:prstGeom>
            <a:solidFill>
              <a:schemeClr val="accent3"/>
            </a:solidFill>
            <a:ln>
              <a:noFill/>
            </a:ln>
          </p:spPr>
          <p:style>
            <a:lnRef idx="1">
              <a:schemeClr val="accent1"/>
            </a:lnRef>
            <a:fillRef idx="3">
              <a:schemeClr val="accent1"/>
            </a:fillRef>
            <a:effectRef idx="2">
              <a:schemeClr val="accent1"/>
            </a:effectRef>
            <a:fontRef idx="minor">
              <a:schemeClr val="lt1"/>
            </a:fontRef>
          </p:style>
          <p:txBody>
            <a:bodyPr lIns="45531" tIns="22776" rIns="45531" bIns="22776" rtlCol="0" anchor="ctr"/>
            <a:lstStyle/>
            <a:p>
              <a:pPr algn="ctr"/>
              <a:endParaRPr lang="en-US" sz="900">
                <a:latin typeface="Arial" panose="020B0604020202020204" pitchFamily="34" charset="0"/>
                <a:ea typeface="微软雅黑" panose="020B0503020204020204" pitchFamily="34" charset="-122"/>
                <a:sym typeface="Arial" panose="020B0604020202020204" pitchFamily="34" charset="0"/>
              </a:endParaRPr>
            </a:p>
          </p:txBody>
        </p:sp>
        <p:sp>
          <p:nvSpPr>
            <p:cNvPr id="18" name="Oval 45"/>
            <p:cNvSpPr/>
            <p:nvPr/>
          </p:nvSpPr>
          <p:spPr>
            <a:xfrm>
              <a:off x="19925403" y="9218286"/>
              <a:ext cx="1800913" cy="1800914"/>
            </a:xfrm>
            <a:prstGeom prst="ellipse">
              <a:avLst/>
            </a:prstGeom>
            <a:solidFill>
              <a:schemeClr val="accent4"/>
            </a:solidFill>
            <a:ln>
              <a:noFill/>
            </a:ln>
          </p:spPr>
          <p:style>
            <a:lnRef idx="1">
              <a:schemeClr val="accent1"/>
            </a:lnRef>
            <a:fillRef idx="3">
              <a:schemeClr val="accent1"/>
            </a:fillRef>
            <a:effectRef idx="2">
              <a:schemeClr val="accent1"/>
            </a:effectRef>
            <a:fontRef idx="minor">
              <a:schemeClr val="lt1"/>
            </a:fontRef>
          </p:style>
          <p:txBody>
            <a:bodyPr lIns="45531" tIns="22776" rIns="45531" bIns="22776" rtlCol="0" anchor="ctr"/>
            <a:lstStyle/>
            <a:p>
              <a:pPr algn="ctr"/>
              <a:endParaRPr lang="en-US" sz="900">
                <a:latin typeface="Arial" panose="020B0604020202020204" pitchFamily="34" charset="0"/>
                <a:ea typeface="微软雅黑" panose="020B0503020204020204" pitchFamily="34" charset="-122"/>
                <a:sym typeface="Arial" panose="020B0604020202020204" pitchFamily="34" charset="0"/>
              </a:endParaRPr>
            </a:p>
          </p:txBody>
        </p:sp>
        <p:sp>
          <p:nvSpPr>
            <p:cNvPr id="19" name="Oval 46"/>
            <p:cNvSpPr/>
            <p:nvPr/>
          </p:nvSpPr>
          <p:spPr>
            <a:xfrm>
              <a:off x="22345104" y="9218286"/>
              <a:ext cx="1800913" cy="1800914"/>
            </a:xfrm>
            <a:prstGeom prst="ellipse">
              <a:avLst/>
            </a:prstGeom>
            <a:solidFill>
              <a:schemeClr val="accent5"/>
            </a:solidFill>
            <a:ln>
              <a:noFill/>
            </a:ln>
          </p:spPr>
          <p:style>
            <a:lnRef idx="1">
              <a:schemeClr val="accent1"/>
            </a:lnRef>
            <a:fillRef idx="3">
              <a:schemeClr val="accent1"/>
            </a:fillRef>
            <a:effectRef idx="2">
              <a:schemeClr val="accent1"/>
            </a:effectRef>
            <a:fontRef idx="minor">
              <a:schemeClr val="lt1"/>
            </a:fontRef>
          </p:style>
          <p:txBody>
            <a:bodyPr lIns="45531" tIns="22776" rIns="45531" bIns="22776" rtlCol="0" anchor="ctr"/>
            <a:lstStyle/>
            <a:p>
              <a:pPr algn="ctr"/>
              <a:endParaRPr lang="en-US" sz="900">
                <a:latin typeface="Arial" panose="020B0604020202020204" pitchFamily="34" charset="0"/>
                <a:ea typeface="微软雅黑" panose="020B0503020204020204" pitchFamily="34" charset="-122"/>
                <a:sym typeface="Arial" panose="020B0604020202020204" pitchFamily="34" charset="0"/>
              </a:endParaRPr>
            </a:p>
          </p:txBody>
        </p:sp>
        <p:grpSp>
          <p:nvGrpSpPr>
            <p:cNvPr id="20" name="Group 48"/>
            <p:cNvGrpSpPr/>
            <p:nvPr/>
          </p:nvGrpSpPr>
          <p:grpSpPr>
            <a:xfrm>
              <a:off x="20411556" y="9665676"/>
              <a:ext cx="905522" cy="906114"/>
              <a:chOff x="2524463" y="4766967"/>
              <a:chExt cx="618725" cy="618888"/>
            </a:xfrm>
            <a:solidFill>
              <a:schemeClr val="bg1"/>
            </a:solidFill>
          </p:grpSpPr>
          <p:sp>
            <p:nvSpPr>
              <p:cNvPr id="39" name="Freeform 67"/>
              <p:cNvSpPr>
                <a:spLocks noChangeArrowheads="1"/>
              </p:cNvSpPr>
              <p:nvPr/>
            </p:nvSpPr>
            <p:spPr bwMode="auto">
              <a:xfrm>
                <a:off x="2704225" y="4779511"/>
                <a:ext cx="117056" cy="117086"/>
              </a:xfrm>
              <a:custGeom>
                <a:avLst/>
                <a:gdLst>
                  <a:gd name="T0" fmla="*/ 0 w 123"/>
                  <a:gd name="T1" fmla="*/ 122 h 123"/>
                  <a:gd name="T2" fmla="*/ 0 w 123"/>
                  <a:gd name="T3" fmla="*/ 122 h 123"/>
                  <a:gd name="T4" fmla="*/ 122 w 123"/>
                  <a:gd name="T5" fmla="*/ 122 h 123"/>
                  <a:gd name="T6" fmla="*/ 122 w 123"/>
                  <a:gd name="T7" fmla="*/ 0 h 123"/>
                  <a:gd name="T8" fmla="*/ 0 w 123"/>
                  <a:gd name="T9" fmla="*/ 122 h 123"/>
                </a:gdLst>
                <a:ahLst/>
                <a:cxnLst>
                  <a:cxn ang="0">
                    <a:pos x="T0" y="T1"/>
                  </a:cxn>
                  <a:cxn ang="0">
                    <a:pos x="T2" y="T3"/>
                  </a:cxn>
                  <a:cxn ang="0">
                    <a:pos x="T4" y="T5"/>
                  </a:cxn>
                  <a:cxn ang="0">
                    <a:pos x="T6" y="T7"/>
                  </a:cxn>
                  <a:cxn ang="0">
                    <a:pos x="T8" y="T9"/>
                  </a:cxn>
                </a:cxnLst>
                <a:rect l="0" t="0" r="r" b="b"/>
                <a:pathLst>
                  <a:path w="123" h="123">
                    <a:moveTo>
                      <a:pt x="0" y="122"/>
                    </a:moveTo>
                    <a:lnTo>
                      <a:pt x="0" y="122"/>
                    </a:lnTo>
                    <a:cubicBezTo>
                      <a:pt x="122" y="122"/>
                      <a:pt x="122" y="122"/>
                      <a:pt x="122" y="122"/>
                    </a:cubicBezTo>
                    <a:cubicBezTo>
                      <a:pt x="122" y="0"/>
                      <a:pt x="122" y="0"/>
                      <a:pt x="122" y="0"/>
                    </a:cubicBezTo>
                    <a:cubicBezTo>
                      <a:pt x="68" y="0"/>
                      <a:pt x="26" y="54"/>
                      <a:pt x="0" y="122"/>
                    </a:cubicBezTo>
                  </a:path>
                </a:pathLst>
              </a:custGeom>
              <a:grpFill/>
              <a:ln>
                <a:noFill/>
              </a:ln>
              <a:effectLst/>
            </p:spPr>
            <p:txBody>
              <a:bodyPr wrap="none" lIns="76183" tIns="38092" rIns="76183" bIns="38092" anchor="ctr"/>
              <a:lstStyle/>
              <a:p>
                <a:pPr defTabSz="542046">
                  <a:defRPr/>
                </a:pPr>
                <a:endParaRPr lang="en-US" sz="900">
                  <a:latin typeface="Arial" panose="020B0604020202020204" pitchFamily="34" charset="0"/>
                  <a:ea typeface="微软雅黑" panose="020B0503020204020204" pitchFamily="34" charset="-122"/>
                  <a:cs typeface="Lato Light"/>
                  <a:sym typeface="Arial" panose="020B0604020202020204" pitchFamily="34" charset="0"/>
                </a:endParaRPr>
              </a:p>
            </p:txBody>
          </p:sp>
          <p:sp>
            <p:nvSpPr>
              <p:cNvPr id="40" name="Freeform 68"/>
              <p:cNvSpPr>
                <a:spLocks noChangeArrowheads="1"/>
              </p:cNvSpPr>
              <p:nvPr/>
            </p:nvSpPr>
            <p:spPr bwMode="auto">
              <a:xfrm>
                <a:off x="2666603" y="4934235"/>
                <a:ext cx="154681" cy="129630"/>
              </a:xfrm>
              <a:custGeom>
                <a:avLst/>
                <a:gdLst>
                  <a:gd name="T0" fmla="*/ 163 w 164"/>
                  <a:gd name="T1" fmla="*/ 136 h 137"/>
                  <a:gd name="T2" fmla="*/ 163 w 164"/>
                  <a:gd name="T3" fmla="*/ 136 h 137"/>
                  <a:gd name="T4" fmla="*/ 163 w 164"/>
                  <a:gd name="T5" fmla="*/ 0 h 137"/>
                  <a:gd name="T6" fmla="*/ 27 w 164"/>
                  <a:gd name="T7" fmla="*/ 0 h 137"/>
                  <a:gd name="T8" fmla="*/ 0 w 164"/>
                  <a:gd name="T9" fmla="*/ 136 h 137"/>
                  <a:gd name="T10" fmla="*/ 163 w 164"/>
                  <a:gd name="T11" fmla="*/ 136 h 137"/>
                </a:gdLst>
                <a:ahLst/>
                <a:cxnLst>
                  <a:cxn ang="0">
                    <a:pos x="T0" y="T1"/>
                  </a:cxn>
                  <a:cxn ang="0">
                    <a:pos x="T2" y="T3"/>
                  </a:cxn>
                  <a:cxn ang="0">
                    <a:pos x="T4" y="T5"/>
                  </a:cxn>
                  <a:cxn ang="0">
                    <a:pos x="T6" y="T7"/>
                  </a:cxn>
                  <a:cxn ang="0">
                    <a:pos x="T8" y="T9"/>
                  </a:cxn>
                  <a:cxn ang="0">
                    <a:pos x="T10" y="T11"/>
                  </a:cxn>
                </a:cxnLst>
                <a:rect l="0" t="0" r="r" b="b"/>
                <a:pathLst>
                  <a:path w="164" h="137">
                    <a:moveTo>
                      <a:pt x="163" y="136"/>
                    </a:moveTo>
                    <a:lnTo>
                      <a:pt x="163" y="136"/>
                    </a:lnTo>
                    <a:cubicBezTo>
                      <a:pt x="163" y="0"/>
                      <a:pt x="163" y="0"/>
                      <a:pt x="163" y="0"/>
                    </a:cubicBezTo>
                    <a:cubicBezTo>
                      <a:pt x="27" y="0"/>
                      <a:pt x="27" y="0"/>
                      <a:pt x="27" y="0"/>
                    </a:cubicBezTo>
                    <a:cubicBezTo>
                      <a:pt x="13" y="40"/>
                      <a:pt x="0" y="82"/>
                      <a:pt x="0" y="136"/>
                    </a:cubicBezTo>
                    <a:lnTo>
                      <a:pt x="163" y="136"/>
                    </a:lnTo>
                  </a:path>
                </a:pathLst>
              </a:custGeom>
              <a:grpFill/>
              <a:ln>
                <a:noFill/>
              </a:ln>
              <a:effectLst/>
            </p:spPr>
            <p:txBody>
              <a:bodyPr wrap="none" lIns="76183" tIns="38092" rIns="76183" bIns="38092" anchor="ctr"/>
              <a:lstStyle/>
              <a:p>
                <a:pPr defTabSz="542046">
                  <a:defRPr/>
                </a:pPr>
                <a:endParaRPr lang="en-US" sz="900">
                  <a:latin typeface="Arial" panose="020B0604020202020204" pitchFamily="34" charset="0"/>
                  <a:ea typeface="微软雅黑" panose="020B0503020204020204" pitchFamily="34" charset="-122"/>
                  <a:cs typeface="Lato Light"/>
                  <a:sym typeface="Arial" panose="020B0604020202020204" pitchFamily="34" charset="0"/>
                </a:endParaRPr>
              </a:p>
            </p:txBody>
          </p:sp>
          <p:sp>
            <p:nvSpPr>
              <p:cNvPr id="41" name="Freeform 69"/>
              <p:cNvSpPr>
                <a:spLocks noChangeArrowheads="1"/>
              </p:cNvSpPr>
              <p:nvPr/>
            </p:nvSpPr>
            <p:spPr bwMode="auto">
              <a:xfrm>
                <a:off x="2850546" y="4779511"/>
                <a:ext cx="117056" cy="117086"/>
              </a:xfrm>
              <a:custGeom>
                <a:avLst/>
                <a:gdLst>
                  <a:gd name="T0" fmla="*/ 0 w 122"/>
                  <a:gd name="T1" fmla="*/ 0 h 123"/>
                  <a:gd name="T2" fmla="*/ 0 w 122"/>
                  <a:gd name="T3" fmla="*/ 0 h 123"/>
                  <a:gd name="T4" fmla="*/ 0 w 122"/>
                  <a:gd name="T5" fmla="*/ 122 h 123"/>
                  <a:gd name="T6" fmla="*/ 121 w 122"/>
                  <a:gd name="T7" fmla="*/ 122 h 123"/>
                  <a:gd name="T8" fmla="*/ 0 w 122"/>
                  <a:gd name="T9" fmla="*/ 0 h 123"/>
                </a:gdLst>
                <a:ahLst/>
                <a:cxnLst>
                  <a:cxn ang="0">
                    <a:pos x="T0" y="T1"/>
                  </a:cxn>
                  <a:cxn ang="0">
                    <a:pos x="T2" y="T3"/>
                  </a:cxn>
                  <a:cxn ang="0">
                    <a:pos x="T4" y="T5"/>
                  </a:cxn>
                  <a:cxn ang="0">
                    <a:pos x="T6" y="T7"/>
                  </a:cxn>
                  <a:cxn ang="0">
                    <a:pos x="T8" y="T9"/>
                  </a:cxn>
                </a:cxnLst>
                <a:rect l="0" t="0" r="r" b="b"/>
                <a:pathLst>
                  <a:path w="122" h="123">
                    <a:moveTo>
                      <a:pt x="0" y="0"/>
                    </a:moveTo>
                    <a:lnTo>
                      <a:pt x="0" y="0"/>
                    </a:lnTo>
                    <a:cubicBezTo>
                      <a:pt x="0" y="122"/>
                      <a:pt x="0" y="122"/>
                      <a:pt x="0" y="122"/>
                    </a:cubicBezTo>
                    <a:cubicBezTo>
                      <a:pt x="121" y="122"/>
                      <a:pt x="121" y="122"/>
                      <a:pt x="121" y="122"/>
                    </a:cubicBezTo>
                    <a:cubicBezTo>
                      <a:pt x="95" y="54"/>
                      <a:pt x="41" y="0"/>
                      <a:pt x="0" y="0"/>
                    </a:cubicBezTo>
                  </a:path>
                </a:pathLst>
              </a:custGeom>
              <a:grpFill/>
              <a:ln>
                <a:noFill/>
              </a:ln>
              <a:effectLst/>
            </p:spPr>
            <p:txBody>
              <a:bodyPr wrap="none" lIns="76183" tIns="38092" rIns="76183" bIns="38092" anchor="ctr"/>
              <a:lstStyle/>
              <a:p>
                <a:pPr defTabSz="542046">
                  <a:defRPr/>
                </a:pPr>
                <a:endParaRPr lang="en-US" sz="900">
                  <a:latin typeface="Arial" panose="020B0604020202020204" pitchFamily="34" charset="0"/>
                  <a:ea typeface="微软雅黑" panose="020B0503020204020204" pitchFamily="34" charset="-122"/>
                  <a:cs typeface="Lato Light"/>
                  <a:sym typeface="Arial" panose="020B0604020202020204" pitchFamily="34" charset="0"/>
                </a:endParaRPr>
              </a:p>
            </p:txBody>
          </p:sp>
          <p:sp>
            <p:nvSpPr>
              <p:cNvPr id="42" name="Freeform 70"/>
              <p:cNvSpPr>
                <a:spLocks noChangeArrowheads="1"/>
              </p:cNvSpPr>
              <p:nvPr/>
            </p:nvSpPr>
            <p:spPr bwMode="auto">
              <a:xfrm>
                <a:off x="2524463" y="5088955"/>
                <a:ext cx="142140" cy="142175"/>
              </a:xfrm>
              <a:custGeom>
                <a:avLst/>
                <a:gdLst>
                  <a:gd name="T0" fmla="*/ 122 w 151"/>
                  <a:gd name="T1" fmla="*/ 0 h 150"/>
                  <a:gd name="T2" fmla="*/ 122 w 151"/>
                  <a:gd name="T3" fmla="*/ 0 h 150"/>
                  <a:gd name="T4" fmla="*/ 0 w 151"/>
                  <a:gd name="T5" fmla="*/ 0 h 150"/>
                  <a:gd name="T6" fmla="*/ 42 w 151"/>
                  <a:gd name="T7" fmla="*/ 149 h 150"/>
                  <a:gd name="T8" fmla="*/ 42 w 151"/>
                  <a:gd name="T9" fmla="*/ 149 h 150"/>
                  <a:gd name="T10" fmla="*/ 150 w 151"/>
                  <a:gd name="T11" fmla="*/ 149 h 150"/>
                  <a:gd name="T12" fmla="*/ 122 w 151"/>
                  <a:gd name="T13" fmla="*/ 0 h 150"/>
                </a:gdLst>
                <a:ahLst/>
                <a:cxnLst>
                  <a:cxn ang="0">
                    <a:pos x="T0" y="T1"/>
                  </a:cxn>
                  <a:cxn ang="0">
                    <a:pos x="T2" y="T3"/>
                  </a:cxn>
                  <a:cxn ang="0">
                    <a:pos x="T4" y="T5"/>
                  </a:cxn>
                  <a:cxn ang="0">
                    <a:pos x="T6" y="T7"/>
                  </a:cxn>
                  <a:cxn ang="0">
                    <a:pos x="T8" y="T9"/>
                  </a:cxn>
                  <a:cxn ang="0">
                    <a:pos x="T10" y="T11"/>
                  </a:cxn>
                  <a:cxn ang="0">
                    <a:pos x="T12" y="T13"/>
                  </a:cxn>
                </a:cxnLst>
                <a:rect l="0" t="0" r="r" b="b"/>
                <a:pathLst>
                  <a:path w="151" h="150">
                    <a:moveTo>
                      <a:pt x="122" y="0"/>
                    </a:moveTo>
                    <a:lnTo>
                      <a:pt x="122" y="0"/>
                    </a:lnTo>
                    <a:cubicBezTo>
                      <a:pt x="0" y="0"/>
                      <a:pt x="0" y="0"/>
                      <a:pt x="0" y="0"/>
                    </a:cubicBezTo>
                    <a:cubicBezTo>
                      <a:pt x="0" y="54"/>
                      <a:pt x="14" y="109"/>
                      <a:pt x="42" y="149"/>
                    </a:cubicBezTo>
                    <a:lnTo>
                      <a:pt x="42" y="149"/>
                    </a:lnTo>
                    <a:cubicBezTo>
                      <a:pt x="150" y="149"/>
                      <a:pt x="150" y="149"/>
                      <a:pt x="150" y="149"/>
                    </a:cubicBezTo>
                    <a:cubicBezTo>
                      <a:pt x="136" y="109"/>
                      <a:pt x="122" y="54"/>
                      <a:pt x="122" y="0"/>
                    </a:cubicBezTo>
                  </a:path>
                </a:pathLst>
              </a:custGeom>
              <a:grpFill/>
              <a:ln>
                <a:noFill/>
              </a:ln>
              <a:effectLst/>
            </p:spPr>
            <p:txBody>
              <a:bodyPr wrap="none" lIns="76183" tIns="38092" rIns="76183" bIns="38092" anchor="ctr"/>
              <a:lstStyle/>
              <a:p>
                <a:pPr defTabSz="542046">
                  <a:defRPr/>
                </a:pPr>
                <a:endParaRPr lang="en-US" sz="900">
                  <a:latin typeface="Arial" panose="020B0604020202020204" pitchFamily="34" charset="0"/>
                  <a:ea typeface="微软雅黑" panose="020B0503020204020204" pitchFamily="34" charset="-122"/>
                  <a:cs typeface="Lato Light"/>
                  <a:sym typeface="Arial" panose="020B0604020202020204" pitchFamily="34" charset="0"/>
                </a:endParaRPr>
              </a:p>
            </p:txBody>
          </p:sp>
          <p:sp>
            <p:nvSpPr>
              <p:cNvPr id="43" name="Freeform 71"/>
              <p:cNvSpPr>
                <a:spLocks noChangeArrowheads="1"/>
              </p:cNvSpPr>
              <p:nvPr/>
            </p:nvSpPr>
            <p:spPr bwMode="auto">
              <a:xfrm>
                <a:off x="3001048" y="5088955"/>
                <a:ext cx="142140" cy="142175"/>
              </a:xfrm>
              <a:custGeom>
                <a:avLst/>
                <a:gdLst>
                  <a:gd name="T0" fmla="*/ 14 w 150"/>
                  <a:gd name="T1" fmla="*/ 0 h 150"/>
                  <a:gd name="T2" fmla="*/ 14 w 150"/>
                  <a:gd name="T3" fmla="*/ 0 h 150"/>
                  <a:gd name="T4" fmla="*/ 0 w 150"/>
                  <a:gd name="T5" fmla="*/ 149 h 150"/>
                  <a:gd name="T6" fmla="*/ 95 w 150"/>
                  <a:gd name="T7" fmla="*/ 149 h 150"/>
                  <a:gd name="T8" fmla="*/ 109 w 150"/>
                  <a:gd name="T9" fmla="*/ 149 h 150"/>
                  <a:gd name="T10" fmla="*/ 149 w 150"/>
                  <a:gd name="T11" fmla="*/ 0 h 150"/>
                  <a:gd name="T12" fmla="*/ 14 w 150"/>
                  <a:gd name="T13" fmla="*/ 0 h 150"/>
                </a:gdLst>
                <a:ahLst/>
                <a:cxnLst>
                  <a:cxn ang="0">
                    <a:pos x="T0" y="T1"/>
                  </a:cxn>
                  <a:cxn ang="0">
                    <a:pos x="T2" y="T3"/>
                  </a:cxn>
                  <a:cxn ang="0">
                    <a:pos x="T4" y="T5"/>
                  </a:cxn>
                  <a:cxn ang="0">
                    <a:pos x="T6" y="T7"/>
                  </a:cxn>
                  <a:cxn ang="0">
                    <a:pos x="T8" y="T9"/>
                  </a:cxn>
                  <a:cxn ang="0">
                    <a:pos x="T10" y="T11"/>
                  </a:cxn>
                  <a:cxn ang="0">
                    <a:pos x="T12" y="T13"/>
                  </a:cxn>
                </a:cxnLst>
                <a:rect l="0" t="0" r="r" b="b"/>
                <a:pathLst>
                  <a:path w="150" h="150">
                    <a:moveTo>
                      <a:pt x="14" y="0"/>
                    </a:moveTo>
                    <a:lnTo>
                      <a:pt x="14" y="0"/>
                    </a:lnTo>
                    <a:cubicBezTo>
                      <a:pt x="14" y="54"/>
                      <a:pt x="0" y="109"/>
                      <a:pt x="0" y="149"/>
                    </a:cubicBezTo>
                    <a:cubicBezTo>
                      <a:pt x="95" y="149"/>
                      <a:pt x="95" y="149"/>
                      <a:pt x="95" y="149"/>
                    </a:cubicBezTo>
                    <a:lnTo>
                      <a:pt x="109" y="149"/>
                    </a:lnTo>
                    <a:cubicBezTo>
                      <a:pt x="122" y="109"/>
                      <a:pt x="149" y="54"/>
                      <a:pt x="149" y="0"/>
                    </a:cubicBezTo>
                    <a:lnTo>
                      <a:pt x="14" y="0"/>
                    </a:lnTo>
                  </a:path>
                </a:pathLst>
              </a:custGeom>
              <a:grpFill/>
              <a:ln>
                <a:noFill/>
              </a:ln>
              <a:effectLst/>
            </p:spPr>
            <p:txBody>
              <a:bodyPr wrap="none" lIns="76183" tIns="38092" rIns="76183" bIns="38092" anchor="ctr"/>
              <a:lstStyle/>
              <a:p>
                <a:pPr defTabSz="542046">
                  <a:defRPr/>
                </a:pPr>
                <a:endParaRPr lang="en-US" sz="900">
                  <a:latin typeface="Arial" panose="020B0604020202020204" pitchFamily="34" charset="0"/>
                  <a:ea typeface="微软雅黑" panose="020B0503020204020204" pitchFamily="34" charset="-122"/>
                  <a:cs typeface="Lato Light"/>
                  <a:sym typeface="Arial" panose="020B0604020202020204" pitchFamily="34" charset="0"/>
                </a:endParaRPr>
              </a:p>
            </p:txBody>
          </p:sp>
          <p:sp>
            <p:nvSpPr>
              <p:cNvPr id="44" name="Freeform 72"/>
              <p:cNvSpPr>
                <a:spLocks noChangeArrowheads="1"/>
              </p:cNvSpPr>
              <p:nvPr/>
            </p:nvSpPr>
            <p:spPr bwMode="auto">
              <a:xfrm>
                <a:off x="2666603" y="5088955"/>
                <a:ext cx="154681" cy="142175"/>
              </a:xfrm>
              <a:custGeom>
                <a:avLst/>
                <a:gdLst>
                  <a:gd name="T0" fmla="*/ 163 w 164"/>
                  <a:gd name="T1" fmla="*/ 0 h 150"/>
                  <a:gd name="T2" fmla="*/ 163 w 164"/>
                  <a:gd name="T3" fmla="*/ 0 h 150"/>
                  <a:gd name="T4" fmla="*/ 0 w 164"/>
                  <a:gd name="T5" fmla="*/ 0 h 150"/>
                  <a:gd name="T6" fmla="*/ 27 w 164"/>
                  <a:gd name="T7" fmla="*/ 149 h 150"/>
                  <a:gd name="T8" fmla="*/ 163 w 164"/>
                  <a:gd name="T9" fmla="*/ 149 h 150"/>
                  <a:gd name="T10" fmla="*/ 163 w 164"/>
                  <a:gd name="T11" fmla="*/ 0 h 150"/>
                </a:gdLst>
                <a:ahLst/>
                <a:cxnLst>
                  <a:cxn ang="0">
                    <a:pos x="T0" y="T1"/>
                  </a:cxn>
                  <a:cxn ang="0">
                    <a:pos x="T2" y="T3"/>
                  </a:cxn>
                  <a:cxn ang="0">
                    <a:pos x="T4" y="T5"/>
                  </a:cxn>
                  <a:cxn ang="0">
                    <a:pos x="T6" y="T7"/>
                  </a:cxn>
                  <a:cxn ang="0">
                    <a:pos x="T8" y="T9"/>
                  </a:cxn>
                  <a:cxn ang="0">
                    <a:pos x="T10" y="T11"/>
                  </a:cxn>
                </a:cxnLst>
                <a:rect l="0" t="0" r="r" b="b"/>
                <a:pathLst>
                  <a:path w="164" h="150">
                    <a:moveTo>
                      <a:pt x="163" y="0"/>
                    </a:moveTo>
                    <a:lnTo>
                      <a:pt x="163" y="0"/>
                    </a:lnTo>
                    <a:cubicBezTo>
                      <a:pt x="0" y="0"/>
                      <a:pt x="0" y="0"/>
                      <a:pt x="0" y="0"/>
                    </a:cubicBezTo>
                    <a:cubicBezTo>
                      <a:pt x="0" y="54"/>
                      <a:pt x="13" y="109"/>
                      <a:pt x="27" y="149"/>
                    </a:cubicBezTo>
                    <a:cubicBezTo>
                      <a:pt x="163" y="149"/>
                      <a:pt x="163" y="149"/>
                      <a:pt x="163" y="149"/>
                    </a:cubicBezTo>
                    <a:lnTo>
                      <a:pt x="163" y="0"/>
                    </a:lnTo>
                  </a:path>
                </a:pathLst>
              </a:custGeom>
              <a:grpFill/>
              <a:ln>
                <a:noFill/>
              </a:ln>
              <a:effectLst/>
            </p:spPr>
            <p:txBody>
              <a:bodyPr wrap="none" lIns="76183" tIns="38092" rIns="76183" bIns="38092" anchor="ctr"/>
              <a:lstStyle/>
              <a:p>
                <a:pPr defTabSz="542046">
                  <a:defRPr/>
                </a:pPr>
                <a:endParaRPr lang="en-US" sz="900">
                  <a:latin typeface="Arial" panose="020B0604020202020204" pitchFamily="34" charset="0"/>
                  <a:ea typeface="微软雅黑" panose="020B0503020204020204" pitchFamily="34" charset="-122"/>
                  <a:cs typeface="Lato Light"/>
                  <a:sym typeface="Arial" panose="020B0604020202020204" pitchFamily="34" charset="0"/>
                </a:endParaRPr>
              </a:p>
            </p:txBody>
          </p:sp>
          <p:sp>
            <p:nvSpPr>
              <p:cNvPr id="45" name="Freeform 73"/>
              <p:cNvSpPr>
                <a:spLocks noChangeArrowheads="1"/>
              </p:cNvSpPr>
              <p:nvPr/>
            </p:nvSpPr>
            <p:spPr bwMode="auto">
              <a:xfrm>
                <a:off x="2524463" y="4921688"/>
                <a:ext cx="142140" cy="142175"/>
              </a:xfrm>
              <a:custGeom>
                <a:avLst/>
                <a:gdLst>
                  <a:gd name="T0" fmla="*/ 122 w 151"/>
                  <a:gd name="T1" fmla="*/ 150 h 151"/>
                  <a:gd name="T2" fmla="*/ 122 w 151"/>
                  <a:gd name="T3" fmla="*/ 150 h 151"/>
                  <a:gd name="T4" fmla="*/ 150 w 151"/>
                  <a:gd name="T5" fmla="*/ 14 h 151"/>
                  <a:gd name="T6" fmla="*/ 42 w 151"/>
                  <a:gd name="T7" fmla="*/ 14 h 151"/>
                  <a:gd name="T8" fmla="*/ 42 w 151"/>
                  <a:gd name="T9" fmla="*/ 0 h 151"/>
                  <a:gd name="T10" fmla="*/ 0 w 151"/>
                  <a:gd name="T11" fmla="*/ 150 h 151"/>
                  <a:gd name="T12" fmla="*/ 122 w 151"/>
                  <a:gd name="T13" fmla="*/ 150 h 151"/>
                </a:gdLst>
                <a:ahLst/>
                <a:cxnLst>
                  <a:cxn ang="0">
                    <a:pos x="T0" y="T1"/>
                  </a:cxn>
                  <a:cxn ang="0">
                    <a:pos x="T2" y="T3"/>
                  </a:cxn>
                  <a:cxn ang="0">
                    <a:pos x="T4" y="T5"/>
                  </a:cxn>
                  <a:cxn ang="0">
                    <a:pos x="T6" y="T7"/>
                  </a:cxn>
                  <a:cxn ang="0">
                    <a:pos x="T8" y="T9"/>
                  </a:cxn>
                  <a:cxn ang="0">
                    <a:pos x="T10" y="T11"/>
                  </a:cxn>
                  <a:cxn ang="0">
                    <a:pos x="T12" y="T13"/>
                  </a:cxn>
                </a:cxnLst>
                <a:rect l="0" t="0" r="r" b="b"/>
                <a:pathLst>
                  <a:path w="151" h="151">
                    <a:moveTo>
                      <a:pt x="122" y="150"/>
                    </a:moveTo>
                    <a:lnTo>
                      <a:pt x="122" y="150"/>
                    </a:lnTo>
                    <a:cubicBezTo>
                      <a:pt x="122" y="96"/>
                      <a:pt x="136" y="54"/>
                      <a:pt x="150" y="14"/>
                    </a:cubicBezTo>
                    <a:cubicBezTo>
                      <a:pt x="42" y="14"/>
                      <a:pt x="42" y="14"/>
                      <a:pt x="42" y="14"/>
                    </a:cubicBezTo>
                    <a:lnTo>
                      <a:pt x="42" y="0"/>
                    </a:lnTo>
                    <a:cubicBezTo>
                      <a:pt x="14" y="54"/>
                      <a:pt x="0" y="96"/>
                      <a:pt x="0" y="150"/>
                    </a:cubicBezTo>
                    <a:lnTo>
                      <a:pt x="122" y="150"/>
                    </a:lnTo>
                  </a:path>
                </a:pathLst>
              </a:custGeom>
              <a:grpFill/>
              <a:ln>
                <a:noFill/>
              </a:ln>
              <a:effectLst/>
            </p:spPr>
            <p:txBody>
              <a:bodyPr wrap="none" lIns="76183" tIns="38092" rIns="76183" bIns="38092" anchor="ctr"/>
              <a:lstStyle/>
              <a:p>
                <a:pPr defTabSz="542046">
                  <a:defRPr/>
                </a:pPr>
                <a:endParaRPr lang="en-US" sz="900">
                  <a:latin typeface="Arial" panose="020B0604020202020204" pitchFamily="34" charset="0"/>
                  <a:ea typeface="微软雅黑" panose="020B0503020204020204" pitchFamily="34" charset="-122"/>
                  <a:cs typeface="Lato Light"/>
                  <a:sym typeface="Arial" panose="020B0604020202020204" pitchFamily="34" charset="0"/>
                </a:endParaRPr>
              </a:p>
            </p:txBody>
          </p:sp>
          <p:sp>
            <p:nvSpPr>
              <p:cNvPr id="46" name="Freeform 74"/>
              <p:cNvSpPr>
                <a:spLocks noChangeArrowheads="1"/>
              </p:cNvSpPr>
              <p:nvPr/>
            </p:nvSpPr>
            <p:spPr bwMode="auto">
              <a:xfrm>
                <a:off x="2850547" y="4934235"/>
                <a:ext cx="142140" cy="129630"/>
              </a:xfrm>
              <a:custGeom>
                <a:avLst/>
                <a:gdLst>
                  <a:gd name="T0" fmla="*/ 149 w 150"/>
                  <a:gd name="T1" fmla="*/ 136 h 137"/>
                  <a:gd name="T2" fmla="*/ 149 w 150"/>
                  <a:gd name="T3" fmla="*/ 136 h 137"/>
                  <a:gd name="T4" fmla="*/ 121 w 150"/>
                  <a:gd name="T5" fmla="*/ 0 h 137"/>
                  <a:gd name="T6" fmla="*/ 0 w 150"/>
                  <a:gd name="T7" fmla="*/ 0 h 137"/>
                  <a:gd name="T8" fmla="*/ 0 w 150"/>
                  <a:gd name="T9" fmla="*/ 136 h 137"/>
                  <a:gd name="T10" fmla="*/ 149 w 150"/>
                  <a:gd name="T11" fmla="*/ 136 h 137"/>
                </a:gdLst>
                <a:ahLst/>
                <a:cxnLst>
                  <a:cxn ang="0">
                    <a:pos x="T0" y="T1"/>
                  </a:cxn>
                  <a:cxn ang="0">
                    <a:pos x="T2" y="T3"/>
                  </a:cxn>
                  <a:cxn ang="0">
                    <a:pos x="T4" y="T5"/>
                  </a:cxn>
                  <a:cxn ang="0">
                    <a:pos x="T6" y="T7"/>
                  </a:cxn>
                  <a:cxn ang="0">
                    <a:pos x="T8" y="T9"/>
                  </a:cxn>
                  <a:cxn ang="0">
                    <a:pos x="T10" y="T11"/>
                  </a:cxn>
                </a:cxnLst>
                <a:rect l="0" t="0" r="r" b="b"/>
                <a:pathLst>
                  <a:path w="150" h="137">
                    <a:moveTo>
                      <a:pt x="149" y="136"/>
                    </a:moveTo>
                    <a:lnTo>
                      <a:pt x="149" y="136"/>
                    </a:lnTo>
                    <a:cubicBezTo>
                      <a:pt x="149" y="82"/>
                      <a:pt x="135" y="40"/>
                      <a:pt x="121" y="0"/>
                    </a:cubicBezTo>
                    <a:cubicBezTo>
                      <a:pt x="0" y="0"/>
                      <a:pt x="0" y="0"/>
                      <a:pt x="0" y="0"/>
                    </a:cubicBezTo>
                    <a:cubicBezTo>
                      <a:pt x="0" y="136"/>
                      <a:pt x="0" y="136"/>
                      <a:pt x="0" y="136"/>
                    </a:cubicBezTo>
                    <a:lnTo>
                      <a:pt x="149" y="136"/>
                    </a:lnTo>
                  </a:path>
                </a:pathLst>
              </a:custGeom>
              <a:grpFill/>
              <a:ln>
                <a:noFill/>
              </a:ln>
              <a:effectLst/>
            </p:spPr>
            <p:txBody>
              <a:bodyPr wrap="none" lIns="76183" tIns="38092" rIns="76183" bIns="38092" anchor="ctr"/>
              <a:lstStyle/>
              <a:p>
                <a:pPr defTabSz="542046">
                  <a:defRPr/>
                </a:pPr>
                <a:endParaRPr lang="en-US" sz="900">
                  <a:latin typeface="Arial" panose="020B0604020202020204" pitchFamily="34" charset="0"/>
                  <a:ea typeface="微软雅黑" panose="020B0503020204020204" pitchFamily="34" charset="-122"/>
                  <a:cs typeface="Lato Light"/>
                  <a:sym typeface="Arial" panose="020B0604020202020204" pitchFamily="34" charset="0"/>
                </a:endParaRPr>
              </a:p>
            </p:txBody>
          </p:sp>
          <p:sp>
            <p:nvSpPr>
              <p:cNvPr id="47" name="Freeform 75"/>
              <p:cNvSpPr>
                <a:spLocks noChangeArrowheads="1"/>
              </p:cNvSpPr>
              <p:nvPr/>
            </p:nvSpPr>
            <p:spPr bwMode="auto">
              <a:xfrm>
                <a:off x="2574630" y="4766967"/>
                <a:ext cx="183944" cy="129630"/>
              </a:xfrm>
              <a:custGeom>
                <a:avLst/>
                <a:gdLst>
                  <a:gd name="T0" fmla="*/ 109 w 192"/>
                  <a:gd name="T1" fmla="*/ 136 h 137"/>
                  <a:gd name="T2" fmla="*/ 109 w 192"/>
                  <a:gd name="T3" fmla="*/ 136 h 137"/>
                  <a:gd name="T4" fmla="*/ 191 w 192"/>
                  <a:gd name="T5" fmla="*/ 0 h 137"/>
                  <a:gd name="T6" fmla="*/ 0 w 192"/>
                  <a:gd name="T7" fmla="*/ 136 h 137"/>
                  <a:gd name="T8" fmla="*/ 109 w 192"/>
                  <a:gd name="T9" fmla="*/ 136 h 137"/>
                </a:gdLst>
                <a:ahLst/>
                <a:cxnLst>
                  <a:cxn ang="0">
                    <a:pos x="T0" y="T1"/>
                  </a:cxn>
                  <a:cxn ang="0">
                    <a:pos x="T2" y="T3"/>
                  </a:cxn>
                  <a:cxn ang="0">
                    <a:pos x="T4" y="T5"/>
                  </a:cxn>
                  <a:cxn ang="0">
                    <a:pos x="T6" y="T7"/>
                  </a:cxn>
                  <a:cxn ang="0">
                    <a:pos x="T8" y="T9"/>
                  </a:cxn>
                </a:cxnLst>
                <a:rect l="0" t="0" r="r" b="b"/>
                <a:pathLst>
                  <a:path w="192" h="137">
                    <a:moveTo>
                      <a:pt x="109" y="136"/>
                    </a:moveTo>
                    <a:lnTo>
                      <a:pt x="109" y="136"/>
                    </a:lnTo>
                    <a:cubicBezTo>
                      <a:pt x="123" y="82"/>
                      <a:pt x="151" y="28"/>
                      <a:pt x="191" y="0"/>
                    </a:cubicBezTo>
                    <a:cubicBezTo>
                      <a:pt x="109" y="28"/>
                      <a:pt x="42" y="82"/>
                      <a:pt x="0" y="136"/>
                    </a:cubicBezTo>
                    <a:lnTo>
                      <a:pt x="109" y="136"/>
                    </a:lnTo>
                  </a:path>
                </a:pathLst>
              </a:custGeom>
              <a:grpFill/>
              <a:ln>
                <a:noFill/>
              </a:ln>
              <a:effectLst/>
            </p:spPr>
            <p:txBody>
              <a:bodyPr wrap="none" lIns="76183" tIns="38092" rIns="76183" bIns="38092" anchor="ctr"/>
              <a:lstStyle/>
              <a:p>
                <a:pPr defTabSz="542046">
                  <a:defRPr/>
                </a:pPr>
                <a:endParaRPr lang="en-US" sz="900">
                  <a:latin typeface="Arial" panose="020B0604020202020204" pitchFamily="34" charset="0"/>
                  <a:ea typeface="微软雅黑" panose="020B0503020204020204" pitchFamily="34" charset="-122"/>
                  <a:cs typeface="Lato Light"/>
                  <a:sym typeface="Arial" panose="020B0604020202020204" pitchFamily="34" charset="0"/>
                </a:endParaRPr>
              </a:p>
            </p:txBody>
          </p:sp>
          <p:sp>
            <p:nvSpPr>
              <p:cNvPr id="48" name="Freeform 76"/>
              <p:cNvSpPr>
                <a:spLocks noChangeArrowheads="1"/>
              </p:cNvSpPr>
              <p:nvPr/>
            </p:nvSpPr>
            <p:spPr bwMode="auto">
              <a:xfrm>
                <a:off x="2574630" y="5256222"/>
                <a:ext cx="183944" cy="129633"/>
              </a:xfrm>
              <a:custGeom>
                <a:avLst/>
                <a:gdLst>
                  <a:gd name="T0" fmla="*/ 109 w 192"/>
                  <a:gd name="T1" fmla="*/ 0 h 136"/>
                  <a:gd name="T2" fmla="*/ 109 w 192"/>
                  <a:gd name="T3" fmla="*/ 0 h 136"/>
                  <a:gd name="T4" fmla="*/ 0 w 192"/>
                  <a:gd name="T5" fmla="*/ 0 h 136"/>
                  <a:gd name="T6" fmla="*/ 191 w 192"/>
                  <a:gd name="T7" fmla="*/ 135 h 136"/>
                  <a:gd name="T8" fmla="*/ 109 w 192"/>
                  <a:gd name="T9" fmla="*/ 0 h 136"/>
                </a:gdLst>
                <a:ahLst/>
                <a:cxnLst>
                  <a:cxn ang="0">
                    <a:pos x="T0" y="T1"/>
                  </a:cxn>
                  <a:cxn ang="0">
                    <a:pos x="T2" y="T3"/>
                  </a:cxn>
                  <a:cxn ang="0">
                    <a:pos x="T4" y="T5"/>
                  </a:cxn>
                  <a:cxn ang="0">
                    <a:pos x="T6" y="T7"/>
                  </a:cxn>
                  <a:cxn ang="0">
                    <a:pos x="T8" y="T9"/>
                  </a:cxn>
                </a:cxnLst>
                <a:rect l="0" t="0" r="r" b="b"/>
                <a:pathLst>
                  <a:path w="192" h="136">
                    <a:moveTo>
                      <a:pt x="109" y="0"/>
                    </a:moveTo>
                    <a:lnTo>
                      <a:pt x="109" y="0"/>
                    </a:lnTo>
                    <a:cubicBezTo>
                      <a:pt x="0" y="0"/>
                      <a:pt x="0" y="0"/>
                      <a:pt x="0" y="0"/>
                    </a:cubicBezTo>
                    <a:cubicBezTo>
                      <a:pt x="42" y="67"/>
                      <a:pt x="109" y="121"/>
                      <a:pt x="191" y="135"/>
                    </a:cubicBezTo>
                    <a:cubicBezTo>
                      <a:pt x="151" y="109"/>
                      <a:pt x="123" y="67"/>
                      <a:pt x="109" y="0"/>
                    </a:cubicBezTo>
                  </a:path>
                </a:pathLst>
              </a:custGeom>
              <a:grpFill/>
              <a:ln>
                <a:noFill/>
              </a:ln>
              <a:effectLst/>
            </p:spPr>
            <p:txBody>
              <a:bodyPr wrap="none" lIns="76183" tIns="38092" rIns="76183" bIns="38092" anchor="ctr"/>
              <a:lstStyle/>
              <a:p>
                <a:pPr defTabSz="542046">
                  <a:defRPr/>
                </a:pPr>
                <a:endParaRPr lang="en-US" sz="900">
                  <a:latin typeface="Arial" panose="020B0604020202020204" pitchFamily="34" charset="0"/>
                  <a:ea typeface="微软雅黑" panose="020B0503020204020204" pitchFamily="34" charset="-122"/>
                  <a:cs typeface="Lato Light"/>
                  <a:sym typeface="Arial" panose="020B0604020202020204" pitchFamily="34" charset="0"/>
                </a:endParaRPr>
              </a:p>
            </p:txBody>
          </p:sp>
          <p:sp>
            <p:nvSpPr>
              <p:cNvPr id="49" name="Freeform 77"/>
              <p:cNvSpPr>
                <a:spLocks noChangeArrowheads="1"/>
              </p:cNvSpPr>
              <p:nvPr/>
            </p:nvSpPr>
            <p:spPr bwMode="auto">
              <a:xfrm>
                <a:off x="2900713" y="4766967"/>
                <a:ext cx="179762" cy="129630"/>
              </a:xfrm>
              <a:custGeom>
                <a:avLst/>
                <a:gdLst>
                  <a:gd name="T0" fmla="*/ 95 w 191"/>
                  <a:gd name="T1" fmla="*/ 136 h 137"/>
                  <a:gd name="T2" fmla="*/ 95 w 191"/>
                  <a:gd name="T3" fmla="*/ 136 h 137"/>
                  <a:gd name="T4" fmla="*/ 190 w 191"/>
                  <a:gd name="T5" fmla="*/ 136 h 137"/>
                  <a:gd name="T6" fmla="*/ 0 w 191"/>
                  <a:gd name="T7" fmla="*/ 0 h 137"/>
                  <a:gd name="T8" fmla="*/ 95 w 191"/>
                  <a:gd name="T9" fmla="*/ 136 h 137"/>
                </a:gdLst>
                <a:ahLst/>
                <a:cxnLst>
                  <a:cxn ang="0">
                    <a:pos x="T0" y="T1"/>
                  </a:cxn>
                  <a:cxn ang="0">
                    <a:pos x="T2" y="T3"/>
                  </a:cxn>
                  <a:cxn ang="0">
                    <a:pos x="T4" y="T5"/>
                  </a:cxn>
                  <a:cxn ang="0">
                    <a:pos x="T6" y="T7"/>
                  </a:cxn>
                  <a:cxn ang="0">
                    <a:pos x="T8" y="T9"/>
                  </a:cxn>
                </a:cxnLst>
                <a:rect l="0" t="0" r="r" b="b"/>
                <a:pathLst>
                  <a:path w="191" h="137">
                    <a:moveTo>
                      <a:pt x="95" y="136"/>
                    </a:moveTo>
                    <a:lnTo>
                      <a:pt x="95" y="136"/>
                    </a:lnTo>
                    <a:cubicBezTo>
                      <a:pt x="190" y="136"/>
                      <a:pt x="190" y="136"/>
                      <a:pt x="190" y="136"/>
                    </a:cubicBezTo>
                    <a:cubicBezTo>
                      <a:pt x="150" y="82"/>
                      <a:pt x="81" y="28"/>
                      <a:pt x="0" y="0"/>
                    </a:cubicBezTo>
                    <a:cubicBezTo>
                      <a:pt x="41" y="28"/>
                      <a:pt x="67" y="82"/>
                      <a:pt x="95" y="136"/>
                    </a:cubicBezTo>
                  </a:path>
                </a:pathLst>
              </a:custGeom>
              <a:grpFill/>
              <a:ln>
                <a:noFill/>
              </a:ln>
              <a:effectLst/>
            </p:spPr>
            <p:txBody>
              <a:bodyPr wrap="none" lIns="76183" tIns="38092" rIns="76183" bIns="38092" anchor="ctr"/>
              <a:lstStyle/>
              <a:p>
                <a:pPr defTabSz="542046">
                  <a:defRPr/>
                </a:pPr>
                <a:endParaRPr lang="en-US" sz="900">
                  <a:latin typeface="Arial" panose="020B0604020202020204" pitchFamily="34" charset="0"/>
                  <a:ea typeface="微软雅黑" panose="020B0503020204020204" pitchFamily="34" charset="-122"/>
                  <a:cs typeface="Lato Light"/>
                  <a:sym typeface="Arial" panose="020B0604020202020204" pitchFamily="34" charset="0"/>
                </a:endParaRPr>
              </a:p>
            </p:txBody>
          </p:sp>
          <p:sp>
            <p:nvSpPr>
              <p:cNvPr id="50" name="Freeform 78"/>
              <p:cNvSpPr>
                <a:spLocks noChangeArrowheads="1"/>
              </p:cNvSpPr>
              <p:nvPr/>
            </p:nvSpPr>
            <p:spPr bwMode="auto">
              <a:xfrm>
                <a:off x="2900713" y="5256222"/>
                <a:ext cx="179762" cy="129633"/>
              </a:xfrm>
              <a:custGeom>
                <a:avLst/>
                <a:gdLst>
                  <a:gd name="T0" fmla="*/ 95 w 191"/>
                  <a:gd name="T1" fmla="*/ 0 h 136"/>
                  <a:gd name="T2" fmla="*/ 95 w 191"/>
                  <a:gd name="T3" fmla="*/ 0 h 136"/>
                  <a:gd name="T4" fmla="*/ 0 w 191"/>
                  <a:gd name="T5" fmla="*/ 135 h 136"/>
                  <a:gd name="T6" fmla="*/ 190 w 191"/>
                  <a:gd name="T7" fmla="*/ 0 h 136"/>
                  <a:gd name="T8" fmla="*/ 95 w 191"/>
                  <a:gd name="T9" fmla="*/ 0 h 136"/>
                </a:gdLst>
                <a:ahLst/>
                <a:cxnLst>
                  <a:cxn ang="0">
                    <a:pos x="T0" y="T1"/>
                  </a:cxn>
                  <a:cxn ang="0">
                    <a:pos x="T2" y="T3"/>
                  </a:cxn>
                  <a:cxn ang="0">
                    <a:pos x="T4" y="T5"/>
                  </a:cxn>
                  <a:cxn ang="0">
                    <a:pos x="T6" y="T7"/>
                  </a:cxn>
                  <a:cxn ang="0">
                    <a:pos x="T8" y="T9"/>
                  </a:cxn>
                </a:cxnLst>
                <a:rect l="0" t="0" r="r" b="b"/>
                <a:pathLst>
                  <a:path w="191" h="136">
                    <a:moveTo>
                      <a:pt x="95" y="0"/>
                    </a:moveTo>
                    <a:lnTo>
                      <a:pt x="95" y="0"/>
                    </a:lnTo>
                    <a:cubicBezTo>
                      <a:pt x="67" y="67"/>
                      <a:pt x="41" y="109"/>
                      <a:pt x="0" y="135"/>
                    </a:cubicBezTo>
                    <a:cubicBezTo>
                      <a:pt x="81" y="121"/>
                      <a:pt x="150" y="67"/>
                      <a:pt x="190" y="0"/>
                    </a:cubicBezTo>
                    <a:lnTo>
                      <a:pt x="95" y="0"/>
                    </a:lnTo>
                  </a:path>
                </a:pathLst>
              </a:custGeom>
              <a:grpFill/>
              <a:ln>
                <a:noFill/>
              </a:ln>
              <a:effectLst/>
            </p:spPr>
            <p:txBody>
              <a:bodyPr wrap="none" lIns="76183" tIns="38092" rIns="76183" bIns="38092" anchor="ctr"/>
              <a:lstStyle/>
              <a:p>
                <a:pPr defTabSz="542046">
                  <a:defRPr/>
                </a:pPr>
                <a:endParaRPr lang="en-US" sz="900">
                  <a:latin typeface="Arial" panose="020B0604020202020204" pitchFamily="34" charset="0"/>
                  <a:ea typeface="微软雅黑" panose="020B0503020204020204" pitchFamily="34" charset="-122"/>
                  <a:cs typeface="Lato Light"/>
                  <a:sym typeface="Arial" panose="020B0604020202020204" pitchFamily="34" charset="0"/>
                </a:endParaRPr>
              </a:p>
            </p:txBody>
          </p:sp>
          <p:sp>
            <p:nvSpPr>
              <p:cNvPr id="51" name="Freeform 79"/>
              <p:cNvSpPr>
                <a:spLocks noChangeArrowheads="1"/>
              </p:cNvSpPr>
              <p:nvPr/>
            </p:nvSpPr>
            <p:spPr bwMode="auto">
              <a:xfrm>
                <a:off x="3001048" y="4921688"/>
                <a:ext cx="142140" cy="142175"/>
              </a:xfrm>
              <a:custGeom>
                <a:avLst/>
                <a:gdLst>
                  <a:gd name="T0" fmla="*/ 95 w 150"/>
                  <a:gd name="T1" fmla="*/ 14 h 151"/>
                  <a:gd name="T2" fmla="*/ 95 w 150"/>
                  <a:gd name="T3" fmla="*/ 14 h 151"/>
                  <a:gd name="T4" fmla="*/ 0 w 150"/>
                  <a:gd name="T5" fmla="*/ 14 h 151"/>
                  <a:gd name="T6" fmla="*/ 14 w 150"/>
                  <a:gd name="T7" fmla="*/ 150 h 151"/>
                  <a:gd name="T8" fmla="*/ 149 w 150"/>
                  <a:gd name="T9" fmla="*/ 150 h 151"/>
                  <a:gd name="T10" fmla="*/ 109 w 150"/>
                  <a:gd name="T11" fmla="*/ 0 h 151"/>
                  <a:gd name="T12" fmla="*/ 95 w 150"/>
                  <a:gd name="T13" fmla="*/ 14 h 151"/>
                </a:gdLst>
                <a:ahLst/>
                <a:cxnLst>
                  <a:cxn ang="0">
                    <a:pos x="T0" y="T1"/>
                  </a:cxn>
                  <a:cxn ang="0">
                    <a:pos x="T2" y="T3"/>
                  </a:cxn>
                  <a:cxn ang="0">
                    <a:pos x="T4" y="T5"/>
                  </a:cxn>
                  <a:cxn ang="0">
                    <a:pos x="T6" y="T7"/>
                  </a:cxn>
                  <a:cxn ang="0">
                    <a:pos x="T8" y="T9"/>
                  </a:cxn>
                  <a:cxn ang="0">
                    <a:pos x="T10" y="T11"/>
                  </a:cxn>
                  <a:cxn ang="0">
                    <a:pos x="T12" y="T13"/>
                  </a:cxn>
                </a:cxnLst>
                <a:rect l="0" t="0" r="r" b="b"/>
                <a:pathLst>
                  <a:path w="150" h="151">
                    <a:moveTo>
                      <a:pt x="95" y="14"/>
                    </a:moveTo>
                    <a:lnTo>
                      <a:pt x="95" y="14"/>
                    </a:lnTo>
                    <a:cubicBezTo>
                      <a:pt x="0" y="14"/>
                      <a:pt x="0" y="14"/>
                      <a:pt x="0" y="14"/>
                    </a:cubicBezTo>
                    <a:cubicBezTo>
                      <a:pt x="0" y="54"/>
                      <a:pt x="14" y="96"/>
                      <a:pt x="14" y="150"/>
                    </a:cubicBezTo>
                    <a:cubicBezTo>
                      <a:pt x="149" y="150"/>
                      <a:pt x="149" y="150"/>
                      <a:pt x="149" y="150"/>
                    </a:cubicBezTo>
                    <a:cubicBezTo>
                      <a:pt x="149" y="96"/>
                      <a:pt x="122" y="54"/>
                      <a:pt x="109" y="0"/>
                    </a:cubicBezTo>
                    <a:lnTo>
                      <a:pt x="95" y="14"/>
                    </a:lnTo>
                  </a:path>
                </a:pathLst>
              </a:custGeom>
              <a:grpFill/>
              <a:ln>
                <a:noFill/>
              </a:ln>
              <a:effectLst/>
            </p:spPr>
            <p:txBody>
              <a:bodyPr wrap="none" lIns="76183" tIns="38092" rIns="76183" bIns="38092" anchor="ctr"/>
              <a:lstStyle/>
              <a:p>
                <a:pPr defTabSz="542046">
                  <a:defRPr/>
                </a:pPr>
                <a:endParaRPr lang="en-US" sz="900">
                  <a:latin typeface="Arial" panose="020B0604020202020204" pitchFamily="34" charset="0"/>
                  <a:ea typeface="微软雅黑" panose="020B0503020204020204" pitchFamily="34" charset="-122"/>
                  <a:cs typeface="Lato Light"/>
                  <a:sym typeface="Arial" panose="020B0604020202020204" pitchFamily="34" charset="0"/>
                </a:endParaRPr>
              </a:p>
            </p:txBody>
          </p:sp>
          <p:sp>
            <p:nvSpPr>
              <p:cNvPr id="52" name="Freeform 80"/>
              <p:cNvSpPr>
                <a:spLocks noChangeArrowheads="1"/>
              </p:cNvSpPr>
              <p:nvPr/>
            </p:nvSpPr>
            <p:spPr bwMode="auto">
              <a:xfrm>
                <a:off x="2850546" y="5256222"/>
                <a:ext cx="117056" cy="129633"/>
              </a:xfrm>
              <a:custGeom>
                <a:avLst/>
                <a:gdLst>
                  <a:gd name="T0" fmla="*/ 121 w 122"/>
                  <a:gd name="T1" fmla="*/ 0 h 136"/>
                  <a:gd name="T2" fmla="*/ 121 w 122"/>
                  <a:gd name="T3" fmla="*/ 0 h 136"/>
                  <a:gd name="T4" fmla="*/ 0 w 122"/>
                  <a:gd name="T5" fmla="*/ 0 h 136"/>
                  <a:gd name="T6" fmla="*/ 0 w 122"/>
                  <a:gd name="T7" fmla="*/ 135 h 136"/>
                  <a:gd name="T8" fmla="*/ 121 w 122"/>
                  <a:gd name="T9" fmla="*/ 0 h 136"/>
                </a:gdLst>
                <a:ahLst/>
                <a:cxnLst>
                  <a:cxn ang="0">
                    <a:pos x="T0" y="T1"/>
                  </a:cxn>
                  <a:cxn ang="0">
                    <a:pos x="T2" y="T3"/>
                  </a:cxn>
                  <a:cxn ang="0">
                    <a:pos x="T4" y="T5"/>
                  </a:cxn>
                  <a:cxn ang="0">
                    <a:pos x="T6" y="T7"/>
                  </a:cxn>
                  <a:cxn ang="0">
                    <a:pos x="T8" y="T9"/>
                  </a:cxn>
                </a:cxnLst>
                <a:rect l="0" t="0" r="r" b="b"/>
                <a:pathLst>
                  <a:path w="122" h="136">
                    <a:moveTo>
                      <a:pt x="121" y="0"/>
                    </a:moveTo>
                    <a:lnTo>
                      <a:pt x="121" y="0"/>
                    </a:lnTo>
                    <a:cubicBezTo>
                      <a:pt x="0" y="0"/>
                      <a:pt x="0" y="0"/>
                      <a:pt x="0" y="0"/>
                    </a:cubicBezTo>
                    <a:cubicBezTo>
                      <a:pt x="0" y="135"/>
                      <a:pt x="0" y="135"/>
                      <a:pt x="0" y="135"/>
                    </a:cubicBezTo>
                    <a:cubicBezTo>
                      <a:pt x="41" y="135"/>
                      <a:pt x="95" y="81"/>
                      <a:pt x="121" y="0"/>
                    </a:cubicBezTo>
                  </a:path>
                </a:pathLst>
              </a:custGeom>
              <a:grpFill/>
              <a:ln>
                <a:noFill/>
              </a:ln>
              <a:effectLst/>
            </p:spPr>
            <p:txBody>
              <a:bodyPr wrap="none" lIns="76183" tIns="38092" rIns="76183" bIns="38092" anchor="ctr"/>
              <a:lstStyle/>
              <a:p>
                <a:pPr defTabSz="542046">
                  <a:defRPr/>
                </a:pPr>
                <a:endParaRPr lang="en-US" sz="900">
                  <a:latin typeface="Arial" panose="020B0604020202020204" pitchFamily="34" charset="0"/>
                  <a:ea typeface="微软雅黑" panose="020B0503020204020204" pitchFamily="34" charset="-122"/>
                  <a:cs typeface="Lato Light"/>
                  <a:sym typeface="Arial" panose="020B0604020202020204" pitchFamily="34" charset="0"/>
                </a:endParaRPr>
              </a:p>
            </p:txBody>
          </p:sp>
          <p:sp>
            <p:nvSpPr>
              <p:cNvPr id="53" name="Freeform 81"/>
              <p:cNvSpPr>
                <a:spLocks noChangeArrowheads="1"/>
              </p:cNvSpPr>
              <p:nvPr/>
            </p:nvSpPr>
            <p:spPr bwMode="auto">
              <a:xfrm>
                <a:off x="2850547" y="5088955"/>
                <a:ext cx="142140" cy="142175"/>
              </a:xfrm>
              <a:custGeom>
                <a:avLst/>
                <a:gdLst>
                  <a:gd name="T0" fmla="*/ 0 w 150"/>
                  <a:gd name="T1" fmla="*/ 0 h 150"/>
                  <a:gd name="T2" fmla="*/ 0 w 150"/>
                  <a:gd name="T3" fmla="*/ 0 h 150"/>
                  <a:gd name="T4" fmla="*/ 0 w 150"/>
                  <a:gd name="T5" fmla="*/ 149 h 150"/>
                  <a:gd name="T6" fmla="*/ 121 w 150"/>
                  <a:gd name="T7" fmla="*/ 149 h 150"/>
                  <a:gd name="T8" fmla="*/ 149 w 150"/>
                  <a:gd name="T9" fmla="*/ 0 h 150"/>
                  <a:gd name="T10" fmla="*/ 0 w 150"/>
                  <a:gd name="T11" fmla="*/ 0 h 150"/>
                </a:gdLst>
                <a:ahLst/>
                <a:cxnLst>
                  <a:cxn ang="0">
                    <a:pos x="T0" y="T1"/>
                  </a:cxn>
                  <a:cxn ang="0">
                    <a:pos x="T2" y="T3"/>
                  </a:cxn>
                  <a:cxn ang="0">
                    <a:pos x="T4" y="T5"/>
                  </a:cxn>
                  <a:cxn ang="0">
                    <a:pos x="T6" y="T7"/>
                  </a:cxn>
                  <a:cxn ang="0">
                    <a:pos x="T8" y="T9"/>
                  </a:cxn>
                  <a:cxn ang="0">
                    <a:pos x="T10" y="T11"/>
                  </a:cxn>
                </a:cxnLst>
                <a:rect l="0" t="0" r="r" b="b"/>
                <a:pathLst>
                  <a:path w="150" h="150">
                    <a:moveTo>
                      <a:pt x="0" y="0"/>
                    </a:moveTo>
                    <a:lnTo>
                      <a:pt x="0" y="0"/>
                    </a:lnTo>
                    <a:cubicBezTo>
                      <a:pt x="0" y="149"/>
                      <a:pt x="0" y="149"/>
                      <a:pt x="0" y="149"/>
                    </a:cubicBezTo>
                    <a:cubicBezTo>
                      <a:pt x="121" y="149"/>
                      <a:pt x="121" y="149"/>
                      <a:pt x="121" y="149"/>
                    </a:cubicBezTo>
                    <a:cubicBezTo>
                      <a:pt x="135" y="109"/>
                      <a:pt x="149" y="54"/>
                      <a:pt x="149" y="0"/>
                    </a:cubicBezTo>
                    <a:lnTo>
                      <a:pt x="0" y="0"/>
                    </a:lnTo>
                  </a:path>
                </a:pathLst>
              </a:custGeom>
              <a:grpFill/>
              <a:ln>
                <a:noFill/>
              </a:ln>
              <a:effectLst/>
            </p:spPr>
            <p:txBody>
              <a:bodyPr wrap="none" lIns="76183" tIns="38092" rIns="76183" bIns="38092" anchor="ctr"/>
              <a:lstStyle/>
              <a:p>
                <a:pPr defTabSz="542046">
                  <a:defRPr/>
                </a:pPr>
                <a:endParaRPr lang="en-US" sz="900">
                  <a:latin typeface="Arial" panose="020B0604020202020204" pitchFamily="34" charset="0"/>
                  <a:ea typeface="微软雅黑" panose="020B0503020204020204" pitchFamily="34" charset="-122"/>
                  <a:cs typeface="Lato Light"/>
                  <a:sym typeface="Arial" panose="020B0604020202020204" pitchFamily="34" charset="0"/>
                </a:endParaRPr>
              </a:p>
            </p:txBody>
          </p:sp>
          <p:sp>
            <p:nvSpPr>
              <p:cNvPr id="54" name="Freeform 82"/>
              <p:cNvSpPr>
                <a:spLocks noChangeArrowheads="1"/>
              </p:cNvSpPr>
              <p:nvPr/>
            </p:nvSpPr>
            <p:spPr bwMode="auto">
              <a:xfrm>
                <a:off x="2704225" y="5256222"/>
                <a:ext cx="117056" cy="129633"/>
              </a:xfrm>
              <a:custGeom>
                <a:avLst/>
                <a:gdLst>
                  <a:gd name="T0" fmla="*/ 122 w 123"/>
                  <a:gd name="T1" fmla="*/ 135 h 136"/>
                  <a:gd name="T2" fmla="*/ 122 w 123"/>
                  <a:gd name="T3" fmla="*/ 135 h 136"/>
                  <a:gd name="T4" fmla="*/ 122 w 123"/>
                  <a:gd name="T5" fmla="*/ 0 h 136"/>
                  <a:gd name="T6" fmla="*/ 0 w 123"/>
                  <a:gd name="T7" fmla="*/ 0 h 136"/>
                  <a:gd name="T8" fmla="*/ 122 w 123"/>
                  <a:gd name="T9" fmla="*/ 135 h 136"/>
                </a:gdLst>
                <a:ahLst/>
                <a:cxnLst>
                  <a:cxn ang="0">
                    <a:pos x="T0" y="T1"/>
                  </a:cxn>
                  <a:cxn ang="0">
                    <a:pos x="T2" y="T3"/>
                  </a:cxn>
                  <a:cxn ang="0">
                    <a:pos x="T4" y="T5"/>
                  </a:cxn>
                  <a:cxn ang="0">
                    <a:pos x="T6" y="T7"/>
                  </a:cxn>
                  <a:cxn ang="0">
                    <a:pos x="T8" y="T9"/>
                  </a:cxn>
                </a:cxnLst>
                <a:rect l="0" t="0" r="r" b="b"/>
                <a:pathLst>
                  <a:path w="123" h="136">
                    <a:moveTo>
                      <a:pt x="122" y="135"/>
                    </a:moveTo>
                    <a:lnTo>
                      <a:pt x="122" y="135"/>
                    </a:lnTo>
                    <a:cubicBezTo>
                      <a:pt x="122" y="0"/>
                      <a:pt x="122" y="0"/>
                      <a:pt x="122" y="0"/>
                    </a:cubicBezTo>
                    <a:cubicBezTo>
                      <a:pt x="0" y="0"/>
                      <a:pt x="0" y="0"/>
                      <a:pt x="0" y="0"/>
                    </a:cubicBezTo>
                    <a:cubicBezTo>
                      <a:pt x="26" y="81"/>
                      <a:pt x="68" y="135"/>
                      <a:pt x="122" y="135"/>
                    </a:cubicBezTo>
                  </a:path>
                </a:pathLst>
              </a:custGeom>
              <a:grpFill/>
              <a:ln>
                <a:noFill/>
              </a:ln>
              <a:effectLst/>
            </p:spPr>
            <p:txBody>
              <a:bodyPr wrap="none" lIns="76183" tIns="38092" rIns="76183" bIns="38092" anchor="ctr"/>
              <a:lstStyle/>
              <a:p>
                <a:pPr defTabSz="542046">
                  <a:defRPr/>
                </a:pPr>
                <a:endParaRPr lang="en-US" sz="900">
                  <a:latin typeface="Arial" panose="020B0604020202020204" pitchFamily="34" charset="0"/>
                  <a:ea typeface="微软雅黑" panose="020B0503020204020204" pitchFamily="34" charset="-122"/>
                  <a:cs typeface="Lato Light"/>
                  <a:sym typeface="Arial" panose="020B0604020202020204" pitchFamily="34" charset="0"/>
                </a:endParaRPr>
              </a:p>
            </p:txBody>
          </p:sp>
        </p:grpSp>
        <p:sp>
          <p:nvSpPr>
            <p:cNvPr id="21" name="Freeform 182"/>
            <p:cNvSpPr>
              <a:spLocks noChangeArrowheads="1"/>
            </p:cNvSpPr>
            <p:nvPr/>
          </p:nvSpPr>
          <p:spPr bwMode="auto">
            <a:xfrm>
              <a:off x="13169449" y="9706778"/>
              <a:ext cx="823591" cy="823914"/>
            </a:xfrm>
            <a:custGeom>
              <a:avLst/>
              <a:gdLst>
                <a:gd name="T0" fmla="*/ 822259 w 654"/>
                <a:gd name="T1" fmla="*/ 0 h 654"/>
                <a:gd name="T2" fmla="*/ 0 w 654"/>
                <a:gd name="T3" fmla="*/ 17633 h 654"/>
                <a:gd name="T4" fmla="*/ 0 w 654"/>
                <a:gd name="T5" fmla="*/ 822474 h 654"/>
                <a:gd name="T6" fmla="*/ 342503 w 654"/>
                <a:gd name="T7" fmla="*/ 822474 h 654"/>
                <a:gd name="T8" fmla="*/ 478497 w 654"/>
                <a:gd name="T9" fmla="*/ 566789 h 654"/>
                <a:gd name="T10" fmla="*/ 478497 w 654"/>
                <a:gd name="T11" fmla="*/ 822474 h 654"/>
                <a:gd name="T12" fmla="*/ 822259 w 654"/>
                <a:gd name="T13" fmla="*/ 822474 h 654"/>
                <a:gd name="T14" fmla="*/ 822259 w 654"/>
                <a:gd name="T15" fmla="*/ 0 h 654"/>
                <a:gd name="T16" fmla="*/ 222879 w 654"/>
                <a:gd name="T17" fmla="*/ 566789 h 654"/>
                <a:gd name="T18" fmla="*/ 101995 w 654"/>
                <a:gd name="T19" fmla="*/ 702819 h 654"/>
                <a:gd name="T20" fmla="*/ 222879 w 654"/>
                <a:gd name="T21" fmla="*/ 566789 h 654"/>
                <a:gd name="T22" fmla="*/ 101995 w 654"/>
                <a:gd name="T23" fmla="*/ 463508 h 654"/>
                <a:gd name="T24" fmla="*/ 222879 w 654"/>
                <a:gd name="T25" fmla="*/ 326219 h 654"/>
                <a:gd name="T26" fmla="*/ 101995 w 654"/>
                <a:gd name="T27" fmla="*/ 463508 h 654"/>
                <a:gd name="T28" fmla="*/ 101995 w 654"/>
                <a:gd name="T29" fmla="*/ 222937 h 654"/>
                <a:gd name="T30" fmla="*/ 222879 w 654"/>
                <a:gd name="T31" fmla="*/ 85648 h 654"/>
                <a:gd name="T32" fmla="*/ 101995 w 654"/>
                <a:gd name="T33" fmla="*/ 222937 h 654"/>
                <a:gd name="T34" fmla="*/ 478497 w 654"/>
                <a:gd name="T35" fmla="*/ 326219 h 654"/>
                <a:gd name="T36" fmla="*/ 342503 w 654"/>
                <a:gd name="T37" fmla="*/ 463508 h 654"/>
                <a:gd name="T38" fmla="*/ 478497 w 654"/>
                <a:gd name="T39" fmla="*/ 326219 h 654"/>
                <a:gd name="T40" fmla="*/ 342503 w 654"/>
                <a:gd name="T41" fmla="*/ 222937 h 654"/>
                <a:gd name="T42" fmla="*/ 478497 w 654"/>
                <a:gd name="T43" fmla="*/ 85648 h 654"/>
                <a:gd name="T44" fmla="*/ 342503 w 654"/>
                <a:gd name="T45" fmla="*/ 222937 h 654"/>
                <a:gd name="T46" fmla="*/ 719004 w 654"/>
                <a:gd name="T47" fmla="*/ 566789 h 654"/>
                <a:gd name="T48" fmla="*/ 599380 w 654"/>
                <a:gd name="T49" fmla="*/ 702819 h 654"/>
                <a:gd name="T50" fmla="*/ 719004 w 654"/>
                <a:gd name="T51" fmla="*/ 566789 h 654"/>
                <a:gd name="T52" fmla="*/ 599380 w 654"/>
                <a:gd name="T53" fmla="*/ 463508 h 654"/>
                <a:gd name="T54" fmla="*/ 719004 w 654"/>
                <a:gd name="T55" fmla="*/ 326219 h 654"/>
                <a:gd name="T56" fmla="*/ 599380 w 654"/>
                <a:gd name="T57" fmla="*/ 463508 h 654"/>
                <a:gd name="T58" fmla="*/ 599380 w 654"/>
                <a:gd name="T59" fmla="*/ 222937 h 654"/>
                <a:gd name="T60" fmla="*/ 719004 w 654"/>
                <a:gd name="T61" fmla="*/ 85648 h 654"/>
                <a:gd name="T62" fmla="*/ 599380 w 654"/>
                <a:gd name="T63" fmla="*/ 222937 h 654"/>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654" h="654">
                  <a:moveTo>
                    <a:pt x="653" y="0"/>
                  </a:moveTo>
                  <a:lnTo>
                    <a:pt x="653" y="0"/>
                  </a:lnTo>
                  <a:cubicBezTo>
                    <a:pt x="0" y="0"/>
                    <a:pt x="0" y="0"/>
                    <a:pt x="0" y="0"/>
                  </a:cubicBezTo>
                  <a:cubicBezTo>
                    <a:pt x="0" y="0"/>
                    <a:pt x="0" y="0"/>
                    <a:pt x="0" y="14"/>
                  </a:cubicBezTo>
                  <a:cubicBezTo>
                    <a:pt x="0" y="653"/>
                    <a:pt x="0" y="653"/>
                    <a:pt x="0" y="653"/>
                  </a:cubicBezTo>
                  <a:cubicBezTo>
                    <a:pt x="272" y="653"/>
                    <a:pt x="272" y="653"/>
                    <a:pt x="272" y="653"/>
                  </a:cubicBezTo>
                  <a:cubicBezTo>
                    <a:pt x="272" y="450"/>
                    <a:pt x="272" y="450"/>
                    <a:pt x="272" y="450"/>
                  </a:cubicBezTo>
                  <a:cubicBezTo>
                    <a:pt x="380" y="450"/>
                    <a:pt x="380" y="450"/>
                    <a:pt x="380" y="450"/>
                  </a:cubicBezTo>
                  <a:cubicBezTo>
                    <a:pt x="380" y="653"/>
                    <a:pt x="380" y="653"/>
                    <a:pt x="380" y="653"/>
                  </a:cubicBezTo>
                  <a:cubicBezTo>
                    <a:pt x="653" y="653"/>
                    <a:pt x="653" y="653"/>
                    <a:pt x="653" y="653"/>
                  </a:cubicBezTo>
                  <a:cubicBezTo>
                    <a:pt x="653" y="14"/>
                    <a:pt x="653" y="14"/>
                    <a:pt x="653" y="14"/>
                  </a:cubicBezTo>
                  <a:cubicBezTo>
                    <a:pt x="653" y="0"/>
                    <a:pt x="653" y="0"/>
                    <a:pt x="653" y="0"/>
                  </a:cubicBezTo>
                  <a:close/>
                  <a:moveTo>
                    <a:pt x="177" y="450"/>
                  </a:moveTo>
                  <a:lnTo>
                    <a:pt x="177" y="450"/>
                  </a:lnTo>
                  <a:cubicBezTo>
                    <a:pt x="177" y="558"/>
                    <a:pt x="177" y="558"/>
                    <a:pt x="177" y="558"/>
                  </a:cubicBezTo>
                  <a:cubicBezTo>
                    <a:pt x="81" y="558"/>
                    <a:pt x="81" y="558"/>
                    <a:pt x="81" y="558"/>
                  </a:cubicBezTo>
                  <a:cubicBezTo>
                    <a:pt x="81" y="450"/>
                    <a:pt x="81" y="450"/>
                    <a:pt x="81" y="450"/>
                  </a:cubicBezTo>
                  <a:lnTo>
                    <a:pt x="177" y="450"/>
                  </a:lnTo>
                  <a:close/>
                  <a:moveTo>
                    <a:pt x="81" y="368"/>
                  </a:moveTo>
                  <a:lnTo>
                    <a:pt x="81" y="368"/>
                  </a:lnTo>
                  <a:cubicBezTo>
                    <a:pt x="81" y="259"/>
                    <a:pt x="81" y="259"/>
                    <a:pt x="81" y="259"/>
                  </a:cubicBezTo>
                  <a:cubicBezTo>
                    <a:pt x="177" y="259"/>
                    <a:pt x="177" y="259"/>
                    <a:pt x="177" y="259"/>
                  </a:cubicBezTo>
                  <a:cubicBezTo>
                    <a:pt x="177" y="368"/>
                    <a:pt x="177" y="368"/>
                    <a:pt x="177" y="368"/>
                  </a:cubicBezTo>
                  <a:lnTo>
                    <a:pt x="81" y="368"/>
                  </a:lnTo>
                  <a:close/>
                  <a:moveTo>
                    <a:pt x="81" y="177"/>
                  </a:moveTo>
                  <a:lnTo>
                    <a:pt x="81" y="177"/>
                  </a:lnTo>
                  <a:cubicBezTo>
                    <a:pt x="81" y="68"/>
                    <a:pt x="81" y="68"/>
                    <a:pt x="81" y="68"/>
                  </a:cubicBezTo>
                  <a:cubicBezTo>
                    <a:pt x="177" y="68"/>
                    <a:pt x="177" y="68"/>
                    <a:pt x="177" y="68"/>
                  </a:cubicBezTo>
                  <a:cubicBezTo>
                    <a:pt x="177" y="177"/>
                    <a:pt x="177" y="177"/>
                    <a:pt x="177" y="177"/>
                  </a:cubicBezTo>
                  <a:lnTo>
                    <a:pt x="81" y="177"/>
                  </a:lnTo>
                  <a:close/>
                  <a:moveTo>
                    <a:pt x="380" y="259"/>
                  </a:moveTo>
                  <a:lnTo>
                    <a:pt x="380" y="259"/>
                  </a:lnTo>
                  <a:cubicBezTo>
                    <a:pt x="380" y="368"/>
                    <a:pt x="380" y="368"/>
                    <a:pt x="380" y="368"/>
                  </a:cubicBezTo>
                  <a:cubicBezTo>
                    <a:pt x="272" y="368"/>
                    <a:pt x="272" y="368"/>
                    <a:pt x="272" y="368"/>
                  </a:cubicBezTo>
                  <a:cubicBezTo>
                    <a:pt x="272" y="259"/>
                    <a:pt x="272" y="259"/>
                    <a:pt x="272" y="259"/>
                  </a:cubicBezTo>
                  <a:lnTo>
                    <a:pt x="380" y="259"/>
                  </a:lnTo>
                  <a:close/>
                  <a:moveTo>
                    <a:pt x="272" y="177"/>
                  </a:moveTo>
                  <a:lnTo>
                    <a:pt x="272" y="177"/>
                  </a:lnTo>
                  <a:cubicBezTo>
                    <a:pt x="272" y="68"/>
                    <a:pt x="272" y="68"/>
                    <a:pt x="272" y="68"/>
                  </a:cubicBezTo>
                  <a:cubicBezTo>
                    <a:pt x="380" y="68"/>
                    <a:pt x="380" y="68"/>
                    <a:pt x="380" y="68"/>
                  </a:cubicBezTo>
                  <a:cubicBezTo>
                    <a:pt x="380" y="177"/>
                    <a:pt x="380" y="177"/>
                    <a:pt x="380" y="177"/>
                  </a:cubicBezTo>
                  <a:lnTo>
                    <a:pt x="272" y="177"/>
                  </a:lnTo>
                  <a:close/>
                  <a:moveTo>
                    <a:pt x="571" y="450"/>
                  </a:moveTo>
                  <a:lnTo>
                    <a:pt x="571" y="450"/>
                  </a:lnTo>
                  <a:cubicBezTo>
                    <a:pt x="571" y="558"/>
                    <a:pt x="571" y="558"/>
                    <a:pt x="571" y="558"/>
                  </a:cubicBezTo>
                  <a:cubicBezTo>
                    <a:pt x="476" y="558"/>
                    <a:pt x="476" y="558"/>
                    <a:pt x="476" y="558"/>
                  </a:cubicBezTo>
                  <a:cubicBezTo>
                    <a:pt x="476" y="450"/>
                    <a:pt x="476" y="450"/>
                    <a:pt x="476" y="450"/>
                  </a:cubicBezTo>
                  <a:lnTo>
                    <a:pt x="571" y="450"/>
                  </a:lnTo>
                  <a:close/>
                  <a:moveTo>
                    <a:pt x="476" y="368"/>
                  </a:moveTo>
                  <a:lnTo>
                    <a:pt x="476" y="368"/>
                  </a:lnTo>
                  <a:cubicBezTo>
                    <a:pt x="476" y="259"/>
                    <a:pt x="476" y="259"/>
                    <a:pt x="476" y="259"/>
                  </a:cubicBezTo>
                  <a:cubicBezTo>
                    <a:pt x="571" y="259"/>
                    <a:pt x="571" y="259"/>
                    <a:pt x="571" y="259"/>
                  </a:cubicBezTo>
                  <a:cubicBezTo>
                    <a:pt x="571" y="368"/>
                    <a:pt x="571" y="368"/>
                    <a:pt x="571" y="368"/>
                  </a:cubicBezTo>
                  <a:lnTo>
                    <a:pt x="476" y="368"/>
                  </a:lnTo>
                  <a:close/>
                  <a:moveTo>
                    <a:pt x="476" y="177"/>
                  </a:moveTo>
                  <a:lnTo>
                    <a:pt x="476" y="177"/>
                  </a:lnTo>
                  <a:cubicBezTo>
                    <a:pt x="476" y="68"/>
                    <a:pt x="476" y="68"/>
                    <a:pt x="476" y="68"/>
                  </a:cubicBezTo>
                  <a:cubicBezTo>
                    <a:pt x="571" y="68"/>
                    <a:pt x="571" y="68"/>
                    <a:pt x="571" y="68"/>
                  </a:cubicBezTo>
                  <a:cubicBezTo>
                    <a:pt x="571" y="177"/>
                    <a:pt x="571" y="177"/>
                    <a:pt x="571" y="177"/>
                  </a:cubicBezTo>
                  <a:lnTo>
                    <a:pt x="476" y="177"/>
                  </a:lnTo>
                  <a:close/>
                </a:path>
              </a:pathLst>
            </a:custGeom>
            <a:solidFill>
              <a:srgbClr val="FFFFFF"/>
            </a:solidFill>
            <a:ln>
              <a:noFill/>
            </a:ln>
          </p:spPr>
          <p:txBody>
            <a:bodyPr wrap="none" lIns="75868" tIns="37945" rIns="75868" bIns="37945" anchor="ctr"/>
            <a:lstStyle/>
            <a:p>
              <a:endParaRPr lang="en-US" sz="900">
                <a:latin typeface="Arial" panose="020B0604020202020204" pitchFamily="34" charset="0"/>
                <a:ea typeface="微软雅黑" panose="020B0503020204020204" pitchFamily="34" charset="-122"/>
                <a:cs typeface="Lato Light"/>
                <a:sym typeface="Arial" panose="020B0604020202020204" pitchFamily="34" charset="0"/>
              </a:endParaRPr>
            </a:p>
          </p:txBody>
        </p:sp>
        <p:grpSp>
          <p:nvGrpSpPr>
            <p:cNvPr id="22" name="Group 67"/>
            <p:cNvGrpSpPr/>
            <p:nvPr/>
          </p:nvGrpSpPr>
          <p:grpSpPr>
            <a:xfrm>
              <a:off x="15607551" y="9704047"/>
              <a:ext cx="789822" cy="829308"/>
              <a:chOff x="6550342" y="10834538"/>
              <a:chExt cx="593638" cy="623070"/>
            </a:xfrm>
            <a:solidFill>
              <a:srgbClr val="FFFFFF"/>
            </a:solidFill>
          </p:grpSpPr>
          <p:sp>
            <p:nvSpPr>
              <p:cNvPr id="30" name="Freeform 220"/>
              <p:cNvSpPr>
                <a:spLocks noChangeArrowheads="1"/>
              </p:cNvSpPr>
              <p:nvPr/>
            </p:nvSpPr>
            <p:spPr bwMode="auto">
              <a:xfrm>
                <a:off x="6550342" y="10834540"/>
                <a:ext cx="209028" cy="401438"/>
              </a:xfrm>
              <a:custGeom>
                <a:avLst/>
                <a:gdLst>
                  <a:gd name="T0" fmla="*/ 218 w 219"/>
                  <a:gd name="T1" fmla="*/ 136 h 423"/>
                  <a:gd name="T2" fmla="*/ 218 w 219"/>
                  <a:gd name="T3" fmla="*/ 136 h 423"/>
                  <a:gd name="T4" fmla="*/ 54 w 219"/>
                  <a:gd name="T5" fmla="*/ 0 h 423"/>
                  <a:gd name="T6" fmla="*/ 0 w 219"/>
                  <a:gd name="T7" fmla="*/ 0 h 423"/>
                  <a:gd name="T8" fmla="*/ 0 w 219"/>
                  <a:gd name="T9" fmla="*/ 422 h 423"/>
                  <a:gd name="T10" fmla="*/ 41 w 219"/>
                  <a:gd name="T11" fmla="*/ 381 h 423"/>
                  <a:gd name="T12" fmla="*/ 54 w 219"/>
                  <a:gd name="T13" fmla="*/ 381 h 423"/>
                  <a:gd name="T14" fmla="*/ 218 w 219"/>
                  <a:gd name="T15" fmla="*/ 163 h 423"/>
                  <a:gd name="T16" fmla="*/ 218 w 219"/>
                  <a:gd name="T17" fmla="*/ 136 h 4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9" h="423">
                    <a:moveTo>
                      <a:pt x="218" y="136"/>
                    </a:moveTo>
                    <a:lnTo>
                      <a:pt x="218" y="136"/>
                    </a:lnTo>
                    <a:cubicBezTo>
                      <a:pt x="54" y="0"/>
                      <a:pt x="54" y="0"/>
                      <a:pt x="54" y="0"/>
                    </a:cubicBezTo>
                    <a:cubicBezTo>
                      <a:pt x="0" y="0"/>
                      <a:pt x="0" y="0"/>
                      <a:pt x="0" y="0"/>
                    </a:cubicBezTo>
                    <a:cubicBezTo>
                      <a:pt x="0" y="422"/>
                      <a:pt x="0" y="422"/>
                      <a:pt x="0" y="422"/>
                    </a:cubicBezTo>
                    <a:cubicBezTo>
                      <a:pt x="41" y="381"/>
                      <a:pt x="41" y="381"/>
                      <a:pt x="41" y="381"/>
                    </a:cubicBezTo>
                    <a:cubicBezTo>
                      <a:pt x="41" y="381"/>
                      <a:pt x="41" y="381"/>
                      <a:pt x="54" y="381"/>
                    </a:cubicBezTo>
                    <a:cubicBezTo>
                      <a:pt x="218" y="163"/>
                      <a:pt x="218" y="163"/>
                      <a:pt x="218" y="163"/>
                    </a:cubicBezTo>
                    <a:lnTo>
                      <a:pt x="218" y="136"/>
                    </a:lnTo>
                  </a:path>
                </a:pathLst>
              </a:custGeom>
              <a:grpFill/>
              <a:ln>
                <a:noFill/>
              </a:ln>
              <a:effectLst/>
            </p:spPr>
            <p:txBody>
              <a:bodyPr wrap="none" lIns="76183" tIns="38092" rIns="76183" bIns="38092" anchor="ctr"/>
              <a:lstStyle/>
              <a:p>
                <a:pPr defTabSz="542046">
                  <a:defRPr/>
                </a:pPr>
                <a:endParaRPr lang="en-US" sz="900">
                  <a:latin typeface="Arial" panose="020B0604020202020204" pitchFamily="34" charset="0"/>
                  <a:ea typeface="微软雅黑" panose="020B0503020204020204" pitchFamily="34" charset="-122"/>
                  <a:cs typeface="Lato Light"/>
                  <a:sym typeface="Arial" panose="020B0604020202020204" pitchFamily="34" charset="0"/>
                </a:endParaRPr>
              </a:p>
            </p:txBody>
          </p:sp>
          <p:sp>
            <p:nvSpPr>
              <p:cNvPr id="31" name="Freeform 221"/>
              <p:cNvSpPr>
                <a:spLocks noChangeArrowheads="1"/>
              </p:cNvSpPr>
              <p:nvPr/>
            </p:nvSpPr>
            <p:spPr bwMode="auto">
              <a:xfrm>
                <a:off x="6654855" y="11311249"/>
                <a:ext cx="50167" cy="37636"/>
              </a:xfrm>
              <a:custGeom>
                <a:avLst/>
                <a:gdLst>
                  <a:gd name="T0" fmla="*/ 26 w 55"/>
                  <a:gd name="T1" fmla="*/ 0 h 41"/>
                  <a:gd name="T2" fmla="*/ 26 w 55"/>
                  <a:gd name="T3" fmla="*/ 0 h 41"/>
                  <a:gd name="T4" fmla="*/ 12 w 55"/>
                  <a:gd name="T5" fmla="*/ 0 h 41"/>
                  <a:gd name="T6" fmla="*/ 12 w 55"/>
                  <a:gd name="T7" fmla="*/ 27 h 41"/>
                  <a:gd name="T8" fmla="*/ 40 w 55"/>
                  <a:gd name="T9" fmla="*/ 27 h 41"/>
                  <a:gd name="T10" fmla="*/ 40 w 55"/>
                  <a:gd name="T11" fmla="*/ 0 h 41"/>
                  <a:gd name="T12" fmla="*/ 26 w 55"/>
                  <a:gd name="T13" fmla="*/ 0 h 41"/>
                </a:gdLst>
                <a:ahLst/>
                <a:cxnLst>
                  <a:cxn ang="0">
                    <a:pos x="T0" y="T1"/>
                  </a:cxn>
                  <a:cxn ang="0">
                    <a:pos x="T2" y="T3"/>
                  </a:cxn>
                  <a:cxn ang="0">
                    <a:pos x="T4" y="T5"/>
                  </a:cxn>
                  <a:cxn ang="0">
                    <a:pos x="T6" y="T7"/>
                  </a:cxn>
                  <a:cxn ang="0">
                    <a:pos x="T8" y="T9"/>
                  </a:cxn>
                  <a:cxn ang="0">
                    <a:pos x="T10" y="T11"/>
                  </a:cxn>
                  <a:cxn ang="0">
                    <a:pos x="T12" y="T13"/>
                  </a:cxn>
                </a:cxnLst>
                <a:rect l="0" t="0" r="r" b="b"/>
                <a:pathLst>
                  <a:path w="55" h="41">
                    <a:moveTo>
                      <a:pt x="26" y="0"/>
                    </a:moveTo>
                    <a:lnTo>
                      <a:pt x="26" y="0"/>
                    </a:lnTo>
                    <a:lnTo>
                      <a:pt x="12" y="0"/>
                    </a:lnTo>
                    <a:cubicBezTo>
                      <a:pt x="0" y="12"/>
                      <a:pt x="12" y="27"/>
                      <a:pt x="12" y="27"/>
                    </a:cubicBezTo>
                    <a:cubicBezTo>
                      <a:pt x="26" y="40"/>
                      <a:pt x="40" y="40"/>
                      <a:pt x="40" y="27"/>
                    </a:cubicBezTo>
                    <a:cubicBezTo>
                      <a:pt x="54" y="12"/>
                      <a:pt x="54" y="0"/>
                      <a:pt x="40" y="0"/>
                    </a:cubicBezTo>
                    <a:cubicBezTo>
                      <a:pt x="40" y="0"/>
                      <a:pt x="40" y="0"/>
                      <a:pt x="26" y="0"/>
                    </a:cubicBezTo>
                  </a:path>
                </a:pathLst>
              </a:custGeom>
              <a:grpFill/>
              <a:ln>
                <a:noFill/>
              </a:ln>
              <a:effectLst/>
            </p:spPr>
            <p:txBody>
              <a:bodyPr wrap="none" lIns="76183" tIns="38092" rIns="76183" bIns="38092" anchor="ctr"/>
              <a:lstStyle/>
              <a:p>
                <a:pPr defTabSz="542046">
                  <a:defRPr/>
                </a:pPr>
                <a:endParaRPr lang="en-US" sz="900">
                  <a:latin typeface="Arial" panose="020B0604020202020204" pitchFamily="34" charset="0"/>
                  <a:ea typeface="微软雅黑" panose="020B0503020204020204" pitchFamily="34" charset="-122"/>
                  <a:cs typeface="Lato Light"/>
                  <a:sym typeface="Arial" panose="020B0604020202020204" pitchFamily="34" charset="0"/>
                </a:endParaRPr>
              </a:p>
            </p:txBody>
          </p:sp>
          <p:sp>
            <p:nvSpPr>
              <p:cNvPr id="32" name="Freeform 222"/>
              <p:cNvSpPr>
                <a:spLocks noChangeArrowheads="1"/>
              </p:cNvSpPr>
              <p:nvPr/>
            </p:nvSpPr>
            <p:spPr bwMode="auto">
              <a:xfrm>
                <a:off x="6604690" y="11261068"/>
                <a:ext cx="54346" cy="54363"/>
              </a:xfrm>
              <a:custGeom>
                <a:avLst/>
                <a:gdLst>
                  <a:gd name="T0" fmla="*/ 28 w 57"/>
                  <a:gd name="T1" fmla="*/ 0 h 56"/>
                  <a:gd name="T2" fmla="*/ 28 w 57"/>
                  <a:gd name="T3" fmla="*/ 0 h 56"/>
                  <a:gd name="T4" fmla="*/ 14 w 57"/>
                  <a:gd name="T5" fmla="*/ 13 h 56"/>
                  <a:gd name="T6" fmla="*/ 14 w 57"/>
                  <a:gd name="T7" fmla="*/ 41 h 56"/>
                  <a:gd name="T8" fmla="*/ 42 w 57"/>
                  <a:gd name="T9" fmla="*/ 41 h 56"/>
                  <a:gd name="T10" fmla="*/ 42 w 57"/>
                  <a:gd name="T11" fmla="*/ 13 h 56"/>
                  <a:gd name="T12" fmla="*/ 28 w 57"/>
                  <a:gd name="T13" fmla="*/ 0 h 56"/>
                </a:gdLst>
                <a:ahLst/>
                <a:cxnLst>
                  <a:cxn ang="0">
                    <a:pos x="T0" y="T1"/>
                  </a:cxn>
                  <a:cxn ang="0">
                    <a:pos x="T2" y="T3"/>
                  </a:cxn>
                  <a:cxn ang="0">
                    <a:pos x="T4" y="T5"/>
                  </a:cxn>
                  <a:cxn ang="0">
                    <a:pos x="T6" y="T7"/>
                  </a:cxn>
                  <a:cxn ang="0">
                    <a:pos x="T8" y="T9"/>
                  </a:cxn>
                  <a:cxn ang="0">
                    <a:pos x="T10" y="T11"/>
                  </a:cxn>
                  <a:cxn ang="0">
                    <a:pos x="T12" y="T13"/>
                  </a:cxn>
                </a:cxnLst>
                <a:rect l="0" t="0" r="r" b="b"/>
                <a:pathLst>
                  <a:path w="57" h="56">
                    <a:moveTo>
                      <a:pt x="28" y="0"/>
                    </a:moveTo>
                    <a:lnTo>
                      <a:pt x="28" y="0"/>
                    </a:lnTo>
                    <a:lnTo>
                      <a:pt x="14" y="13"/>
                    </a:lnTo>
                    <a:cubicBezTo>
                      <a:pt x="0" y="27"/>
                      <a:pt x="14" y="41"/>
                      <a:pt x="14" y="41"/>
                    </a:cubicBezTo>
                    <a:cubicBezTo>
                      <a:pt x="28" y="55"/>
                      <a:pt x="42" y="55"/>
                      <a:pt x="42" y="41"/>
                    </a:cubicBezTo>
                    <a:cubicBezTo>
                      <a:pt x="56" y="27"/>
                      <a:pt x="56" y="13"/>
                      <a:pt x="42" y="13"/>
                    </a:cubicBezTo>
                    <a:cubicBezTo>
                      <a:pt x="42" y="0"/>
                      <a:pt x="42" y="0"/>
                      <a:pt x="28" y="0"/>
                    </a:cubicBezTo>
                  </a:path>
                </a:pathLst>
              </a:custGeom>
              <a:grpFill/>
              <a:ln>
                <a:noFill/>
              </a:ln>
              <a:effectLst/>
            </p:spPr>
            <p:txBody>
              <a:bodyPr wrap="none" lIns="76183" tIns="38092" rIns="76183" bIns="38092" anchor="ctr"/>
              <a:lstStyle/>
              <a:p>
                <a:pPr defTabSz="542046">
                  <a:defRPr/>
                </a:pPr>
                <a:endParaRPr lang="en-US" sz="900">
                  <a:latin typeface="Arial" panose="020B0604020202020204" pitchFamily="34" charset="0"/>
                  <a:ea typeface="微软雅黑" panose="020B0503020204020204" pitchFamily="34" charset="-122"/>
                  <a:cs typeface="Lato Light"/>
                  <a:sym typeface="Arial" panose="020B0604020202020204" pitchFamily="34" charset="0"/>
                </a:endParaRPr>
              </a:p>
            </p:txBody>
          </p:sp>
          <p:sp>
            <p:nvSpPr>
              <p:cNvPr id="33" name="Freeform 223"/>
              <p:cNvSpPr>
                <a:spLocks noChangeArrowheads="1"/>
              </p:cNvSpPr>
              <p:nvPr/>
            </p:nvSpPr>
            <p:spPr bwMode="auto">
              <a:xfrm>
                <a:off x="6964218" y="10834538"/>
                <a:ext cx="179762" cy="334532"/>
              </a:xfrm>
              <a:custGeom>
                <a:avLst/>
                <a:gdLst>
                  <a:gd name="T0" fmla="*/ 108 w 191"/>
                  <a:gd name="T1" fmla="*/ 0 h 354"/>
                  <a:gd name="T2" fmla="*/ 0 w 191"/>
                  <a:gd name="T3" fmla="*/ 122 h 354"/>
                  <a:gd name="T4" fmla="*/ 190 w 191"/>
                  <a:gd name="T5" fmla="*/ 353 h 354"/>
                  <a:gd name="T6" fmla="*/ 190 w 191"/>
                  <a:gd name="T7" fmla="*/ 0 h 354"/>
                  <a:gd name="T8" fmla="*/ 108 w 191"/>
                  <a:gd name="T9" fmla="*/ 0 h 354"/>
                </a:gdLst>
                <a:ahLst/>
                <a:cxnLst>
                  <a:cxn ang="0">
                    <a:pos x="T0" y="T1"/>
                  </a:cxn>
                  <a:cxn ang="0">
                    <a:pos x="T2" y="T3"/>
                  </a:cxn>
                  <a:cxn ang="0">
                    <a:pos x="T4" y="T5"/>
                  </a:cxn>
                  <a:cxn ang="0">
                    <a:pos x="T6" y="T7"/>
                  </a:cxn>
                  <a:cxn ang="0">
                    <a:pos x="T8" y="T9"/>
                  </a:cxn>
                </a:cxnLst>
                <a:rect l="0" t="0" r="r" b="b"/>
                <a:pathLst>
                  <a:path w="191" h="354">
                    <a:moveTo>
                      <a:pt x="108" y="0"/>
                    </a:moveTo>
                    <a:lnTo>
                      <a:pt x="0" y="122"/>
                    </a:lnTo>
                    <a:lnTo>
                      <a:pt x="190" y="353"/>
                    </a:lnTo>
                    <a:lnTo>
                      <a:pt x="190" y="0"/>
                    </a:lnTo>
                    <a:lnTo>
                      <a:pt x="108" y="0"/>
                    </a:lnTo>
                  </a:path>
                </a:pathLst>
              </a:custGeom>
              <a:grpFill/>
              <a:ln>
                <a:noFill/>
              </a:ln>
              <a:effectLst/>
            </p:spPr>
            <p:txBody>
              <a:bodyPr wrap="none" lIns="76183" tIns="38092" rIns="76183" bIns="38092" anchor="ctr"/>
              <a:lstStyle/>
              <a:p>
                <a:pPr defTabSz="542046">
                  <a:defRPr/>
                </a:pPr>
                <a:endParaRPr lang="en-US" sz="900">
                  <a:latin typeface="Arial" panose="020B0604020202020204" pitchFamily="34" charset="0"/>
                  <a:ea typeface="微软雅黑" panose="020B0503020204020204" pitchFamily="34" charset="-122"/>
                  <a:cs typeface="Lato Light"/>
                  <a:sym typeface="Arial" panose="020B0604020202020204" pitchFamily="34" charset="0"/>
                </a:endParaRPr>
              </a:p>
            </p:txBody>
          </p:sp>
          <p:sp>
            <p:nvSpPr>
              <p:cNvPr id="34" name="Freeform 224"/>
              <p:cNvSpPr>
                <a:spLocks noChangeArrowheads="1"/>
              </p:cNvSpPr>
              <p:nvPr/>
            </p:nvSpPr>
            <p:spPr bwMode="auto">
              <a:xfrm>
                <a:off x="6705022" y="11348885"/>
                <a:ext cx="50167" cy="41816"/>
              </a:xfrm>
              <a:custGeom>
                <a:avLst/>
                <a:gdLst>
                  <a:gd name="T0" fmla="*/ 26 w 55"/>
                  <a:gd name="T1" fmla="*/ 0 h 42"/>
                  <a:gd name="T2" fmla="*/ 26 w 55"/>
                  <a:gd name="T3" fmla="*/ 0 h 42"/>
                  <a:gd name="T4" fmla="*/ 14 w 55"/>
                  <a:gd name="T5" fmla="*/ 0 h 42"/>
                  <a:gd name="T6" fmla="*/ 14 w 55"/>
                  <a:gd name="T7" fmla="*/ 41 h 42"/>
                  <a:gd name="T8" fmla="*/ 40 w 55"/>
                  <a:gd name="T9" fmla="*/ 28 h 42"/>
                  <a:gd name="T10" fmla="*/ 40 w 55"/>
                  <a:gd name="T11" fmla="*/ 0 h 42"/>
                  <a:gd name="T12" fmla="*/ 26 w 55"/>
                  <a:gd name="T13" fmla="*/ 0 h 42"/>
                </a:gdLst>
                <a:ahLst/>
                <a:cxnLst>
                  <a:cxn ang="0">
                    <a:pos x="T0" y="T1"/>
                  </a:cxn>
                  <a:cxn ang="0">
                    <a:pos x="T2" y="T3"/>
                  </a:cxn>
                  <a:cxn ang="0">
                    <a:pos x="T4" y="T5"/>
                  </a:cxn>
                  <a:cxn ang="0">
                    <a:pos x="T6" y="T7"/>
                  </a:cxn>
                  <a:cxn ang="0">
                    <a:pos x="T8" y="T9"/>
                  </a:cxn>
                  <a:cxn ang="0">
                    <a:pos x="T10" y="T11"/>
                  </a:cxn>
                  <a:cxn ang="0">
                    <a:pos x="T12" y="T13"/>
                  </a:cxn>
                </a:cxnLst>
                <a:rect l="0" t="0" r="r" b="b"/>
                <a:pathLst>
                  <a:path w="55" h="42">
                    <a:moveTo>
                      <a:pt x="26" y="0"/>
                    </a:moveTo>
                    <a:lnTo>
                      <a:pt x="26" y="0"/>
                    </a:lnTo>
                    <a:lnTo>
                      <a:pt x="14" y="0"/>
                    </a:lnTo>
                    <a:cubicBezTo>
                      <a:pt x="0" y="14"/>
                      <a:pt x="14" y="28"/>
                      <a:pt x="14" y="41"/>
                    </a:cubicBezTo>
                    <a:cubicBezTo>
                      <a:pt x="26" y="41"/>
                      <a:pt x="40" y="41"/>
                      <a:pt x="40" y="28"/>
                    </a:cubicBezTo>
                    <a:cubicBezTo>
                      <a:pt x="54" y="28"/>
                      <a:pt x="54" y="14"/>
                      <a:pt x="40" y="0"/>
                    </a:cubicBezTo>
                    <a:cubicBezTo>
                      <a:pt x="40" y="0"/>
                      <a:pt x="40" y="0"/>
                      <a:pt x="26" y="0"/>
                    </a:cubicBezTo>
                  </a:path>
                </a:pathLst>
              </a:custGeom>
              <a:grpFill/>
              <a:ln>
                <a:noFill/>
              </a:ln>
              <a:effectLst/>
            </p:spPr>
            <p:txBody>
              <a:bodyPr wrap="none" lIns="76183" tIns="38092" rIns="76183" bIns="38092" anchor="ctr"/>
              <a:lstStyle/>
              <a:p>
                <a:pPr defTabSz="542046">
                  <a:defRPr/>
                </a:pPr>
                <a:endParaRPr lang="en-US" sz="900">
                  <a:latin typeface="Arial" panose="020B0604020202020204" pitchFamily="34" charset="0"/>
                  <a:ea typeface="微软雅黑" panose="020B0503020204020204" pitchFamily="34" charset="-122"/>
                  <a:cs typeface="Lato Light"/>
                  <a:sym typeface="Arial" panose="020B0604020202020204" pitchFamily="34" charset="0"/>
                </a:endParaRPr>
              </a:p>
            </p:txBody>
          </p:sp>
          <p:sp>
            <p:nvSpPr>
              <p:cNvPr id="35" name="Freeform 225"/>
              <p:cNvSpPr>
                <a:spLocks noChangeArrowheads="1"/>
              </p:cNvSpPr>
              <p:nvPr/>
            </p:nvSpPr>
            <p:spPr bwMode="auto">
              <a:xfrm>
                <a:off x="6759368" y="10976718"/>
                <a:ext cx="351166" cy="246719"/>
              </a:xfrm>
              <a:custGeom>
                <a:avLst/>
                <a:gdLst>
                  <a:gd name="T0" fmla="*/ 14 w 369"/>
                  <a:gd name="T1" fmla="*/ 135 h 259"/>
                  <a:gd name="T2" fmla="*/ 14 w 369"/>
                  <a:gd name="T3" fmla="*/ 135 h 259"/>
                  <a:gd name="T4" fmla="*/ 0 w 369"/>
                  <a:gd name="T5" fmla="*/ 177 h 259"/>
                  <a:gd name="T6" fmla="*/ 41 w 369"/>
                  <a:gd name="T7" fmla="*/ 177 h 259"/>
                  <a:gd name="T8" fmla="*/ 123 w 369"/>
                  <a:gd name="T9" fmla="*/ 109 h 259"/>
                  <a:gd name="T10" fmla="*/ 123 w 369"/>
                  <a:gd name="T11" fmla="*/ 109 h 259"/>
                  <a:gd name="T12" fmla="*/ 135 w 369"/>
                  <a:gd name="T13" fmla="*/ 109 h 259"/>
                  <a:gd name="T14" fmla="*/ 135 w 369"/>
                  <a:gd name="T15" fmla="*/ 109 h 259"/>
                  <a:gd name="T16" fmla="*/ 135 w 369"/>
                  <a:gd name="T17" fmla="*/ 109 h 259"/>
                  <a:gd name="T18" fmla="*/ 135 w 369"/>
                  <a:gd name="T19" fmla="*/ 109 h 259"/>
                  <a:gd name="T20" fmla="*/ 135 w 369"/>
                  <a:gd name="T21" fmla="*/ 109 h 259"/>
                  <a:gd name="T22" fmla="*/ 231 w 369"/>
                  <a:gd name="T23" fmla="*/ 191 h 259"/>
                  <a:gd name="T24" fmla="*/ 231 w 369"/>
                  <a:gd name="T25" fmla="*/ 191 h 259"/>
                  <a:gd name="T26" fmla="*/ 300 w 369"/>
                  <a:gd name="T27" fmla="*/ 258 h 259"/>
                  <a:gd name="T28" fmla="*/ 368 w 369"/>
                  <a:gd name="T29" fmla="*/ 203 h 259"/>
                  <a:gd name="T30" fmla="*/ 204 w 369"/>
                  <a:gd name="T31" fmla="*/ 0 h 259"/>
                  <a:gd name="T32" fmla="*/ 14 w 369"/>
                  <a:gd name="T33" fmla="*/ 135 h 2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69" h="259">
                    <a:moveTo>
                      <a:pt x="14" y="135"/>
                    </a:moveTo>
                    <a:lnTo>
                      <a:pt x="14" y="135"/>
                    </a:lnTo>
                    <a:cubicBezTo>
                      <a:pt x="0" y="135"/>
                      <a:pt x="0" y="163"/>
                      <a:pt x="0" y="177"/>
                    </a:cubicBezTo>
                    <a:cubicBezTo>
                      <a:pt x="14" y="177"/>
                      <a:pt x="41" y="177"/>
                      <a:pt x="41" y="177"/>
                    </a:cubicBezTo>
                    <a:cubicBezTo>
                      <a:pt x="55" y="163"/>
                      <a:pt x="109" y="109"/>
                      <a:pt x="123" y="109"/>
                    </a:cubicBezTo>
                    <a:lnTo>
                      <a:pt x="123" y="109"/>
                    </a:lnTo>
                    <a:cubicBezTo>
                      <a:pt x="123" y="109"/>
                      <a:pt x="123" y="109"/>
                      <a:pt x="135" y="109"/>
                    </a:cubicBezTo>
                    <a:lnTo>
                      <a:pt x="135" y="109"/>
                    </a:lnTo>
                    <a:lnTo>
                      <a:pt x="135" y="109"/>
                    </a:lnTo>
                    <a:lnTo>
                      <a:pt x="135" y="109"/>
                    </a:lnTo>
                    <a:lnTo>
                      <a:pt x="135" y="109"/>
                    </a:lnTo>
                    <a:cubicBezTo>
                      <a:pt x="231" y="191"/>
                      <a:pt x="231" y="191"/>
                      <a:pt x="231" y="191"/>
                    </a:cubicBezTo>
                    <a:lnTo>
                      <a:pt x="231" y="191"/>
                    </a:lnTo>
                    <a:cubicBezTo>
                      <a:pt x="300" y="258"/>
                      <a:pt x="300" y="258"/>
                      <a:pt x="300" y="258"/>
                    </a:cubicBezTo>
                    <a:cubicBezTo>
                      <a:pt x="368" y="203"/>
                      <a:pt x="368" y="203"/>
                      <a:pt x="368" y="203"/>
                    </a:cubicBezTo>
                    <a:cubicBezTo>
                      <a:pt x="204" y="0"/>
                      <a:pt x="204" y="0"/>
                      <a:pt x="204" y="0"/>
                    </a:cubicBezTo>
                    <a:cubicBezTo>
                      <a:pt x="177" y="13"/>
                      <a:pt x="55" y="67"/>
                      <a:pt x="14" y="135"/>
                    </a:cubicBezTo>
                  </a:path>
                </a:pathLst>
              </a:custGeom>
              <a:grpFill/>
              <a:ln>
                <a:noFill/>
              </a:ln>
              <a:effectLst/>
            </p:spPr>
            <p:txBody>
              <a:bodyPr wrap="none" lIns="76183" tIns="38092" rIns="76183" bIns="38092" anchor="ctr"/>
              <a:lstStyle/>
              <a:p>
                <a:pPr defTabSz="542046">
                  <a:defRPr/>
                </a:pPr>
                <a:endParaRPr lang="en-US" sz="900">
                  <a:latin typeface="Arial" panose="020B0604020202020204" pitchFamily="34" charset="0"/>
                  <a:ea typeface="微软雅黑" panose="020B0503020204020204" pitchFamily="34" charset="-122"/>
                  <a:cs typeface="Lato Light"/>
                  <a:sym typeface="Arial" panose="020B0604020202020204" pitchFamily="34" charset="0"/>
                </a:endParaRPr>
              </a:p>
            </p:txBody>
          </p:sp>
          <p:sp>
            <p:nvSpPr>
              <p:cNvPr id="36" name="Freeform 226"/>
              <p:cNvSpPr>
                <a:spLocks noChangeArrowheads="1"/>
              </p:cNvSpPr>
              <p:nvPr/>
            </p:nvSpPr>
            <p:spPr bwMode="auto">
              <a:xfrm>
                <a:off x="6629773" y="11001807"/>
                <a:ext cx="438957" cy="426529"/>
              </a:xfrm>
              <a:custGeom>
                <a:avLst/>
                <a:gdLst>
                  <a:gd name="T0" fmla="*/ 259 w 463"/>
                  <a:gd name="T1" fmla="*/ 108 h 450"/>
                  <a:gd name="T2" fmla="*/ 259 w 463"/>
                  <a:gd name="T3" fmla="*/ 108 h 450"/>
                  <a:gd name="T4" fmla="*/ 204 w 463"/>
                  <a:gd name="T5" fmla="*/ 164 h 450"/>
                  <a:gd name="T6" fmla="*/ 122 w 463"/>
                  <a:gd name="T7" fmla="*/ 164 h 450"/>
                  <a:gd name="T8" fmla="*/ 122 w 463"/>
                  <a:gd name="T9" fmla="*/ 94 h 450"/>
                  <a:gd name="T10" fmla="*/ 217 w 463"/>
                  <a:gd name="T11" fmla="*/ 0 h 450"/>
                  <a:gd name="T12" fmla="*/ 150 w 463"/>
                  <a:gd name="T13" fmla="*/ 13 h 450"/>
                  <a:gd name="T14" fmla="*/ 0 w 463"/>
                  <a:gd name="T15" fmla="*/ 218 h 450"/>
                  <a:gd name="T16" fmla="*/ 271 w 463"/>
                  <a:gd name="T17" fmla="*/ 449 h 450"/>
                  <a:gd name="T18" fmla="*/ 286 w 463"/>
                  <a:gd name="T19" fmla="*/ 449 h 450"/>
                  <a:gd name="T20" fmla="*/ 286 w 463"/>
                  <a:gd name="T21" fmla="*/ 449 h 450"/>
                  <a:gd name="T22" fmla="*/ 299 w 463"/>
                  <a:gd name="T23" fmla="*/ 449 h 450"/>
                  <a:gd name="T24" fmla="*/ 313 w 463"/>
                  <a:gd name="T25" fmla="*/ 435 h 450"/>
                  <a:gd name="T26" fmla="*/ 299 w 463"/>
                  <a:gd name="T27" fmla="*/ 422 h 450"/>
                  <a:gd name="T28" fmla="*/ 204 w 463"/>
                  <a:gd name="T29" fmla="*/ 339 h 450"/>
                  <a:gd name="T30" fmla="*/ 204 w 463"/>
                  <a:gd name="T31" fmla="*/ 313 h 450"/>
                  <a:gd name="T32" fmla="*/ 231 w 463"/>
                  <a:gd name="T33" fmla="*/ 313 h 450"/>
                  <a:gd name="T34" fmla="*/ 245 w 463"/>
                  <a:gd name="T35" fmla="*/ 327 h 450"/>
                  <a:gd name="T36" fmla="*/ 245 w 463"/>
                  <a:gd name="T37" fmla="*/ 327 h 450"/>
                  <a:gd name="T38" fmla="*/ 327 w 463"/>
                  <a:gd name="T39" fmla="*/ 395 h 450"/>
                  <a:gd name="T40" fmla="*/ 327 w 463"/>
                  <a:gd name="T41" fmla="*/ 395 h 450"/>
                  <a:gd name="T42" fmla="*/ 340 w 463"/>
                  <a:gd name="T43" fmla="*/ 408 h 450"/>
                  <a:gd name="T44" fmla="*/ 354 w 463"/>
                  <a:gd name="T45" fmla="*/ 408 h 450"/>
                  <a:gd name="T46" fmla="*/ 367 w 463"/>
                  <a:gd name="T47" fmla="*/ 408 h 450"/>
                  <a:gd name="T48" fmla="*/ 367 w 463"/>
                  <a:gd name="T49" fmla="*/ 381 h 450"/>
                  <a:gd name="T50" fmla="*/ 271 w 463"/>
                  <a:gd name="T51" fmla="*/ 299 h 450"/>
                  <a:gd name="T52" fmla="*/ 271 w 463"/>
                  <a:gd name="T53" fmla="*/ 272 h 450"/>
                  <a:gd name="T54" fmla="*/ 286 w 463"/>
                  <a:gd name="T55" fmla="*/ 272 h 450"/>
                  <a:gd name="T56" fmla="*/ 299 w 463"/>
                  <a:gd name="T57" fmla="*/ 285 h 450"/>
                  <a:gd name="T58" fmla="*/ 381 w 463"/>
                  <a:gd name="T59" fmla="*/ 354 h 450"/>
                  <a:gd name="T60" fmla="*/ 381 w 463"/>
                  <a:gd name="T61" fmla="*/ 367 h 450"/>
                  <a:gd name="T62" fmla="*/ 394 w 463"/>
                  <a:gd name="T63" fmla="*/ 367 h 450"/>
                  <a:gd name="T64" fmla="*/ 394 w 463"/>
                  <a:gd name="T65" fmla="*/ 367 h 450"/>
                  <a:gd name="T66" fmla="*/ 394 w 463"/>
                  <a:gd name="T67" fmla="*/ 367 h 450"/>
                  <a:gd name="T68" fmla="*/ 394 w 463"/>
                  <a:gd name="T69" fmla="*/ 367 h 450"/>
                  <a:gd name="T70" fmla="*/ 394 w 463"/>
                  <a:gd name="T71" fmla="*/ 367 h 450"/>
                  <a:gd name="T72" fmla="*/ 408 w 463"/>
                  <a:gd name="T73" fmla="*/ 354 h 450"/>
                  <a:gd name="T74" fmla="*/ 408 w 463"/>
                  <a:gd name="T75" fmla="*/ 327 h 450"/>
                  <a:gd name="T76" fmla="*/ 313 w 463"/>
                  <a:gd name="T77" fmla="*/ 245 h 450"/>
                  <a:gd name="T78" fmla="*/ 313 w 463"/>
                  <a:gd name="T79" fmla="*/ 245 h 450"/>
                  <a:gd name="T80" fmla="*/ 313 w 463"/>
                  <a:gd name="T81" fmla="*/ 245 h 450"/>
                  <a:gd name="T82" fmla="*/ 313 w 463"/>
                  <a:gd name="T83" fmla="*/ 218 h 450"/>
                  <a:gd name="T84" fmla="*/ 327 w 463"/>
                  <a:gd name="T85" fmla="*/ 218 h 450"/>
                  <a:gd name="T86" fmla="*/ 422 w 463"/>
                  <a:gd name="T87" fmla="*/ 299 h 450"/>
                  <a:gd name="T88" fmla="*/ 422 w 463"/>
                  <a:gd name="T89" fmla="*/ 299 h 450"/>
                  <a:gd name="T90" fmla="*/ 436 w 463"/>
                  <a:gd name="T91" fmla="*/ 299 h 450"/>
                  <a:gd name="T92" fmla="*/ 436 w 463"/>
                  <a:gd name="T93" fmla="*/ 299 h 450"/>
                  <a:gd name="T94" fmla="*/ 450 w 463"/>
                  <a:gd name="T95" fmla="*/ 299 h 450"/>
                  <a:gd name="T96" fmla="*/ 450 w 463"/>
                  <a:gd name="T97" fmla="*/ 272 h 450"/>
                  <a:gd name="T98" fmla="*/ 259 w 463"/>
                  <a:gd name="T99" fmla="*/ 108 h 4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463" h="450">
                    <a:moveTo>
                      <a:pt x="259" y="108"/>
                    </a:moveTo>
                    <a:lnTo>
                      <a:pt x="259" y="108"/>
                    </a:lnTo>
                    <a:cubicBezTo>
                      <a:pt x="245" y="122"/>
                      <a:pt x="217" y="136"/>
                      <a:pt x="204" y="164"/>
                    </a:cubicBezTo>
                    <a:cubicBezTo>
                      <a:pt x="177" y="190"/>
                      <a:pt x="150" y="190"/>
                      <a:pt x="122" y="164"/>
                    </a:cubicBezTo>
                    <a:cubicBezTo>
                      <a:pt x="96" y="150"/>
                      <a:pt x="108" y="108"/>
                      <a:pt x="122" y="94"/>
                    </a:cubicBezTo>
                    <a:cubicBezTo>
                      <a:pt x="136" y="54"/>
                      <a:pt x="177" y="27"/>
                      <a:pt x="217" y="0"/>
                    </a:cubicBezTo>
                    <a:cubicBezTo>
                      <a:pt x="150" y="13"/>
                      <a:pt x="150" y="13"/>
                      <a:pt x="150" y="13"/>
                    </a:cubicBezTo>
                    <a:cubicBezTo>
                      <a:pt x="0" y="218"/>
                      <a:pt x="0" y="218"/>
                      <a:pt x="0" y="218"/>
                    </a:cubicBezTo>
                    <a:cubicBezTo>
                      <a:pt x="271" y="449"/>
                      <a:pt x="271" y="449"/>
                      <a:pt x="271" y="449"/>
                    </a:cubicBezTo>
                    <a:cubicBezTo>
                      <a:pt x="286" y="449"/>
                      <a:pt x="286" y="449"/>
                      <a:pt x="286" y="449"/>
                    </a:cubicBezTo>
                    <a:lnTo>
                      <a:pt x="286" y="449"/>
                    </a:lnTo>
                    <a:cubicBezTo>
                      <a:pt x="299" y="449"/>
                      <a:pt x="299" y="449"/>
                      <a:pt x="299" y="449"/>
                    </a:cubicBezTo>
                    <a:cubicBezTo>
                      <a:pt x="313" y="435"/>
                      <a:pt x="313" y="435"/>
                      <a:pt x="313" y="435"/>
                    </a:cubicBezTo>
                    <a:cubicBezTo>
                      <a:pt x="313" y="422"/>
                      <a:pt x="313" y="422"/>
                      <a:pt x="299" y="422"/>
                    </a:cubicBezTo>
                    <a:cubicBezTo>
                      <a:pt x="204" y="339"/>
                      <a:pt x="204" y="339"/>
                      <a:pt x="204" y="339"/>
                    </a:cubicBezTo>
                    <a:cubicBezTo>
                      <a:pt x="204" y="339"/>
                      <a:pt x="204" y="327"/>
                      <a:pt x="204" y="313"/>
                    </a:cubicBezTo>
                    <a:cubicBezTo>
                      <a:pt x="217" y="313"/>
                      <a:pt x="217" y="313"/>
                      <a:pt x="231" y="313"/>
                    </a:cubicBezTo>
                    <a:cubicBezTo>
                      <a:pt x="245" y="327"/>
                      <a:pt x="245" y="327"/>
                      <a:pt x="245" y="327"/>
                    </a:cubicBezTo>
                    <a:lnTo>
                      <a:pt x="245" y="327"/>
                    </a:lnTo>
                    <a:cubicBezTo>
                      <a:pt x="327" y="395"/>
                      <a:pt x="327" y="395"/>
                      <a:pt x="327" y="395"/>
                    </a:cubicBezTo>
                    <a:lnTo>
                      <a:pt x="327" y="395"/>
                    </a:lnTo>
                    <a:cubicBezTo>
                      <a:pt x="340" y="408"/>
                      <a:pt x="340" y="408"/>
                      <a:pt x="340" y="408"/>
                    </a:cubicBezTo>
                    <a:cubicBezTo>
                      <a:pt x="340" y="408"/>
                      <a:pt x="340" y="408"/>
                      <a:pt x="354" y="408"/>
                    </a:cubicBezTo>
                    <a:cubicBezTo>
                      <a:pt x="354" y="408"/>
                      <a:pt x="354" y="408"/>
                      <a:pt x="367" y="408"/>
                    </a:cubicBezTo>
                    <a:cubicBezTo>
                      <a:pt x="367" y="395"/>
                      <a:pt x="367" y="381"/>
                      <a:pt x="367" y="381"/>
                    </a:cubicBezTo>
                    <a:cubicBezTo>
                      <a:pt x="271" y="299"/>
                      <a:pt x="271" y="299"/>
                      <a:pt x="271" y="299"/>
                    </a:cubicBezTo>
                    <a:cubicBezTo>
                      <a:pt x="259" y="285"/>
                      <a:pt x="259" y="285"/>
                      <a:pt x="271" y="272"/>
                    </a:cubicBezTo>
                    <a:lnTo>
                      <a:pt x="286" y="272"/>
                    </a:lnTo>
                    <a:cubicBezTo>
                      <a:pt x="299" y="285"/>
                      <a:pt x="299" y="285"/>
                      <a:pt x="299" y="285"/>
                    </a:cubicBezTo>
                    <a:cubicBezTo>
                      <a:pt x="381" y="354"/>
                      <a:pt x="381" y="354"/>
                      <a:pt x="381" y="354"/>
                    </a:cubicBezTo>
                    <a:cubicBezTo>
                      <a:pt x="381" y="367"/>
                      <a:pt x="381" y="367"/>
                      <a:pt x="381" y="367"/>
                    </a:cubicBezTo>
                    <a:cubicBezTo>
                      <a:pt x="394" y="367"/>
                      <a:pt x="394" y="367"/>
                      <a:pt x="394" y="367"/>
                    </a:cubicBezTo>
                    <a:lnTo>
                      <a:pt x="394" y="367"/>
                    </a:lnTo>
                    <a:lnTo>
                      <a:pt x="394" y="367"/>
                    </a:lnTo>
                    <a:lnTo>
                      <a:pt x="394" y="367"/>
                    </a:lnTo>
                    <a:lnTo>
                      <a:pt x="394" y="367"/>
                    </a:lnTo>
                    <a:cubicBezTo>
                      <a:pt x="408" y="367"/>
                      <a:pt x="408" y="354"/>
                      <a:pt x="408" y="354"/>
                    </a:cubicBezTo>
                    <a:cubicBezTo>
                      <a:pt x="422" y="339"/>
                      <a:pt x="422" y="339"/>
                      <a:pt x="408" y="327"/>
                    </a:cubicBezTo>
                    <a:cubicBezTo>
                      <a:pt x="313" y="245"/>
                      <a:pt x="313" y="245"/>
                      <a:pt x="313" y="245"/>
                    </a:cubicBezTo>
                    <a:lnTo>
                      <a:pt x="313" y="245"/>
                    </a:lnTo>
                    <a:lnTo>
                      <a:pt x="313" y="245"/>
                    </a:lnTo>
                    <a:cubicBezTo>
                      <a:pt x="299" y="231"/>
                      <a:pt x="299" y="231"/>
                      <a:pt x="313" y="218"/>
                    </a:cubicBezTo>
                    <a:lnTo>
                      <a:pt x="327" y="218"/>
                    </a:lnTo>
                    <a:cubicBezTo>
                      <a:pt x="422" y="299"/>
                      <a:pt x="422" y="299"/>
                      <a:pt x="422" y="299"/>
                    </a:cubicBezTo>
                    <a:lnTo>
                      <a:pt x="422" y="299"/>
                    </a:lnTo>
                    <a:lnTo>
                      <a:pt x="436" y="299"/>
                    </a:lnTo>
                    <a:lnTo>
                      <a:pt x="436" y="299"/>
                    </a:lnTo>
                    <a:lnTo>
                      <a:pt x="450" y="299"/>
                    </a:lnTo>
                    <a:cubicBezTo>
                      <a:pt x="462" y="285"/>
                      <a:pt x="450" y="272"/>
                      <a:pt x="450" y="272"/>
                    </a:cubicBezTo>
                    <a:lnTo>
                      <a:pt x="259" y="108"/>
                    </a:lnTo>
                  </a:path>
                </a:pathLst>
              </a:custGeom>
              <a:grpFill/>
              <a:ln>
                <a:noFill/>
              </a:ln>
              <a:effectLst/>
            </p:spPr>
            <p:txBody>
              <a:bodyPr wrap="none" lIns="76183" tIns="38092" rIns="76183" bIns="38092" anchor="ctr"/>
              <a:lstStyle/>
              <a:p>
                <a:pPr defTabSz="542046">
                  <a:defRPr/>
                </a:pPr>
                <a:endParaRPr lang="en-US" sz="900">
                  <a:latin typeface="Arial" panose="020B0604020202020204" pitchFamily="34" charset="0"/>
                  <a:ea typeface="微软雅黑" panose="020B0503020204020204" pitchFamily="34" charset="-122"/>
                  <a:cs typeface="Lato Light"/>
                  <a:sym typeface="Arial" panose="020B0604020202020204" pitchFamily="34" charset="0"/>
                </a:endParaRPr>
              </a:p>
            </p:txBody>
          </p:sp>
          <p:sp>
            <p:nvSpPr>
              <p:cNvPr id="37" name="Freeform 227"/>
              <p:cNvSpPr>
                <a:spLocks noChangeArrowheads="1"/>
              </p:cNvSpPr>
              <p:nvPr/>
            </p:nvSpPr>
            <p:spPr bwMode="auto">
              <a:xfrm>
                <a:off x="6759368" y="11390700"/>
                <a:ext cx="54349" cy="50180"/>
              </a:xfrm>
              <a:custGeom>
                <a:avLst/>
                <a:gdLst>
                  <a:gd name="T0" fmla="*/ 27 w 56"/>
                  <a:gd name="T1" fmla="*/ 0 h 55"/>
                  <a:gd name="T2" fmla="*/ 27 w 56"/>
                  <a:gd name="T3" fmla="*/ 0 h 55"/>
                  <a:gd name="T4" fmla="*/ 14 w 56"/>
                  <a:gd name="T5" fmla="*/ 14 h 55"/>
                  <a:gd name="T6" fmla="*/ 14 w 56"/>
                  <a:gd name="T7" fmla="*/ 41 h 55"/>
                  <a:gd name="T8" fmla="*/ 41 w 56"/>
                  <a:gd name="T9" fmla="*/ 41 h 55"/>
                  <a:gd name="T10" fmla="*/ 41 w 56"/>
                  <a:gd name="T11" fmla="*/ 0 h 55"/>
                  <a:gd name="T12" fmla="*/ 27 w 56"/>
                  <a:gd name="T13" fmla="*/ 0 h 55"/>
                </a:gdLst>
                <a:ahLst/>
                <a:cxnLst>
                  <a:cxn ang="0">
                    <a:pos x="T0" y="T1"/>
                  </a:cxn>
                  <a:cxn ang="0">
                    <a:pos x="T2" y="T3"/>
                  </a:cxn>
                  <a:cxn ang="0">
                    <a:pos x="T4" y="T5"/>
                  </a:cxn>
                  <a:cxn ang="0">
                    <a:pos x="T6" y="T7"/>
                  </a:cxn>
                  <a:cxn ang="0">
                    <a:pos x="T8" y="T9"/>
                  </a:cxn>
                  <a:cxn ang="0">
                    <a:pos x="T10" y="T11"/>
                  </a:cxn>
                  <a:cxn ang="0">
                    <a:pos x="T12" y="T13"/>
                  </a:cxn>
                </a:cxnLst>
                <a:rect l="0" t="0" r="r" b="b"/>
                <a:pathLst>
                  <a:path w="56" h="55">
                    <a:moveTo>
                      <a:pt x="27" y="0"/>
                    </a:moveTo>
                    <a:lnTo>
                      <a:pt x="27" y="0"/>
                    </a:lnTo>
                    <a:cubicBezTo>
                      <a:pt x="27" y="0"/>
                      <a:pt x="14" y="0"/>
                      <a:pt x="14" y="14"/>
                    </a:cubicBezTo>
                    <a:cubicBezTo>
                      <a:pt x="0" y="14"/>
                      <a:pt x="14" y="27"/>
                      <a:pt x="14" y="41"/>
                    </a:cubicBezTo>
                    <a:cubicBezTo>
                      <a:pt x="27" y="54"/>
                      <a:pt x="41" y="41"/>
                      <a:pt x="41" y="41"/>
                    </a:cubicBezTo>
                    <a:cubicBezTo>
                      <a:pt x="55" y="27"/>
                      <a:pt x="55" y="14"/>
                      <a:pt x="41" y="0"/>
                    </a:cubicBezTo>
                    <a:cubicBezTo>
                      <a:pt x="41" y="0"/>
                      <a:pt x="41" y="0"/>
                      <a:pt x="27" y="0"/>
                    </a:cubicBezTo>
                  </a:path>
                </a:pathLst>
              </a:custGeom>
              <a:grpFill/>
              <a:ln>
                <a:noFill/>
              </a:ln>
              <a:effectLst/>
            </p:spPr>
            <p:txBody>
              <a:bodyPr wrap="none" lIns="76183" tIns="38092" rIns="76183" bIns="38092" anchor="ctr"/>
              <a:lstStyle/>
              <a:p>
                <a:pPr defTabSz="542046">
                  <a:defRPr/>
                </a:pPr>
                <a:endParaRPr lang="en-US" sz="900">
                  <a:latin typeface="Arial" panose="020B0604020202020204" pitchFamily="34" charset="0"/>
                  <a:ea typeface="微软雅黑" panose="020B0503020204020204" pitchFamily="34" charset="-122"/>
                  <a:cs typeface="Lato Light"/>
                  <a:sym typeface="Arial" panose="020B0604020202020204" pitchFamily="34" charset="0"/>
                </a:endParaRPr>
              </a:p>
            </p:txBody>
          </p:sp>
          <p:sp>
            <p:nvSpPr>
              <p:cNvPr id="38" name="Freeform 228"/>
              <p:cNvSpPr>
                <a:spLocks noChangeArrowheads="1"/>
              </p:cNvSpPr>
              <p:nvPr/>
            </p:nvSpPr>
            <p:spPr bwMode="auto">
              <a:xfrm>
                <a:off x="6901508" y="11453424"/>
                <a:ext cx="4181" cy="4184"/>
              </a:xfrm>
              <a:custGeom>
                <a:avLst/>
                <a:gdLst>
                  <a:gd name="T0" fmla="*/ 0 w 1"/>
                  <a:gd name="T1" fmla="*/ 0 h 1"/>
                  <a:gd name="T2" fmla="*/ 0 w 1"/>
                  <a:gd name="T3" fmla="*/ 0 h 1"/>
                </a:gdLst>
                <a:ahLst/>
                <a:cxnLst>
                  <a:cxn ang="0">
                    <a:pos x="T0" y="T1"/>
                  </a:cxn>
                  <a:cxn ang="0">
                    <a:pos x="T2" y="T3"/>
                  </a:cxn>
                </a:cxnLst>
                <a:rect l="0" t="0" r="r" b="b"/>
                <a:pathLst>
                  <a:path w="1" h="1">
                    <a:moveTo>
                      <a:pt x="0" y="0"/>
                    </a:moveTo>
                    <a:lnTo>
                      <a:pt x="0" y="0"/>
                    </a:ln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lIns="76183" tIns="38092" rIns="76183" bIns="38092" anchor="ctr"/>
              <a:lstStyle/>
              <a:p>
                <a:pPr defTabSz="542046">
                  <a:defRPr/>
                </a:pPr>
                <a:endParaRPr lang="en-US" sz="900">
                  <a:latin typeface="Arial" panose="020B0604020202020204" pitchFamily="34" charset="0"/>
                  <a:ea typeface="微软雅黑" panose="020B0503020204020204" pitchFamily="34" charset="-122"/>
                  <a:cs typeface="Lato Light"/>
                  <a:sym typeface="Arial" panose="020B0604020202020204" pitchFamily="34" charset="0"/>
                </a:endParaRPr>
              </a:p>
            </p:txBody>
          </p:sp>
        </p:grpSp>
        <p:grpSp>
          <p:nvGrpSpPr>
            <p:cNvPr id="23" name="Group 77"/>
            <p:cNvGrpSpPr/>
            <p:nvPr/>
          </p:nvGrpSpPr>
          <p:grpSpPr>
            <a:xfrm>
              <a:off x="17960356" y="9740260"/>
              <a:ext cx="845450" cy="756950"/>
              <a:chOff x="13222514" y="10847085"/>
              <a:chExt cx="635447" cy="568706"/>
            </a:xfrm>
            <a:solidFill>
              <a:srgbClr val="FFFFFF"/>
            </a:solidFill>
          </p:grpSpPr>
          <p:sp>
            <p:nvSpPr>
              <p:cNvPr id="27" name="Freeform 245"/>
              <p:cNvSpPr>
                <a:spLocks noChangeArrowheads="1"/>
              </p:cNvSpPr>
              <p:nvPr/>
            </p:nvSpPr>
            <p:spPr bwMode="auto">
              <a:xfrm>
                <a:off x="13276865" y="11323795"/>
                <a:ext cx="41805" cy="41816"/>
              </a:xfrm>
              <a:custGeom>
                <a:avLst/>
                <a:gdLst>
                  <a:gd name="T0" fmla="*/ 14 w 42"/>
                  <a:gd name="T1" fmla="*/ 42 h 43"/>
                  <a:gd name="T2" fmla="*/ 14 w 42"/>
                  <a:gd name="T3" fmla="*/ 42 h 43"/>
                  <a:gd name="T4" fmla="*/ 41 w 42"/>
                  <a:gd name="T5" fmla="*/ 28 h 43"/>
                  <a:gd name="T6" fmla="*/ 14 w 42"/>
                  <a:gd name="T7" fmla="*/ 0 h 43"/>
                  <a:gd name="T8" fmla="*/ 0 w 42"/>
                  <a:gd name="T9" fmla="*/ 28 h 43"/>
                  <a:gd name="T10" fmla="*/ 14 w 42"/>
                  <a:gd name="T11" fmla="*/ 42 h 43"/>
                </a:gdLst>
                <a:ahLst/>
                <a:cxnLst>
                  <a:cxn ang="0">
                    <a:pos x="T0" y="T1"/>
                  </a:cxn>
                  <a:cxn ang="0">
                    <a:pos x="T2" y="T3"/>
                  </a:cxn>
                  <a:cxn ang="0">
                    <a:pos x="T4" y="T5"/>
                  </a:cxn>
                  <a:cxn ang="0">
                    <a:pos x="T6" y="T7"/>
                  </a:cxn>
                  <a:cxn ang="0">
                    <a:pos x="T8" y="T9"/>
                  </a:cxn>
                  <a:cxn ang="0">
                    <a:pos x="T10" y="T11"/>
                  </a:cxn>
                </a:cxnLst>
                <a:rect l="0" t="0" r="r" b="b"/>
                <a:pathLst>
                  <a:path w="42" h="43">
                    <a:moveTo>
                      <a:pt x="14" y="42"/>
                    </a:moveTo>
                    <a:lnTo>
                      <a:pt x="14" y="42"/>
                    </a:lnTo>
                    <a:cubicBezTo>
                      <a:pt x="28" y="42"/>
                      <a:pt x="41" y="42"/>
                      <a:pt x="41" y="28"/>
                    </a:cubicBezTo>
                    <a:cubicBezTo>
                      <a:pt x="41" y="15"/>
                      <a:pt x="28" y="0"/>
                      <a:pt x="14" y="0"/>
                    </a:cubicBezTo>
                    <a:cubicBezTo>
                      <a:pt x="14" y="0"/>
                      <a:pt x="0" y="15"/>
                      <a:pt x="0" y="28"/>
                    </a:cubicBezTo>
                    <a:cubicBezTo>
                      <a:pt x="0" y="42"/>
                      <a:pt x="14" y="42"/>
                      <a:pt x="14" y="42"/>
                    </a:cubicBezTo>
                  </a:path>
                </a:pathLst>
              </a:custGeom>
              <a:grpFill/>
              <a:ln>
                <a:noFill/>
              </a:ln>
              <a:effectLst/>
            </p:spPr>
            <p:txBody>
              <a:bodyPr wrap="none" lIns="76183" tIns="38092" rIns="76183" bIns="38092" anchor="ctr"/>
              <a:lstStyle/>
              <a:p>
                <a:pPr defTabSz="542046">
                  <a:defRPr/>
                </a:pPr>
                <a:endParaRPr lang="en-US" sz="900">
                  <a:latin typeface="Arial" panose="020B0604020202020204" pitchFamily="34" charset="0"/>
                  <a:ea typeface="微软雅黑" panose="020B0503020204020204" pitchFamily="34" charset="-122"/>
                  <a:cs typeface="Lato Light"/>
                  <a:sym typeface="Arial" panose="020B0604020202020204" pitchFamily="34" charset="0"/>
                </a:endParaRPr>
              </a:p>
            </p:txBody>
          </p:sp>
          <p:sp>
            <p:nvSpPr>
              <p:cNvPr id="28" name="Freeform 246"/>
              <p:cNvSpPr>
                <a:spLocks noChangeArrowheads="1"/>
              </p:cNvSpPr>
              <p:nvPr/>
            </p:nvSpPr>
            <p:spPr bwMode="auto">
              <a:xfrm>
                <a:off x="13222514" y="11068713"/>
                <a:ext cx="167223" cy="347078"/>
              </a:xfrm>
              <a:custGeom>
                <a:avLst/>
                <a:gdLst>
                  <a:gd name="T0" fmla="*/ 0 w 177"/>
                  <a:gd name="T1" fmla="*/ 367 h 368"/>
                  <a:gd name="T2" fmla="*/ 0 w 177"/>
                  <a:gd name="T3" fmla="*/ 367 h 368"/>
                  <a:gd name="T4" fmla="*/ 176 w 177"/>
                  <a:gd name="T5" fmla="*/ 367 h 368"/>
                  <a:gd name="T6" fmla="*/ 176 w 177"/>
                  <a:gd name="T7" fmla="*/ 0 h 368"/>
                  <a:gd name="T8" fmla="*/ 0 w 177"/>
                  <a:gd name="T9" fmla="*/ 0 h 368"/>
                  <a:gd name="T10" fmla="*/ 0 w 177"/>
                  <a:gd name="T11" fmla="*/ 367 h 368"/>
                  <a:gd name="T12" fmla="*/ 95 w 177"/>
                  <a:gd name="T13" fmla="*/ 26 h 368"/>
                  <a:gd name="T14" fmla="*/ 95 w 177"/>
                  <a:gd name="T15" fmla="*/ 26 h 368"/>
                  <a:gd name="T16" fmla="*/ 122 w 177"/>
                  <a:gd name="T17" fmla="*/ 26 h 368"/>
                  <a:gd name="T18" fmla="*/ 122 w 177"/>
                  <a:gd name="T19" fmla="*/ 231 h 368"/>
                  <a:gd name="T20" fmla="*/ 95 w 177"/>
                  <a:gd name="T21" fmla="*/ 231 h 368"/>
                  <a:gd name="T22" fmla="*/ 95 w 177"/>
                  <a:gd name="T23" fmla="*/ 26 h 368"/>
                  <a:gd name="T24" fmla="*/ 68 w 177"/>
                  <a:gd name="T25" fmla="*/ 245 h 368"/>
                  <a:gd name="T26" fmla="*/ 68 w 177"/>
                  <a:gd name="T27" fmla="*/ 245 h 368"/>
                  <a:gd name="T28" fmla="*/ 122 w 177"/>
                  <a:gd name="T29" fmla="*/ 299 h 368"/>
                  <a:gd name="T30" fmla="*/ 68 w 177"/>
                  <a:gd name="T31" fmla="*/ 340 h 368"/>
                  <a:gd name="T32" fmla="*/ 27 w 177"/>
                  <a:gd name="T33" fmla="*/ 299 h 368"/>
                  <a:gd name="T34" fmla="*/ 68 w 177"/>
                  <a:gd name="T35" fmla="*/ 245 h 3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77" h="368">
                    <a:moveTo>
                      <a:pt x="0" y="367"/>
                    </a:moveTo>
                    <a:lnTo>
                      <a:pt x="0" y="367"/>
                    </a:lnTo>
                    <a:cubicBezTo>
                      <a:pt x="176" y="367"/>
                      <a:pt x="176" y="367"/>
                      <a:pt x="176" y="367"/>
                    </a:cubicBezTo>
                    <a:cubicBezTo>
                      <a:pt x="176" y="0"/>
                      <a:pt x="176" y="0"/>
                      <a:pt x="176" y="0"/>
                    </a:cubicBezTo>
                    <a:cubicBezTo>
                      <a:pt x="0" y="0"/>
                      <a:pt x="0" y="0"/>
                      <a:pt x="0" y="0"/>
                    </a:cubicBezTo>
                    <a:lnTo>
                      <a:pt x="0" y="367"/>
                    </a:lnTo>
                    <a:close/>
                    <a:moveTo>
                      <a:pt x="95" y="26"/>
                    </a:moveTo>
                    <a:lnTo>
                      <a:pt x="95" y="26"/>
                    </a:lnTo>
                    <a:cubicBezTo>
                      <a:pt x="122" y="26"/>
                      <a:pt x="122" y="26"/>
                      <a:pt x="122" y="26"/>
                    </a:cubicBezTo>
                    <a:cubicBezTo>
                      <a:pt x="122" y="231"/>
                      <a:pt x="122" y="231"/>
                      <a:pt x="122" y="231"/>
                    </a:cubicBezTo>
                    <a:cubicBezTo>
                      <a:pt x="95" y="231"/>
                      <a:pt x="95" y="231"/>
                      <a:pt x="95" y="231"/>
                    </a:cubicBezTo>
                    <a:lnTo>
                      <a:pt x="95" y="26"/>
                    </a:lnTo>
                    <a:close/>
                    <a:moveTo>
                      <a:pt x="68" y="245"/>
                    </a:moveTo>
                    <a:lnTo>
                      <a:pt x="68" y="245"/>
                    </a:lnTo>
                    <a:cubicBezTo>
                      <a:pt x="95" y="245"/>
                      <a:pt x="122" y="271"/>
                      <a:pt x="122" y="299"/>
                    </a:cubicBezTo>
                    <a:cubicBezTo>
                      <a:pt x="122" y="327"/>
                      <a:pt x="95" y="340"/>
                      <a:pt x="68" y="340"/>
                    </a:cubicBezTo>
                    <a:cubicBezTo>
                      <a:pt x="41" y="340"/>
                      <a:pt x="27" y="327"/>
                      <a:pt x="27" y="299"/>
                    </a:cubicBezTo>
                    <a:cubicBezTo>
                      <a:pt x="27" y="271"/>
                      <a:pt x="41" y="245"/>
                      <a:pt x="68" y="245"/>
                    </a:cubicBezTo>
                    <a:close/>
                  </a:path>
                </a:pathLst>
              </a:custGeom>
              <a:grpFill/>
              <a:ln>
                <a:noFill/>
              </a:ln>
              <a:effectLst/>
            </p:spPr>
            <p:txBody>
              <a:bodyPr wrap="none" lIns="76183" tIns="38092" rIns="76183" bIns="38092" anchor="ctr"/>
              <a:lstStyle/>
              <a:p>
                <a:pPr defTabSz="542046">
                  <a:defRPr/>
                </a:pPr>
                <a:endParaRPr lang="en-US" sz="900">
                  <a:latin typeface="Arial" panose="020B0604020202020204" pitchFamily="34" charset="0"/>
                  <a:ea typeface="微软雅黑" panose="020B0503020204020204" pitchFamily="34" charset="-122"/>
                  <a:cs typeface="Lato Light"/>
                  <a:sym typeface="Arial" panose="020B0604020202020204" pitchFamily="34" charset="0"/>
                </a:endParaRPr>
              </a:p>
            </p:txBody>
          </p:sp>
          <p:sp>
            <p:nvSpPr>
              <p:cNvPr id="29" name="Freeform 247"/>
              <p:cNvSpPr>
                <a:spLocks noChangeArrowheads="1"/>
              </p:cNvSpPr>
              <p:nvPr/>
            </p:nvSpPr>
            <p:spPr bwMode="auto">
              <a:xfrm>
                <a:off x="13419004" y="10847085"/>
                <a:ext cx="438957" cy="518524"/>
              </a:xfrm>
              <a:custGeom>
                <a:avLst/>
                <a:gdLst>
                  <a:gd name="T0" fmla="*/ 436 w 464"/>
                  <a:gd name="T1" fmla="*/ 300 h 546"/>
                  <a:gd name="T2" fmla="*/ 436 w 464"/>
                  <a:gd name="T3" fmla="*/ 300 h 546"/>
                  <a:gd name="T4" fmla="*/ 463 w 464"/>
                  <a:gd name="T5" fmla="*/ 258 h 546"/>
                  <a:gd name="T6" fmla="*/ 408 w 464"/>
                  <a:gd name="T7" fmla="*/ 218 h 546"/>
                  <a:gd name="T8" fmla="*/ 314 w 464"/>
                  <a:gd name="T9" fmla="*/ 218 h 546"/>
                  <a:gd name="T10" fmla="*/ 394 w 464"/>
                  <a:gd name="T11" fmla="*/ 95 h 546"/>
                  <a:gd name="T12" fmla="*/ 382 w 464"/>
                  <a:gd name="T13" fmla="*/ 27 h 546"/>
                  <a:gd name="T14" fmla="*/ 326 w 464"/>
                  <a:gd name="T15" fmla="*/ 0 h 546"/>
                  <a:gd name="T16" fmla="*/ 326 w 464"/>
                  <a:gd name="T17" fmla="*/ 0 h 546"/>
                  <a:gd name="T18" fmla="*/ 326 w 464"/>
                  <a:gd name="T19" fmla="*/ 0 h 546"/>
                  <a:gd name="T20" fmla="*/ 218 w 464"/>
                  <a:gd name="T21" fmla="*/ 123 h 546"/>
                  <a:gd name="T22" fmla="*/ 41 w 464"/>
                  <a:gd name="T23" fmla="*/ 272 h 546"/>
                  <a:gd name="T24" fmla="*/ 0 w 464"/>
                  <a:gd name="T25" fmla="*/ 272 h 546"/>
                  <a:gd name="T26" fmla="*/ 0 w 464"/>
                  <a:gd name="T27" fmla="*/ 518 h 546"/>
                  <a:gd name="T28" fmla="*/ 0 w 464"/>
                  <a:gd name="T29" fmla="*/ 518 h 546"/>
                  <a:gd name="T30" fmla="*/ 14 w 464"/>
                  <a:gd name="T31" fmla="*/ 518 h 546"/>
                  <a:gd name="T32" fmla="*/ 81 w 464"/>
                  <a:gd name="T33" fmla="*/ 531 h 546"/>
                  <a:gd name="T34" fmla="*/ 135 w 464"/>
                  <a:gd name="T35" fmla="*/ 545 h 546"/>
                  <a:gd name="T36" fmla="*/ 231 w 464"/>
                  <a:gd name="T37" fmla="*/ 531 h 546"/>
                  <a:gd name="T38" fmla="*/ 368 w 464"/>
                  <a:gd name="T39" fmla="*/ 531 h 546"/>
                  <a:gd name="T40" fmla="*/ 408 w 464"/>
                  <a:gd name="T41" fmla="*/ 491 h 546"/>
                  <a:gd name="T42" fmla="*/ 394 w 464"/>
                  <a:gd name="T43" fmla="*/ 449 h 546"/>
                  <a:gd name="T44" fmla="*/ 394 w 464"/>
                  <a:gd name="T45" fmla="*/ 449 h 546"/>
                  <a:gd name="T46" fmla="*/ 449 w 464"/>
                  <a:gd name="T47" fmla="*/ 409 h 546"/>
                  <a:gd name="T48" fmla="*/ 422 w 464"/>
                  <a:gd name="T49" fmla="*/ 382 h 546"/>
                  <a:gd name="T50" fmla="*/ 463 w 464"/>
                  <a:gd name="T51" fmla="*/ 328 h 546"/>
                  <a:gd name="T52" fmla="*/ 436 w 464"/>
                  <a:gd name="T53" fmla="*/ 300 h 546"/>
                  <a:gd name="T54" fmla="*/ 204 w 464"/>
                  <a:gd name="T55" fmla="*/ 204 h 546"/>
                  <a:gd name="T56" fmla="*/ 204 w 464"/>
                  <a:gd name="T57" fmla="*/ 204 h 546"/>
                  <a:gd name="T58" fmla="*/ 123 w 464"/>
                  <a:gd name="T59" fmla="*/ 300 h 546"/>
                  <a:gd name="T60" fmla="*/ 109 w 464"/>
                  <a:gd name="T61" fmla="*/ 314 h 546"/>
                  <a:gd name="T62" fmla="*/ 109 w 464"/>
                  <a:gd name="T63" fmla="*/ 314 h 546"/>
                  <a:gd name="T64" fmla="*/ 95 w 464"/>
                  <a:gd name="T65" fmla="*/ 286 h 546"/>
                  <a:gd name="T66" fmla="*/ 191 w 464"/>
                  <a:gd name="T67" fmla="*/ 191 h 546"/>
                  <a:gd name="T68" fmla="*/ 218 w 464"/>
                  <a:gd name="T69" fmla="*/ 191 h 546"/>
                  <a:gd name="T70" fmla="*/ 204 w 464"/>
                  <a:gd name="T71" fmla="*/ 204 h 5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464" h="546">
                    <a:moveTo>
                      <a:pt x="436" y="300"/>
                    </a:moveTo>
                    <a:lnTo>
                      <a:pt x="436" y="300"/>
                    </a:lnTo>
                    <a:cubicBezTo>
                      <a:pt x="449" y="286"/>
                      <a:pt x="463" y="272"/>
                      <a:pt x="463" y="258"/>
                    </a:cubicBezTo>
                    <a:cubicBezTo>
                      <a:pt x="463" y="232"/>
                      <a:pt x="436" y="218"/>
                      <a:pt x="408" y="218"/>
                    </a:cubicBezTo>
                    <a:cubicBezTo>
                      <a:pt x="314" y="218"/>
                      <a:pt x="314" y="218"/>
                      <a:pt x="314" y="218"/>
                    </a:cubicBezTo>
                    <a:cubicBezTo>
                      <a:pt x="340" y="191"/>
                      <a:pt x="382" y="150"/>
                      <a:pt x="394" y="95"/>
                    </a:cubicBezTo>
                    <a:cubicBezTo>
                      <a:pt x="394" y="69"/>
                      <a:pt x="394" y="41"/>
                      <a:pt x="382" y="27"/>
                    </a:cubicBezTo>
                    <a:cubicBezTo>
                      <a:pt x="368" y="0"/>
                      <a:pt x="326" y="0"/>
                      <a:pt x="326" y="0"/>
                    </a:cubicBezTo>
                    <a:lnTo>
                      <a:pt x="326" y="0"/>
                    </a:lnTo>
                    <a:lnTo>
                      <a:pt x="326" y="0"/>
                    </a:lnTo>
                    <a:cubicBezTo>
                      <a:pt x="326" y="27"/>
                      <a:pt x="314" y="69"/>
                      <a:pt x="218" y="123"/>
                    </a:cubicBezTo>
                    <a:cubicBezTo>
                      <a:pt x="123" y="191"/>
                      <a:pt x="55" y="258"/>
                      <a:pt x="41" y="272"/>
                    </a:cubicBezTo>
                    <a:cubicBezTo>
                      <a:pt x="0" y="272"/>
                      <a:pt x="0" y="272"/>
                      <a:pt x="0" y="272"/>
                    </a:cubicBezTo>
                    <a:cubicBezTo>
                      <a:pt x="0" y="518"/>
                      <a:pt x="0" y="518"/>
                      <a:pt x="0" y="518"/>
                    </a:cubicBezTo>
                    <a:lnTo>
                      <a:pt x="0" y="518"/>
                    </a:lnTo>
                    <a:cubicBezTo>
                      <a:pt x="0" y="518"/>
                      <a:pt x="0" y="518"/>
                      <a:pt x="14" y="518"/>
                    </a:cubicBezTo>
                    <a:cubicBezTo>
                      <a:pt x="27" y="518"/>
                      <a:pt x="55" y="518"/>
                      <a:pt x="81" y="531"/>
                    </a:cubicBezTo>
                    <a:cubicBezTo>
                      <a:pt x="95" y="531"/>
                      <a:pt x="109" y="545"/>
                      <a:pt x="135" y="545"/>
                    </a:cubicBezTo>
                    <a:cubicBezTo>
                      <a:pt x="177" y="545"/>
                      <a:pt x="231" y="531"/>
                      <a:pt x="231" y="531"/>
                    </a:cubicBezTo>
                    <a:cubicBezTo>
                      <a:pt x="368" y="531"/>
                      <a:pt x="368" y="531"/>
                      <a:pt x="368" y="531"/>
                    </a:cubicBezTo>
                    <a:cubicBezTo>
                      <a:pt x="394" y="531"/>
                      <a:pt x="408" y="518"/>
                      <a:pt x="408" y="491"/>
                    </a:cubicBezTo>
                    <a:cubicBezTo>
                      <a:pt x="408" y="477"/>
                      <a:pt x="408" y="463"/>
                      <a:pt x="394" y="449"/>
                    </a:cubicBezTo>
                    <a:lnTo>
                      <a:pt x="394" y="449"/>
                    </a:lnTo>
                    <a:cubicBezTo>
                      <a:pt x="422" y="449"/>
                      <a:pt x="449" y="436"/>
                      <a:pt x="449" y="409"/>
                    </a:cubicBezTo>
                    <a:cubicBezTo>
                      <a:pt x="449" y="395"/>
                      <a:pt x="436" y="382"/>
                      <a:pt x="422" y="382"/>
                    </a:cubicBezTo>
                    <a:cubicBezTo>
                      <a:pt x="449" y="368"/>
                      <a:pt x="463" y="354"/>
                      <a:pt x="463" y="328"/>
                    </a:cubicBezTo>
                    <a:cubicBezTo>
                      <a:pt x="463" y="314"/>
                      <a:pt x="449" y="300"/>
                      <a:pt x="436" y="300"/>
                    </a:cubicBezTo>
                    <a:close/>
                    <a:moveTo>
                      <a:pt x="204" y="204"/>
                    </a:moveTo>
                    <a:lnTo>
                      <a:pt x="204" y="204"/>
                    </a:lnTo>
                    <a:cubicBezTo>
                      <a:pt x="163" y="246"/>
                      <a:pt x="123" y="300"/>
                      <a:pt x="123" y="300"/>
                    </a:cubicBezTo>
                    <a:cubicBezTo>
                      <a:pt x="123" y="314"/>
                      <a:pt x="123" y="314"/>
                      <a:pt x="109" y="314"/>
                    </a:cubicBezTo>
                    <a:lnTo>
                      <a:pt x="109" y="314"/>
                    </a:lnTo>
                    <a:cubicBezTo>
                      <a:pt x="95" y="300"/>
                      <a:pt x="95" y="300"/>
                      <a:pt x="95" y="286"/>
                    </a:cubicBezTo>
                    <a:cubicBezTo>
                      <a:pt x="95" y="286"/>
                      <a:pt x="135" y="218"/>
                      <a:pt x="191" y="191"/>
                    </a:cubicBezTo>
                    <a:cubicBezTo>
                      <a:pt x="204" y="177"/>
                      <a:pt x="218" y="191"/>
                      <a:pt x="218" y="191"/>
                    </a:cubicBezTo>
                    <a:cubicBezTo>
                      <a:pt x="218" y="204"/>
                      <a:pt x="218" y="204"/>
                      <a:pt x="204" y="204"/>
                    </a:cubicBezTo>
                    <a:close/>
                  </a:path>
                </a:pathLst>
              </a:custGeom>
              <a:grpFill/>
              <a:ln>
                <a:noFill/>
              </a:ln>
              <a:effectLst/>
            </p:spPr>
            <p:txBody>
              <a:bodyPr wrap="none" lIns="76183" tIns="38092" rIns="76183" bIns="38092" anchor="ctr"/>
              <a:lstStyle/>
              <a:p>
                <a:pPr defTabSz="542046">
                  <a:defRPr/>
                </a:pPr>
                <a:endParaRPr lang="en-US" sz="900">
                  <a:latin typeface="Arial" panose="020B0604020202020204" pitchFamily="34" charset="0"/>
                  <a:ea typeface="微软雅黑" panose="020B0503020204020204" pitchFamily="34" charset="-122"/>
                  <a:cs typeface="Lato Light"/>
                  <a:sym typeface="Arial" panose="020B0604020202020204" pitchFamily="34" charset="0"/>
                </a:endParaRPr>
              </a:p>
            </p:txBody>
          </p:sp>
        </p:grpSp>
        <p:grpSp>
          <p:nvGrpSpPr>
            <p:cNvPr id="24" name="Group 81"/>
            <p:cNvGrpSpPr/>
            <p:nvPr/>
          </p:nvGrpSpPr>
          <p:grpSpPr>
            <a:xfrm>
              <a:off x="22833930" y="9704084"/>
              <a:ext cx="823198" cy="829298"/>
              <a:chOff x="15935700" y="10788544"/>
              <a:chExt cx="618722" cy="623064"/>
            </a:xfrm>
            <a:solidFill>
              <a:srgbClr val="FFFFFF"/>
            </a:solidFill>
          </p:grpSpPr>
          <p:sp>
            <p:nvSpPr>
              <p:cNvPr id="25" name="Freeform 584"/>
              <p:cNvSpPr>
                <a:spLocks noChangeArrowheads="1"/>
              </p:cNvSpPr>
              <p:nvPr/>
            </p:nvSpPr>
            <p:spPr bwMode="auto">
              <a:xfrm>
                <a:off x="15935700" y="10788544"/>
                <a:ext cx="618722" cy="623064"/>
              </a:xfrm>
              <a:custGeom>
                <a:avLst/>
                <a:gdLst>
                  <a:gd name="T0" fmla="*/ 641 w 654"/>
                  <a:gd name="T1" fmla="*/ 258 h 655"/>
                  <a:gd name="T2" fmla="*/ 341 w 654"/>
                  <a:gd name="T3" fmla="*/ 13 h 655"/>
                  <a:gd name="T4" fmla="*/ 68 w 654"/>
                  <a:gd name="T5" fmla="*/ 258 h 655"/>
                  <a:gd name="T6" fmla="*/ 0 w 654"/>
                  <a:gd name="T7" fmla="*/ 258 h 655"/>
                  <a:gd name="T8" fmla="*/ 0 w 654"/>
                  <a:gd name="T9" fmla="*/ 654 h 655"/>
                  <a:gd name="T10" fmla="*/ 653 w 654"/>
                  <a:gd name="T11" fmla="*/ 654 h 655"/>
                  <a:gd name="T12" fmla="*/ 641 w 654"/>
                  <a:gd name="T13" fmla="*/ 258 h 655"/>
                  <a:gd name="T14" fmla="*/ 327 w 654"/>
                  <a:gd name="T15" fmla="*/ 55 h 655"/>
                  <a:gd name="T16" fmla="*/ 122 w 654"/>
                  <a:gd name="T17" fmla="*/ 258 h 655"/>
                  <a:gd name="T18" fmla="*/ 96 w 654"/>
                  <a:gd name="T19" fmla="*/ 558 h 655"/>
                  <a:gd name="T20" fmla="*/ 54 w 654"/>
                  <a:gd name="T21" fmla="*/ 545 h 655"/>
                  <a:gd name="T22" fmla="*/ 110 w 654"/>
                  <a:gd name="T23" fmla="*/ 545 h 655"/>
                  <a:gd name="T24" fmla="*/ 110 w 654"/>
                  <a:gd name="T25" fmla="*/ 477 h 655"/>
                  <a:gd name="T26" fmla="*/ 122 w 654"/>
                  <a:gd name="T27" fmla="*/ 381 h 655"/>
                  <a:gd name="T28" fmla="*/ 150 w 654"/>
                  <a:gd name="T29" fmla="*/ 409 h 655"/>
                  <a:gd name="T30" fmla="*/ 82 w 654"/>
                  <a:gd name="T31" fmla="*/ 422 h 655"/>
                  <a:gd name="T32" fmla="*/ 164 w 654"/>
                  <a:gd name="T33" fmla="*/ 504 h 655"/>
                  <a:gd name="T34" fmla="*/ 313 w 654"/>
                  <a:gd name="T35" fmla="*/ 558 h 655"/>
                  <a:gd name="T36" fmla="*/ 287 w 654"/>
                  <a:gd name="T37" fmla="*/ 504 h 655"/>
                  <a:gd name="T38" fmla="*/ 205 w 654"/>
                  <a:gd name="T39" fmla="*/ 558 h 655"/>
                  <a:gd name="T40" fmla="*/ 245 w 654"/>
                  <a:gd name="T41" fmla="*/ 381 h 655"/>
                  <a:gd name="T42" fmla="*/ 341 w 654"/>
                  <a:gd name="T43" fmla="*/ 558 h 655"/>
                  <a:gd name="T44" fmla="*/ 462 w 654"/>
                  <a:gd name="T45" fmla="*/ 558 h 655"/>
                  <a:gd name="T46" fmla="*/ 368 w 654"/>
                  <a:gd name="T47" fmla="*/ 558 h 655"/>
                  <a:gd name="T48" fmla="*/ 382 w 654"/>
                  <a:gd name="T49" fmla="*/ 381 h 655"/>
                  <a:gd name="T50" fmla="*/ 462 w 654"/>
                  <a:gd name="T51" fmla="*/ 545 h 655"/>
                  <a:gd name="T52" fmla="*/ 585 w 654"/>
                  <a:gd name="T53" fmla="*/ 558 h 655"/>
                  <a:gd name="T54" fmla="*/ 490 w 654"/>
                  <a:gd name="T55" fmla="*/ 558 h 655"/>
                  <a:gd name="T56" fmla="*/ 585 w 654"/>
                  <a:gd name="T57" fmla="*/ 381 h 655"/>
                  <a:gd name="T58" fmla="*/ 518 w 654"/>
                  <a:gd name="T59" fmla="*/ 395 h 655"/>
                  <a:gd name="T60" fmla="*/ 585 w 654"/>
                  <a:gd name="T61" fmla="*/ 449 h 655"/>
                  <a:gd name="T62" fmla="*/ 518 w 654"/>
                  <a:gd name="T63" fmla="*/ 477 h 655"/>
                  <a:gd name="T64" fmla="*/ 585 w 654"/>
                  <a:gd name="T65" fmla="*/ 545 h 6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654" h="655">
                    <a:moveTo>
                      <a:pt x="641" y="258"/>
                    </a:moveTo>
                    <a:lnTo>
                      <a:pt x="641" y="258"/>
                    </a:lnTo>
                    <a:cubicBezTo>
                      <a:pt x="585" y="258"/>
                      <a:pt x="585" y="258"/>
                      <a:pt x="585" y="258"/>
                    </a:cubicBezTo>
                    <a:cubicBezTo>
                      <a:pt x="341" y="13"/>
                      <a:pt x="341" y="13"/>
                      <a:pt x="341" y="13"/>
                    </a:cubicBezTo>
                    <a:cubicBezTo>
                      <a:pt x="327" y="0"/>
                      <a:pt x="313" y="0"/>
                      <a:pt x="313" y="13"/>
                    </a:cubicBezTo>
                    <a:cubicBezTo>
                      <a:pt x="68" y="258"/>
                      <a:pt x="68" y="258"/>
                      <a:pt x="68" y="258"/>
                    </a:cubicBezTo>
                    <a:cubicBezTo>
                      <a:pt x="0" y="258"/>
                      <a:pt x="0" y="258"/>
                      <a:pt x="0" y="258"/>
                    </a:cubicBezTo>
                    <a:lnTo>
                      <a:pt x="0" y="258"/>
                    </a:lnTo>
                    <a:cubicBezTo>
                      <a:pt x="0" y="654"/>
                      <a:pt x="0" y="654"/>
                      <a:pt x="0" y="654"/>
                    </a:cubicBezTo>
                    <a:lnTo>
                      <a:pt x="0" y="654"/>
                    </a:lnTo>
                    <a:cubicBezTo>
                      <a:pt x="641" y="654"/>
                      <a:pt x="641" y="654"/>
                      <a:pt x="641" y="654"/>
                    </a:cubicBezTo>
                    <a:cubicBezTo>
                      <a:pt x="653" y="654"/>
                      <a:pt x="653" y="654"/>
                      <a:pt x="653" y="654"/>
                    </a:cubicBezTo>
                    <a:cubicBezTo>
                      <a:pt x="653" y="258"/>
                      <a:pt x="653" y="258"/>
                      <a:pt x="653" y="258"/>
                    </a:cubicBezTo>
                    <a:cubicBezTo>
                      <a:pt x="653" y="258"/>
                      <a:pt x="653" y="258"/>
                      <a:pt x="641" y="258"/>
                    </a:cubicBezTo>
                    <a:close/>
                    <a:moveTo>
                      <a:pt x="327" y="55"/>
                    </a:moveTo>
                    <a:lnTo>
                      <a:pt x="327" y="55"/>
                    </a:lnTo>
                    <a:cubicBezTo>
                      <a:pt x="518" y="258"/>
                      <a:pt x="518" y="258"/>
                      <a:pt x="518" y="258"/>
                    </a:cubicBezTo>
                    <a:cubicBezTo>
                      <a:pt x="122" y="258"/>
                      <a:pt x="122" y="258"/>
                      <a:pt x="122" y="258"/>
                    </a:cubicBezTo>
                    <a:lnTo>
                      <a:pt x="327" y="55"/>
                    </a:lnTo>
                    <a:close/>
                    <a:moveTo>
                      <a:pt x="96" y="558"/>
                    </a:moveTo>
                    <a:lnTo>
                      <a:pt x="96" y="558"/>
                    </a:lnTo>
                    <a:cubicBezTo>
                      <a:pt x="82" y="558"/>
                      <a:pt x="68" y="558"/>
                      <a:pt x="54" y="545"/>
                    </a:cubicBezTo>
                    <a:cubicBezTo>
                      <a:pt x="68" y="531"/>
                      <a:pt x="68" y="531"/>
                      <a:pt x="68" y="531"/>
                    </a:cubicBezTo>
                    <a:cubicBezTo>
                      <a:pt x="68" y="531"/>
                      <a:pt x="82" y="545"/>
                      <a:pt x="110" y="545"/>
                    </a:cubicBezTo>
                    <a:cubicBezTo>
                      <a:pt x="122" y="545"/>
                      <a:pt x="136" y="531"/>
                      <a:pt x="136" y="517"/>
                    </a:cubicBezTo>
                    <a:cubicBezTo>
                      <a:pt x="136" y="489"/>
                      <a:pt x="136" y="489"/>
                      <a:pt x="110" y="477"/>
                    </a:cubicBezTo>
                    <a:cubicBezTo>
                      <a:pt x="82" y="463"/>
                      <a:pt x="54" y="449"/>
                      <a:pt x="54" y="422"/>
                    </a:cubicBezTo>
                    <a:cubicBezTo>
                      <a:pt x="54" y="395"/>
                      <a:pt x="82" y="381"/>
                      <a:pt x="122" y="381"/>
                    </a:cubicBezTo>
                    <a:cubicBezTo>
                      <a:pt x="136" y="381"/>
                      <a:pt x="150" y="381"/>
                      <a:pt x="164" y="381"/>
                    </a:cubicBezTo>
                    <a:cubicBezTo>
                      <a:pt x="150" y="409"/>
                      <a:pt x="150" y="409"/>
                      <a:pt x="150" y="409"/>
                    </a:cubicBezTo>
                    <a:cubicBezTo>
                      <a:pt x="150" y="395"/>
                      <a:pt x="136" y="395"/>
                      <a:pt x="122" y="395"/>
                    </a:cubicBezTo>
                    <a:cubicBezTo>
                      <a:pt x="96" y="395"/>
                      <a:pt x="82" y="409"/>
                      <a:pt x="82" y="422"/>
                    </a:cubicBezTo>
                    <a:cubicBezTo>
                      <a:pt x="82" y="435"/>
                      <a:pt x="96" y="449"/>
                      <a:pt x="122" y="449"/>
                    </a:cubicBezTo>
                    <a:cubicBezTo>
                      <a:pt x="150" y="463"/>
                      <a:pt x="164" y="477"/>
                      <a:pt x="164" y="504"/>
                    </a:cubicBezTo>
                    <a:cubicBezTo>
                      <a:pt x="164" y="531"/>
                      <a:pt x="150" y="558"/>
                      <a:pt x="96" y="558"/>
                    </a:cubicBezTo>
                    <a:close/>
                    <a:moveTo>
                      <a:pt x="313" y="558"/>
                    </a:moveTo>
                    <a:lnTo>
                      <a:pt x="313" y="558"/>
                    </a:lnTo>
                    <a:cubicBezTo>
                      <a:pt x="287" y="504"/>
                      <a:pt x="287" y="504"/>
                      <a:pt x="287" y="504"/>
                    </a:cubicBezTo>
                    <a:cubicBezTo>
                      <a:pt x="231" y="504"/>
                      <a:pt x="231" y="504"/>
                      <a:pt x="231" y="504"/>
                    </a:cubicBezTo>
                    <a:cubicBezTo>
                      <a:pt x="205" y="558"/>
                      <a:pt x="205" y="558"/>
                      <a:pt x="205" y="558"/>
                    </a:cubicBezTo>
                    <a:cubicBezTo>
                      <a:pt x="177" y="558"/>
                      <a:pt x="177" y="558"/>
                      <a:pt x="177" y="558"/>
                    </a:cubicBezTo>
                    <a:cubicBezTo>
                      <a:pt x="245" y="381"/>
                      <a:pt x="245" y="381"/>
                      <a:pt x="245" y="381"/>
                    </a:cubicBezTo>
                    <a:cubicBezTo>
                      <a:pt x="273" y="381"/>
                      <a:pt x="273" y="381"/>
                      <a:pt x="273" y="381"/>
                    </a:cubicBezTo>
                    <a:cubicBezTo>
                      <a:pt x="341" y="558"/>
                      <a:pt x="341" y="558"/>
                      <a:pt x="341" y="558"/>
                    </a:cubicBezTo>
                    <a:lnTo>
                      <a:pt x="313" y="558"/>
                    </a:lnTo>
                    <a:close/>
                    <a:moveTo>
                      <a:pt x="462" y="558"/>
                    </a:moveTo>
                    <a:lnTo>
                      <a:pt x="462" y="558"/>
                    </a:lnTo>
                    <a:cubicBezTo>
                      <a:pt x="368" y="558"/>
                      <a:pt x="368" y="558"/>
                      <a:pt x="368" y="558"/>
                    </a:cubicBezTo>
                    <a:cubicBezTo>
                      <a:pt x="368" y="381"/>
                      <a:pt x="368" y="381"/>
                      <a:pt x="368" y="381"/>
                    </a:cubicBezTo>
                    <a:cubicBezTo>
                      <a:pt x="382" y="381"/>
                      <a:pt x="382" y="381"/>
                      <a:pt x="382" y="381"/>
                    </a:cubicBezTo>
                    <a:cubicBezTo>
                      <a:pt x="382" y="545"/>
                      <a:pt x="382" y="545"/>
                      <a:pt x="382" y="545"/>
                    </a:cubicBezTo>
                    <a:cubicBezTo>
                      <a:pt x="462" y="545"/>
                      <a:pt x="462" y="545"/>
                      <a:pt x="462" y="545"/>
                    </a:cubicBezTo>
                    <a:lnTo>
                      <a:pt x="462" y="558"/>
                    </a:lnTo>
                    <a:close/>
                    <a:moveTo>
                      <a:pt x="585" y="558"/>
                    </a:moveTo>
                    <a:lnTo>
                      <a:pt x="585" y="558"/>
                    </a:lnTo>
                    <a:cubicBezTo>
                      <a:pt x="490" y="558"/>
                      <a:pt x="490" y="558"/>
                      <a:pt x="490" y="558"/>
                    </a:cubicBezTo>
                    <a:cubicBezTo>
                      <a:pt x="490" y="381"/>
                      <a:pt x="490" y="381"/>
                      <a:pt x="490" y="381"/>
                    </a:cubicBezTo>
                    <a:cubicBezTo>
                      <a:pt x="585" y="381"/>
                      <a:pt x="585" y="381"/>
                      <a:pt x="585" y="381"/>
                    </a:cubicBezTo>
                    <a:cubicBezTo>
                      <a:pt x="585" y="395"/>
                      <a:pt x="585" y="395"/>
                      <a:pt x="585" y="395"/>
                    </a:cubicBezTo>
                    <a:cubicBezTo>
                      <a:pt x="518" y="395"/>
                      <a:pt x="518" y="395"/>
                      <a:pt x="518" y="395"/>
                    </a:cubicBezTo>
                    <a:cubicBezTo>
                      <a:pt x="518" y="449"/>
                      <a:pt x="518" y="449"/>
                      <a:pt x="518" y="449"/>
                    </a:cubicBezTo>
                    <a:cubicBezTo>
                      <a:pt x="585" y="449"/>
                      <a:pt x="585" y="449"/>
                      <a:pt x="585" y="449"/>
                    </a:cubicBezTo>
                    <a:cubicBezTo>
                      <a:pt x="585" y="477"/>
                      <a:pt x="585" y="477"/>
                      <a:pt x="585" y="477"/>
                    </a:cubicBezTo>
                    <a:cubicBezTo>
                      <a:pt x="518" y="477"/>
                      <a:pt x="518" y="477"/>
                      <a:pt x="518" y="477"/>
                    </a:cubicBezTo>
                    <a:cubicBezTo>
                      <a:pt x="518" y="545"/>
                      <a:pt x="518" y="545"/>
                      <a:pt x="518" y="545"/>
                    </a:cubicBezTo>
                    <a:cubicBezTo>
                      <a:pt x="585" y="545"/>
                      <a:pt x="585" y="545"/>
                      <a:pt x="585" y="545"/>
                    </a:cubicBezTo>
                    <a:lnTo>
                      <a:pt x="585" y="558"/>
                    </a:lnTo>
                    <a:close/>
                  </a:path>
                </a:pathLst>
              </a:custGeom>
              <a:grpFill/>
              <a:ln>
                <a:noFill/>
              </a:ln>
              <a:effectLst/>
            </p:spPr>
            <p:txBody>
              <a:bodyPr wrap="none" lIns="76183" tIns="38092" rIns="76183" bIns="38092" anchor="ctr"/>
              <a:lstStyle/>
              <a:p>
                <a:pPr defTabSz="542046">
                  <a:defRPr/>
                </a:pPr>
                <a:endParaRPr lang="en-US" sz="900">
                  <a:latin typeface="Arial" panose="020B0604020202020204" pitchFamily="34" charset="0"/>
                  <a:ea typeface="微软雅黑" panose="020B0503020204020204" pitchFamily="34" charset="-122"/>
                  <a:cs typeface="Lato Light"/>
                  <a:sym typeface="Arial" panose="020B0604020202020204" pitchFamily="34" charset="0"/>
                </a:endParaRPr>
              </a:p>
            </p:txBody>
          </p:sp>
          <p:sp>
            <p:nvSpPr>
              <p:cNvPr id="26" name="Freeform 585"/>
              <p:cNvSpPr>
                <a:spLocks noChangeArrowheads="1"/>
              </p:cNvSpPr>
              <p:nvPr/>
            </p:nvSpPr>
            <p:spPr bwMode="auto">
              <a:xfrm>
                <a:off x="16153089" y="11160709"/>
                <a:ext cx="54346" cy="79454"/>
              </a:xfrm>
              <a:custGeom>
                <a:avLst/>
                <a:gdLst>
                  <a:gd name="T0" fmla="*/ 28 w 57"/>
                  <a:gd name="T1" fmla="*/ 0 h 83"/>
                  <a:gd name="T2" fmla="*/ 28 w 57"/>
                  <a:gd name="T3" fmla="*/ 0 h 83"/>
                  <a:gd name="T4" fmla="*/ 28 w 57"/>
                  <a:gd name="T5" fmla="*/ 0 h 83"/>
                  <a:gd name="T6" fmla="*/ 14 w 57"/>
                  <a:gd name="T7" fmla="*/ 40 h 83"/>
                  <a:gd name="T8" fmla="*/ 0 w 57"/>
                  <a:gd name="T9" fmla="*/ 82 h 83"/>
                  <a:gd name="T10" fmla="*/ 56 w 57"/>
                  <a:gd name="T11" fmla="*/ 82 h 83"/>
                  <a:gd name="T12" fmla="*/ 42 w 57"/>
                  <a:gd name="T13" fmla="*/ 40 h 83"/>
                  <a:gd name="T14" fmla="*/ 28 w 57"/>
                  <a:gd name="T15" fmla="*/ 0 h 8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7" h="83">
                    <a:moveTo>
                      <a:pt x="28" y="0"/>
                    </a:moveTo>
                    <a:lnTo>
                      <a:pt x="28" y="0"/>
                    </a:lnTo>
                    <a:lnTo>
                      <a:pt x="28" y="0"/>
                    </a:lnTo>
                    <a:cubicBezTo>
                      <a:pt x="28" y="14"/>
                      <a:pt x="28" y="27"/>
                      <a:pt x="14" y="40"/>
                    </a:cubicBezTo>
                    <a:cubicBezTo>
                      <a:pt x="0" y="82"/>
                      <a:pt x="0" y="82"/>
                      <a:pt x="0" y="82"/>
                    </a:cubicBezTo>
                    <a:cubicBezTo>
                      <a:pt x="56" y="82"/>
                      <a:pt x="56" y="82"/>
                      <a:pt x="56" y="82"/>
                    </a:cubicBezTo>
                    <a:cubicBezTo>
                      <a:pt x="42" y="40"/>
                      <a:pt x="42" y="40"/>
                      <a:pt x="42" y="40"/>
                    </a:cubicBezTo>
                    <a:cubicBezTo>
                      <a:pt x="28" y="27"/>
                      <a:pt x="28" y="14"/>
                      <a:pt x="28" y="0"/>
                    </a:cubicBezTo>
                  </a:path>
                </a:pathLst>
              </a:custGeom>
              <a:grpFill/>
              <a:ln>
                <a:noFill/>
              </a:ln>
              <a:effectLst/>
            </p:spPr>
            <p:txBody>
              <a:bodyPr wrap="none" lIns="76183" tIns="38092" rIns="76183" bIns="38092" anchor="ctr"/>
              <a:lstStyle/>
              <a:p>
                <a:pPr defTabSz="542046">
                  <a:defRPr/>
                </a:pPr>
                <a:endParaRPr lang="en-US" sz="900">
                  <a:latin typeface="Arial" panose="020B0604020202020204" pitchFamily="34" charset="0"/>
                  <a:ea typeface="微软雅黑" panose="020B0503020204020204" pitchFamily="34" charset="-122"/>
                  <a:cs typeface="Lato Light"/>
                  <a:sym typeface="Arial" panose="020B0604020202020204" pitchFamily="34" charset="0"/>
                </a:endParaRPr>
              </a:p>
            </p:txBody>
          </p:sp>
        </p:grpSp>
      </p:grpSp>
      <p:sp>
        <p:nvSpPr>
          <p:cNvPr id="2" name="日期占位符 1"/>
          <p:cNvSpPr>
            <a:spLocks noGrp="1"/>
          </p:cNvSpPr>
          <p:nvPr>
            <p:ph type="dt" sz="half" idx="10"/>
          </p:nvPr>
        </p:nvSpPr>
        <p:spPr/>
        <p:txBody>
          <a:bodyPr/>
          <a:lstStyle/>
          <a:p>
            <a:endParaRPr lang="zh-CN" altLang="en-US"/>
          </a:p>
        </p:txBody>
      </p:sp>
      <p:sp>
        <p:nvSpPr>
          <p:cNvPr id="3" name="灯片编号占位符 2"/>
          <p:cNvSpPr>
            <a:spLocks noGrp="1"/>
          </p:cNvSpPr>
          <p:nvPr>
            <p:ph type="sldNum" sz="quarter" idx="11"/>
          </p:nvPr>
        </p:nvSpPr>
        <p:spPr>
          <a:xfrm>
            <a:off x="9263770" y="6356350"/>
            <a:ext cx="2743200" cy="365125"/>
          </a:xfrm>
          <a:prstGeom prst="rect">
            <a:avLst/>
          </a:prstGeom>
        </p:spPr>
        <p:txBody>
          <a:bodyPr/>
          <a:lstStyle>
            <a:lvl1pPr algn="r">
              <a:defRPr/>
            </a:lvl1pPr>
          </a:lstStyle>
          <a:p>
            <a:fld id="{2F864A25-9965-4F61-8E8F-250006C6D194}" type="slidenum">
              <a:rPr lang="zh-CN" altLang="en-US" smtClean="0"/>
              <a:pPr/>
              <a:t>‹#›</a:t>
            </a:fld>
            <a:endParaRPr lang="zh-CN" altLang="en-US"/>
          </a:p>
        </p:txBody>
      </p:sp>
      <p:sp>
        <p:nvSpPr>
          <p:cNvPr id="4" name="矩形 3"/>
          <p:cNvSpPr/>
          <p:nvPr userDrawn="1"/>
        </p:nvSpPr>
        <p:spPr>
          <a:xfrm>
            <a:off x="0" y="-1"/>
            <a:ext cx="12192000" cy="4992293"/>
          </a:xfrm>
          <a:prstGeom prst="rect">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Tree>
    <p:extLst>
      <p:ext uri="{BB962C8B-B14F-4D97-AF65-F5344CB8AC3E}">
        <p14:creationId xmlns:p14="http://schemas.microsoft.com/office/powerpoint/2010/main" val="99758453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sp>
        <p:nvSpPr>
          <p:cNvPr id="2" name="五边形 1"/>
          <p:cNvSpPr/>
          <p:nvPr userDrawn="1"/>
        </p:nvSpPr>
        <p:spPr>
          <a:xfrm>
            <a:off x="0" y="0"/>
            <a:ext cx="3867807" cy="6858000"/>
          </a:xfrm>
          <a:prstGeom prst="homePlate">
            <a:avLst>
              <a:gd name="adj" fmla="val 17328"/>
            </a:avLst>
          </a:prstGeom>
          <a:solidFill>
            <a:srgbClr val="B7CC3E"/>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zh-CN" altLang="en-US" sz="4800" b="1" spc="300" dirty="0">
                <a:latin typeface="+mj-ea"/>
                <a:ea typeface="+mj-ea"/>
              </a:rPr>
              <a:t>目 录</a:t>
            </a:r>
            <a:endParaRPr lang="en-US" altLang="zh-CN" sz="4800" b="1" spc="300" dirty="0">
              <a:latin typeface="+mj-ea"/>
              <a:ea typeface="+mj-ea"/>
            </a:endParaRPr>
          </a:p>
          <a:p>
            <a:pPr algn="ctr">
              <a:lnSpc>
                <a:spcPct val="150000"/>
              </a:lnSpc>
            </a:pPr>
            <a:r>
              <a:rPr lang="en-US" altLang="zh-CN" sz="4800" b="1" spc="300" dirty="0">
                <a:ea typeface="+mj-ea"/>
              </a:rPr>
              <a:t>Content</a:t>
            </a:r>
            <a:endParaRPr lang="zh-CN" altLang="en-US" sz="4800" b="1" spc="300" dirty="0">
              <a:ea typeface="+mj-ea"/>
            </a:endParaRPr>
          </a:p>
        </p:txBody>
      </p:sp>
      <p:sp>
        <p:nvSpPr>
          <p:cNvPr id="3" name="日期占位符 2"/>
          <p:cNvSpPr>
            <a:spLocks noGrp="1"/>
          </p:cNvSpPr>
          <p:nvPr>
            <p:ph type="dt" sz="half" idx="10"/>
          </p:nvPr>
        </p:nvSpPr>
        <p:spPr/>
        <p:txBody>
          <a:bodyPr/>
          <a:lstStyle/>
          <a:p>
            <a:endParaRPr lang="zh-CN" altLang="en-US"/>
          </a:p>
        </p:txBody>
      </p:sp>
      <p:sp>
        <p:nvSpPr>
          <p:cNvPr id="4" name="灯片编号占位符 3"/>
          <p:cNvSpPr>
            <a:spLocks noGrp="1"/>
          </p:cNvSpPr>
          <p:nvPr>
            <p:ph type="sldNum" sz="quarter" idx="11"/>
          </p:nvPr>
        </p:nvSpPr>
        <p:spPr>
          <a:xfrm>
            <a:off x="9273101" y="6356350"/>
            <a:ext cx="2743200" cy="365125"/>
          </a:xfrm>
          <a:prstGeom prst="rect">
            <a:avLst/>
          </a:prstGeom>
        </p:spPr>
        <p:txBody>
          <a:bodyPr/>
          <a:lstStyle>
            <a:lvl1pPr algn="r">
              <a:defRPr/>
            </a:lvl1pPr>
          </a:lstStyle>
          <a:p>
            <a:fld id="{2F864A25-9965-4F61-8E8F-250006C6D194}" type="slidenum">
              <a:rPr lang="zh-CN" altLang="en-US" smtClean="0"/>
              <a:pPr/>
              <a:t>‹#›</a:t>
            </a:fld>
            <a:endParaRPr lang="zh-CN" altLang="en-US" dirty="0"/>
          </a:p>
        </p:txBody>
      </p:sp>
    </p:spTree>
    <p:extLst>
      <p:ext uri="{BB962C8B-B14F-4D97-AF65-F5344CB8AC3E}">
        <p14:creationId xmlns:p14="http://schemas.microsoft.com/office/powerpoint/2010/main" val="423640109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pic>
        <p:nvPicPr>
          <p:cNvPr id="11" name="Picture 2"/>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1"/>
            <a:ext cx="12192000" cy="49922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日期占位符 1"/>
          <p:cNvSpPr>
            <a:spLocks noGrp="1"/>
          </p:cNvSpPr>
          <p:nvPr>
            <p:ph type="dt" sz="half" idx="10"/>
          </p:nvPr>
        </p:nvSpPr>
        <p:spPr/>
        <p:txBody>
          <a:bodyPr/>
          <a:lstStyle/>
          <a:p>
            <a:endParaRPr lang="zh-CN" altLang="en-US" dirty="0"/>
          </a:p>
        </p:txBody>
      </p:sp>
      <p:sp>
        <p:nvSpPr>
          <p:cNvPr id="10" name="灯片编号占位符 3"/>
          <p:cNvSpPr>
            <a:spLocks noGrp="1"/>
          </p:cNvSpPr>
          <p:nvPr>
            <p:ph type="sldNum" sz="quarter" idx="11"/>
          </p:nvPr>
        </p:nvSpPr>
        <p:spPr>
          <a:xfrm>
            <a:off x="9273101" y="6356350"/>
            <a:ext cx="2743200" cy="365125"/>
          </a:xfrm>
          <a:prstGeom prst="rect">
            <a:avLst/>
          </a:prstGeom>
        </p:spPr>
        <p:txBody>
          <a:bodyPr/>
          <a:lstStyle/>
          <a:p>
            <a:fld id="{2F864A25-9965-4F61-8E8F-250006C6D194}" type="slidenum">
              <a:rPr lang="zh-CN" altLang="en-US" smtClean="0"/>
              <a:pPr/>
              <a:t>‹#›</a:t>
            </a:fld>
            <a:endParaRPr lang="zh-CN" altLang="en-US"/>
          </a:p>
        </p:txBody>
      </p:sp>
      <p:grpSp>
        <p:nvGrpSpPr>
          <p:cNvPr id="12" name="组合 11"/>
          <p:cNvGrpSpPr/>
          <p:nvPr userDrawn="1"/>
        </p:nvGrpSpPr>
        <p:grpSpPr>
          <a:xfrm>
            <a:off x="195872" y="5053131"/>
            <a:ext cx="5146148" cy="807317"/>
            <a:chOff x="12666304" y="9218286"/>
            <a:chExt cx="11479713" cy="1800914"/>
          </a:xfrm>
        </p:grpSpPr>
        <p:sp>
          <p:nvSpPr>
            <p:cNvPr id="13" name="Oval 29"/>
            <p:cNvSpPr/>
            <p:nvPr/>
          </p:nvSpPr>
          <p:spPr>
            <a:xfrm>
              <a:off x="12666304" y="9218286"/>
              <a:ext cx="1800913" cy="1800914"/>
            </a:xfrm>
            <a:prstGeom prst="ellipse">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lIns="45531" tIns="22776" rIns="45531" bIns="22776" rtlCol="0" anchor="ctr"/>
            <a:lstStyle/>
            <a:p>
              <a:pPr algn="ctr"/>
              <a:endParaRPr lang="en-US" sz="900">
                <a:latin typeface="Arial" panose="020B0604020202020204" pitchFamily="34" charset="0"/>
                <a:ea typeface="微软雅黑" panose="020B0503020204020204" pitchFamily="34" charset="-122"/>
                <a:sym typeface="Arial" panose="020B0604020202020204" pitchFamily="34" charset="0"/>
              </a:endParaRPr>
            </a:p>
          </p:txBody>
        </p:sp>
        <p:sp>
          <p:nvSpPr>
            <p:cNvPr id="14" name="Oval 41"/>
            <p:cNvSpPr/>
            <p:nvPr/>
          </p:nvSpPr>
          <p:spPr>
            <a:xfrm>
              <a:off x="15086005" y="9218286"/>
              <a:ext cx="1800913" cy="1800914"/>
            </a:xfrm>
            <a:prstGeom prst="ellipse">
              <a:avLst/>
            </a:prstGeom>
            <a:solidFill>
              <a:schemeClr val="accent2"/>
            </a:solidFill>
            <a:ln>
              <a:noFill/>
            </a:ln>
          </p:spPr>
          <p:style>
            <a:lnRef idx="1">
              <a:schemeClr val="accent1"/>
            </a:lnRef>
            <a:fillRef idx="3">
              <a:schemeClr val="accent1"/>
            </a:fillRef>
            <a:effectRef idx="2">
              <a:schemeClr val="accent1"/>
            </a:effectRef>
            <a:fontRef idx="minor">
              <a:schemeClr val="lt1"/>
            </a:fontRef>
          </p:style>
          <p:txBody>
            <a:bodyPr lIns="45531" tIns="22776" rIns="45531" bIns="22776" rtlCol="0" anchor="ctr"/>
            <a:lstStyle/>
            <a:p>
              <a:pPr algn="ctr"/>
              <a:endParaRPr lang="en-US" sz="900">
                <a:latin typeface="Arial" panose="020B0604020202020204" pitchFamily="34" charset="0"/>
                <a:ea typeface="微软雅黑" panose="020B0503020204020204" pitchFamily="34" charset="-122"/>
                <a:sym typeface="Arial" panose="020B0604020202020204" pitchFamily="34" charset="0"/>
              </a:endParaRPr>
            </a:p>
          </p:txBody>
        </p:sp>
        <p:sp>
          <p:nvSpPr>
            <p:cNvPr id="15" name="Oval 42"/>
            <p:cNvSpPr/>
            <p:nvPr/>
          </p:nvSpPr>
          <p:spPr>
            <a:xfrm>
              <a:off x="17505705" y="9218286"/>
              <a:ext cx="1800913" cy="1800914"/>
            </a:xfrm>
            <a:prstGeom prst="ellipse">
              <a:avLst/>
            </a:prstGeom>
            <a:solidFill>
              <a:schemeClr val="accent3"/>
            </a:solidFill>
            <a:ln>
              <a:noFill/>
            </a:ln>
          </p:spPr>
          <p:style>
            <a:lnRef idx="1">
              <a:schemeClr val="accent1"/>
            </a:lnRef>
            <a:fillRef idx="3">
              <a:schemeClr val="accent1"/>
            </a:fillRef>
            <a:effectRef idx="2">
              <a:schemeClr val="accent1"/>
            </a:effectRef>
            <a:fontRef idx="minor">
              <a:schemeClr val="lt1"/>
            </a:fontRef>
          </p:style>
          <p:txBody>
            <a:bodyPr lIns="45531" tIns="22776" rIns="45531" bIns="22776" rtlCol="0" anchor="ctr"/>
            <a:lstStyle/>
            <a:p>
              <a:pPr algn="ctr"/>
              <a:endParaRPr lang="en-US" sz="900">
                <a:latin typeface="Arial" panose="020B0604020202020204" pitchFamily="34" charset="0"/>
                <a:ea typeface="微软雅黑" panose="020B0503020204020204" pitchFamily="34" charset="-122"/>
                <a:sym typeface="Arial" panose="020B0604020202020204" pitchFamily="34" charset="0"/>
              </a:endParaRPr>
            </a:p>
          </p:txBody>
        </p:sp>
        <p:sp>
          <p:nvSpPr>
            <p:cNvPr id="16" name="Oval 45"/>
            <p:cNvSpPr/>
            <p:nvPr/>
          </p:nvSpPr>
          <p:spPr>
            <a:xfrm>
              <a:off x="19925403" y="9218286"/>
              <a:ext cx="1800913" cy="1800914"/>
            </a:xfrm>
            <a:prstGeom prst="ellipse">
              <a:avLst/>
            </a:prstGeom>
            <a:solidFill>
              <a:schemeClr val="accent4"/>
            </a:solidFill>
            <a:ln>
              <a:noFill/>
            </a:ln>
          </p:spPr>
          <p:style>
            <a:lnRef idx="1">
              <a:schemeClr val="accent1"/>
            </a:lnRef>
            <a:fillRef idx="3">
              <a:schemeClr val="accent1"/>
            </a:fillRef>
            <a:effectRef idx="2">
              <a:schemeClr val="accent1"/>
            </a:effectRef>
            <a:fontRef idx="minor">
              <a:schemeClr val="lt1"/>
            </a:fontRef>
          </p:style>
          <p:txBody>
            <a:bodyPr lIns="45531" tIns="22776" rIns="45531" bIns="22776" rtlCol="0" anchor="ctr"/>
            <a:lstStyle/>
            <a:p>
              <a:pPr algn="ctr"/>
              <a:endParaRPr lang="en-US" sz="900">
                <a:latin typeface="Arial" panose="020B0604020202020204" pitchFamily="34" charset="0"/>
                <a:ea typeface="微软雅黑" panose="020B0503020204020204" pitchFamily="34" charset="-122"/>
                <a:sym typeface="Arial" panose="020B0604020202020204" pitchFamily="34" charset="0"/>
              </a:endParaRPr>
            </a:p>
          </p:txBody>
        </p:sp>
        <p:sp>
          <p:nvSpPr>
            <p:cNvPr id="17" name="Oval 46"/>
            <p:cNvSpPr/>
            <p:nvPr/>
          </p:nvSpPr>
          <p:spPr>
            <a:xfrm>
              <a:off x="22345104" y="9218286"/>
              <a:ext cx="1800913" cy="1800914"/>
            </a:xfrm>
            <a:prstGeom prst="ellipse">
              <a:avLst/>
            </a:prstGeom>
            <a:solidFill>
              <a:schemeClr val="accent5"/>
            </a:solidFill>
            <a:ln>
              <a:noFill/>
            </a:ln>
          </p:spPr>
          <p:style>
            <a:lnRef idx="1">
              <a:schemeClr val="accent1"/>
            </a:lnRef>
            <a:fillRef idx="3">
              <a:schemeClr val="accent1"/>
            </a:fillRef>
            <a:effectRef idx="2">
              <a:schemeClr val="accent1"/>
            </a:effectRef>
            <a:fontRef idx="minor">
              <a:schemeClr val="lt1"/>
            </a:fontRef>
          </p:style>
          <p:txBody>
            <a:bodyPr lIns="45531" tIns="22776" rIns="45531" bIns="22776" rtlCol="0" anchor="ctr"/>
            <a:lstStyle/>
            <a:p>
              <a:pPr algn="ctr"/>
              <a:endParaRPr lang="en-US" sz="900">
                <a:latin typeface="Arial" panose="020B0604020202020204" pitchFamily="34" charset="0"/>
                <a:ea typeface="微软雅黑" panose="020B0503020204020204" pitchFamily="34" charset="-122"/>
                <a:sym typeface="Arial" panose="020B0604020202020204" pitchFamily="34" charset="0"/>
              </a:endParaRPr>
            </a:p>
          </p:txBody>
        </p:sp>
        <p:grpSp>
          <p:nvGrpSpPr>
            <p:cNvPr id="18" name="Group 48"/>
            <p:cNvGrpSpPr/>
            <p:nvPr/>
          </p:nvGrpSpPr>
          <p:grpSpPr>
            <a:xfrm>
              <a:off x="20411556" y="9665676"/>
              <a:ext cx="905522" cy="906114"/>
              <a:chOff x="2524463" y="4766967"/>
              <a:chExt cx="618725" cy="618888"/>
            </a:xfrm>
            <a:solidFill>
              <a:schemeClr val="bg1"/>
            </a:solidFill>
          </p:grpSpPr>
          <p:sp>
            <p:nvSpPr>
              <p:cNvPr id="37" name="Freeform 67"/>
              <p:cNvSpPr>
                <a:spLocks noChangeArrowheads="1"/>
              </p:cNvSpPr>
              <p:nvPr/>
            </p:nvSpPr>
            <p:spPr bwMode="auto">
              <a:xfrm>
                <a:off x="2704225" y="4779511"/>
                <a:ext cx="117056" cy="117086"/>
              </a:xfrm>
              <a:custGeom>
                <a:avLst/>
                <a:gdLst>
                  <a:gd name="T0" fmla="*/ 0 w 123"/>
                  <a:gd name="T1" fmla="*/ 122 h 123"/>
                  <a:gd name="T2" fmla="*/ 0 w 123"/>
                  <a:gd name="T3" fmla="*/ 122 h 123"/>
                  <a:gd name="T4" fmla="*/ 122 w 123"/>
                  <a:gd name="T5" fmla="*/ 122 h 123"/>
                  <a:gd name="T6" fmla="*/ 122 w 123"/>
                  <a:gd name="T7" fmla="*/ 0 h 123"/>
                  <a:gd name="T8" fmla="*/ 0 w 123"/>
                  <a:gd name="T9" fmla="*/ 122 h 123"/>
                </a:gdLst>
                <a:ahLst/>
                <a:cxnLst>
                  <a:cxn ang="0">
                    <a:pos x="T0" y="T1"/>
                  </a:cxn>
                  <a:cxn ang="0">
                    <a:pos x="T2" y="T3"/>
                  </a:cxn>
                  <a:cxn ang="0">
                    <a:pos x="T4" y="T5"/>
                  </a:cxn>
                  <a:cxn ang="0">
                    <a:pos x="T6" y="T7"/>
                  </a:cxn>
                  <a:cxn ang="0">
                    <a:pos x="T8" y="T9"/>
                  </a:cxn>
                </a:cxnLst>
                <a:rect l="0" t="0" r="r" b="b"/>
                <a:pathLst>
                  <a:path w="123" h="123">
                    <a:moveTo>
                      <a:pt x="0" y="122"/>
                    </a:moveTo>
                    <a:lnTo>
                      <a:pt x="0" y="122"/>
                    </a:lnTo>
                    <a:cubicBezTo>
                      <a:pt x="122" y="122"/>
                      <a:pt x="122" y="122"/>
                      <a:pt x="122" y="122"/>
                    </a:cubicBezTo>
                    <a:cubicBezTo>
                      <a:pt x="122" y="0"/>
                      <a:pt x="122" y="0"/>
                      <a:pt x="122" y="0"/>
                    </a:cubicBezTo>
                    <a:cubicBezTo>
                      <a:pt x="68" y="0"/>
                      <a:pt x="26" y="54"/>
                      <a:pt x="0" y="122"/>
                    </a:cubicBezTo>
                  </a:path>
                </a:pathLst>
              </a:custGeom>
              <a:grpFill/>
              <a:ln>
                <a:noFill/>
              </a:ln>
              <a:effectLst/>
            </p:spPr>
            <p:txBody>
              <a:bodyPr wrap="none" lIns="76183" tIns="38092" rIns="76183" bIns="38092" anchor="ctr"/>
              <a:lstStyle/>
              <a:p>
                <a:pPr defTabSz="542046">
                  <a:defRPr/>
                </a:pPr>
                <a:endParaRPr lang="en-US" sz="900">
                  <a:latin typeface="Arial" panose="020B0604020202020204" pitchFamily="34" charset="0"/>
                  <a:ea typeface="微软雅黑" panose="020B0503020204020204" pitchFamily="34" charset="-122"/>
                  <a:cs typeface="Lato Light"/>
                  <a:sym typeface="Arial" panose="020B0604020202020204" pitchFamily="34" charset="0"/>
                </a:endParaRPr>
              </a:p>
            </p:txBody>
          </p:sp>
          <p:sp>
            <p:nvSpPr>
              <p:cNvPr id="38" name="Freeform 68"/>
              <p:cNvSpPr>
                <a:spLocks noChangeArrowheads="1"/>
              </p:cNvSpPr>
              <p:nvPr/>
            </p:nvSpPr>
            <p:spPr bwMode="auto">
              <a:xfrm>
                <a:off x="2666603" y="4934235"/>
                <a:ext cx="154681" cy="129630"/>
              </a:xfrm>
              <a:custGeom>
                <a:avLst/>
                <a:gdLst>
                  <a:gd name="T0" fmla="*/ 163 w 164"/>
                  <a:gd name="T1" fmla="*/ 136 h 137"/>
                  <a:gd name="T2" fmla="*/ 163 w 164"/>
                  <a:gd name="T3" fmla="*/ 136 h 137"/>
                  <a:gd name="T4" fmla="*/ 163 w 164"/>
                  <a:gd name="T5" fmla="*/ 0 h 137"/>
                  <a:gd name="T6" fmla="*/ 27 w 164"/>
                  <a:gd name="T7" fmla="*/ 0 h 137"/>
                  <a:gd name="T8" fmla="*/ 0 w 164"/>
                  <a:gd name="T9" fmla="*/ 136 h 137"/>
                  <a:gd name="T10" fmla="*/ 163 w 164"/>
                  <a:gd name="T11" fmla="*/ 136 h 137"/>
                </a:gdLst>
                <a:ahLst/>
                <a:cxnLst>
                  <a:cxn ang="0">
                    <a:pos x="T0" y="T1"/>
                  </a:cxn>
                  <a:cxn ang="0">
                    <a:pos x="T2" y="T3"/>
                  </a:cxn>
                  <a:cxn ang="0">
                    <a:pos x="T4" y="T5"/>
                  </a:cxn>
                  <a:cxn ang="0">
                    <a:pos x="T6" y="T7"/>
                  </a:cxn>
                  <a:cxn ang="0">
                    <a:pos x="T8" y="T9"/>
                  </a:cxn>
                  <a:cxn ang="0">
                    <a:pos x="T10" y="T11"/>
                  </a:cxn>
                </a:cxnLst>
                <a:rect l="0" t="0" r="r" b="b"/>
                <a:pathLst>
                  <a:path w="164" h="137">
                    <a:moveTo>
                      <a:pt x="163" y="136"/>
                    </a:moveTo>
                    <a:lnTo>
                      <a:pt x="163" y="136"/>
                    </a:lnTo>
                    <a:cubicBezTo>
                      <a:pt x="163" y="0"/>
                      <a:pt x="163" y="0"/>
                      <a:pt x="163" y="0"/>
                    </a:cubicBezTo>
                    <a:cubicBezTo>
                      <a:pt x="27" y="0"/>
                      <a:pt x="27" y="0"/>
                      <a:pt x="27" y="0"/>
                    </a:cubicBezTo>
                    <a:cubicBezTo>
                      <a:pt x="13" y="40"/>
                      <a:pt x="0" y="82"/>
                      <a:pt x="0" y="136"/>
                    </a:cubicBezTo>
                    <a:lnTo>
                      <a:pt x="163" y="136"/>
                    </a:lnTo>
                  </a:path>
                </a:pathLst>
              </a:custGeom>
              <a:grpFill/>
              <a:ln>
                <a:noFill/>
              </a:ln>
              <a:effectLst/>
            </p:spPr>
            <p:txBody>
              <a:bodyPr wrap="none" lIns="76183" tIns="38092" rIns="76183" bIns="38092" anchor="ctr"/>
              <a:lstStyle/>
              <a:p>
                <a:pPr defTabSz="542046">
                  <a:defRPr/>
                </a:pPr>
                <a:endParaRPr lang="en-US" sz="900">
                  <a:latin typeface="Arial" panose="020B0604020202020204" pitchFamily="34" charset="0"/>
                  <a:ea typeface="微软雅黑" panose="020B0503020204020204" pitchFamily="34" charset="-122"/>
                  <a:cs typeface="Lato Light"/>
                  <a:sym typeface="Arial" panose="020B0604020202020204" pitchFamily="34" charset="0"/>
                </a:endParaRPr>
              </a:p>
            </p:txBody>
          </p:sp>
          <p:sp>
            <p:nvSpPr>
              <p:cNvPr id="39" name="Freeform 69"/>
              <p:cNvSpPr>
                <a:spLocks noChangeArrowheads="1"/>
              </p:cNvSpPr>
              <p:nvPr/>
            </p:nvSpPr>
            <p:spPr bwMode="auto">
              <a:xfrm>
                <a:off x="2850546" y="4779511"/>
                <a:ext cx="117056" cy="117086"/>
              </a:xfrm>
              <a:custGeom>
                <a:avLst/>
                <a:gdLst>
                  <a:gd name="T0" fmla="*/ 0 w 122"/>
                  <a:gd name="T1" fmla="*/ 0 h 123"/>
                  <a:gd name="T2" fmla="*/ 0 w 122"/>
                  <a:gd name="T3" fmla="*/ 0 h 123"/>
                  <a:gd name="T4" fmla="*/ 0 w 122"/>
                  <a:gd name="T5" fmla="*/ 122 h 123"/>
                  <a:gd name="T6" fmla="*/ 121 w 122"/>
                  <a:gd name="T7" fmla="*/ 122 h 123"/>
                  <a:gd name="T8" fmla="*/ 0 w 122"/>
                  <a:gd name="T9" fmla="*/ 0 h 123"/>
                </a:gdLst>
                <a:ahLst/>
                <a:cxnLst>
                  <a:cxn ang="0">
                    <a:pos x="T0" y="T1"/>
                  </a:cxn>
                  <a:cxn ang="0">
                    <a:pos x="T2" y="T3"/>
                  </a:cxn>
                  <a:cxn ang="0">
                    <a:pos x="T4" y="T5"/>
                  </a:cxn>
                  <a:cxn ang="0">
                    <a:pos x="T6" y="T7"/>
                  </a:cxn>
                  <a:cxn ang="0">
                    <a:pos x="T8" y="T9"/>
                  </a:cxn>
                </a:cxnLst>
                <a:rect l="0" t="0" r="r" b="b"/>
                <a:pathLst>
                  <a:path w="122" h="123">
                    <a:moveTo>
                      <a:pt x="0" y="0"/>
                    </a:moveTo>
                    <a:lnTo>
                      <a:pt x="0" y="0"/>
                    </a:lnTo>
                    <a:cubicBezTo>
                      <a:pt x="0" y="122"/>
                      <a:pt x="0" y="122"/>
                      <a:pt x="0" y="122"/>
                    </a:cubicBezTo>
                    <a:cubicBezTo>
                      <a:pt x="121" y="122"/>
                      <a:pt x="121" y="122"/>
                      <a:pt x="121" y="122"/>
                    </a:cubicBezTo>
                    <a:cubicBezTo>
                      <a:pt x="95" y="54"/>
                      <a:pt x="41" y="0"/>
                      <a:pt x="0" y="0"/>
                    </a:cubicBezTo>
                  </a:path>
                </a:pathLst>
              </a:custGeom>
              <a:grpFill/>
              <a:ln>
                <a:noFill/>
              </a:ln>
              <a:effectLst/>
            </p:spPr>
            <p:txBody>
              <a:bodyPr wrap="none" lIns="76183" tIns="38092" rIns="76183" bIns="38092" anchor="ctr"/>
              <a:lstStyle/>
              <a:p>
                <a:pPr defTabSz="542046">
                  <a:defRPr/>
                </a:pPr>
                <a:endParaRPr lang="en-US" sz="900">
                  <a:latin typeface="Arial" panose="020B0604020202020204" pitchFamily="34" charset="0"/>
                  <a:ea typeface="微软雅黑" panose="020B0503020204020204" pitchFamily="34" charset="-122"/>
                  <a:cs typeface="Lato Light"/>
                  <a:sym typeface="Arial" panose="020B0604020202020204" pitchFamily="34" charset="0"/>
                </a:endParaRPr>
              </a:p>
            </p:txBody>
          </p:sp>
          <p:sp>
            <p:nvSpPr>
              <p:cNvPr id="40" name="Freeform 70"/>
              <p:cNvSpPr>
                <a:spLocks noChangeArrowheads="1"/>
              </p:cNvSpPr>
              <p:nvPr/>
            </p:nvSpPr>
            <p:spPr bwMode="auto">
              <a:xfrm>
                <a:off x="2524463" y="5088955"/>
                <a:ext cx="142140" cy="142175"/>
              </a:xfrm>
              <a:custGeom>
                <a:avLst/>
                <a:gdLst>
                  <a:gd name="T0" fmla="*/ 122 w 151"/>
                  <a:gd name="T1" fmla="*/ 0 h 150"/>
                  <a:gd name="T2" fmla="*/ 122 w 151"/>
                  <a:gd name="T3" fmla="*/ 0 h 150"/>
                  <a:gd name="T4" fmla="*/ 0 w 151"/>
                  <a:gd name="T5" fmla="*/ 0 h 150"/>
                  <a:gd name="T6" fmla="*/ 42 w 151"/>
                  <a:gd name="T7" fmla="*/ 149 h 150"/>
                  <a:gd name="T8" fmla="*/ 42 w 151"/>
                  <a:gd name="T9" fmla="*/ 149 h 150"/>
                  <a:gd name="T10" fmla="*/ 150 w 151"/>
                  <a:gd name="T11" fmla="*/ 149 h 150"/>
                  <a:gd name="T12" fmla="*/ 122 w 151"/>
                  <a:gd name="T13" fmla="*/ 0 h 150"/>
                </a:gdLst>
                <a:ahLst/>
                <a:cxnLst>
                  <a:cxn ang="0">
                    <a:pos x="T0" y="T1"/>
                  </a:cxn>
                  <a:cxn ang="0">
                    <a:pos x="T2" y="T3"/>
                  </a:cxn>
                  <a:cxn ang="0">
                    <a:pos x="T4" y="T5"/>
                  </a:cxn>
                  <a:cxn ang="0">
                    <a:pos x="T6" y="T7"/>
                  </a:cxn>
                  <a:cxn ang="0">
                    <a:pos x="T8" y="T9"/>
                  </a:cxn>
                  <a:cxn ang="0">
                    <a:pos x="T10" y="T11"/>
                  </a:cxn>
                  <a:cxn ang="0">
                    <a:pos x="T12" y="T13"/>
                  </a:cxn>
                </a:cxnLst>
                <a:rect l="0" t="0" r="r" b="b"/>
                <a:pathLst>
                  <a:path w="151" h="150">
                    <a:moveTo>
                      <a:pt x="122" y="0"/>
                    </a:moveTo>
                    <a:lnTo>
                      <a:pt x="122" y="0"/>
                    </a:lnTo>
                    <a:cubicBezTo>
                      <a:pt x="0" y="0"/>
                      <a:pt x="0" y="0"/>
                      <a:pt x="0" y="0"/>
                    </a:cubicBezTo>
                    <a:cubicBezTo>
                      <a:pt x="0" y="54"/>
                      <a:pt x="14" y="109"/>
                      <a:pt x="42" y="149"/>
                    </a:cubicBezTo>
                    <a:lnTo>
                      <a:pt x="42" y="149"/>
                    </a:lnTo>
                    <a:cubicBezTo>
                      <a:pt x="150" y="149"/>
                      <a:pt x="150" y="149"/>
                      <a:pt x="150" y="149"/>
                    </a:cubicBezTo>
                    <a:cubicBezTo>
                      <a:pt x="136" y="109"/>
                      <a:pt x="122" y="54"/>
                      <a:pt x="122" y="0"/>
                    </a:cubicBezTo>
                  </a:path>
                </a:pathLst>
              </a:custGeom>
              <a:grpFill/>
              <a:ln>
                <a:noFill/>
              </a:ln>
              <a:effectLst/>
            </p:spPr>
            <p:txBody>
              <a:bodyPr wrap="none" lIns="76183" tIns="38092" rIns="76183" bIns="38092" anchor="ctr"/>
              <a:lstStyle/>
              <a:p>
                <a:pPr defTabSz="542046">
                  <a:defRPr/>
                </a:pPr>
                <a:endParaRPr lang="en-US" sz="900">
                  <a:latin typeface="Arial" panose="020B0604020202020204" pitchFamily="34" charset="0"/>
                  <a:ea typeface="微软雅黑" panose="020B0503020204020204" pitchFamily="34" charset="-122"/>
                  <a:cs typeface="Lato Light"/>
                  <a:sym typeface="Arial" panose="020B0604020202020204" pitchFamily="34" charset="0"/>
                </a:endParaRPr>
              </a:p>
            </p:txBody>
          </p:sp>
          <p:sp>
            <p:nvSpPr>
              <p:cNvPr id="41" name="Freeform 71"/>
              <p:cNvSpPr>
                <a:spLocks noChangeArrowheads="1"/>
              </p:cNvSpPr>
              <p:nvPr/>
            </p:nvSpPr>
            <p:spPr bwMode="auto">
              <a:xfrm>
                <a:off x="3001048" y="5088955"/>
                <a:ext cx="142140" cy="142175"/>
              </a:xfrm>
              <a:custGeom>
                <a:avLst/>
                <a:gdLst>
                  <a:gd name="T0" fmla="*/ 14 w 150"/>
                  <a:gd name="T1" fmla="*/ 0 h 150"/>
                  <a:gd name="T2" fmla="*/ 14 w 150"/>
                  <a:gd name="T3" fmla="*/ 0 h 150"/>
                  <a:gd name="T4" fmla="*/ 0 w 150"/>
                  <a:gd name="T5" fmla="*/ 149 h 150"/>
                  <a:gd name="T6" fmla="*/ 95 w 150"/>
                  <a:gd name="T7" fmla="*/ 149 h 150"/>
                  <a:gd name="T8" fmla="*/ 109 w 150"/>
                  <a:gd name="T9" fmla="*/ 149 h 150"/>
                  <a:gd name="T10" fmla="*/ 149 w 150"/>
                  <a:gd name="T11" fmla="*/ 0 h 150"/>
                  <a:gd name="T12" fmla="*/ 14 w 150"/>
                  <a:gd name="T13" fmla="*/ 0 h 150"/>
                </a:gdLst>
                <a:ahLst/>
                <a:cxnLst>
                  <a:cxn ang="0">
                    <a:pos x="T0" y="T1"/>
                  </a:cxn>
                  <a:cxn ang="0">
                    <a:pos x="T2" y="T3"/>
                  </a:cxn>
                  <a:cxn ang="0">
                    <a:pos x="T4" y="T5"/>
                  </a:cxn>
                  <a:cxn ang="0">
                    <a:pos x="T6" y="T7"/>
                  </a:cxn>
                  <a:cxn ang="0">
                    <a:pos x="T8" y="T9"/>
                  </a:cxn>
                  <a:cxn ang="0">
                    <a:pos x="T10" y="T11"/>
                  </a:cxn>
                  <a:cxn ang="0">
                    <a:pos x="T12" y="T13"/>
                  </a:cxn>
                </a:cxnLst>
                <a:rect l="0" t="0" r="r" b="b"/>
                <a:pathLst>
                  <a:path w="150" h="150">
                    <a:moveTo>
                      <a:pt x="14" y="0"/>
                    </a:moveTo>
                    <a:lnTo>
                      <a:pt x="14" y="0"/>
                    </a:lnTo>
                    <a:cubicBezTo>
                      <a:pt x="14" y="54"/>
                      <a:pt x="0" y="109"/>
                      <a:pt x="0" y="149"/>
                    </a:cubicBezTo>
                    <a:cubicBezTo>
                      <a:pt x="95" y="149"/>
                      <a:pt x="95" y="149"/>
                      <a:pt x="95" y="149"/>
                    </a:cubicBezTo>
                    <a:lnTo>
                      <a:pt x="109" y="149"/>
                    </a:lnTo>
                    <a:cubicBezTo>
                      <a:pt x="122" y="109"/>
                      <a:pt x="149" y="54"/>
                      <a:pt x="149" y="0"/>
                    </a:cubicBezTo>
                    <a:lnTo>
                      <a:pt x="14" y="0"/>
                    </a:lnTo>
                  </a:path>
                </a:pathLst>
              </a:custGeom>
              <a:grpFill/>
              <a:ln>
                <a:noFill/>
              </a:ln>
              <a:effectLst/>
            </p:spPr>
            <p:txBody>
              <a:bodyPr wrap="none" lIns="76183" tIns="38092" rIns="76183" bIns="38092" anchor="ctr"/>
              <a:lstStyle/>
              <a:p>
                <a:pPr defTabSz="542046">
                  <a:defRPr/>
                </a:pPr>
                <a:endParaRPr lang="en-US" sz="900">
                  <a:latin typeface="Arial" panose="020B0604020202020204" pitchFamily="34" charset="0"/>
                  <a:ea typeface="微软雅黑" panose="020B0503020204020204" pitchFamily="34" charset="-122"/>
                  <a:cs typeface="Lato Light"/>
                  <a:sym typeface="Arial" panose="020B0604020202020204" pitchFamily="34" charset="0"/>
                </a:endParaRPr>
              </a:p>
            </p:txBody>
          </p:sp>
          <p:sp>
            <p:nvSpPr>
              <p:cNvPr id="42" name="Freeform 72"/>
              <p:cNvSpPr>
                <a:spLocks noChangeArrowheads="1"/>
              </p:cNvSpPr>
              <p:nvPr/>
            </p:nvSpPr>
            <p:spPr bwMode="auto">
              <a:xfrm>
                <a:off x="2666603" y="5088955"/>
                <a:ext cx="154681" cy="142175"/>
              </a:xfrm>
              <a:custGeom>
                <a:avLst/>
                <a:gdLst>
                  <a:gd name="T0" fmla="*/ 163 w 164"/>
                  <a:gd name="T1" fmla="*/ 0 h 150"/>
                  <a:gd name="T2" fmla="*/ 163 w 164"/>
                  <a:gd name="T3" fmla="*/ 0 h 150"/>
                  <a:gd name="T4" fmla="*/ 0 w 164"/>
                  <a:gd name="T5" fmla="*/ 0 h 150"/>
                  <a:gd name="T6" fmla="*/ 27 w 164"/>
                  <a:gd name="T7" fmla="*/ 149 h 150"/>
                  <a:gd name="T8" fmla="*/ 163 w 164"/>
                  <a:gd name="T9" fmla="*/ 149 h 150"/>
                  <a:gd name="T10" fmla="*/ 163 w 164"/>
                  <a:gd name="T11" fmla="*/ 0 h 150"/>
                </a:gdLst>
                <a:ahLst/>
                <a:cxnLst>
                  <a:cxn ang="0">
                    <a:pos x="T0" y="T1"/>
                  </a:cxn>
                  <a:cxn ang="0">
                    <a:pos x="T2" y="T3"/>
                  </a:cxn>
                  <a:cxn ang="0">
                    <a:pos x="T4" y="T5"/>
                  </a:cxn>
                  <a:cxn ang="0">
                    <a:pos x="T6" y="T7"/>
                  </a:cxn>
                  <a:cxn ang="0">
                    <a:pos x="T8" y="T9"/>
                  </a:cxn>
                  <a:cxn ang="0">
                    <a:pos x="T10" y="T11"/>
                  </a:cxn>
                </a:cxnLst>
                <a:rect l="0" t="0" r="r" b="b"/>
                <a:pathLst>
                  <a:path w="164" h="150">
                    <a:moveTo>
                      <a:pt x="163" y="0"/>
                    </a:moveTo>
                    <a:lnTo>
                      <a:pt x="163" y="0"/>
                    </a:lnTo>
                    <a:cubicBezTo>
                      <a:pt x="0" y="0"/>
                      <a:pt x="0" y="0"/>
                      <a:pt x="0" y="0"/>
                    </a:cubicBezTo>
                    <a:cubicBezTo>
                      <a:pt x="0" y="54"/>
                      <a:pt x="13" y="109"/>
                      <a:pt x="27" y="149"/>
                    </a:cubicBezTo>
                    <a:cubicBezTo>
                      <a:pt x="163" y="149"/>
                      <a:pt x="163" y="149"/>
                      <a:pt x="163" y="149"/>
                    </a:cubicBezTo>
                    <a:lnTo>
                      <a:pt x="163" y="0"/>
                    </a:lnTo>
                  </a:path>
                </a:pathLst>
              </a:custGeom>
              <a:grpFill/>
              <a:ln>
                <a:noFill/>
              </a:ln>
              <a:effectLst/>
            </p:spPr>
            <p:txBody>
              <a:bodyPr wrap="none" lIns="76183" tIns="38092" rIns="76183" bIns="38092" anchor="ctr"/>
              <a:lstStyle/>
              <a:p>
                <a:pPr defTabSz="542046">
                  <a:defRPr/>
                </a:pPr>
                <a:endParaRPr lang="en-US" sz="900">
                  <a:latin typeface="Arial" panose="020B0604020202020204" pitchFamily="34" charset="0"/>
                  <a:ea typeface="微软雅黑" panose="020B0503020204020204" pitchFamily="34" charset="-122"/>
                  <a:cs typeface="Lato Light"/>
                  <a:sym typeface="Arial" panose="020B0604020202020204" pitchFamily="34" charset="0"/>
                </a:endParaRPr>
              </a:p>
            </p:txBody>
          </p:sp>
          <p:sp>
            <p:nvSpPr>
              <p:cNvPr id="43" name="Freeform 73"/>
              <p:cNvSpPr>
                <a:spLocks noChangeArrowheads="1"/>
              </p:cNvSpPr>
              <p:nvPr/>
            </p:nvSpPr>
            <p:spPr bwMode="auto">
              <a:xfrm>
                <a:off x="2524463" y="4921688"/>
                <a:ext cx="142140" cy="142175"/>
              </a:xfrm>
              <a:custGeom>
                <a:avLst/>
                <a:gdLst>
                  <a:gd name="T0" fmla="*/ 122 w 151"/>
                  <a:gd name="T1" fmla="*/ 150 h 151"/>
                  <a:gd name="T2" fmla="*/ 122 w 151"/>
                  <a:gd name="T3" fmla="*/ 150 h 151"/>
                  <a:gd name="T4" fmla="*/ 150 w 151"/>
                  <a:gd name="T5" fmla="*/ 14 h 151"/>
                  <a:gd name="T6" fmla="*/ 42 w 151"/>
                  <a:gd name="T7" fmla="*/ 14 h 151"/>
                  <a:gd name="T8" fmla="*/ 42 w 151"/>
                  <a:gd name="T9" fmla="*/ 0 h 151"/>
                  <a:gd name="T10" fmla="*/ 0 w 151"/>
                  <a:gd name="T11" fmla="*/ 150 h 151"/>
                  <a:gd name="T12" fmla="*/ 122 w 151"/>
                  <a:gd name="T13" fmla="*/ 150 h 151"/>
                </a:gdLst>
                <a:ahLst/>
                <a:cxnLst>
                  <a:cxn ang="0">
                    <a:pos x="T0" y="T1"/>
                  </a:cxn>
                  <a:cxn ang="0">
                    <a:pos x="T2" y="T3"/>
                  </a:cxn>
                  <a:cxn ang="0">
                    <a:pos x="T4" y="T5"/>
                  </a:cxn>
                  <a:cxn ang="0">
                    <a:pos x="T6" y="T7"/>
                  </a:cxn>
                  <a:cxn ang="0">
                    <a:pos x="T8" y="T9"/>
                  </a:cxn>
                  <a:cxn ang="0">
                    <a:pos x="T10" y="T11"/>
                  </a:cxn>
                  <a:cxn ang="0">
                    <a:pos x="T12" y="T13"/>
                  </a:cxn>
                </a:cxnLst>
                <a:rect l="0" t="0" r="r" b="b"/>
                <a:pathLst>
                  <a:path w="151" h="151">
                    <a:moveTo>
                      <a:pt x="122" y="150"/>
                    </a:moveTo>
                    <a:lnTo>
                      <a:pt x="122" y="150"/>
                    </a:lnTo>
                    <a:cubicBezTo>
                      <a:pt x="122" y="96"/>
                      <a:pt x="136" y="54"/>
                      <a:pt x="150" y="14"/>
                    </a:cubicBezTo>
                    <a:cubicBezTo>
                      <a:pt x="42" y="14"/>
                      <a:pt x="42" y="14"/>
                      <a:pt x="42" y="14"/>
                    </a:cubicBezTo>
                    <a:lnTo>
                      <a:pt x="42" y="0"/>
                    </a:lnTo>
                    <a:cubicBezTo>
                      <a:pt x="14" y="54"/>
                      <a:pt x="0" y="96"/>
                      <a:pt x="0" y="150"/>
                    </a:cubicBezTo>
                    <a:lnTo>
                      <a:pt x="122" y="150"/>
                    </a:lnTo>
                  </a:path>
                </a:pathLst>
              </a:custGeom>
              <a:grpFill/>
              <a:ln>
                <a:noFill/>
              </a:ln>
              <a:effectLst/>
            </p:spPr>
            <p:txBody>
              <a:bodyPr wrap="none" lIns="76183" tIns="38092" rIns="76183" bIns="38092" anchor="ctr"/>
              <a:lstStyle/>
              <a:p>
                <a:pPr defTabSz="542046">
                  <a:defRPr/>
                </a:pPr>
                <a:endParaRPr lang="en-US" sz="900">
                  <a:latin typeface="Arial" panose="020B0604020202020204" pitchFamily="34" charset="0"/>
                  <a:ea typeface="微软雅黑" panose="020B0503020204020204" pitchFamily="34" charset="-122"/>
                  <a:cs typeface="Lato Light"/>
                  <a:sym typeface="Arial" panose="020B0604020202020204" pitchFamily="34" charset="0"/>
                </a:endParaRPr>
              </a:p>
            </p:txBody>
          </p:sp>
          <p:sp>
            <p:nvSpPr>
              <p:cNvPr id="44" name="Freeform 74"/>
              <p:cNvSpPr>
                <a:spLocks noChangeArrowheads="1"/>
              </p:cNvSpPr>
              <p:nvPr/>
            </p:nvSpPr>
            <p:spPr bwMode="auto">
              <a:xfrm>
                <a:off x="2850547" y="4934235"/>
                <a:ext cx="142140" cy="129630"/>
              </a:xfrm>
              <a:custGeom>
                <a:avLst/>
                <a:gdLst>
                  <a:gd name="T0" fmla="*/ 149 w 150"/>
                  <a:gd name="T1" fmla="*/ 136 h 137"/>
                  <a:gd name="T2" fmla="*/ 149 w 150"/>
                  <a:gd name="T3" fmla="*/ 136 h 137"/>
                  <a:gd name="T4" fmla="*/ 121 w 150"/>
                  <a:gd name="T5" fmla="*/ 0 h 137"/>
                  <a:gd name="T6" fmla="*/ 0 w 150"/>
                  <a:gd name="T7" fmla="*/ 0 h 137"/>
                  <a:gd name="T8" fmla="*/ 0 w 150"/>
                  <a:gd name="T9" fmla="*/ 136 h 137"/>
                  <a:gd name="T10" fmla="*/ 149 w 150"/>
                  <a:gd name="T11" fmla="*/ 136 h 137"/>
                </a:gdLst>
                <a:ahLst/>
                <a:cxnLst>
                  <a:cxn ang="0">
                    <a:pos x="T0" y="T1"/>
                  </a:cxn>
                  <a:cxn ang="0">
                    <a:pos x="T2" y="T3"/>
                  </a:cxn>
                  <a:cxn ang="0">
                    <a:pos x="T4" y="T5"/>
                  </a:cxn>
                  <a:cxn ang="0">
                    <a:pos x="T6" y="T7"/>
                  </a:cxn>
                  <a:cxn ang="0">
                    <a:pos x="T8" y="T9"/>
                  </a:cxn>
                  <a:cxn ang="0">
                    <a:pos x="T10" y="T11"/>
                  </a:cxn>
                </a:cxnLst>
                <a:rect l="0" t="0" r="r" b="b"/>
                <a:pathLst>
                  <a:path w="150" h="137">
                    <a:moveTo>
                      <a:pt x="149" y="136"/>
                    </a:moveTo>
                    <a:lnTo>
                      <a:pt x="149" y="136"/>
                    </a:lnTo>
                    <a:cubicBezTo>
                      <a:pt x="149" y="82"/>
                      <a:pt x="135" y="40"/>
                      <a:pt x="121" y="0"/>
                    </a:cubicBezTo>
                    <a:cubicBezTo>
                      <a:pt x="0" y="0"/>
                      <a:pt x="0" y="0"/>
                      <a:pt x="0" y="0"/>
                    </a:cubicBezTo>
                    <a:cubicBezTo>
                      <a:pt x="0" y="136"/>
                      <a:pt x="0" y="136"/>
                      <a:pt x="0" y="136"/>
                    </a:cubicBezTo>
                    <a:lnTo>
                      <a:pt x="149" y="136"/>
                    </a:lnTo>
                  </a:path>
                </a:pathLst>
              </a:custGeom>
              <a:grpFill/>
              <a:ln>
                <a:noFill/>
              </a:ln>
              <a:effectLst/>
            </p:spPr>
            <p:txBody>
              <a:bodyPr wrap="none" lIns="76183" tIns="38092" rIns="76183" bIns="38092" anchor="ctr"/>
              <a:lstStyle/>
              <a:p>
                <a:pPr defTabSz="542046">
                  <a:defRPr/>
                </a:pPr>
                <a:endParaRPr lang="en-US" sz="900">
                  <a:latin typeface="Arial" panose="020B0604020202020204" pitchFamily="34" charset="0"/>
                  <a:ea typeface="微软雅黑" panose="020B0503020204020204" pitchFamily="34" charset="-122"/>
                  <a:cs typeface="Lato Light"/>
                  <a:sym typeface="Arial" panose="020B0604020202020204" pitchFamily="34" charset="0"/>
                </a:endParaRPr>
              </a:p>
            </p:txBody>
          </p:sp>
          <p:sp>
            <p:nvSpPr>
              <p:cNvPr id="45" name="Freeform 75"/>
              <p:cNvSpPr>
                <a:spLocks noChangeArrowheads="1"/>
              </p:cNvSpPr>
              <p:nvPr/>
            </p:nvSpPr>
            <p:spPr bwMode="auto">
              <a:xfrm>
                <a:off x="2574630" y="4766967"/>
                <a:ext cx="183944" cy="129630"/>
              </a:xfrm>
              <a:custGeom>
                <a:avLst/>
                <a:gdLst>
                  <a:gd name="T0" fmla="*/ 109 w 192"/>
                  <a:gd name="T1" fmla="*/ 136 h 137"/>
                  <a:gd name="T2" fmla="*/ 109 w 192"/>
                  <a:gd name="T3" fmla="*/ 136 h 137"/>
                  <a:gd name="T4" fmla="*/ 191 w 192"/>
                  <a:gd name="T5" fmla="*/ 0 h 137"/>
                  <a:gd name="T6" fmla="*/ 0 w 192"/>
                  <a:gd name="T7" fmla="*/ 136 h 137"/>
                  <a:gd name="T8" fmla="*/ 109 w 192"/>
                  <a:gd name="T9" fmla="*/ 136 h 137"/>
                </a:gdLst>
                <a:ahLst/>
                <a:cxnLst>
                  <a:cxn ang="0">
                    <a:pos x="T0" y="T1"/>
                  </a:cxn>
                  <a:cxn ang="0">
                    <a:pos x="T2" y="T3"/>
                  </a:cxn>
                  <a:cxn ang="0">
                    <a:pos x="T4" y="T5"/>
                  </a:cxn>
                  <a:cxn ang="0">
                    <a:pos x="T6" y="T7"/>
                  </a:cxn>
                  <a:cxn ang="0">
                    <a:pos x="T8" y="T9"/>
                  </a:cxn>
                </a:cxnLst>
                <a:rect l="0" t="0" r="r" b="b"/>
                <a:pathLst>
                  <a:path w="192" h="137">
                    <a:moveTo>
                      <a:pt x="109" y="136"/>
                    </a:moveTo>
                    <a:lnTo>
                      <a:pt x="109" y="136"/>
                    </a:lnTo>
                    <a:cubicBezTo>
                      <a:pt x="123" y="82"/>
                      <a:pt x="151" y="28"/>
                      <a:pt x="191" y="0"/>
                    </a:cubicBezTo>
                    <a:cubicBezTo>
                      <a:pt x="109" y="28"/>
                      <a:pt x="42" y="82"/>
                      <a:pt x="0" y="136"/>
                    </a:cubicBezTo>
                    <a:lnTo>
                      <a:pt x="109" y="136"/>
                    </a:lnTo>
                  </a:path>
                </a:pathLst>
              </a:custGeom>
              <a:grpFill/>
              <a:ln>
                <a:noFill/>
              </a:ln>
              <a:effectLst/>
            </p:spPr>
            <p:txBody>
              <a:bodyPr wrap="none" lIns="76183" tIns="38092" rIns="76183" bIns="38092" anchor="ctr"/>
              <a:lstStyle/>
              <a:p>
                <a:pPr defTabSz="542046">
                  <a:defRPr/>
                </a:pPr>
                <a:endParaRPr lang="en-US" sz="900">
                  <a:latin typeface="Arial" panose="020B0604020202020204" pitchFamily="34" charset="0"/>
                  <a:ea typeface="微软雅黑" panose="020B0503020204020204" pitchFamily="34" charset="-122"/>
                  <a:cs typeface="Lato Light"/>
                  <a:sym typeface="Arial" panose="020B0604020202020204" pitchFamily="34" charset="0"/>
                </a:endParaRPr>
              </a:p>
            </p:txBody>
          </p:sp>
          <p:sp>
            <p:nvSpPr>
              <p:cNvPr id="46" name="Freeform 76"/>
              <p:cNvSpPr>
                <a:spLocks noChangeArrowheads="1"/>
              </p:cNvSpPr>
              <p:nvPr/>
            </p:nvSpPr>
            <p:spPr bwMode="auto">
              <a:xfrm>
                <a:off x="2574630" y="5256222"/>
                <a:ext cx="183944" cy="129633"/>
              </a:xfrm>
              <a:custGeom>
                <a:avLst/>
                <a:gdLst>
                  <a:gd name="T0" fmla="*/ 109 w 192"/>
                  <a:gd name="T1" fmla="*/ 0 h 136"/>
                  <a:gd name="T2" fmla="*/ 109 w 192"/>
                  <a:gd name="T3" fmla="*/ 0 h 136"/>
                  <a:gd name="T4" fmla="*/ 0 w 192"/>
                  <a:gd name="T5" fmla="*/ 0 h 136"/>
                  <a:gd name="T6" fmla="*/ 191 w 192"/>
                  <a:gd name="T7" fmla="*/ 135 h 136"/>
                  <a:gd name="T8" fmla="*/ 109 w 192"/>
                  <a:gd name="T9" fmla="*/ 0 h 136"/>
                </a:gdLst>
                <a:ahLst/>
                <a:cxnLst>
                  <a:cxn ang="0">
                    <a:pos x="T0" y="T1"/>
                  </a:cxn>
                  <a:cxn ang="0">
                    <a:pos x="T2" y="T3"/>
                  </a:cxn>
                  <a:cxn ang="0">
                    <a:pos x="T4" y="T5"/>
                  </a:cxn>
                  <a:cxn ang="0">
                    <a:pos x="T6" y="T7"/>
                  </a:cxn>
                  <a:cxn ang="0">
                    <a:pos x="T8" y="T9"/>
                  </a:cxn>
                </a:cxnLst>
                <a:rect l="0" t="0" r="r" b="b"/>
                <a:pathLst>
                  <a:path w="192" h="136">
                    <a:moveTo>
                      <a:pt x="109" y="0"/>
                    </a:moveTo>
                    <a:lnTo>
                      <a:pt x="109" y="0"/>
                    </a:lnTo>
                    <a:cubicBezTo>
                      <a:pt x="0" y="0"/>
                      <a:pt x="0" y="0"/>
                      <a:pt x="0" y="0"/>
                    </a:cubicBezTo>
                    <a:cubicBezTo>
                      <a:pt x="42" y="67"/>
                      <a:pt x="109" y="121"/>
                      <a:pt x="191" y="135"/>
                    </a:cubicBezTo>
                    <a:cubicBezTo>
                      <a:pt x="151" y="109"/>
                      <a:pt x="123" y="67"/>
                      <a:pt x="109" y="0"/>
                    </a:cubicBezTo>
                  </a:path>
                </a:pathLst>
              </a:custGeom>
              <a:grpFill/>
              <a:ln>
                <a:noFill/>
              </a:ln>
              <a:effectLst/>
            </p:spPr>
            <p:txBody>
              <a:bodyPr wrap="none" lIns="76183" tIns="38092" rIns="76183" bIns="38092" anchor="ctr"/>
              <a:lstStyle/>
              <a:p>
                <a:pPr defTabSz="542046">
                  <a:defRPr/>
                </a:pPr>
                <a:endParaRPr lang="en-US" sz="900">
                  <a:latin typeface="Arial" panose="020B0604020202020204" pitchFamily="34" charset="0"/>
                  <a:ea typeface="微软雅黑" panose="020B0503020204020204" pitchFamily="34" charset="-122"/>
                  <a:cs typeface="Lato Light"/>
                  <a:sym typeface="Arial" panose="020B0604020202020204" pitchFamily="34" charset="0"/>
                </a:endParaRPr>
              </a:p>
            </p:txBody>
          </p:sp>
          <p:sp>
            <p:nvSpPr>
              <p:cNvPr id="47" name="Freeform 77"/>
              <p:cNvSpPr>
                <a:spLocks noChangeArrowheads="1"/>
              </p:cNvSpPr>
              <p:nvPr/>
            </p:nvSpPr>
            <p:spPr bwMode="auto">
              <a:xfrm>
                <a:off x="2900713" y="4766967"/>
                <a:ext cx="179762" cy="129630"/>
              </a:xfrm>
              <a:custGeom>
                <a:avLst/>
                <a:gdLst>
                  <a:gd name="T0" fmla="*/ 95 w 191"/>
                  <a:gd name="T1" fmla="*/ 136 h 137"/>
                  <a:gd name="T2" fmla="*/ 95 w 191"/>
                  <a:gd name="T3" fmla="*/ 136 h 137"/>
                  <a:gd name="T4" fmla="*/ 190 w 191"/>
                  <a:gd name="T5" fmla="*/ 136 h 137"/>
                  <a:gd name="T6" fmla="*/ 0 w 191"/>
                  <a:gd name="T7" fmla="*/ 0 h 137"/>
                  <a:gd name="T8" fmla="*/ 95 w 191"/>
                  <a:gd name="T9" fmla="*/ 136 h 137"/>
                </a:gdLst>
                <a:ahLst/>
                <a:cxnLst>
                  <a:cxn ang="0">
                    <a:pos x="T0" y="T1"/>
                  </a:cxn>
                  <a:cxn ang="0">
                    <a:pos x="T2" y="T3"/>
                  </a:cxn>
                  <a:cxn ang="0">
                    <a:pos x="T4" y="T5"/>
                  </a:cxn>
                  <a:cxn ang="0">
                    <a:pos x="T6" y="T7"/>
                  </a:cxn>
                  <a:cxn ang="0">
                    <a:pos x="T8" y="T9"/>
                  </a:cxn>
                </a:cxnLst>
                <a:rect l="0" t="0" r="r" b="b"/>
                <a:pathLst>
                  <a:path w="191" h="137">
                    <a:moveTo>
                      <a:pt x="95" y="136"/>
                    </a:moveTo>
                    <a:lnTo>
                      <a:pt x="95" y="136"/>
                    </a:lnTo>
                    <a:cubicBezTo>
                      <a:pt x="190" y="136"/>
                      <a:pt x="190" y="136"/>
                      <a:pt x="190" y="136"/>
                    </a:cubicBezTo>
                    <a:cubicBezTo>
                      <a:pt x="150" y="82"/>
                      <a:pt x="81" y="28"/>
                      <a:pt x="0" y="0"/>
                    </a:cubicBezTo>
                    <a:cubicBezTo>
                      <a:pt x="41" y="28"/>
                      <a:pt x="67" y="82"/>
                      <a:pt x="95" y="136"/>
                    </a:cubicBezTo>
                  </a:path>
                </a:pathLst>
              </a:custGeom>
              <a:grpFill/>
              <a:ln>
                <a:noFill/>
              </a:ln>
              <a:effectLst/>
            </p:spPr>
            <p:txBody>
              <a:bodyPr wrap="none" lIns="76183" tIns="38092" rIns="76183" bIns="38092" anchor="ctr"/>
              <a:lstStyle/>
              <a:p>
                <a:pPr defTabSz="542046">
                  <a:defRPr/>
                </a:pPr>
                <a:endParaRPr lang="en-US" sz="900">
                  <a:latin typeface="Arial" panose="020B0604020202020204" pitchFamily="34" charset="0"/>
                  <a:ea typeface="微软雅黑" panose="020B0503020204020204" pitchFamily="34" charset="-122"/>
                  <a:cs typeface="Lato Light"/>
                  <a:sym typeface="Arial" panose="020B0604020202020204" pitchFamily="34" charset="0"/>
                </a:endParaRPr>
              </a:p>
            </p:txBody>
          </p:sp>
          <p:sp>
            <p:nvSpPr>
              <p:cNvPr id="48" name="Freeform 78"/>
              <p:cNvSpPr>
                <a:spLocks noChangeArrowheads="1"/>
              </p:cNvSpPr>
              <p:nvPr/>
            </p:nvSpPr>
            <p:spPr bwMode="auto">
              <a:xfrm>
                <a:off x="2900713" y="5256222"/>
                <a:ext cx="179762" cy="129633"/>
              </a:xfrm>
              <a:custGeom>
                <a:avLst/>
                <a:gdLst>
                  <a:gd name="T0" fmla="*/ 95 w 191"/>
                  <a:gd name="T1" fmla="*/ 0 h 136"/>
                  <a:gd name="T2" fmla="*/ 95 w 191"/>
                  <a:gd name="T3" fmla="*/ 0 h 136"/>
                  <a:gd name="T4" fmla="*/ 0 w 191"/>
                  <a:gd name="T5" fmla="*/ 135 h 136"/>
                  <a:gd name="T6" fmla="*/ 190 w 191"/>
                  <a:gd name="T7" fmla="*/ 0 h 136"/>
                  <a:gd name="T8" fmla="*/ 95 w 191"/>
                  <a:gd name="T9" fmla="*/ 0 h 136"/>
                </a:gdLst>
                <a:ahLst/>
                <a:cxnLst>
                  <a:cxn ang="0">
                    <a:pos x="T0" y="T1"/>
                  </a:cxn>
                  <a:cxn ang="0">
                    <a:pos x="T2" y="T3"/>
                  </a:cxn>
                  <a:cxn ang="0">
                    <a:pos x="T4" y="T5"/>
                  </a:cxn>
                  <a:cxn ang="0">
                    <a:pos x="T6" y="T7"/>
                  </a:cxn>
                  <a:cxn ang="0">
                    <a:pos x="T8" y="T9"/>
                  </a:cxn>
                </a:cxnLst>
                <a:rect l="0" t="0" r="r" b="b"/>
                <a:pathLst>
                  <a:path w="191" h="136">
                    <a:moveTo>
                      <a:pt x="95" y="0"/>
                    </a:moveTo>
                    <a:lnTo>
                      <a:pt x="95" y="0"/>
                    </a:lnTo>
                    <a:cubicBezTo>
                      <a:pt x="67" y="67"/>
                      <a:pt x="41" y="109"/>
                      <a:pt x="0" y="135"/>
                    </a:cubicBezTo>
                    <a:cubicBezTo>
                      <a:pt x="81" y="121"/>
                      <a:pt x="150" y="67"/>
                      <a:pt x="190" y="0"/>
                    </a:cubicBezTo>
                    <a:lnTo>
                      <a:pt x="95" y="0"/>
                    </a:lnTo>
                  </a:path>
                </a:pathLst>
              </a:custGeom>
              <a:grpFill/>
              <a:ln>
                <a:noFill/>
              </a:ln>
              <a:effectLst/>
            </p:spPr>
            <p:txBody>
              <a:bodyPr wrap="none" lIns="76183" tIns="38092" rIns="76183" bIns="38092" anchor="ctr"/>
              <a:lstStyle/>
              <a:p>
                <a:pPr defTabSz="542046">
                  <a:defRPr/>
                </a:pPr>
                <a:endParaRPr lang="en-US" sz="900">
                  <a:latin typeface="Arial" panose="020B0604020202020204" pitchFamily="34" charset="0"/>
                  <a:ea typeface="微软雅黑" panose="020B0503020204020204" pitchFamily="34" charset="-122"/>
                  <a:cs typeface="Lato Light"/>
                  <a:sym typeface="Arial" panose="020B0604020202020204" pitchFamily="34" charset="0"/>
                </a:endParaRPr>
              </a:p>
            </p:txBody>
          </p:sp>
          <p:sp>
            <p:nvSpPr>
              <p:cNvPr id="49" name="Freeform 79"/>
              <p:cNvSpPr>
                <a:spLocks noChangeArrowheads="1"/>
              </p:cNvSpPr>
              <p:nvPr/>
            </p:nvSpPr>
            <p:spPr bwMode="auto">
              <a:xfrm>
                <a:off x="3001048" y="4921688"/>
                <a:ext cx="142140" cy="142175"/>
              </a:xfrm>
              <a:custGeom>
                <a:avLst/>
                <a:gdLst>
                  <a:gd name="T0" fmla="*/ 95 w 150"/>
                  <a:gd name="T1" fmla="*/ 14 h 151"/>
                  <a:gd name="T2" fmla="*/ 95 w 150"/>
                  <a:gd name="T3" fmla="*/ 14 h 151"/>
                  <a:gd name="T4" fmla="*/ 0 w 150"/>
                  <a:gd name="T5" fmla="*/ 14 h 151"/>
                  <a:gd name="T6" fmla="*/ 14 w 150"/>
                  <a:gd name="T7" fmla="*/ 150 h 151"/>
                  <a:gd name="T8" fmla="*/ 149 w 150"/>
                  <a:gd name="T9" fmla="*/ 150 h 151"/>
                  <a:gd name="T10" fmla="*/ 109 w 150"/>
                  <a:gd name="T11" fmla="*/ 0 h 151"/>
                  <a:gd name="T12" fmla="*/ 95 w 150"/>
                  <a:gd name="T13" fmla="*/ 14 h 151"/>
                </a:gdLst>
                <a:ahLst/>
                <a:cxnLst>
                  <a:cxn ang="0">
                    <a:pos x="T0" y="T1"/>
                  </a:cxn>
                  <a:cxn ang="0">
                    <a:pos x="T2" y="T3"/>
                  </a:cxn>
                  <a:cxn ang="0">
                    <a:pos x="T4" y="T5"/>
                  </a:cxn>
                  <a:cxn ang="0">
                    <a:pos x="T6" y="T7"/>
                  </a:cxn>
                  <a:cxn ang="0">
                    <a:pos x="T8" y="T9"/>
                  </a:cxn>
                  <a:cxn ang="0">
                    <a:pos x="T10" y="T11"/>
                  </a:cxn>
                  <a:cxn ang="0">
                    <a:pos x="T12" y="T13"/>
                  </a:cxn>
                </a:cxnLst>
                <a:rect l="0" t="0" r="r" b="b"/>
                <a:pathLst>
                  <a:path w="150" h="151">
                    <a:moveTo>
                      <a:pt x="95" y="14"/>
                    </a:moveTo>
                    <a:lnTo>
                      <a:pt x="95" y="14"/>
                    </a:lnTo>
                    <a:cubicBezTo>
                      <a:pt x="0" y="14"/>
                      <a:pt x="0" y="14"/>
                      <a:pt x="0" y="14"/>
                    </a:cubicBezTo>
                    <a:cubicBezTo>
                      <a:pt x="0" y="54"/>
                      <a:pt x="14" y="96"/>
                      <a:pt x="14" y="150"/>
                    </a:cubicBezTo>
                    <a:cubicBezTo>
                      <a:pt x="149" y="150"/>
                      <a:pt x="149" y="150"/>
                      <a:pt x="149" y="150"/>
                    </a:cubicBezTo>
                    <a:cubicBezTo>
                      <a:pt x="149" y="96"/>
                      <a:pt x="122" y="54"/>
                      <a:pt x="109" y="0"/>
                    </a:cubicBezTo>
                    <a:lnTo>
                      <a:pt x="95" y="14"/>
                    </a:lnTo>
                  </a:path>
                </a:pathLst>
              </a:custGeom>
              <a:grpFill/>
              <a:ln>
                <a:noFill/>
              </a:ln>
              <a:effectLst/>
            </p:spPr>
            <p:txBody>
              <a:bodyPr wrap="none" lIns="76183" tIns="38092" rIns="76183" bIns="38092" anchor="ctr"/>
              <a:lstStyle/>
              <a:p>
                <a:pPr defTabSz="542046">
                  <a:defRPr/>
                </a:pPr>
                <a:endParaRPr lang="en-US" sz="900">
                  <a:latin typeface="Arial" panose="020B0604020202020204" pitchFamily="34" charset="0"/>
                  <a:ea typeface="微软雅黑" panose="020B0503020204020204" pitchFamily="34" charset="-122"/>
                  <a:cs typeface="Lato Light"/>
                  <a:sym typeface="Arial" panose="020B0604020202020204" pitchFamily="34" charset="0"/>
                </a:endParaRPr>
              </a:p>
            </p:txBody>
          </p:sp>
          <p:sp>
            <p:nvSpPr>
              <p:cNvPr id="50" name="Freeform 80"/>
              <p:cNvSpPr>
                <a:spLocks noChangeArrowheads="1"/>
              </p:cNvSpPr>
              <p:nvPr/>
            </p:nvSpPr>
            <p:spPr bwMode="auto">
              <a:xfrm>
                <a:off x="2850546" y="5256222"/>
                <a:ext cx="117056" cy="129633"/>
              </a:xfrm>
              <a:custGeom>
                <a:avLst/>
                <a:gdLst>
                  <a:gd name="T0" fmla="*/ 121 w 122"/>
                  <a:gd name="T1" fmla="*/ 0 h 136"/>
                  <a:gd name="T2" fmla="*/ 121 w 122"/>
                  <a:gd name="T3" fmla="*/ 0 h 136"/>
                  <a:gd name="T4" fmla="*/ 0 w 122"/>
                  <a:gd name="T5" fmla="*/ 0 h 136"/>
                  <a:gd name="T6" fmla="*/ 0 w 122"/>
                  <a:gd name="T7" fmla="*/ 135 h 136"/>
                  <a:gd name="T8" fmla="*/ 121 w 122"/>
                  <a:gd name="T9" fmla="*/ 0 h 136"/>
                </a:gdLst>
                <a:ahLst/>
                <a:cxnLst>
                  <a:cxn ang="0">
                    <a:pos x="T0" y="T1"/>
                  </a:cxn>
                  <a:cxn ang="0">
                    <a:pos x="T2" y="T3"/>
                  </a:cxn>
                  <a:cxn ang="0">
                    <a:pos x="T4" y="T5"/>
                  </a:cxn>
                  <a:cxn ang="0">
                    <a:pos x="T6" y="T7"/>
                  </a:cxn>
                  <a:cxn ang="0">
                    <a:pos x="T8" y="T9"/>
                  </a:cxn>
                </a:cxnLst>
                <a:rect l="0" t="0" r="r" b="b"/>
                <a:pathLst>
                  <a:path w="122" h="136">
                    <a:moveTo>
                      <a:pt x="121" y="0"/>
                    </a:moveTo>
                    <a:lnTo>
                      <a:pt x="121" y="0"/>
                    </a:lnTo>
                    <a:cubicBezTo>
                      <a:pt x="0" y="0"/>
                      <a:pt x="0" y="0"/>
                      <a:pt x="0" y="0"/>
                    </a:cubicBezTo>
                    <a:cubicBezTo>
                      <a:pt x="0" y="135"/>
                      <a:pt x="0" y="135"/>
                      <a:pt x="0" y="135"/>
                    </a:cubicBezTo>
                    <a:cubicBezTo>
                      <a:pt x="41" y="135"/>
                      <a:pt x="95" y="81"/>
                      <a:pt x="121" y="0"/>
                    </a:cubicBezTo>
                  </a:path>
                </a:pathLst>
              </a:custGeom>
              <a:grpFill/>
              <a:ln>
                <a:noFill/>
              </a:ln>
              <a:effectLst/>
            </p:spPr>
            <p:txBody>
              <a:bodyPr wrap="none" lIns="76183" tIns="38092" rIns="76183" bIns="38092" anchor="ctr"/>
              <a:lstStyle/>
              <a:p>
                <a:pPr defTabSz="542046">
                  <a:defRPr/>
                </a:pPr>
                <a:endParaRPr lang="en-US" sz="900">
                  <a:latin typeface="Arial" panose="020B0604020202020204" pitchFamily="34" charset="0"/>
                  <a:ea typeface="微软雅黑" panose="020B0503020204020204" pitchFamily="34" charset="-122"/>
                  <a:cs typeface="Lato Light"/>
                  <a:sym typeface="Arial" panose="020B0604020202020204" pitchFamily="34" charset="0"/>
                </a:endParaRPr>
              </a:p>
            </p:txBody>
          </p:sp>
          <p:sp>
            <p:nvSpPr>
              <p:cNvPr id="51" name="Freeform 81"/>
              <p:cNvSpPr>
                <a:spLocks noChangeArrowheads="1"/>
              </p:cNvSpPr>
              <p:nvPr/>
            </p:nvSpPr>
            <p:spPr bwMode="auto">
              <a:xfrm>
                <a:off x="2850547" y="5088955"/>
                <a:ext cx="142140" cy="142175"/>
              </a:xfrm>
              <a:custGeom>
                <a:avLst/>
                <a:gdLst>
                  <a:gd name="T0" fmla="*/ 0 w 150"/>
                  <a:gd name="T1" fmla="*/ 0 h 150"/>
                  <a:gd name="T2" fmla="*/ 0 w 150"/>
                  <a:gd name="T3" fmla="*/ 0 h 150"/>
                  <a:gd name="T4" fmla="*/ 0 w 150"/>
                  <a:gd name="T5" fmla="*/ 149 h 150"/>
                  <a:gd name="T6" fmla="*/ 121 w 150"/>
                  <a:gd name="T7" fmla="*/ 149 h 150"/>
                  <a:gd name="T8" fmla="*/ 149 w 150"/>
                  <a:gd name="T9" fmla="*/ 0 h 150"/>
                  <a:gd name="T10" fmla="*/ 0 w 150"/>
                  <a:gd name="T11" fmla="*/ 0 h 150"/>
                </a:gdLst>
                <a:ahLst/>
                <a:cxnLst>
                  <a:cxn ang="0">
                    <a:pos x="T0" y="T1"/>
                  </a:cxn>
                  <a:cxn ang="0">
                    <a:pos x="T2" y="T3"/>
                  </a:cxn>
                  <a:cxn ang="0">
                    <a:pos x="T4" y="T5"/>
                  </a:cxn>
                  <a:cxn ang="0">
                    <a:pos x="T6" y="T7"/>
                  </a:cxn>
                  <a:cxn ang="0">
                    <a:pos x="T8" y="T9"/>
                  </a:cxn>
                  <a:cxn ang="0">
                    <a:pos x="T10" y="T11"/>
                  </a:cxn>
                </a:cxnLst>
                <a:rect l="0" t="0" r="r" b="b"/>
                <a:pathLst>
                  <a:path w="150" h="150">
                    <a:moveTo>
                      <a:pt x="0" y="0"/>
                    </a:moveTo>
                    <a:lnTo>
                      <a:pt x="0" y="0"/>
                    </a:lnTo>
                    <a:cubicBezTo>
                      <a:pt x="0" y="149"/>
                      <a:pt x="0" y="149"/>
                      <a:pt x="0" y="149"/>
                    </a:cubicBezTo>
                    <a:cubicBezTo>
                      <a:pt x="121" y="149"/>
                      <a:pt x="121" y="149"/>
                      <a:pt x="121" y="149"/>
                    </a:cubicBezTo>
                    <a:cubicBezTo>
                      <a:pt x="135" y="109"/>
                      <a:pt x="149" y="54"/>
                      <a:pt x="149" y="0"/>
                    </a:cubicBezTo>
                    <a:lnTo>
                      <a:pt x="0" y="0"/>
                    </a:lnTo>
                  </a:path>
                </a:pathLst>
              </a:custGeom>
              <a:grpFill/>
              <a:ln>
                <a:noFill/>
              </a:ln>
              <a:effectLst/>
            </p:spPr>
            <p:txBody>
              <a:bodyPr wrap="none" lIns="76183" tIns="38092" rIns="76183" bIns="38092" anchor="ctr"/>
              <a:lstStyle/>
              <a:p>
                <a:pPr defTabSz="542046">
                  <a:defRPr/>
                </a:pPr>
                <a:endParaRPr lang="en-US" sz="900">
                  <a:latin typeface="Arial" panose="020B0604020202020204" pitchFamily="34" charset="0"/>
                  <a:ea typeface="微软雅黑" panose="020B0503020204020204" pitchFamily="34" charset="-122"/>
                  <a:cs typeface="Lato Light"/>
                  <a:sym typeface="Arial" panose="020B0604020202020204" pitchFamily="34" charset="0"/>
                </a:endParaRPr>
              </a:p>
            </p:txBody>
          </p:sp>
          <p:sp>
            <p:nvSpPr>
              <p:cNvPr id="52" name="Freeform 82"/>
              <p:cNvSpPr>
                <a:spLocks noChangeArrowheads="1"/>
              </p:cNvSpPr>
              <p:nvPr/>
            </p:nvSpPr>
            <p:spPr bwMode="auto">
              <a:xfrm>
                <a:off x="2704225" y="5256222"/>
                <a:ext cx="117056" cy="129633"/>
              </a:xfrm>
              <a:custGeom>
                <a:avLst/>
                <a:gdLst>
                  <a:gd name="T0" fmla="*/ 122 w 123"/>
                  <a:gd name="T1" fmla="*/ 135 h 136"/>
                  <a:gd name="T2" fmla="*/ 122 w 123"/>
                  <a:gd name="T3" fmla="*/ 135 h 136"/>
                  <a:gd name="T4" fmla="*/ 122 w 123"/>
                  <a:gd name="T5" fmla="*/ 0 h 136"/>
                  <a:gd name="T6" fmla="*/ 0 w 123"/>
                  <a:gd name="T7" fmla="*/ 0 h 136"/>
                  <a:gd name="T8" fmla="*/ 122 w 123"/>
                  <a:gd name="T9" fmla="*/ 135 h 136"/>
                </a:gdLst>
                <a:ahLst/>
                <a:cxnLst>
                  <a:cxn ang="0">
                    <a:pos x="T0" y="T1"/>
                  </a:cxn>
                  <a:cxn ang="0">
                    <a:pos x="T2" y="T3"/>
                  </a:cxn>
                  <a:cxn ang="0">
                    <a:pos x="T4" y="T5"/>
                  </a:cxn>
                  <a:cxn ang="0">
                    <a:pos x="T6" y="T7"/>
                  </a:cxn>
                  <a:cxn ang="0">
                    <a:pos x="T8" y="T9"/>
                  </a:cxn>
                </a:cxnLst>
                <a:rect l="0" t="0" r="r" b="b"/>
                <a:pathLst>
                  <a:path w="123" h="136">
                    <a:moveTo>
                      <a:pt x="122" y="135"/>
                    </a:moveTo>
                    <a:lnTo>
                      <a:pt x="122" y="135"/>
                    </a:lnTo>
                    <a:cubicBezTo>
                      <a:pt x="122" y="0"/>
                      <a:pt x="122" y="0"/>
                      <a:pt x="122" y="0"/>
                    </a:cubicBezTo>
                    <a:cubicBezTo>
                      <a:pt x="0" y="0"/>
                      <a:pt x="0" y="0"/>
                      <a:pt x="0" y="0"/>
                    </a:cubicBezTo>
                    <a:cubicBezTo>
                      <a:pt x="26" y="81"/>
                      <a:pt x="68" y="135"/>
                      <a:pt x="122" y="135"/>
                    </a:cubicBezTo>
                  </a:path>
                </a:pathLst>
              </a:custGeom>
              <a:grpFill/>
              <a:ln>
                <a:noFill/>
              </a:ln>
              <a:effectLst/>
            </p:spPr>
            <p:txBody>
              <a:bodyPr wrap="none" lIns="76183" tIns="38092" rIns="76183" bIns="38092" anchor="ctr"/>
              <a:lstStyle/>
              <a:p>
                <a:pPr defTabSz="542046">
                  <a:defRPr/>
                </a:pPr>
                <a:endParaRPr lang="en-US" sz="900">
                  <a:latin typeface="Arial" panose="020B0604020202020204" pitchFamily="34" charset="0"/>
                  <a:ea typeface="微软雅黑" panose="020B0503020204020204" pitchFamily="34" charset="-122"/>
                  <a:cs typeface="Lato Light"/>
                  <a:sym typeface="Arial" panose="020B0604020202020204" pitchFamily="34" charset="0"/>
                </a:endParaRPr>
              </a:p>
            </p:txBody>
          </p:sp>
        </p:grpSp>
        <p:sp>
          <p:nvSpPr>
            <p:cNvPr id="19" name="Freeform 182"/>
            <p:cNvSpPr>
              <a:spLocks noChangeArrowheads="1"/>
            </p:cNvSpPr>
            <p:nvPr/>
          </p:nvSpPr>
          <p:spPr bwMode="auto">
            <a:xfrm>
              <a:off x="13169449" y="9706778"/>
              <a:ext cx="823591" cy="823914"/>
            </a:xfrm>
            <a:custGeom>
              <a:avLst/>
              <a:gdLst>
                <a:gd name="T0" fmla="*/ 822259 w 654"/>
                <a:gd name="T1" fmla="*/ 0 h 654"/>
                <a:gd name="T2" fmla="*/ 0 w 654"/>
                <a:gd name="T3" fmla="*/ 17633 h 654"/>
                <a:gd name="T4" fmla="*/ 0 w 654"/>
                <a:gd name="T5" fmla="*/ 822474 h 654"/>
                <a:gd name="T6" fmla="*/ 342503 w 654"/>
                <a:gd name="T7" fmla="*/ 822474 h 654"/>
                <a:gd name="T8" fmla="*/ 478497 w 654"/>
                <a:gd name="T9" fmla="*/ 566789 h 654"/>
                <a:gd name="T10" fmla="*/ 478497 w 654"/>
                <a:gd name="T11" fmla="*/ 822474 h 654"/>
                <a:gd name="T12" fmla="*/ 822259 w 654"/>
                <a:gd name="T13" fmla="*/ 822474 h 654"/>
                <a:gd name="T14" fmla="*/ 822259 w 654"/>
                <a:gd name="T15" fmla="*/ 0 h 654"/>
                <a:gd name="T16" fmla="*/ 222879 w 654"/>
                <a:gd name="T17" fmla="*/ 566789 h 654"/>
                <a:gd name="T18" fmla="*/ 101995 w 654"/>
                <a:gd name="T19" fmla="*/ 702819 h 654"/>
                <a:gd name="T20" fmla="*/ 222879 w 654"/>
                <a:gd name="T21" fmla="*/ 566789 h 654"/>
                <a:gd name="T22" fmla="*/ 101995 w 654"/>
                <a:gd name="T23" fmla="*/ 463508 h 654"/>
                <a:gd name="T24" fmla="*/ 222879 w 654"/>
                <a:gd name="T25" fmla="*/ 326219 h 654"/>
                <a:gd name="T26" fmla="*/ 101995 w 654"/>
                <a:gd name="T27" fmla="*/ 463508 h 654"/>
                <a:gd name="T28" fmla="*/ 101995 w 654"/>
                <a:gd name="T29" fmla="*/ 222937 h 654"/>
                <a:gd name="T30" fmla="*/ 222879 w 654"/>
                <a:gd name="T31" fmla="*/ 85648 h 654"/>
                <a:gd name="T32" fmla="*/ 101995 w 654"/>
                <a:gd name="T33" fmla="*/ 222937 h 654"/>
                <a:gd name="T34" fmla="*/ 478497 w 654"/>
                <a:gd name="T35" fmla="*/ 326219 h 654"/>
                <a:gd name="T36" fmla="*/ 342503 w 654"/>
                <a:gd name="T37" fmla="*/ 463508 h 654"/>
                <a:gd name="T38" fmla="*/ 478497 w 654"/>
                <a:gd name="T39" fmla="*/ 326219 h 654"/>
                <a:gd name="T40" fmla="*/ 342503 w 654"/>
                <a:gd name="T41" fmla="*/ 222937 h 654"/>
                <a:gd name="T42" fmla="*/ 478497 w 654"/>
                <a:gd name="T43" fmla="*/ 85648 h 654"/>
                <a:gd name="T44" fmla="*/ 342503 w 654"/>
                <a:gd name="T45" fmla="*/ 222937 h 654"/>
                <a:gd name="T46" fmla="*/ 719004 w 654"/>
                <a:gd name="T47" fmla="*/ 566789 h 654"/>
                <a:gd name="T48" fmla="*/ 599380 w 654"/>
                <a:gd name="T49" fmla="*/ 702819 h 654"/>
                <a:gd name="T50" fmla="*/ 719004 w 654"/>
                <a:gd name="T51" fmla="*/ 566789 h 654"/>
                <a:gd name="T52" fmla="*/ 599380 w 654"/>
                <a:gd name="T53" fmla="*/ 463508 h 654"/>
                <a:gd name="T54" fmla="*/ 719004 w 654"/>
                <a:gd name="T55" fmla="*/ 326219 h 654"/>
                <a:gd name="T56" fmla="*/ 599380 w 654"/>
                <a:gd name="T57" fmla="*/ 463508 h 654"/>
                <a:gd name="T58" fmla="*/ 599380 w 654"/>
                <a:gd name="T59" fmla="*/ 222937 h 654"/>
                <a:gd name="T60" fmla="*/ 719004 w 654"/>
                <a:gd name="T61" fmla="*/ 85648 h 654"/>
                <a:gd name="T62" fmla="*/ 599380 w 654"/>
                <a:gd name="T63" fmla="*/ 222937 h 654"/>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654" h="654">
                  <a:moveTo>
                    <a:pt x="653" y="0"/>
                  </a:moveTo>
                  <a:lnTo>
                    <a:pt x="653" y="0"/>
                  </a:lnTo>
                  <a:cubicBezTo>
                    <a:pt x="0" y="0"/>
                    <a:pt x="0" y="0"/>
                    <a:pt x="0" y="0"/>
                  </a:cubicBezTo>
                  <a:cubicBezTo>
                    <a:pt x="0" y="0"/>
                    <a:pt x="0" y="0"/>
                    <a:pt x="0" y="14"/>
                  </a:cubicBezTo>
                  <a:cubicBezTo>
                    <a:pt x="0" y="653"/>
                    <a:pt x="0" y="653"/>
                    <a:pt x="0" y="653"/>
                  </a:cubicBezTo>
                  <a:cubicBezTo>
                    <a:pt x="272" y="653"/>
                    <a:pt x="272" y="653"/>
                    <a:pt x="272" y="653"/>
                  </a:cubicBezTo>
                  <a:cubicBezTo>
                    <a:pt x="272" y="450"/>
                    <a:pt x="272" y="450"/>
                    <a:pt x="272" y="450"/>
                  </a:cubicBezTo>
                  <a:cubicBezTo>
                    <a:pt x="380" y="450"/>
                    <a:pt x="380" y="450"/>
                    <a:pt x="380" y="450"/>
                  </a:cubicBezTo>
                  <a:cubicBezTo>
                    <a:pt x="380" y="653"/>
                    <a:pt x="380" y="653"/>
                    <a:pt x="380" y="653"/>
                  </a:cubicBezTo>
                  <a:cubicBezTo>
                    <a:pt x="653" y="653"/>
                    <a:pt x="653" y="653"/>
                    <a:pt x="653" y="653"/>
                  </a:cubicBezTo>
                  <a:cubicBezTo>
                    <a:pt x="653" y="14"/>
                    <a:pt x="653" y="14"/>
                    <a:pt x="653" y="14"/>
                  </a:cubicBezTo>
                  <a:cubicBezTo>
                    <a:pt x="653" y="0"/>
                    <a:pt x="653" y="0"/>
                    <a:pt x="653" y="0"/>
                  </a:cubicBezTo>
                  <a:close/>
                  <a:moveTo>
                    <a:pt x="177" y="450"/>
                  </a:moveTo>
                  <a:lnTo>
                    <a:pt x="177" y="450"/>
                  </a:lnTo>
                  <a:cubicBezTo>
                    <a:pt x="177" y="558"/>
                    <a:pt x="177" y="558"/>
                    <a:pt x="177" y="558"/>
                  </a:cubicBezTo>
                  <a:cubicBezTo>
                    <a:pt x="81" y="558"/>
                    <a:pt x="81" y="558"/>
                    <a:pt x="81" y="558"/>
                  </a:cubicBezTo>
                  <a:cubicBezTo>
                    <a:pt x="81" y="450"/>
                    <a:pt x="81" y="450"/>
                    <a:pt x="81" y="450"/>
                  </a:cubicBezTo>
                  <a:lnTo>
                    <a:pt x="177" y="450"/>
                  </a:lnTo>
                  <a:close/>
                  <a:moveTo>
                    <a:pt x="81" y="368"/>
                  </a:moveTo>
                  <a:lnTo>
                    <a:pt x="81" y="368"/>
                  </a:lnTo>
                  <a:cubicBezTo>
                    <a:pt x="81" y="259"/>
                    <a:pt x="81" y="259"/>
                    <a:pt x="81" y="259"/>
                  </a:cubicBezTo>
                  <a:cubicBezTo>
                    <a:pt x="177" y="259"/>
                    <a:pt x="177" y="259"/>
                    <a:pt x="177" y="259"/>
                  </a:cubicBezTo>
                  <a:cubicBezTo>
                    <a:pt x="177" y="368"/>
                    <a:pt x="177" y="368"/>
                    <a:pt x="177" y="368"/>
                  </a:cubicBezTo>
                  <a:lnTo>
                    <a:pt x="81" y="368"/>
                  </a:lnTo>
                  <a:close/>
                  <a:moveTo>
                    <a:pt x="81" y="177"/>
                  </a:moveTo>
                  <a:lnTo>
                    <a:pt x="81" y="177"/>
                  </a:lnTo>
                  <a:cubicBezTo>
                    <a:pt x="81" y="68"/>
                    <a:pt x="81" y="68"/>
                    <a:pt x="81" y="68"/>
                  </a:cubicBezTo>
                  <a:cubicBezTo>
                    <a:pt x="177" y="68"/>
                    <a:pt x="177" y="68"/>
                    <a:pt x="177" y="68"/>
                  </a:cubicBezTo>
                  <a:cubicBezTo>
                    <a:pt x="177" y="177"/>
                    <a:pt x="177" y="177"/>
                    <a:pt x="177" y="177"/>
                  </a:cubicBezTo>
                  <a:lnTo>
                    <a:pt x="81" y="177"/>
                  </a:lnTo>
                  <a:close/>
                  <a:moveTo>
                    <a:pt x="380" y="259"/>
                  </a:moveTo>
                  <a:lnTo>
                    <a:pt x="380" y="259"/>
                  </a:lnTo>
                  <a:cubicBezTo>
                    <a:pt x="380" y="368"/>
                    <a:pt x="380" y="368"/>
                    <a:pt x="380" y="368"/>
                  </a:cubicBezTo>
                  <a:cubicBezTo>
                    <a:pt x="272" y="368"/>
                    <a:pt x="272" y="368"/>
                    <a:pt x="272" y="368"/>
                  </a:cubicBezTo>
                  <a:cubicBezTo>
                    <a:pt x="272" y="259"/>
                    <a:pt x="272" y="259"/>
                    <a:pt x="272" y="259"/>
                  </a:cubicBezTo>
                  <a:lnTo>
                    <a:pt x="380" y="259"/>
                  </a:lnTo>
                  <a:close/>
                  <a:moveTo>
                    <a:pt x="272" y="177"/>
                  </a:moveTo>
                  <a:lnTo>
                    <a:pt x="272" y="177"/>
                  </a:lnTo>
                  <a:cubicBezTo>
                    <a:pt x="272" y="68"/>
                    <a:pt x="272" y="68"/>
                    <a:pt x="272" y="68"/>
                  </a:cubicBezTo>
                  <a:cubicBezTo>
                    <a:pt x="380" y="68"/>
                    <a:pt x="380" y="68"/>
                    <a:pt x="380" y="68"/>
                  </a:cubicBezTo>
                  <a:cubicBezTo>
                    <a:pt x="380" y="177"/>
                    <a:pt x="380" y="177"/>
                    <a:pt x="380" y="177"/>
                  </a:cubicBezTo>
                  <a:lnTo>
                    <a:pt x="272" y="177"/>
                  </a:lnTo>
                  <a:close/>
                  <a:moveTo>
                    <a:pt x="571" y="450"/>
                  </a:moveTo>
                  <a:lnTo>
                    <a:pt x="571" y="450"/>
                  </a:lnTo>
                  <a:cubicBezTo>
                    <a:pt x="571" y="558"/>
                    <a:pt x="571" y="558"/>
                    <a:pt x="571" y="558"/>
                  </a:cubicBezTo>
                  <a:cubicBezTo>
                    <a:pt x="476" y="558"/>
                    <a:pt x="476" y="558"/>
                    <a:pt x="476" y="558"/>
                  </a:cubicBezTo>
                  <a:cubicBezTo>
                    <a:pt x="476" y="450"/>
                    <a:pt x="476" y="450"/>
                    <a:pt x="476" y="450"/>
                  </a:cubicBezTo>
                  <a:lnTo>
                    <a:pt x="571" y="450"/>
                  </a:lnTo>
                  <a:close/>
                  <a:moveTo>
                    <a:pt x="476" y="368"/>
                  </a:moveTo>
                  <a:lnTo>
                    <a:pt x="476" y="368"/>
                  </a:lnTo>
                  <a:cubicBezTo>
                    <a:pt x="476" y="259"/>
                    <a:pt x="476" y="259"/>
                    <a:pt x="476" y="259"/>
                  </a:cubicBezTo>
                  <a:cubicBezTo>
                    <a:pt x="571" y="259"/>
                    <a:pt x="571" y="259"/>
                    <a:pt x="571" y="259"/>
                  </a:cubicBezTo>
                  <a:cubicBezTo>
                    <a:pt x="571" y="368"/>
                    <a:pt x="571" y="368"/>
                    <a:pt x="571" y="368"/>
                  </a:cubicBezTo>
                  <a:lnTo>
                    <a:pt x="476" y="368"/>
                  </a:lnTo>
                  <a:close/>
                  <a:moveTo>
                    <a:pt x="476" y="177"/>
                  </a:moveTo>
                  <a:lnTo>
                    <a:pt x="476" y="177"/>
                  </a:lnTo>
                  <a:cubicBezTo>
                    <a:pt x="476" y="68"/>
                    <a:pt x="476" y="68"/>
                    <a:pt x="476" y="68"/>
                  </a:cubicBezTo>
                  <a:cubicBezTo>
                    <a:pt x="571" y="68"/>
                    <a:pt x="571" y="68"/>
                    <a:pt x="571" y="68"/>
                  </a:cubicBezTo>
                  <a:cubicBezTo>
                    <a:pt x="571" y="177"/>
                    <a:pt x="571" y="177"/>
                    <a:pt x="571" y="177"/>
                  </a:cubicBezTo>
                  <a:lnTo>
                    <a:pt x="476" y="177"/>
                  </a:lnTo>
                  <a:close/>
                </a:path>
              </a:pathLst>
            </a:custGeom>
            <a:solidFill>
              <a:srgbClr val="FFFFFF"/>
            </a:solidFill>
            <a:ln>
              <a:noFill/>
            </a:ln>
          </p:spPr>
          <p:txBody>
            <a:bodyPr wrap="none" lIns="75868" tIns="37945" rIns="75868" bIns="37945" anchor="ctr"/>
            <a:lstStyle/>
            <a:p>
              <a:endParaRPr lang="en-US" sz="900">
                <a:latin typeface="Arial" panose="020B0604020202020204" pitchFamily="34" charset="0"/>
                <a:ea typeface="微软雅黑" panose="020B0503020204020204" pitchFamily="34" charset="-122"/>
                <a:cs typeface="Lato Light"/>
                <a:sym typeface="Arial" panose="020B0604020202020204" pitchFamily="34" charset="0"/>
              </a:endParaRPr>
            </a:p>
          </p:txBody>
        </p:sp>
        <p:grpSp>
          <p:nvGrpSpPr>
            <p:cNvPr id="20" name="Group 67"/>
            <p:cNvGrpSpPr/>
            <p:nvPr/>
          </p:nvGrpSpPr>
          <p:grpSpPr>
            <a:xfrm>
              <a:off x="15607551" y="9704047"/>
              <a:ext cx="789822" cy="829308"/>
              <a:chOff x="6550342" y="10834538"/>
              <a:chExt cx="593638" cy="623070"/>
            </a:xfrm>
            <a:solidFill>
              <a:srgbClr val="FFFFFF"/>
            </a:solidFill>
          </p:grpSpPr>
          <p:sp>
            <p:nvSpPr>
              <p:cNvPr id="28" name="Freeform 220"/>
              <p:cNvSpPr>
                <a:spLocks noChangeArrowheads="1"/>
              </p:cNvSpPr>
              <p:nvPr/>
            </p:nvSpPr>
            <p:spPr bwMode="auto">
              <a:xfrm>
                <a:off x="6550342" y="10834540"/>
                <a:ext cx="209028" cy="401438"/>
              </a:xfrm>
              <a:custGeom>
                <a:avLst/>
                <a:gdLst>
                  <a:gd name="T0" fmla="*/ 218 w 219"/>
                  <a:gd name="T1" fmla="*/ 136 h 423"/>
                  <a:gd name="T2" fmla="*/ 218 w 219"/>
                  <a:gd name="T3" fmla="*/ 136 h 423"/>
                  <a:gd name="T4" fmla="*/ 54 w 219"/>
                  <a:gd name="T5" fmla="*/ 0 h 423"/>
                  <a:gd name="T6" fmla="*/ 0 w 219"/>
                  <a:gd name="T7" fmla="*/ 0 h 423"/>
                  <a:gd name="T8" fmla="*/ 0 w 219"/>
                  <a:gd name="T9" fmla="*/ 422 h 423"/>
                  <a:gd name="T10" fmla="*/ 41 w 219"/>
                  <a:gd name="T11" fmla="*/ 381 h 423"/>
                  <a:gd name="T12" fmla="*/ 54 w 219"/>
                  <a:gd name="T13" fmla="*/ 381 h 423"/>
                  <a:gd name="T14" fmla="*/ 218 w 219"/>
                  <a:gd name="T15" fmla="*/ 163 h 423"/>
                  <a:gd name="T16" fmla="*/ 218 w 219"/>
                  <a:gd name="T17" fmla="*/ 136 h 4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9" h="423">
                    <a:moveTo>
                      <a:pt x="218" y="136"/>
                    </a:moveTo>
                    <a:lnTo>
                      <a:pt x="218" y="136"/>
                    </a:lnTo>
                    <a:cubicBezTo>
                      <a:pt x="54" y="0"/>
                      <a:pt x="54" y="0"/>
                      <a:pt x="54" y="0"/>
                    </a:cubicBezTo>
                    <a:cubicBezTo>
                      <a:pt x="0" y="0"/>
                      <a:pt x="0" y="0"/>
                      <a:pt x="0" y="0"/>
                    </a:cubicBezTo>
                    <a:cubicBezTo>
                      <a:pt x="0" y="422"/>
                      <a:pt x="0" y="422"/>
                      <a:pt x="0" y="422"/>
                    </a:cubicBezTo>
                    <a:cubicBezTo>
                      <a:pt x="41" y="381"/>
                      <a:pt x="41" y="381"/>
                      <a:pt x="41" y="381"/>
                    </a:cubicBezTo>
                    <a:cubicBezTo>
                      <a:pt x="41" y="381"/>
                      <a:pt x="41" y="381"/>
                      <a:pt x="54" y="381"/>
                    </a:cubicBezTo>
                    <a:cubicBezTo>
                      <a:pt x="218" y="163"/>
                      <a:pt x="218" y="163"/>
                      <a:pt x="218" y="163"/>
                    </a:cubicBezTo>
                    <a:lnTo>
                      <a:pt x="218" y="136"/>
                    </a:lnTo>
                  </a:path>
                </a:pathLst>
              </a:custGeom>
              <a:grpFill/>
              <a:ln>
                <a:noFill/>
              </a:ln>
              <a:effectLst/>
            </p:spPr>
            <p:txBody>
              <a:bodyPr wrap="none" lIns="76183" tIns="38092" rIns="76183" bIns="38092" anchor="ctr"/>
              <a:lstStyle/>
              <a:p>
                <a:pPr defTabSz="542046">
                  <a:defRPr/>
                </a:pPr>
                <a:endParaRPr lang="en-US" sz="900">
                  <a:latin typeface="Arial" panose="020B0604020202020204" pitchFamily="34" charset="0"/>
                  <a:ea typeface="微软雅黑" panose="020B0503020204020204" pitchFamily="34" charset="-122"/>
                  <a:cs typeface="Lato Light"/>
                  <a:sym typeface="Arial" panose="020B0604020202020204" pitchFamily="34" charset="0"/>
                </a:endParaRPr>
              </a:p>
            </p:txBody>
          </p:sp>
          <p:sp>
            <p:nvSpPr>
              <p:cNvPr id="29" name="Freeform 221"/>
              <p:cNvSpPr>
                <a:spLocks noChangeArrowheads="1"/>
              </p:cNvSpPr>
              <p:nvPr/>
            </p:nvSpPr>
            <p:spPr bwMode="auto">
              <a:xfrm>
                <a:off x="6654855" y="11311249"/>
                <a:ext cx="50167" cy="37636"/>
              </a:xfrm>
              <a:custGeom>
                <a:avLst/>
                <a:gdLst>
                  <a:gd name="T0" fmla="*/ 26 w 55"/>
                  <a:gd name="T1" fmla="*/ 0 h 41"/>
                  <a:gd name="T2" fmla="*/ 26 w 55"/>
                  <a:gd name="T3" fmla="*/ 0 h 41"/>
                  <a:gd name="T4" fmla="*/ 12 w 55"/>
                  <a:gd name="T5" fmla="*/ 0 h 41"/>
                  <a:gd name="T6" fmla="*/ 12 w 55"/>
                  <a:gd name="T7" fmla="*/ 27 h 41"/>
                  <a:gd name="T8" fmla="*/ 40 w 55"/>
                  <a:gd name="T9" fmla="*/ 27 h 41"/>
                  <a:gd name="T10" fmla="*/ 40 w 55"/>
                  <a:gd name="T11" fmla="*/ 0 h 41"/>
                  <a:gd name="T12" fmla="*/ 26 w 55"/>
                  <a:gd name="T13" fmla="*/ 0 h 41"/>
                </a:gdLst>
                <a:ahLst/>
                <a:cxnLst>
                  <a:cxn ang="0">
                    <a:pos x="T0" y="T1"/>
                  </a:cxn>
                  <a:cxn ang="0">
                    <a:pos x="T2" y="T3"/>
                  </a:cxn>
                  <a:cxn ang="0">
                    <a:pos x="T4" y="T5"/>
                  </a:cxn>
                  <a:cxn ang="0">
                    <a:pos x="T6" y="T7"/>
                  </a:cxn>
                  <a:cxn ang="0">
                    <a:pos x="T8" y="T9"/>
                  </a:cxn>
                  <a:cxn ang="0">
                    <a:pos x="T10" y="T11"/>
                  </a:cxn>
                  <a:cxn ang="0">
                    <a:pos x="T12" y="T13"/>
                  </a:cxn>
                </a:cxnLst>
                <a:rect l="0" t="0" r="r" b="b"/>
                <a:pathLst>
                  <a:path w="55" h="41">
                    <a:moveTo>
                      <a:pt x="26" y="0"/>
                    </a:moveTo>
                    <a:lnTo>
                      <a:pt x="26" y="0"/>
                    </a:lnTo>
                    <a:lnTo>
                      <a:pt x="12" y="0"/>
                    </a:lnTo>
                    <a:cubicBezTo>
                      <a:pt x="0" y="12"/>
                      <a:pt x="12" y="27"/>
                      <a:pt x="12" y="27"/>
                    </a:cubicBezTo>
                    <a:cubicBezTo>
                      <a:pt x="26" y="40"/>
                      <a:pt x="40" y="40"/>
                      <a:pt x="40" y="27"/>
                    </a:cubicBezTo>
                    <a:cubicBezTo>
                      <a:pt x="54" y="12"/>
                      <a:pt x="54" y="0"/>
                      <a:pt x="40" y="0"/>
                    </a:cubicBezTo>
                    <a:cubicBezTo>
                      <a:pt x="40" y="0"/>
                      <a:pt x="40" y="0"/>
                      <a:pt x="26" y="0"/>
                    </a:cubicBezTo>
                  </a:path>
                </a:pathLst>
              </a:custGeom>
              <a:grpFill/>
              <a:ln>
                <a:noFill/>
              </a:ln>
              <a:effectLst/>
            </p:spPr>
            <p:txBody>
              <a:bodyPr wrap="none" lIns="76183" tIns="38092" rIns="76183" bIns="38092" anchor="ctr"/>
              <a:lstStyle/>
              <a:p>
                <a:pPr defTabSz="542046">
                  <a:defRPr/>
                </a:pPr>
                <a:endParaRPr lang="en-US" sz="900">
                  <a:latin typeface="Arial" panose="020B0604020202020204" pitchFamily="34" charset="0"/>
                  <a:ea typeface="微软雅黑" panose="020B0503020204020204" pitchFamily="34" charset="-122"/>
                  <a:cs typeface="Lato Light"/>
                  <a:sym typeface="Arial" panose="020B0604020202020204" pitchFamily="34" charset="0"/>
                </a:endParaRPr>
              </a:p>
            </p:txBody>
          </p:sp>
          <p:sp>
            <p:nvSpPr>
              <p:cNvPr id="30" name="Freeform 222"/>
              <p:cNvSpPr>
                <a:spLocks noChangeArrowheads="1"/>
              </p:cNvSpPr>
              <p:nvPr/>
            </p:nvSpPr>
            <p:spPr bwMode="auto">
              <a:xfrm>
                <a:off x="6604690" y="11261068"/>
                <a:ext cx="54346" cy="54363"/>
              </a:xfrm>
              <a:custGeom>
                <a:avLst/>
                <a:gdLst>
                  <a:gd name="T0" fmla="*/ 28 w 57"/>
                  <a:gd name="T1" fmla="*/ 0 h 56"/>
                  <a:gd name="T2" fmla="*/ 28 w 57"/>
                  <a:gd name="T3" fmla="*/ 0 h 56"/>
                  <a:gd name="T4" fmla="*/ 14 w 57"/>
                  <a:gd name="T5" fmla="*/ 13 h 56"/>
                  <a:gd name="T6" fmla="*/ 14 w 57"/>
                  <a:gd name="T7" fmla="*/ 41 h 56"/>
                  <a:gd name="T8" fmla="*/ 42 w 57"/>
                  <a:gd name="T9" fmla="*/ 41 h 56"/>
                  <a:gd name="T10" fmla="*/ 42 w 57"/>
                  <a:gd name="T11" fmla="*/ 13 h 56"/>
                  <a:gd name="T12" fmla="*/ 28 w 57"/>
                  <a:gd name="T13" fmla="*/ 0 h 56"/>
                </a:gdLst>
                <a:ahLst/>
                <a:cxnLst>
                  <a:cxn ang="0">
                    <a:pos x="T0" y="T1"/>
                  </a:cxn>
                  <a:cxn ang="0">
                    <a:pos x="T2" y="T3"/>
                  </a:cxn>
                  <a:cxn ang="0">
                    <a:pos x="T4" y="T5"/>
                  </a:cxn>
                  <a:cxn ang="0">
                    <a:pos x="T6" y="T7"/>
                  </a:cxn>
                  <a:cxn ang="0">
                    <a:pos x="T8" y="T9"/>
                  </a:cxn>
                  <a:cxn ang="0">
                    <a:pos x="T10" y="T11"/>
                  </a:cxn>
                  <a:cxn ang="0">
                    <a:pos x="T12" y="T13"/>
                  </a:cxn>
                </a:cxnLst>
                <a:rect l="0" t="0" r="r" b="b"/>
                <a:pathLst>
                  <a:path w="57" h="56">
                    <a:moveTo>
                      <a:pt x="28" y="0"/>
                    </a:moveTo>
                    <a:lnTo>
                      <a:pt x="28" y="0"/>
                    </a:lnTo>
                    <a:lnTo>
                      <a:pt x="14" y="13"/>
                    </a:lnTo>
                    <a:cubicBezTo>
                      <a:pt x="0" y="27"/>
                      <a:pt x="14" y="41"/>
                      <a:pt x="14" y="41"/>
                    </a:cubicBezTo>
                    <a:cubicBezTo>
                      <a:pt x="28" y="55"/>
                      <a:pt x="42" y="55"/>
                      <a:pt x="42" y="41"/>
                    </a:cubicBezTo>
                    <a:cubicBezTo>
                      <a:pt x="56" y="27"/>
                      <a:pt x="56" y="13"/>
                      <a:pt x="42" y="13"/>
                    </a:cubicBezTo>
                    <a:cubicBezTo>
                      <a:pt x="42" y="0"/>
                      <a:pt x="42" y="0"/>
                      <a:pt x="28" y="0"/>
                    </a:cubicBezTo>
                  </a:path>
                </a:pathLst>
              </a:custGeom>
              <a:grpFill/>
              <a:ln>
                <a:noFill/>
              </a:ln>
              <a:effectLst/>
            </p:spPr>
            <p:txBody>
              <a:bodyPr wrap="none" lIns="76183" tIns="38092" rIns="76183" bIns="38092" anchor="ctr"/>
              <a:lstStyle/>
              <a:p>
                <a:pPr defTabSz="542046">
                  <a:defRPr/>
                </a:pPr>
                <a:endParaRPr lang="en-US" sz="900">
                  <a:latin typeface="Arial" panose="020B0604020202020204" pitchFamily="34" charset="0"/>
                  <a:ea typeface="微软雅黑" panose="020B0503020204020204" pitchFamily="34" charset="-122"/>
                  <a:cs typeface="Lato Light"/>
                  <a:sym typeface="Arial" panose="020B0604020202020204" pitchFamily="34" charset="0"/>
                </a:endParaRPr>
              </a:p>
            </p:txBody>
          </p:sp>
          <p:sp>
            <p:nvSpPr>
              <p:cNvPr id="31" name="Freeform 223"/>
              <p:cNvSpPr>
                <a:spLocks noChangeArrowheads="1"/>
              </p:cNvSpPr>
              <p:nvPr/>
            </p:nvSpPr>
            <p:spPr bwMode="auto">
              <a:xfrm>
                <a:off x="6964218" y="10834538"/>
                <a:ext cx="179762" cy="334532"/>
              </a:xfrm>
              <a:custGeom>
                <a:avLst/>
                <a:gdLst>
                  <a:gd name="T0" fmla="*/ 108 w 191"/>
                  <a:gd name="T1" fmla="*/ 0 h 354"/>
                  <a:gd name="T2" fmla="*/ 0 w 191"/>
                  <a:gd name="T3" fmla="*/ 122 h 354"/>
                  <a:gd name="T4" fmla="*/ 190 w 191"/>
                  <a:gd name="T5" fmla="*/ 353 h 354"/>
                  <a:gd name="T6" fmla="*/ 190 w 191"/>
                  <a:gd name="T7" fmla="*/ 0 h 354"/>
                  <a:gd name="T8" fmla="*/ 108 w 191"/>
                  <a:gd name="T9" fmla="*/ 0 h 354"/>
                </a:gdLst>
                <a:ahLst/>
                <a:cxnLst>
                  <a:cxn ang="0">
                    <a:pos x="T0" y="T1"/>
                  </a:cxn>
                  <a:cxn ang="0">
                    <a:pos x="T2" y="T3"/>
                  </a:cxn>
                  <a:cxn ang="0">
                    <a:pos x="T4" y="T5"/>
                  </a:cxn>
                  <a:cxn ang="0">
                    <a:pos x="T6" y="T7"/>
                  </a:cxn>
                  <a:cxn ang="0">
                    <a:pos x="T8" y="T9"/>
                  </a:cxn>
                </a:cxnLst>
                <a:rect l="0" t="0" r="r" b="b"/>
                <a:pathLst>
                  <a:path w="191" h="354">
                    <a:moveTo>
                      <a:pt x="108" y="0"/>
                    </a:moveTo>
                    <a:lnTo>
                      <a:pt x="0" y="122"/>
                    </a:lnTo>
                    <a:lnTo>
                      <a:pt x="190" y="353"/>
                    </a:lnTo>
                    <a:lnTo>
                      <a:pt x="190" y="0"/>
                    </a:lnTo>
                    <a:lnTo>
                      <a:pt x="108" y="0"/>
                    </a:lnTo>
                  </a:path>
                </a:pathLst>
              </a:custGeom>
              <a:grpFill/>
              <a:ln>
                <a:noFill/>
              </a:ln>
              <a:effectLst/>
            </p:spPr>
            <p:txBody>
              <a:bodyPr wrap="none" lIns="76183" tIns="38092" rIns="76183" bIns="38092" anchor="ctr"/>
              <a:lstStyle/>
              <a:p>
                <a:pPr defTabSz="542046">
                  <a:defRPr/>
                </a:pPr>
                <a:endParaRPr lang="en-US" sz="900">
                  <a:latin typeface="Arial" panose="020B0604020202020204" pitchFamily="34" charset="0"/>
                  <a:ea typeface="微软雅黑" panose="020B0503020204020204" pitchFamily="34" charset="-122"/>
                  <a:cs typeface="Lato Light"/>
                  <a:sym typeface="Arial" panose="020B0604020202020204" pitchFamily="34" charset="0"/>
                </a:endParaRPr>
              </a:p>
            </p:txBody>
          </p:sp>
          <p:sp>
            <p:nvSpPr>
              <p:cNvPr id="32" name="Freeform 224"/>
              <p:cNvSpPr>
                <a:spLocks noChangeArrowheads="1"/>
              </p:cNvSpPr>
              <p:nvPr/>
            </p:nvSpPr>
            <p:spPr bwMode="auto">
              <a:xfrm>
                <a:off x="6705022" y="11348885"/>
                <a:ext cx="50167" cy="41816"/>
              </a:xfrm>
              <a:custGeom>
                <a:avLst/>
                <a:gdLst>
                  <a:gd name="T0" fmla="*/ 26 w 55"/>
                  <a:gd name="T1" fmla="*/ 0 h 42"/>
                  <a:gd name="T2" fmla="*/ 26 w 55"/>
                  <a:gd name="T3" fmla="*/ 0 h 42"/>
                  <a:gd name="T4" fmla="*/ 14 w 55"/>
                  <a:gd name="T5" fmla="*/ 0 h 42"/>
                  <a:gd name="T6" fmla="*/ 14 w 55"/>
                  <a:gd name="T7" fmla="*/ 41 h 42"/>
                  <a:gd name="T8" fmla="*/ 40 w 55"/>
                  <a:gd name="T9" fmla="*/ 28 h 42"/>
                  <a:gd name="T10" fmla="*/ 40 w 55"/>
                  <a:gd name="T11" fmla="*/ 0 h 42"/>
                  <a:gd name="T12" fmla="*/ 26 w 55"/>
                  <a:gd name="T13" fmla="*/ 0 h 42"/>
                </a:gdLst>
                <a:ahLst/>
                <a:cxnLst>
                  <a:cxn ang="0">
                    <a:pos x="T0" y="T1"/>
                  </a:cxn>
                  <a:cxn ang="0">
                    <a:pos x="T2" y="T3"/>
                  </a:cxn>
                  <a:cxn ang="0">
                    <a:pos x="T4" y="T5"/>
                  </a:cxn>
                  <a:cxn ang="0">
                    <a:pos x="T6" y="T7"/>
                  </a:cxn>
                  <a:cxn ang="0">
                    <a:pos x="T8" y="T9"/>
                  </a:cxn>
                  <a:cxn ang="0">
                    <a:pos x="T10" y="T11"/>
                  </a:cxn>
                  <a:cxn ang="0">
                    <a:pos x="T12" y="T13"/>
                  </a:cxn>
                </a:cxnLst>
                <a:rect l="0" t="0" r="r" b="b"/>
                <a:pathLst>
                  <a:path w="55" h="42">
                    <a:moveTo>
                      <a:pt x="26" y="0"/>
                    </a:moveTo>
                    <a:lnTo>
                      <a:pt x="26" y="0"/>
                    </a:lnTo>
                    <a:lnTo>
                      <a:pt x="14" y="0"/>
                    </a:lnTo>
                    <a:cubicBezTo>
                      <a:pt x="0" y="14"/>
                      <a:pt x="14" y="28"/>
                      <a:pt x="14" y="41"/>
                    </a:cubicBezTo>
                    <a:cubicBezTo>
                      <a:pt x="26" y="41"/>
                      <a:pt x="40" y="41"/>
                      <a:pt x="40" y="28"/>
                    </a:cubicBezTo>
                    <a:cubicBezTo>
                      <a:pt x="54" y="28"/>
                      <a:pt x="54" y="14"/>
                      <a:pt x="40" y="0"/>
                    </a:cubicBezTo>
                    <a:cubicBezTo>
                      <a:pt x="40" y="0"/>
                      <a:pt x="40" y="0"/>
                      <a:pt x="26" y="0"/>
                    </a:cubicBezTo>
                  </a:path>
                </a:pathLst>
              </a:custGeom>
              <a:grpFill/>
              <a:ln>
                <a:noFill/>
              </a:ln>
              <a:effectLst/>
            </p:spPr>
            <p:txBody>
              <a:bodyPr wrap="none" lIns="76183" tIns="38092" rIns="76183" bIns="38092" anchor="ctr"/>
              <a:lstStyle/>
              <a:p>
                <a:pPr defTabSz="542046">
                  <a:defRPr/>
                </a:pPr>
                <a:endParaRPr lang="en-US" sz="900">
                  <a:latin typeface="Arial" panose="020B0604020202020204" pitchFamily="34" charset="0"/>
                  <a:ea typeface="微软雅黑" panose="020B0503020204020204" pitchFamily="34" charset="-122"/>
                  <a:cs typeface="Lato Light"/>
                  <a:sym typeface="Arial" panose="020B0604020202020204" pitchFamily="34" charset="0"/>
                </a:endParaRPr>
              </a:p>
            </p:txBody>
          </p:sp>
          <p:sp>
            <p:nvSpPr>
              <p:cNvPr id="33" name="Freeform 225"/>
              <p:cNvSpPr>
                <a:spLocks noChangeArrowheads="1"/>
              </p:cNvSpPr>
              <p:nvPr/>
            </p:nvSpPr>
            <p:spPr bwMode="auto">
              <a:xfrm>
                <a:off x="6759368" y="10976718"/>
                <a:ext cx="351166" cy="246719"/>
              </a:xfrm>
              <a:custGeom>
                <a:avLst/>
                <a:gdLst>
                  <a:gd name="T0" fmla="*/ 14 w 369"/>
                  <a:gd name="T1" fmla="*/ 135 h 259"/>
                  <a:gd name="T2" fmla="*/ 14 w 369"/>
                  <a:gd name="T3" fmla="*/ 135 h 259"/>
                  <a:gd name="T4" fmla="*/ 0 w 369"/>
                  <a:gd name="T5" fmla="*/ 177 h 259"/>
                  <a:gd name="T6" fmla="*/ 41 w 369"/>
                  <a:gd name="T7" fmla="*/ 177 h 259"/>
                  <a:gd name="T8" fmla="*/ 123 w 369"/>
                  <a:gd name="T9" fmla="*/ 109 h 259"/>
                  <a:gd name="T10" fmla="*/ 123 w 369"/>
                  <a:gd name="T11" fmla="*/ 109 h 259"/>
                  <a:gd name="T12" fmla="*/ 135 w 369"/>
                  <a:gd name="T13" fmla="*/ 109 h 259"/>
                  <a:gd name="T14" fmla="*/ 135 w 369"/>
                  <a:gd name="T15" fmla="*/ 109 h 259"/>
                  <a:gd name="T16" fmla="*/ 135 w 369"/>
                  <a:gd name="T17" fmla="*/ 109 h 259"/>
                  <a:gd name="T18" fmla="*/ 135 w 369"/>
                  <a:gd name="T19" fmla="*/ 109 h 259"/>
                  <a:gd name="T20" fmla="*/ 135 w 369"/>
                  <a:gd name="T21" fmla="*/ 109 h 259"/>
                  <a:gd name="T22" fmla="*/ 231 w 369"/>
                  <a:gd name="T23" fmla="*/ 191 h 259"/>
                  <a:gd name="T24" fmla="*/ 231 w 369"/>
                  <a:gd name="T25" fmla="*/ 191 h 259"/>
                  <a:gd name="T26" fmla="*/ 300 w 369"/>
                  <a:gd name="T27" fmla="*/ 258 h 259"/>
                  <a:gd name="T28" fmla="*/ 368 w 369"/>
                  <a:gd name="T29" fmla="*/ 203 h 259"/>
                  <a:gd name="T30" fmla="*/ 204 w 369"/>
                  <a:gd name="T31" fmla="*/ 0 h 259"/>
                  <a:gd name="T32" fmla="*/ 14 w 369"/>
                  <a:gd name="T33" fmla="*/ 135 h 2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69" h="259">
                    <a:moveTo>
                      <a:pt x="14" y="135"/>
                    </a:moveTo>
                    <a:lnTo>
                      <a:pt x="14" y="135"/>
                    </a:lnTo>
                    <a:cubicBezTo>
                      <a:pt x="0" y="135"/>
                      <a:pt x="0" y="163"/>
                      <a:pt x="0" y="177"/>
                    </a:cubicBezTo>
                    <a:cubicBezTo>
                      <a:pt x="14" y="177"/>
                      <a:pt x="41" y="177"/>
                      <a:pt x="41" y="177"/>
                    </a:cubicBezTo>
                    <a:cubicBezTo>
                      <a:pt x="55" y="163"/>
                      <a:pt x="109" y="109"/>
                      <a:pt x="123" y="109"/>
                    </a:cubicBezTo>
                    <a:lnTo>
                      <a:pt x="123" y="109"/>
                    </a:lnTo>
                    <a:cubicBezTo>
                      <a:pt x="123" y="109"/>
                      <a:pt x="123" y="109"/>
                      <a:pt x="135" y="109"/>
                    </a:cubicBezTo>
                    <a:lnTo>
                      <a:pt x="135" y="109"/>
                    </a:lnTo>
                    <a:lnTo>
                      <a:pt x="135" y="109"/>
                    </a:lnTo>
                    <a:lnTo>
                      <a:pt x="135" y="109"/>
                    </a:lnTo>
                    <a:lnTo>
                      <a:pt x="135" y="109"/>
                    </a:lnTo>
                    <a:cubicBezTo>
                      <a:pt x="231" y="191"/>
                      <a:pt x="231" y="191"/>
                      <a:pt x="231" y="191"/>
                    </a:cubicBezTo>
                    <a:lnTo>
                      <a:pt x="231" y="191"/>
                    </a:lnTo>
                    <a:cubicBezTo>
                      <a:pt x="300" y="258"/>
                      <a:pt x="300" y="258"/>
                      <a:pt x="300" y="258"/>
                    </a:cubicBezTo>
                    <a:cubicBezTo>
                      <a:pt x="368" y="203"/>
                      <a:pt x="368" y="203"/>
                      <a:pt x="368" y="203"/>
                    </a:cubicBezTo>
                    <a:cubicBezTo>
                      <a:pt x="204" y="0"/>
                      <a:pt x="204" y="0"/>
                      <a:pt x="204" y="0"/>
                    </a:cubicBezTo>
                    <a:cubicBezTo>
                      <a:pt x="177" y="13"/>
                      <a:pt x="55" y="67"/>
                      <a:pt x="14" y="135"/>
                    </a:cubicBezTo>
                  </a:path>
                </a:pathLst>
              </a:custGeom>
              <a:grpFill/>
              <a:ln>
                <a:noFill/>
              </a:ln>
              <a:effectLst/>
            </p:spPr>
            <p:txBody>
              <a:bodyPr wrap="none" lIns="76183" tIns="38092" rIns="76183" bIns="38092" anchor="ctr"/>
              <a:lstStyle/>
              <a:p>
                <a:pPr defTabSz="542046">
                  <a:defRPr/>
                </a:pPr>
                <a:endParaRPr lang="en-US" sz="900">
                  <a:latin typeface="Arial" panose="020B0604020202020204" pitchFamily="34" charset="0"/>
                  <a:ea typeface="微软雅黑" panose="020B0503020204020204" pitchFamily="34" charset="-122"/>
                  <a:cs typeface="Lato Light"/>
                  <a:sym typeface="Arial" panose="020B0604020202020204" pitchFamily="34" charset="0"/>
                </a:endParaRPr>
              </a:p>
            </p:txBody>
          </p:sp>
          <p:sp>
            <p:nvSpPr>
              <p:cNvPr id="34" name="Freeform 226"/>
              <p:cNvSpPr>
                <a:spLocks noChangeArrowheads="1"/>
              </p:cNvSpPr>
              <p:nvPr/>
            </p:nvSpPr>
            <p:spPr bwMode="auto">
              <a:xfrm>
                <a:off x="6629773" y="11001807"/>
                <a:ext cx="438957" cy="426529"/>
              </a:xfrm>
              <a:custGeom>
                <a:avLst/>
                <a:gdLst>
                  <a:gd name="T0" fmla="*/ 259 w 463"/>
                  <a:gd name="T1" fmla="*/ 108 h 450"/>
                  <a:gd name="T2" fmla="*/ 259 w 463"/>
                  <a:gd name="T3" fmla="*/ 108 h 450"/>
                  <a:gd name="T4" fmla="*/ 204 w 463"/>
                  <a:gd name="T5" fmla="*/ 164 h 450"/>
                  <a:gd name="T6" fmla="*/ 122 w 463"/>
                  <a:gd name="T7" fmla="*/ 164 h 450"/>
                  <a:gd name="T8" fmla="*/ 122 w 463"/>
                  <a:gd name="T9" fmla="*/ 94 h 450"/>
                  <a:gd name="T10" fmla="*/ 217 w 463"/>
                  <a:gd name="T11" fmla="*/ 0 h 450"/>
                  <a:gd name="T12" fmla="*/ 150 w 463"/>
                  <a:gd name="T13" fmla="*/ 13 h 450"/>
                  <a:gd name="T14" fmla="*/ 0 w 463"/>
                  <a:gd name="T15" fmla="*/ 218 h 450"/>
                  <a:gd name="T16" fmla="*/ 271 w 463"/>
                  <a:gd name="T17" fmla="*/ 449 h 450"/>
                  <a:gd name="T18" fmla="*/ 286 w 463"/>
                  <a:gd name="T19" fmla="*/ 449 h 450"/>
                  <a:gd name="T20" fmla="*/ 286 w 463"/>
                  <a:gd name="T21" fmla="*/ 449 h 450"/>
                  <a:gd name="T22" fmla="*/ 299 w 463"/>
                  <a:gd name="T23" fmla="*/ 449 h 450"/>
                  <a:gd name="T24" fmla="*/ 313 w 463"/>
                  <a:gd name="T25" fmla="*/ 435 h 450"/>
                  <a:gd name="T26" fmla="*/ 299 w 463"/>
                  <a:gd name="T27" fmla="*/ 422 h 450"/>
                  <a:gd name="T28" fmla="*/ 204 w 463"/>
                  <a:gd name="T29" fmla="*/ 339 h 450"/>
                  <a:gd name="T30" fmla="*/ 204 w 463"/>
                  <a:gd name="T31" fmla="*/ 313 h 450"/>
                  <a:gd name="T32" fmla="*/ 231 w 463"/>
                  <a:gd name="T33" fmla="*/ 313 h 450"/>
                  <a:gd name="T34" fmla="*/ 245 w 463"/>
                  <a:gd name="T35" fmla="*/ 327 h 450"/>
                  <a:gd name="T36" fmla="*/ 245 w 463"/>
                  <a:gd name="T37" fmla="*/ 327 h 450"/>
                  <a:gd name="T38" fmla="*/ 327 w 463"/>
                  <a:gd name="T39" fmla="*/ 395 h 450"/>
                  <a:gd name="T40" fmla="*/ 327 w 463"/>
                  <a:gd name="T41" fmla="*/ 395 h 450"/>
                  <a:gd name="T42" fmla="*/ 340 w 463"/>
                  <a:gd name="T43" fmla="*/ 408 h 450"/>
                  <a:gd name="T44" fmla="*/ 354 w 463"/>
                  <a:gd name="T45" fmla="*/ 408 h 450"/>
                  <a:gd name="T46" fmla="*/ 367 w 463"/>
                  <a:gd name="T47" fmla="*/ 408 h 450"/>
                  <a:gd name="T48" fmla="*/ 367 w 463"/>
                  <a:gd name="T49" fmla="*/ 381 h 450"/>
                  <a:gd name="T50" fmla="*/ 271 w 463"/>
                  <a:gd name="T51" fmla="*/ 299 h 450"/>
                  <a:gd name="T52" fmla="*/ 271 w 463"/>
                  <a:gd name="T53" fmla="*/ 272 h 450"/>
                  <a:gd name="T54" fmla="*/ 286 w 463"/>
                  <a:gd name="T55" fmla="*/ 272 h 450"/>
                  <a:gd name="T56" fmla="*/ 299 w 463"/>
                  <a:gd name="T57" fmla="*/ 285 h 450"/>
                  <a:gd name="T58" fmla="*/ 381 w 463"/>
                  <a:gd name="T59" fmla="*/ 354 h 450"/>
                  <a:gd name="T60" fmla="*/ 381 w 463"/>
                  <a:gd name="T61" fmla="*/ 367 h 450"/>
                  <a:gd name="T62" fmla="*/ 394 w 463"/>
                  <a:gd name="T63" fmla="*/ 367 h 450"/>
                  <a:gd name="T64" fmla="*/ 394 w 463"/>
                  <a:gd name="T65" fmla="*/ 367 h 450"/>
                  <a:gd name="T66" fmla="*/ 394 w 463"/>
                  <a:gd name="T67" fmla="*/ 367 h 450"/>
                  <a:gd name="T68" fmla="*/ 394 w 463"/>
                  <a:gd name="T69" fmla="*/ 367 h 450"/>
                  <a:gd name="T70" fmla="*/ 394 w 463"/>
                  <a:gd name="T71" fmla="*/ 367 h 450"/>
                  <a:gd name="T72" fmla="*/ 408 w 463"/>
                  <a:gd name="T73" fmla="*/ 354 h 450"/>
                  <a:gd name="T74" fmla="*/ 408 w 463"/>
                  <a:gd name="T75" fmla="*/ 327 h 450"/>
                  <a:gd name="T76" fmla="*/ 313 w 463"/>
                  <a:gd name="T77" fmla="*/ 245 h 450"/>
                  <a:gd name="T78" fmla="*/ 313 w 463"/>
                  <a:gd name="T79" fmla="*/ 245 h 450"/>
                  <a:gd name="T80" fmla="*/ 313 w 463"/>
                  <a:gd name="T81" fmla="*/ 245 h 450"/>
                  <a:gd name="T82" fmla="*/ 313 w 463"/>
                  <a:gd name="T83" fmla="*/ 218 h 450"/>
                  <a:gd name="T84" fmla="*/ 327 w 463"/>
                  <a:gd name="T85" fmla="*/ 218 h 450"/>
                  <a:gd name="T86" fmla="*/ 422 w 463"/>
                  <a:gd name="T87" fmla="*/ 299 h 450"/>
                  <a:gd name="T88" fmla="*/ 422 w 463"/>
                  <a:gd name="T89" fmla="*/ 299 h 450"/>
                  <a:gd name="T90" fmla="*/ 436 w 463"/>
                  <a:gd name="T91" fmla="*/ 299 h 450"/>
                  <a:gd name="T92" fmla="*/ 436 w 463"/>
                  <a:gd name="T93" fmla="*/ 299 h 450"/>
                  <a:gd name="T94" fmla="*/ 450 w 463"/>
                  <a:gd name="T95" fmla="*/ 299 h 450"/>
                  <a:gd name="T96" fmla="*/ 450 w 463"/>
                  <a:gd name="T97" fmla="*/ 272 h 450"/>
                  <a:gd name="T98" fmla="*/ 259 w 463"/>
                  <a:gd name="T99" fmla="*/ 108 h 4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463" h="450">
                    <a:moveTo>
                      <a:pt x="259" y="108"/>
                    </a:moveTo>
                    <a:lnTo>
                      <a:pt x="259" y="108"/>
                    </a:lnTo>
                    <a:cubicBezTo>
                      <a:pt x="245" y="122"/>
                      <a:pt x="217" y="136"/>
                      <a:pt x="204" y="164"/>
                    </a:cubicBezTo>
                    <a:cubicBezTo>
                      <a:pt x="177" y="190"/>
                      <a:pt x="150" y="190"/>
                      <a:pt x="122" y="164"/>
                    </a:cubicBezTo>
                    <a:cubicBezTo>
                      <a:pt x="96" y="150"/>
                      <a:pt x="108" y="108"/>
                      <a:pt x="122" y="94"/>
                    </a:cubicBezTo>
                    <a:cubicBezTo>
                      <a:pt x="136" y="54"/>
                      <a:pt x="177" y="27"/>
                      <a:pt x="217" y="0"/>
                    </a:cubicBezTo>
                    <a:cubicBezTo>
                      <a:pt x="150" y="13"/>
                      <a:pt x="150" y="13"/>
                      <a:pt x="150" y="13"/>
                    </a:cubicBezTo>
                    <a:cubicBezTo>
                      <a:pt x="0" y="218"/>
                      <a:pt x="0" y="218"/>
                      <a:pt x="0" y="218"/>
                    </a:cubicBezTo>
                    <a:cubicBezTo>
                      <a:pt x="271" y="449"/>
                      <a:pt x="271" y="449"/>
                      <a:pt x="271" y="449"/>
                    </a:cubicBezTo>
                    <a:cubicBezTo>
                      <a:pt x="286" y="449"/>
                      <a:pt x="286" y="449"/>
                      <a:pt x="286" y="449"/>
                    </a:cubicBezTo>
                    <a:lnTo>
                      <a:pt x="286" y="449"/>
                    </a:lnTo>
                    <a:cubicBezTo>
                      <a:pt x="299" y="449"/>
                      <a:pt x="299" y="449"/>
                      <a:pt x="299" y="449"/>
                    </a:cubicBezTo>
                    <a:cubicBezTo>
                      <a:pt x="313" y="435"/>
                      <a:pt x="313" y="435"/>
                      <a:pt x="313" y="435"/>
                    </a:cubicBezTo>
                    <a:cubicBezTo>
                      <a:pt x="313" y="422"/>
                      <a:pt x="313" y="422"/>
                      <a:pt x="299" y="422"/>
                    </a:cubicBezTo>
                    <a:cubicBezTo>
                      <a:pt x="204" y="339"/>
                      <a:pt x="204" y="339"/>
                      <a:pt x="204" y="339"/>
                    </a:cubicBezTo>
                    <a:cubicBezTo>
                      <a:pt x="204" y="339"/>
                      <a:pt x="204" y="327"/>
                      <a:pt x="204" y="313"/>
                    </a:cubicBezTo>
                    <a:cubicBezTo>
                      <a:pt x="217" y="313"/>
                      <a:pt x="217" y="313"/>
                      <a:pt x="231" y="313"/>
                    </a:cubicBezTo>
                    <a:cubicBezTo>
                      <a:pt x="245" y="327"/>
                      <a:pt x="245" y="327"/>
                      <a:pt x="245" y="327"/>
                    </a:cubicBezTo>
                    <a:lnTo>
                      <a:pt x="245" y="327"/>
                    </a:lnTo>
                    <a:cubicBezTo>
                      <a:pt x="327" y="395"/>
                      <a:pt x="327" y="395"/>
                      <a:pt x="327" y="395"/>
                    </a:cubicBezTo>
                    <a:lnTo>
                      <a:pt x="327" y="395"/>
                    </a:lnTo>
                    <a:cubicBezTo>
                      <a:pt x="340" y="408"/>
                      <a:pt x="340" y="408"/>
                      <a:pt x="340" y="408"/>
                    </a:cubicBezTo>
                    <a:cubicBezTo>
                      <a:pt x="340" y="408"/>
                      <a:pt x="340" y="408"/>
                      <a:pt x="354" y="408"/>
                    </a:cubicBezTo>
                    <a:cubicBezTo>
                      <a:pt x="354" y="408"/>
                      <a:pt x="354" y="408"/>
                      <a:pt x="367" y="408"/>
                    </a:cubicBezTo>
                    <a:cubicBezTo>
                      <a:pt x="367" y="395"/>
                      <a:pt x="367" y="381"/>
                      <a:pt x="367" y="381"/>
                    </a:cubicBezTo>
                    <a:cubicBezTo>
                      <a:pt x="271" y="299"/>
                      <a:pt x="271" y="299"/>
                      <a:pt x="271" y="299"/>
                    </a:cubicBezTo>
                    <a:cubicBezTo>
                      <a:pt x="259" y="285"/>
                      <a:pt x="259" y="285"/>
                      <a:pt x="271" y="272"/>
                    </a:cubicBezTo>
                    <a:lnTo>
                      <a:pt x="286" y="272"/>
                    </a:lnTo>
                    <a:cubicBezTo>
                      <a:pt x="299" y="285"/>
                      <a:pt x="299" y="285"/>
                      <a:pt x="299" y="285"/>
                    </a:cubicBezTo>
                    <a:cubicBezTo>
                      <a:pt x="381" y="354"/>
                      <a:pt x="381" y="354"/>
                      <a:pt x="381" y="354"/>
                    </a:cubicBezTo>
                    <a:cubicBezTo>
                      <a:pt x="381" y="367"/>
                      <a:pt x="381" y="367"/>
                      <a:pt x="381" y="367"/>
                    </a:cubicBezTo>
                    <a:cubicBezTo>
                      <a:pt x="394" y="367"/>
                      <a:pt x="394" y="367"/>
                      <a:pt x="394" y="367"/>
                    </a:cubicBezTo>
                    <a:lnTo>
                      <a:pt x="394" y="367"/>
                    </a:lnTo>
                    <a:lnTo>
                      <a:pt x="394" y="367"/>
                    </a:lnTo>
                    <a:lnTo>
                      <a:pt x="394" y="367"/>
                    </a:lnTo>
                    <a:lnTo>
                      <a:pt x="394" y="367"/>
                    </a:lnTo>
                    <a:cubicBezTo>
                      <a:pt x="408" y="367"/>
                      <a:pt x="408" y="354"/>
                      <a:pt x="408" y="354"/>
                    </a:cubicBezTo>
                    <a:cubicBezTo>
                      <a:pt x="422" y="339"/>
                      <a:pt x="422" y="339"/>
                      <a:pt x="408" y="327"/>
                    </a:cubicBezTo>
                    <a:cubicBezTo>
                      <a:pt x="313" y="245"/>
                      <a:pt x="313" y="245"/>
                      <a:pt x="313" y="245"/>
                    </a:cubicBezTo>
                    <a:lnTo>
                      <a:pt x="313" y="245"/>
                    </a:lnTo>
                    <a:lnTo>
                      <a:pt x="313" y="245"/>
                    </a:lnTo>
                    <a:cubicBezTo>
                      <a:pt x="299" y="231"/>
                      <a:pt x="299" y="231"/>
                      <a:pt x="313" y="218"/>
                    </a:cubicBezTo>
                    <a:lnTo>
                      <a:pt x="327" y="218"/>
                    </a:lnTo>
                    <a:cubicBezTo>
                      <a:pt x="422" y="299"/>
                      <a:pt x="422" y="299"/>
                      <a:pt x="422" y="299"/>
                    </a:cubicBezTo>
                    <a:lnTo>
                      <a:pt x="422" y="299"/>
                    </a:lnTo>
                    <a:lnTo>
                      <a:pt x="436" y="299"/>
                    </a:lnTo>
                    <a:lnTo>
                      <a:pt x="436" y="299"/>
                    </a:lnTo>
                    <a:lnTo>
                      <a:pt x="450" y="299"/>
                    </a:lnTo>
                    <a:cubicBezTo>
                      <a:pt x="462" y="285"/>
                      <a:pt x="450" y="272"/>
                      <a:pt x="450" y="272"/>
                    </a:cubicBezTo>
                    <a:lnTo>
                      <a:pt x="259" y="108"/>
                    </a:lnTo>
                  </a:path>
                </a:pathLst>
              </a:custGeom>
              <a:grpFill/>
              <a:ln>
                <a:noFill/>
              </a:ln>
              <a:effectLst/>
            </p:spPr>
            <p:txBody>
              <a:bodyPr wrap="none" lIns="76183" tIns="38092" rIns="76183" bIns="38092" anchor="ctr"/>
              <a:lstStyle/>
              <a:p>
                <a:pPr defTabSz="542046">
                  <a:defRPr/>
                </a:pPr>
                <a:endParaRPr lang="en-US" sz="900">
                  <a:latin typeface="Arial" panose="020B0604020202020204" pitchFamily="34" charset="0"/>
                  <a:ea typeface="微软雅黑" panose="020B0503020204020204" pitchFamily="34" charset="-122"/>
                  <a:cs typeface="Lato Light"/>
                  <a:sym typeface="Arial" panose="020B0604020202020204" pitchFamily="34" charset="0"/>
                </a:endParaRPr>
              </a:p>
            </p:txBody>
          </p:sp>
          <p:sp>
            <p:nvSpPr>
              <p:cNvPr id="35" name="Freeform 227"/>
              <p:cNvSpPr>
                <a:spLocks noChangeArrowheads="1"/>
              </p:cNvSpPr>
              <p:nvPr/>
            </p:nvSpPr>
            <p:spPr bwMode="auto">
              <a:xfrm>
                <a:off x="6759368" y="11390700"/>
                <a:ext cx="54349" cy="50180"/>
              </a:xfrm>
              <a:custGeom>
                <a:avLst/>
                <a:gdLst>
                  <a:gd name="T0" fmla="*/ 27 w 56"/>
                  <a:gd name="T1" fmla="*/ 0 h 55"/>
                  <a:gd name="T2" fmla="*/ 27 w 56"/>
                  <a:gd name="T3" fmla="*/ 0 h 55"/>
                  <a:gd name="T4" fmla="*/ 14 w 56"/>
                  <a:gd name="T5" fmla="*/ 14 h 55"/>
                  <a:gd name="T6" fmla="*/ 14 w 56"/>
                  <a:gd name="T7" fmla="*/ 41 h 55"/>
                  <a:gd name="T8" fmla="*/ 41 w 56"/>
                  <a:gd name="T9" fmla="*/ 41 h 55"/>
                  <a:gd name="T10" fmla="*/ 41 w 56"/>
                  <a:gd name="T11" fmla="*/ 0 h 55"/>
                  <a:gd name="T12" fmla="*/ 27 w 56"/>
                  <a:gd name="T13" fmla="*/ 0 h 55"/>
                </a:gdLst>
                <a:ahLst/>
                <a:cxnLst>
                  <a:cxn ang="0">
                    <a:pos x="T0" y="T1"/>
                  </a:cxn>
                  <a:cxn ang="0">
                    <a:pos x="T2" y="T3"/>
                  </a:cxn>
                  <a:cxn ang="0">
                    <a:pos x="T4" y="T5"/>
                  </a:cxn>
                  <a:cxn ang="0">
                    <a:pos x="T6" y="T7"/>
                  </a:cxn>
                  <a:cxn ang="0">
                    <a:pos x="T8" y="T9"/>
                  </a:cxn>
                  <a:cxn ang="0">
                    <a:pos x="T10" y="T11"/>
                  </a:cxn>
                  <a:cxn ang="0">
                    <a:pos x="T12" y="T13"/>
                  </a:cxn>
                </a:cxnLst>
                <a:rect l="0" t="0" r="r" b="b"/>
                <a:pathLst>
                  <a:path w="56" h="55">
                    <a:moveTo>
                      <a:pt x="27" y="0"/>
                    </a:moveTo>
                    <a:lnTo>
                      <a:pt x="27" y="0"/>
                    </a:lnTo>
                    <a:cubicBezTo>
                      <a:pt x="27" y="0"/>
                      <a:pt x="14" y="0"/>
                      <a:pt x="14" y="14"/>
                    </a:cubicBezTo>
                    <a:cubicBezTo>
                      <a:pt x="0" y="14"/>
                      <a:pt x="14" y="27"/>
                      <a:pt x="14" y="41"/>
                    </a:cubicBezTo>
                    <a:cubicBezTo>
                      <a:pt x="27" y="54"/>
                      <a:pt x="41" y="41"/>
                      <a:pt x="41" y="41"/>
                    </a:cubicBezTo>
                    <a:cubicBezTo>
                      <a:pt x="55" y="27"/>
                      <a:pt x="55" y="14"/>
                      <a:pt x="41" y="0"/>
                    </a:cubicBezTo>
                    <a:cubicBezTo>
                      <a:pt x="41" y="0"/>
                      <a:pt x="41" y="0"/>
                      <a:pt x="27" y="0"/>
                    </a:cubicBezTo>
                  </a:path>
                </a:pathLst>
              </a:custGeom>
              <a:grpFill/>
              <a:ln>
                <a:noFill/>
              </a:ln>
              <a:effectLst/>
            </p:spPr>
            <p:txBody>
              <a:bodyPr wrap="none" lIns="76183" tIns="38092" rIns="76183" bIns="38092" anchor="ctr"/>
              <a:lstStyle/>
              <a:p>
                <a:pPr defTabSz="542046">
                  <a:defRPr/>
                </a:pPr>
                <a:endParaRPr lang="en-US" sz="900">
                  <a:latin typeface="Arial" panose="020B0604020202020204" pitchFamily="34" charset="0"/>
                  <a:ea typeface="微软雅黑" panose="020B0503020204020204" pitchFamily="34" charset="-122"/>
                  <a:cs typeface="Lato Light"/>
                  <a:sym typeface="Arial" panose="020B0604020202020204" pitchFamily="34" charset="0"/>
                </a:endParaRPr>
              </a:p>
            </p:txBody>
          </p:sp>
          <p:sp>
            <p:nvSpPr>
              <p:cNvPr id="36" name="Freeform 228"/>
              <p:cNvSpPr>
                <a:spLocks noChangeArrowheads="1"/>
              </p:cNvSpPr>
              <p:nvPr/>
            </p:nvSpPr>
            <p:spPr bwMode="auto">
              <a:xfrm>
                <a:off x="6901508" y="11453424"/>
                <a:ext cx="4181" cy="4184"/>
              </a:xfrm>
              <a:custGeom>
                <a:avLst/>
                <a:gdLst>
                  <a:gd name="T0" fmla="*/ 0 w 1"/>
                  <a:gd name="T1" fmla="*/ 0 h 1"/>
                  <a:gd name="T2" fmla="*/ 0 w 1"/>
                  <a:gd name="T3" fmla="*/ 0 h 1"/>
                </a:gdLst>
                <a:ahLst/>
                <a:cxnLst>
                  <a:cxn ang="0">
                    <a:pos x="T0" y="T1"/>
                  </a:cxn>
                  <a:cxn ang="0">
                    <a:pos x="T2" y="T3"/>
                  </a:cxn>
                </a:cxnLst>
                <a:rect l="0" t="0" r="r" b="b"/>
                <a:pathLst>
                  <a:path w="1" h="1">
                    <a:moveTo>
                      <a:pt x="0" y="0"/>
                    </a:moveTo>
                    <a:lnTo>
                      <a:pt x="0" y="0"/>
                    </a:ln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lIns="76183" tIns="38092" rIns="76183" bIns="38092" anchor="ctr"/>
              <a:lstStyle/>
              <a:p>
                <a:pPr defTabSz="542046">
                  <a:defRPr/>
                </a:pPr>
                <a:endParaRPr lang="en-US" sz="900">
                  <a:latin typeface="Arial" panose="020B0604020202020204" pitchFamily="34" charset="0"/>
                  <a:ea typeface="微软雅黑" panose="020B0503020204020204" pitchFamily="34" charset="-122"/>
                  <a:cs typeface="Lato Light"/>
                  <a:sym typeface="Arial" panose="020B0604020202020204" pitchFamily="34" charset="0"/>
                </a:endParaRPr>
              </a:p>
            </p:txBody>
          </p:sp>
        </p:grpSp>
        <p:grpSp>
          <p:nvGrpSpPr>
            <p:cNvPr id="21" name="Group 77"/>
            <p:cNvGrpSpPr/>
            <p:nvPr/>
          </p:nvGrpSpPr>
          <p:grpSpPr>
            <a:xfrm>
              <a:off x="17960356" y="9740260"/>
              <a:ext cx="845450" cy="756950"/>
              <a:chOff x="13222514" y="10847085"/>
              <a:chExt cx="635447" cy="568706"/>
            </a:xfrm>
            <a:solidFill>
              <a:srgbClr val="FFFFFF"/>
            </a:solidFill>
          </p:grpSpPr>
          <p:sp>
            <p:nvSpPr>
              <p:cNvPr id="25" name="Freeform 245"/>
              <p:cNvSpPr>
                <a:spLocks noChangeArrowheads="1"/>
              </p:cNvSpPr>
              <p:nvPr/>
            </p:nvSpPr>
            <p:spPr bwMode="auto">
              <a:xfrm>
                <a:off x="13276865" y="11323795"/>
                <a:ext cx="41805" cy="41816"/>
              </a:xfrm>
              <a:custGeom>
                <a:avLst/>
                <a:gdLst>
                  <a:gd name="T0" fmla="*/ 14 w 42"/>
                  <a:gd name="T1" fmla="*/ 42 h 43"/>
                  <a:gd name="T2" fmla="*/ 14 w 42"/>
                  <a:gd name="T3" fmla="*/ 42 h 43"/>
                  <a:gd name="T4" fmla="*/ 41 w 42"/>
                  <a:gd name="T5" fmla="*/ 28 h 43"/>
                  <a:gd name="T6" fmla="*/ 14 w 42"/>
                  <a:gd name="T7" fmla="*/ 0 h 43"/>
                  <a:gd name="T8" fmla="*/ 0 w 42"/>
                  <a:gd name="T9" fmla="*/ 28 h 43"/>
                  <a:gd name="T10" fmla="*/ 14 w 42"/>
                  <a:gd name="T11" fmla="*/ 42 h 43"/>
                </a:gdLst>
                <a:ahLst/>
                <a:cxnLst>
                  <a:cxn ang="0">
                    <a:pos x="T0" y="T1"/>
                  </a:cxn>
                  <a:cxn ang="0">
                    <a:pos x="T2" y="T3"/>
                  </a:cxn>
                  <a:cxn ang="0">
                    <a:pos x="T4" y="T5"/>
                  </a:cxn>
                  <a:cxn ang="0">
                    <a:pos x="T6" y="T7"/>
                  </a:cxn>
                  <a:cxn ang="0">
                    <a:pos x="T8" y="T9"/>
                  </a:cxn>
                  <a:cxn ang="0">
                    <a:pos x="T10" y="T11"/>
                  </a:cxn>
                </a:cxnLst>
                <a:rect l="0" t="0" r="r" b="b"/>
                <a:pathLst>
                  <a:path w="42" h="43">
                    <a:moveTo>
                      <a:pt x="14" y="42"/>
                    </a:moveTo>
                    <a:lnTo>
                      <a:pt x="14" y="42"/>
                    </a:lnTo>
                    <a:cubicBezTo>
                      <a:pt x="28" y="42"/>
                      <a:pt x="41" y="42"/>
                      <a:pt x="41" y="28"/>
                    </a:cubicBezTo>
                    <a:cubicBezTo>
                      <a:pt x="41" y="15"/>
                      <a:pt x="28" y="0"/>
                      <a:pt x="14" y="0"/>
                    </a:cubicBezTo>
                    <a:cubicBezTo>
                      <a:pt x="14" y="0"/>
                      <a:pt x="0" y="15"/>
                      <a:pt x="0" y="28"/>
                    </a:cubicBezTo>
                    <a:cubicBezTo>
                      <a:pt x="0" y="42"/>
                      <a:pt x="14" y="42"/>
                      <a:pt x="14" y="42"/>
                    </a:cubicBezTo>
                  </a:path>
                </a:pathLst>
              </a:custGeom>
              <a:grpFill/>
              <a:ln>
                <a:noFill/>
              </a:ln>
              <a:effectLst/>
            </p:spPr>
            <p:txBody>
              <a:bodyPr wrap="none" lIns="76183" tIns="38092" rIns="76183" bIns="38092" anchor="ctr"/>
              <a:lstStyle/>
              <a:p>
                <a:pPr defTabSz="542046">
                  <a:defRPr/>
                </a:pPr>
                <a:endParaRPr lang="en-US" sz="900">
                  <a:latin typeface="Arial" panose="020B0604020202020204" pitchFamily="34" charset="0"/>
                  <a:ea typeface="微软雅黑" panose="020B0503020204020204" pitchFamily="34" charset="-122"/>
                  <a:cs typeface="Lato Light"/>
                  <a:sym typeface="Arial" panose="020B0604020202020204" pitchFamily="34" charset="0"/>
                </a:endParaRPr>
              </a:p>
            </p:txBody>
          </p:sp>
          <p:sp>
            <p:nvSpPr>
              <p:cNvPr id="26" name="Freeform 246"/>
              <p:cNvSpPr>
                <a:spLocks noChangeArrowheads="1"/>
              </p:cNvSpPr>
              <p:nvPr/>
            </p:nvSpPr>
            <p:spPr bwMode="auto">
              <a:xfrm>
                <a:off x="13222514" y="11068713"/>
                <a:ext cx="167223" cy="347078"/>
              </a:xfrm>
              <a:custGeom>
                <a:avLst/>
                <a:gdLst>
                  <a:gd name="T0" fmla="*/ 0 w 177"/>
                  <a:gd name="T1" fmla="*/ 367 h 368"/>
                  <a:gd name="T2" fmla="*/ 0 w 177"/>
                  <a:gd name="T3" fmla="*/ 367 h 368"/>
                  <a:gd name="T4" fmla="*/ 176 w 177"/>
                  <a:gd name="T5" fmla="*/ 367 h 368"/>
                  <a:gd name="T6" fmla="*/ 176 w 177"/>
                  <a:gd name="T7" fmla="*/ 0 h 368"/>
                  <a:gd name="T8" fmla="*/ 0 w 177"/>
                  <a:gd name="T9" fmla="*/ 0 h 368"/>
                  <a:gd name="T10" fmla="*/ 0 w 177"/>
                  <a:gd name="T11" fmla="*/ 367 h 368"/>
                  <a:gd name="T12" fmla="*/ 95 w 177"/>
                  <a:gd name="T13" fmla="*/ 26 h 368"/>
                  <a:gd name="T14" fmla="*/ 95 w 177"/>
                  <a:gd name="T15" fmla="*/ 26 h 368"/>
                  <a:gd name="T16" fmla="*/ 122 w 177"/>
                  <a:gd name="T17" fmla="*/ 26 h 368"/>
                  <a:gd name="T18" fmla="*/ 122 w 177"/>
                  <a:gd name="T19" fmla="*/ 231 h 368"/>
                  <a:gd name="T20" fmla="*/ 95 w 177"/>
                  <a:gd name="T21" fmla="*/ 231 h 368"/>
                  <a:gd name="T22" fmla="*/ 95 w 177"/>
                  <a:gd name="T23" fmla="*/ 26 h 368"/>
                  <a:gd name="T24" fmla="*/ 68 w 177"/>
                  <a:gd name="T25" fmla="*/ 245 h 368"/>
                  <a:gd name="T26" fmla="*/ 68 w 177"/>
                  <a:gd name="T27" fmla="*/ 245 h 368"/>
                  <a:gd name="T28" fmla="*/ 122 w 177"/>
                  <a:gd name="T29" fmla="*/ 299 h 368"/>
                  <a:gd name="T30" fmla="*/ 68 w 177"/>
                  <a:gd name="T31" fmla="*/ 340 h 368"/>
                  <a:gd name="T32" fmla="*/ 27 w 177"/>
                  <a:gd name="T33" fmla="*/ 299 h 368"/>
                  <a:gd name="T34" fmla="*/ 68 w 177"/>
                  <a:gd name="T35" fmla="*/ 245 h 3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77" h="368">
                    <a:moveTo>
                      <a:pt x="0" y="367"/>
                    </a:moveTo>
                    <a:lnTo>
                      <a:pt x="0" y="367"/>
                    </a:lnTo>
                    <a:cubicBezTo>
                      <a:pt x="176" y="367"/>
                      <a:pt x="176" y="367"/>
                      <a:pt x="176" y="367"/>
                    </a:cubicBezTo>
                    <a:cubicBezTo>
                      <a:pt x="176" y="0"/>
                      <a:pt x="176" y="0"/>
                      <a:pt x="176" y="0"/>
                    </a:cubicBezTo>
                    <a:cubicBezTo>
                      <a:pt x="0" y="0"/>
                      <a:pt x="0" y="0"/>
                      <a:pt x="0" y="0"/>
                    </a:cubicBezTo>
                    <a:lnTo>
                      <a:pt x="0" y="367"/>
                    </a:lnTo>
                    <a:close/>
                    <a:moveTo>
                      <a:pt x="95" y="26"/>
                    </a:moveTo>
                    <a:lnTo>
                      <a:pt x="95" y="26"/>
                    </a:lnTo>
                    <a:cubicBezTo>
                      <a:pt x="122" y="26"/>
                      <a:pt x="122" y="26"/>
                      <a:pt x="122" y="26"/>
                    </a:cubicBezTo>
                    <a:cubicBezTo>
                      <a:pt x="122" y="231"/>
                      <a:pt x="122" y="231"/>
                      <a:pt x="122" y="231"/>
                    </a:cubicBezTo>
                    <a:cubicBezTo>
                      <a:pt x="95" y="231"/>
                      <a:pt x="95" y="231"/>
                      <a:pt x="95" y="231"/>
                    </a:cubicBezTo>
                    <a:lnTo>
                      <a:pt x="95" y="26"/>
                    </a:lnTo>
                    <a:close/>
                    <a:moveTo>
                      <a:pt x="68" y="245"/>
                    </a:moveTo>
                    <a:lnTo>
                      <a:pt x="68" y="245"/>
                    </a:lnTo>
                    <a:cubicBezTo>
                      <a:pt x="95" y="245"/>
                      <a:pt x="122" y="271"/>
                      <a:pt x="122" y="299"/>
                    </a:cubicBezTo>
                    <a:cubicBezTo>
                      <a:pt x="122" y="327"/>
                      <a:pt x="95" y="340"/>
                      <a:pt x="68" y="340"/>
                    </a:cubicBezTo>
                    <a:cubicBezTo>
                      <a:pt x="41" y="340"/>
                      <a:pt x="27" y="327"/>
                      <a:pt x="27" y="299"/>
                    </a:cubicBezTo>
                    <a:cubicBezTo>
                      <a:pt x="27" y="271"/>
                      <a:pt x="41" y="245"/>
                      <a:pt x="68" y="245"/>
                    </a:cubicBezTo>
                    <a:close/>
                  </a:path>
                </a:pathLst>
              </a:custGeom>
              <a:grpFill/>
              <a:ln>
                <a:noFill/>
              </a:ln>
              <a:effectLst/>
            </p:spPr>
            <p:txBody>
              <a:bodyPr wrap="none" lIns="76183" tIns="38092" rIns="76183" bIns="38092" anchor="ctr"/>
              <a:lstStyle/>
              <a:p>
                <a:pPr defTabSz="542046">
                  <a:defRPr/>
                </a:pPr>
                <a:endParaRPr lang="en-US" sz="900">
                  <a:latin typeface="Arial" panose="020B0604020202020204" pitchFamily="34" charset="0"/>
                  <a:ea typeface="微软雅黑" panose="020B0503020204020204" pitchFamily="34" charset="-122"/>
                  <a:cs typeface="Lato Light"/>
                  <a:sym typeface="Arial" panose="020B0604020202020204" pitchFamily="34" charset="0"/>
                </a:endParaRPr>
              </a:p>
            </p:txBody>
          </p:sp>
          <p:sp>
            <p:nvSpPr>
              <p:cNvPr id="27" name="Freeform 247"/>
              <p:cNvSpPr>
                <a:spLocks noChangeArrowheads="1"/>
              </p:cNvSpPr>
              <p:nvPr/>
            </p:nvSpPr>
            <p:spPr bwMode="auto">
              <a:xfrm>
                <a:off x="13419004" y="10847085"/>
                <a:ext cx="438957" cy="518524"/>
              </a:xfrm>
              <a:custGeom>
                <a:avLst/>
                <a:gdLst>
                  <a:gd name="T0" fmla="*/ 436 w 464"/>
                  <a:gd name="T1" fmla="*/ 300 h 546"/>
                  <a:gd name="T2" fmla="*/ 436 w 464"/>
                  <a:gd name="T3" fmla="*/ 300 h 546"/>
                  <a:gd name="T4" fmla="*/ 463 w 464"/>
                  <a:gd name="T5" fmla="*/ 258 h 546"/>
                  <a:gd name="T6" fmla="*/ 408 w 464"/>
                  <a:gd name="T7" fmla="*/ 218 h 546"/>
                  <a:gd name="T8" fmla="*/ 314 w 464"/>
                  <a:gd name="T9" fmla="*/ 218 h 546"/>
                  <a:gd name="T10" fmla="*/ 394 w 464"/>
                  <a:gd name="T11" fmla="*/ 95 h 546"/>
                  <a:gd name="T12" fmla="*/ 382 w 464"/>
                  <a:gd name="T13" fmla="*/ 27 h 546"/>
                  <a:gd name="T14" fmla="*/ 326 w 464"/>
                  <a:gd name="T15" fmla="*/ 0 h 546"/>
                  <a:gd name="T16" fmla="*/ 326 w 464"/>
                  <a:gd name="T17" fmla="*/ 0 h 546"/>
                  <a:gd name="T18" fmla="*/ 326 w 464"/>
                  <a:gd name="T19" fmla="*/ 0 h 546"/>
                  <a:gd name="T20" fmla="*/ 218 w 464"/>
                  <a:gd name="T21" fmla="*/ 123 h 546"/>
                  <a:gd name="T22" fmla="*/ 41 w 464"/>
                  <a:gd name="T23" fmla="*/ 272 h 546"/>
                  <a:gd name="T24" fmla="*/ 0 w 464"/>
                  <a:gd name="T25" fmla="*/ 272 h 546"/>
                  <a:gd name="T26" fmla="*/ 0 w 464"/>
                  <a:gd name="T27" fmla="*/ 518 h 546"/>
                  <a:gd name="T28" fmla="*/ 0 w 464"/>
                  <a:gd name="T29" fmla="*/ 518 h 546"/>
                  <a:gd name="T30" fmla="*/ 14 w 464"/>
                  <a:gd name="T31" fmla="*/ 518 h 546"/>
                  <a:gd name="T32" fmla="*/ 81 w 464"/>
                  <a:gd name="T33" fmla="*/ 531 h 546"/>
                  <a:gd name="T34" fmla="*/ 135 w 464"/>
                  <a:gd name="T35" fmla="*/ 545 h 546"/>
                  <a:gd name="T36" fmla="*/ 231 w 464"/>
                  <a:gd name="T37" fmla="*/ 531 h 546"/>
                  <a:gd name="T38" fmla="*/ 368 w 464"/>
                  <a:gd name="T39" fmla="*/ 531 h 546"/>
                  <a:gd name="T40" fmla="*/ 408 w 464"/>
                  <a:gd name="T41" fmla="*/ 491 h 546"/>
                  <a:gd name="T42" fmla="*/ 394 w 464"/>
                  <a:gd name="T43" fmla="*/ 449 h 546"/>
                  <a:gd name="T44" fmla="*/ 394 w 464"/>
                  <a:gd name="T45" fmla="*/ 449 h 546"/>
                  <a:gd name="T46" fmla="*/ 449 w 464"/>
                  <a:gd name="T47" fmla="*/ 409 h 546"/>
                  <a:gd name="T48" fmla="*/ 422 w 464"/>
                  <a:gd name="T49" fmla="*/ 382 h 546"/>
                  <a:gd name="T50" fmla="*/ 463 w 464"/>
                  <a:gd name="T51" fmla="*/ 328 h 546"/>
                  <a:gd name="T52" fmla="*/ 436 w 464"/>
                  <a:gd name="T53" fmla="*/ 300 h 546"/>
                  <a:gd name="T54" fmla="*/ 204 w 464"/>
                  <a:gd name="T55" fmla="*/ 204 h 546"/>
                  <a:gd name="T56" fmla="*/ 204 w 464"/>
                  <a:gd name="T57" fmla="*/ 204 h 546"/>
                  <a:gd name="T58" fmla="*/ 123 w 464"/>
                  <a:gd name="T59" fmla="*/ 300 h 546"/>
                  <a:gd name="T60" fmla="*/ 109 w 464"/>
                  <a:gd name="T61" fmla="*/ 314 h 546"/>
                  <a:gd name="T62" fmla="*/ 109 w 464"/>
                  <a:gd name="T63" fmla="*/ 314 h 546"/>
                  <a:gd name="T64" fmla="*/ 95 w 464"/>
                  <a:gd name="T65" fmla="*/ 286 h 546"/>
                  <a:gd name="T66" fmla="*/ 191 w 464"/>
                  <a:gd name="T67" fmla="*/ 191 h 546"/>
                  <a:gd name="T68" fmla="*/ 218 w 464"/>
                  <a:gd name="T69" fmla="*/ 191 h 546"/>
                  <a:gd name="T70" fmla="*/ 204 w 464"/>
                  <a:gd name="T71" fmla="*/ 204 h 5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464" h="546">
                    <a:moveTo>
                      <a:pt x="436" y="300"/>
                    </a:moveTo>
                    <a:lnTo>
                      <a:pt x="436" y="300"/>
                    </a:lnTo>
                    <a:cubicBezTo>
                      <a:pt x="449" y="286"/>
                      <a:pt x="463" y="272"/>
                      <a:pt x="463" y="258"/>
                    </a:cubicBezTo>
                    <a:cubicBezTo>
                      <a:pt x="463" y="232"/>
                      <a:pt x="436" y="218"/>
                      <a:pt x="408" y="218"/>
                    </a:cubicBezTo>
                    <a:cubicBezTo>
                      <a:pt x="314" y="218"/>
                      <a:pt x="314" y="218"/>
                      <a:pt x="314" y="218"/>
                    </a:cubicBezTo>
                    <a:cubicBezTo>
                      <a:pt x="340" y="191"/>
                      <a:pt x="382" y="150"/>
                      <a:pt x="394" y="95"/>
                    </a:cubicBezTo>
                    <a:cubicBezTo>
                      <a:pt x="394" y="69"/>
                      <a:pt x="394" y="41"/>
                      <a:pt x="382" y="27"/>
                    </a:cubicBezTo>
                    <a:cubicBezTo>
                      <a:pt x="368" y="0"/>
                      <a:pt x="326" y="0"/>
                      <a:pt x="326" y="0"/>
                    </a:cubicBezTo>
                    <a:lnTo>
                      <a:pt x="326" y="0"/>
                    </a:lnTo>
                    <a:lnTo>
                      <a:pt x="326" y="0"/>
                    </a:lnTo>
                    <a:cubicBezTo>
                      <a:pt x="326" y="27"/>
                      <a:pt x="314" y="69"/>
                      <a:pt x="218" y="123"/>
                    </a:cubicBezTo>
                    <a:cubicBezTo>
                      <a:pt x="123" y="191"/>
                      <a:pt x="55" y="258"/>
                      <a:pt x="41" y="272"/>
                    </a:cubicBezTo>
                    <a:cubicBezTo>
                      <a:pt x="0" y="272"/>
                      <a:pt x="0" y="272"/>
                      <a:pt x="0" y="272"/>
                    </a:cubicBezTo>
                    <a:cubicBezTo>
                      <a:pt x="0" y="518"/>
                      <a:pt x="0" y="518"/>
                      <a:pt x="0" y="518"/>
                    </a:cubicBezTo>
                    <a:lnTo>
                      <a:pt x="0" y="518"/>
                    </a:lnTo>
                    <a:cubicBezTo>
                      <a:pt x="0" y="518"/>
                      <a:pt x="0" y="518"/>
                      <a:pt x="14" y="518"/>
                    </a:cubicBezTo>
                    <a:cubicBezTo>
                      <a:pt x="27" y="518"/>
                      <a:pt x="55" y="518"/>
                      <a:pt x="81" y="531"/>
                    </a:cubicBezTo>
                    <a:cubicBezTo>
                      <a:pt x="95" y="531"/>
                      <a:pt x="109" y="545"/>
                      <a:pt x="135" y="545"/>
                    </a:cubicBezTo>
                    <a:cubicBezTo>
                      <a:pt x="177" y="545"/>
                      <a:pt x="231" y="531"/>
                      <a:pt x="231" y="531"/>
                    </a:cubicBezTo>
                    <a:cubicBezTo>
                      <a:pt x="368" y="531"/>
                      <a:pt x="368" y="531"/>
                      <a:pt x="368" y="531"/>
                    </a:cubicBezTo>
                    <a:cubicBezTo>
                      <a:pt x="394" y="531"/>
                      <a:pt x="408" y="518"/>
                      <a:pt x="408" y="491"/>
                    </a:cubicBezTo>
                    <a:cubicBezTo>
                      <a:pt x="408" y="477"/>
                      <a:pt x="408" y="463"/>
                      <a:pt x="394" y="449"/>
                    </a:cubicBezTo>
                    <a:lnTo>
                      <a:pt x="394" y="449"/>
                    </a:lnTo>
                    <a:cubicBezTo>
                      <a:pt x="422" y="449"/>
                      <a:pt x="449" y="436"/>
                      <a:pt x="449" y="409"/>
                    </a:cubicBezTo>
                    <a:cubicBezTo>
                      <a:pt x="449" y="395"/>
                      <a:pt x="436" y="382"/>
                      <a:pt x="422" y="382"/>
                    </a:cubicBezTo>
                    <a:cubicBezTo>
                      <a:pt x="449" y="368"/>
                      <a:pt x="463" y="354"/>
                      <a:pt x="463" y="328"/>
                    </a:cubicBezTo>
                    <a:cubicBezTo>
                      <a:pt x="463" y="314"/>
                      <a:pt x="449" y="300"/>
                      <a:pt x="436" y="300"/>
                    </a:cubicBezTo>
                    <a:close/>
                    <a:moveTo>
                      <a:pt x="204" y="204"/>
                    </a:moveTo>
                    <a:lnTo>
                      <a:pt x="204" y="204"/>
                    </a:lnTo>
                    <a:cubicBezTo>
                      <a:pt x="163" y="246"/>
                      <a:pt x="123" y="300"/>
                      <a:pt x="123" y="300"/>
                    </a:cubicBezTo>
                    <a:cubicBezTo>
                      <a:pt x="123" y="314"/>
                      <a:pt x="123" y="314"/>
                      <a:pt x="109" y="314"/>
                    </a:cubicBezTo>
                    <a:lnTo>
                      <a:pt x="109" y="314"/>
                    </a:lnTo>
                    <a:cubicBezTo>
                      <a:pt x="95" y="300"/>
                      <a:pt x="95" y="300"/>
                      <a:pt x="95" y="286"/>
                    </a:cubicBezTo>
                    <a:cubicBezTo>
                      <a:pt x="95" y="286"/>
                      <a:pt x="135" y="218"/>
                      <a:pt x="191" y="191"/>
                    </a:cubicBezTo>
                    <a:cubicBezTo>
                      <a:pt x="204" y="177"/>
                      <a:pt x="218" y="191"/>
                      <a:pt x="218" y="191"/>
                    </a:cubicBezTo>
                    <a:cubicBezTo>
                      <a:pt x="218" y="204"/>
                      <a:pt x="218" y="204"/>
                      <a:pt x="204" y="204"/>
                    </a:cubicBezTo>
                    <a:close/>
                  </a:path>
                </a:pathLst>
              </a:custGeom>
              <a:grpFill/>
              <a:ln>
                <a:noFill/>
              </a:ln>
              <a:effectLst/>
            </p:spPr>
            <p:txBody>
              <a:bodyPr wrap="none" lIns="76183" tIns="38092" rIns="76183" bIns="38092" anchor="ctr"/>
              <a:lstStyle/>
              <a:p>
                <a:pPr defTabSz="542046">
                  <a:defRPr/>
                </a:pPr>
                <a:endParaRPr lang="en-US" sz="900">
                  <a:latin typeface="Arial" panose="020B0604020202020204" pitchFamily="34" charset="0"/>
                  <a:ea typeface="微软雅黑" panose="020B0503020204020204" pitchFamily="34" charset="-122"/>
                  <a:cs typeface="Lato Light"/>
                  <a:sym typeface="Arial" panose="020B0604020202020204" pitchFamily="34" charset="0"/>
                </a:endParaRPr>
              </a:p>
            </p:txBody>
          </p:sp>
        </p:grpSp>
        <p:grpSp>
          <p:nvGrpSpPr>
            <p:cNvPr id="22" name="Group 81"/>
            <p:cNvGrpSpPr/>
            <p:nvPr/>
          </p:nvGrpSpPr>
          <p:grpSpPr>
            <a:xfrm>
              <a:off x="22833930" y="9704084"/>
              <a:ext cx="823198" cy="829298"/>
              <a:chOff x="15935700" y="10788544"/>
              <a:chExt cx="618722" cy="623064"/>
            </a:xfrm>
            <a:solidFill>
              <a:srgbClr val="FFFFFF"/>
            </a:solidFill>
          </p:grpSpPr>
          <p:sp>
            <p:nvSpPr>
              <p:cNvPr id="23" name="Freeform 584"/>
              <p:cNvSpPr>
                <a:spLocks noChangeArrowheads="1"/>
              </p:cNvSpPr>
              <p:nvPr/>
            </p:nvSpPr>
            <p:spPr bwMode="auto">
              <a:xfrm>
                <a:off x="15935700" y="10788544"/>
                <a:ext cx="618722" cy="623064"/>
              </a:xfrm>
              <a:custGeom>
                <a:avLst/>
                <a:gdLst>
                  <a:gd name="T0" fmla="*/ 641 w 654"/>
                  <a:gd name="T1" fmla="*/ 258 h 655"/>
                  <a:gd name="T2" fmla="*/ 341 w 654"/>
                  <a:gd name="T3" fmla="*/ 13 h 655"/>
                  <a:gd name="T4" fmla="*/ 68 w 654"/>
                  <a:gd name="T5" fmla="*/ 258 h 655"/>
                  <a:gd name="T6" fmla="*/ 0 w 654"/>
                  <a:gd name="T7" fmla="*/ 258 h 655"/>
                  <a:gd name="T8" fmla="*/ 0 w 654"/>
                  <a:gd name="T9" fmla="*/ 654 h 655"/>
                  <a:gd name="T10" fmla="*/ 653 w 654"/>
                  <a:gd name="T11" fmla="*/ 654 h 655"/>
                  <a:gd name="T12" fmla="*/ 641 w 654"/>
                  <a:gd name="T13" fmla="*/ 258 h 655"/>
                  <a:gd name="T14" fmla="*/ 327 w 654"/>
                  <a:gd name="T15" fmla="*/ 55 h 655"/>
                  <a:gd name="T16" fmla="*/ 122 w 654"/>
                  <a:gd name="T17" fmla="*/ 258 h 655"/>
                  <a:gd name="T18" fmla="*/ 96 w 654"/>
                  <a:gd name="T19" fmla="*/ 558 h 655"/>
                  <a:gd name="T20" fmla="*/ 54 w 654"/>
                  <a:gd name="T21" fmla="*/ 545 h 655"/>
                  <a:gd name="T22" fmla="*/ 110 w 654"/>
                  <a:gd name="T23" fmla="*/ 545 h 655"/>
                  <a:gd name="T24" fmla="*/ 110 w 654"/>
                  <a:gd name="T25" fmla="*/ 477 h 655"/>
                  <a:gd name="T26" fmla="*/ 122 w 654"/>
                  <a:gd name="T27" fmla="*/ 381 h 655"/>
                  <a:gd name="T28" fmla="*/ 150 w 654"/>
                  <a:gd name="T29" fmla="*/ 409 h 655"/>
                  <a:gd name="T30" fmla="*/ 82 w 654"/>
                  <a:gd name="T31" fmla="*/ 422 h 655"/>
                  <a:gd name="T32" fmla="*/ 164 w 654"/>
                  <a:gd name="T33" fmla="*/ 504 h 655"/>
                  <a:gd name="T34" fmla="*/ 313 w 654"/>
                  <a:gd name="T35" fmla="*/ 558 h 655"/>
                  <a:gd name="T36" fmla="*/ 287 w 654"/>
                  <a:gd name="T37" fmla="*/ 504 h 655"/>
                  <a:gd name="T38" fmla="*/ 205 w 654"/>
                  <a:gd name="T39" fmla="*/ 558 h 655"/>
                  <a:gd name="T40" fmla="*/ 245 w 654"/>
                  <a:gd name="T41" fmla="*/ 381 h 655"/>
                  <a:gd name="T42" fmla="*/ 341 w 654"/>
                  <a:gd name="T43" fmla="*/ 558 h 655"/>
                  <a:gd name="T44" fmla="*/ 462 w 654"/>
                  <a:gd name="T45" fmla="*/ 558 h 655"/>
                  <a:gd name="T46" fmla="*/ 368 w 654"/>
                  <a:gd name="T47" fmla="*/ 558 h 655"/>
                  <a:gd name="T48" fmla="*/ 382 w 654"/>
                  <a:gd name="T49" fmla="*/ 381 h 655"/>
                  <a:gd name="T50" fmla="*/ 462 w 654"/>
                  <a:gd name="T51" fmla="*/ 545 h 655"/>
                  <a:gd name="T52" fmla="*/ 585 w 654"/>
                  <a:gd name="T53" fmla="*/ 558 h 655"/>
                  <a:gd name="T54" fmla="*/ 490 w 654"/>
                  <a:gd name="T55" fmla="*/ 558 h 655"/>
                  <a:gd name="T56" fmla="*/ 585 w 654"/>
                  <a:gd name="T57" fmla="*/ 381 h 655"/>
                  <a:gd name="T58" fmla="*/ 518 w 654"/>
                  <a:gd name="T59" fmla="*/ 395 h 655"/>
                  <a:gd name="T60" fmla="*/ 585 w 654"/>
                  <a:gd name="T61" fmla="*/ 449 h 655"/>
                  <a:gd name="T62" fmla="*/ 518 w 654"/>
                  <a:gd name="T63" fmla="*/ 477 h 655"/>
                  <a:gd name="T64" fmla="*/ 585 w 654"/>
                  <a:gd name="T65" fmla="*/ 545 h 6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654" h="655">
                    <a:moveTo>
                      <a:pt x="641" y="258"/>
                    </a:moveTo>
                    <a:lnTo>
                      <a:pt x="641" y="258"/>
                    </a:lnTo>
                    <a:cubicBezTo>
                      <a:pt x="585" y="258"/>
                      <a:pt x="585" y="258"/>
                      <a:pt x="585" y="258"/>
                    </a:cubicBezTo>
                    <a:cubicBezTo>
                      <a:pt x="341" y="13"/>
                      <a:pt x="341" y="13"/>
                      <a:pt x="341" y="13"/>
                    </a:cubicBezTo>
                    <a:cubicBezTo>
                      <a:pt x="327" y="0"/>
                      <a:pt x="313" y="0"/>
                      <a:pt x="313" y="13"/>
                    </a:cubicBezTo>
                    <a:cubicBezTo>
                      <a:pt x="68" y="258"/>
                      <a:pt x="68" y="258"/>
                      <a:pt x="68" y="258"/>
                    </a:cubicBezTo>
                    <a:cubicBezTo>
                      <a:pt x="0" y="258"/>
                      <a:pt x="0" y="258"/>
                      <a:pt x="0" y="258"/>
                    </a:cubicBezTo>
                    <a:lnTo>
                      <a:pt x="0" y="258"/>
                    </a:lnTo>
                    <a:cubicBezTo>
                      <a:pt x="0" y="654"/>
                      <a:pt x="0" y="654"/>
                      <a:pt x="0" y="654"/>
                    </a:cubicBezTo>
                    <a:lnTo>
                      <a:pt x="0" y="654"/>
                    </a:lnTo>
                    <a:cubicBezTo>
                      <a:pt x="641" y="654"/>
                      <a:pt x="641" y="654"/>
                      <a:pt x="641" y="654"/>
                    </a:cubicBezTo>
                    <a:cubicBezTo>
                      <a:pt x="653" y="654"/>
                      <a:pt x="653" y="654"/>
                      <a:pt x="653" y="654"/>
                    </a:cubicBezTo>
                    <a:cubicBezTo>
                      <a:pt x="653" y="258"/>
                      <a:pt x="653" y="258"/>
                      <a:pt x="653" y="258"/>
                    </a:cubicBezTo>
                    <a:cubicBezTo>
                      <a:pt x="653" y="258"/>
                      <a:pt x="653" y="258"/>
                      <a:pt x="641" y="258"/>
                    </a:cubicBezTo>
                    <a:close/>
                    <a:moveTo>
                      <a:pt x="327" y="55"/>
                    </a:moveTo>
                    <a:lnTo>
                      <a:pt x="327" y="55"/>
                    </a:lnTo>
                    <a:cubicBezTo>
                      <a:pt x="518" y="258"/>
                      <a:pt x="518" y="258"/>
                      <a:pt x="518" y="258"/>
                    </a:cubicBezTo>
                    <a:cubicBezTo>
                      <a:pt x="122" y="258"/>
                      <a:pt x="122" y="258"/>
                      <a:pt x="122" y="258"/>
                    </a:cubicBezTo>
                    <a:lnTo>
                      <a:pt x="327" y="55"/>
                    </a:lnTo>
                    <a:close/>
                    <a:moveTo>
                      <a:pt x="96" y="558"/>
                    </a:moveTo>
                    <a:lnTo>
                      <a:pt x="96" y="558"/>
                    </a:lnTo>
                    <a:cubicBezTo>
                      <a:pt x="82" y="558"/>
                      <a:pt x="68" y="558"/>
                      <a:pt x="54" y="545"/>
                    </a:cubicBezTo>
                    <a:cubicBezTo>
                      <a:pt x="68" y="531"/>
                      <a:pt x="68" y="531"/>
                      <a:pt x="68" y="531"/>
                    </a:cubicBezTo>
                    <a:cubicBezTo>
                      <a:pt x="68" y="531"/>
                      <a:pt x="82" y="545"/>
                      <a:pt x="110" y="545"/>
                    </a:cubicBezTo>
                    <a:cubicBezTo>
                      <a:pt x="122" y="545"/>
                      <a:pt x="136" y="531"/>
                      <a:pt x="136" y="517"/>
                    </a:cubicBezTo>
                    <a:cubicBezTo>
                      <a:pt x="136" y="489"/>
                      <a:pt x="136" y="489"/>
                      <a:pt x="110" y="477"/>
                    </a:cubicBezTo>
                    <a:cubicBezTo>
                      <a:pt x="82" y="463"/>
                      <a:pt x="54" y="449"/>
                      <a:pt x="54" y="422"/>
                    </a:cubicBezTo>
                    <a:cubicBezTo>
                      <a:pt x="54" y="395"/>
                      <a:pt x="82" y="381"/>
                      <a:pt x="122" y="381"/>
                    </a:cubicBezTo>
                    <a:cubicBezTo>
                      <a:pt x="136" y="381"/>
                      <a:pt x="150" y="381"/>
                      <a:pt x="164" y="381"/>
                    </a:cubicBezTo>
                    <a:cubicBezTo>
                      <a:pt x="150" y="409"/>
                      <a:pt x="150" y="409"/>
                      <a:pt x="150" y="409"/>
                    </a:cubicBezTo>
                    <a:cubicBezTo>
                      <a:pt x="150" y="395"/>
                      <a:pt x="136" y="395"/>
                      <a:pt x="122" y="395"/>
                    </a:cubicBezTo>
                    <a:cubicBezTo>
                      <a:pt x="96" y="395"/>
                      <a:pt x="82" y="409"/>
                      <a:pt x="82" y="422"/>
                    </a:cubicBezTo>
                    <a:cubicBezTo>
                      <a:pt x="82" y="435"/>
                      <a:pt x="96" y="449"/>
                      <a:pt x="122" y="449"/>
                    </a:cubicBezTo>
                    <a:cubicBezTo>
                      <a:pt x="150" y="463"/>
                      <a:pt x="164" y="477"/>
                      <a:pt x="164" y="504"/>
                    </a:cubicBezTo>
                    <a:cubicBezTo>
                      <a:pt x="164" y="531"/>
                      <a:pt x="150" y="558"/>
                      <a:pt x="96" y="558"/>
                    </a:cubicBezTo>
                    <a:close/>
                    <a:moveTo>
                      <a:pt x="313" y="558"/>
                    </a:moveTo>
                    <a:lnTo>
                      <a:pt x="313" y="558"/>
                    </a:lnTo>
                    <a:cubicBezTo>
                      <a:pt x="287" y="504"/>
                      <a:pt x="287" y="504"/>
                      <a:pt x="287" y="504"/>
                    </a:cubicBezTo>
                    <a:cubicBezTo>
                      <a:pt x="231" y="504"/>
                      <a:pt x="231" y="504"/>
                      <a:pt x="231" y="504"/>
                    </a:cubicBezTo>
                    <a:cubicBezTo>
                      <a:pt x="205" y="558"/>
                      <a:pt x="205" y="558"/>
                      <a:pt x="205" y="558"/>
                    </a:cubicBezTo>
                    <a:cubicBezTo>
                      <a:pt x="177" y="558"/>
                      <a:pt x="177" y="558"/>
                      <a:pt x="177" y="558"/>
                    </a:cubicBezTo>
                    <a:cubicBezTo>
                      <a:pt x="245" y="381"/>
                      <a:pt x="245" y="381"/>
                      <a:pt x="245" y="381"/>
                    </a:cubicBezTo>
                    <a:cubicBezTo>
                      <a:pt x="273" y="381"/>
                      <a:pt x="273" y="381"/>
                      <a:pt x="273" y="381"/>
                    </a:cubicBezTo>
                    <a:cubicBezTo>
                      <a:pt x="341" y="558"/>
                      <a:pt x="341" y="558"/>
                      <a:pt x="341" y="558"/>
                    </a:cubicBezTo>
                    <a:lnTo>
                      <a:pt x="313" y="558"/>
                    </a:lnTo>
                    <a:close/>
                    <a:moveTo>
                      <a:pt x="462" y="558"/>
                    </a:moveTo>
                    <a:lnTo>
                      <a:pt x="462" y="558"/>
                    </a:lnTo>
                    <a:cubicBezTo>
                      <a:pt x="368" y="558"/>
                      <a:pt x="368" y="558"/>
                      <a:pt x="368" y="558"/>
                    </a:cubicBezTo>
                    <a:cubicBezTo>
                      <a:pt x="368" y="381"/>
                      <a:pt x="368" y="381"/>
                      <a:pt x="368" y="381"/>
                    </a:cubicBezTo>
                    <a:cubicBezTo>
                      <a:pt x="382" y="381"/>
                      <a:pt x="382" y="381"/>
                      <a:pt x="382" y="381"/>
                    </a:cubicBezTo>
                    <a:cubicBezTo>
                      <a:pt x="382" y="545"/>
                      <a:pt x="382" y="545"/>
                      <a:pt x="382" y="545"/>
                    </a:cubicBezTo>
                    <a:cubicBezTo>
                      <a:pt x="462" y="545"/>
                      <a:pt x="462" y="545"/>
                      <a:pt x="462" y="545"/>
                    </a:cubicBezTo>
                    <a:lnTo>
                      <a:pt x="462" y="558"/>
                    </a:lnTo>
                    <a:close/>
                    <a:moveTo>
                      <a:pt x="585" y="558"/>
                    </a:moveTo>
                    <a:lnTo>
                      <a:pt x="585" y="558"/>
                    </a:lnTo>
                    <a:cubicBezTo>
                      <a:pt x="490" y="558"/>
                      <a:pt x="490" y="558"/>
                      <a:pt x="490" y="558"/>
                    </a:cubicBezTo>
                    <a:cubicBezTo>
                      <a:pt x="490" y="381"/>
                      <a:pt x="490" y="381"/>
                      <a:pt x="490" y="381"/>
                    </a:cubicBezTo>
                    <a:cubicBezTo>
                      <a:pt x="585" y="381"/>
                      <a:pt x="585" y="381"/>
                      <a:pt x="585" y="381"/>
                    </a:cubicBezTo>
                    <a:cubicBezTo>
                      <a:pt x="585" y="395"/>
                      <a:pt x="585" y="395"/>
                      <a:pt x="585" y="395"/>
                    </a:cubicBezTo>
                    <a:cubicBezTo>
                      <a:pt x="518" y="395"/>
                      <a:pt x="518" y="395"/>
                      <a:pt x="518" y="395"/>
                    </a:cubicBezTo>
                    <a:cubicBezTo>
                      <a:pt x="518" y="449"/>
                      <a:pt x="518" y="449"/>
                      <a:pt x="518" y="449"/>
                    </a:cubicBezTo>
                    <a:cubicBezTo>
                      <a:pt x="585" y="449"/>
                      <a:pt x="585" y="449"/>
                      <a:pt x="585" y="449"/>
                    </a:cubicBezTo>
                    <a:cubicBezTo>
                      <a:pt x="585" y="477"/>
                      <a:pt x="585" y="477"/>
                      <a:pt x="585" y="477"/>
                    </a:cubicBezTo>
                    <a:cubicBezTo>
                      <a:pt x="518" y="477"/>
                      <a:pt x="518" y="477"/>
                      <a:pt x="518" y="477"/>
                    </a:cubicBezTo>
                    <a:cubicBezTo>
                      <a:pt x="518" y="545"/>
                      <a:pt x="518" y="545"/>
                      <a:pt x="518" y="545"/>
                    </a:cubicBezTo>
                    <a:cubicBezTo>
                      <a:pt x="585" y="545"/>
                      <a:pt x="585" y="545"/>
                      <a:pt x="585" y="545"/>
                    </a:cubicBezTo>
                    <a:lnTo>
                      <a:pt x="585" y="558"/>
                    </a:lnTo>
                    <a:close/>
                  </a:path>
                </a:pathLst>
              </a:custGeom>
              <a:grpFill/>
              <a:ln>
                <a:noFill/>
              </a:ln>
              <a:effectLst/>
            </p:spPr>
            <p:txBody>
              <a:bodyPr wrap="none" lIns="76183" tIns="38092" rIns="76183" bIns="38092" anchor="ctr"/>
              <a:lstStyle/>
              <a:p>
                <a:pPr defTabSz="542046">
                  <a:defRPr/>
                </a:pPr>
                <a:endParaRPr lang="en-US" sz="900">
                  <a:latin typeface="Arial" panose="020B0604020202020204" pitchFamily="34" charset="0"/>
                  <a:ea typeface="微软雅黑" panose="020B0503020204020204" pitchFamily="34" charset="-122"/>
                  <a:cs typeface="Lato Light"/>
                  <a:sym typeface="Arial" panose="020B0604020202020204" pitchFamily="34" charset="0"/>
                </a:endParaRPr>
              </a:p>
            </p:txBody>
          </p:sp>
          <p:sp>
            <p:nvSpPr>
              <p:cNvPr id="24" name="Freeform 585"/>
              <p:cNvSpPr>
                <a:spLocks noChangeArrowheads="1"/>
              </p:cNvSpPr>
              <p:nvPr/>
            </p:nvSpPr>
            <p:spPr bwMode="auto">
              <a:xfrm>
                <a:off x="16153089" y="11160709"/>
                <a:ext cx="54346" cy="79454"/>
              </a:xfrm>
              <a:custGeom>
                <a:avLst/>
                <a:gdLst>
                  <a:gd name="T0" fmla="*/ 28 w 57"/>
                  <a:gd name="T1" fmla="*/ 0 h 83"/>
                  <a:gd name="T2" fmla="*/ 28 w 57"/>
                  <a:gd name="T3" fmla="*/ 0 h 83"/>
                  <a:gd name="T4" fmla="*/ 28 w 57"/>
                  <a:gd name="T5" fmla="*/ 0 h 83"/>
                  <a:gd name="T6" fmla="*/ 14 w 57"/>
                  <a:gd name="T7" fmla="*/ 40 h 83"/>
                  <a:gd name="T8" fmla="*/ 0 w 57"/>
                  <a:gd name="T9" fmla="*/ 82 h 83"/>
                  <a:gd name="T10" fmla="*/ 56 w 57"/>
                  <a:gd name="T11" fmla="*/ 82 h 83"/>
                  <a:gd name="T12" fmla="*/ 42 w 57"/>
                  <a:gd name="T13" fmla="*/ 40 h 83"/>
                  <a:gd name="T14" fmla="*/ 28 w 57"/>
                  <a:gd name="T15" fmla="*/ 0 h 8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7" h="83">
                    <a:moveTo>
                      <a:pt x="28" y="0"/>
                    </a:moveTo>
                    <a:lnTo>
                      <a:pt x="28" y="0"/>
                    </a:lnTo>
                    <a:lnTo>
                      <a:pt x="28" y="0"/>
                    </a:lnTo>
                    <a:cubicBezTo>
                      <a:pt x="28" y="14"/>
                      <a:pt x="28" y="27"/>
                      <a:pt x="14" y="40"/>
                    </a:cubicBezTo>
                    <a:cubicBezTo>
                      <a:pt x="0" y="82"/>
                      <a:pt x="0" y="82"/>
                      <a:pt x="0" y="82"/>
                    </a:cubicBezTo>
                    <a:cubicBezTo>
                      <a:pt x="56" y="82"/>
                      <a:pt x="56" y="82"/>
                      <a:pt x="56" y="82"/>
                    </a:cubicBezTo>
                    <a:cubicBezTo>
                      <a:pt x="42" y="40"/>
                      <a:pt x="42" y="40"/>
                      <a:pt x="42" y="40"/>
                    </a:cubicBezTo>
                    <a:cubicBezTo>
                      <a:pt x="28" y="27"/>
                      <a:pt x="28" y="14"/>
                      <a:pt x="28" y="0"/>
                    </a:cubicBezTo>
                  </a:path>
                </a:pathLst>
              </a:custGeom>
              <a:grpFill/>
              <a:ln>
                <a:noFill/>
              </a:ln>
              <a:effectLst/>
            </p:spPr>
            <p:txBody>
              <a:bodyPr wrap="none" lIns="76183" tIns="38092" rIns="76183" bIns="38092" anchor="ctr"/>
              <a:lstStyle/>
              <a:p>
                <a:pPr defTabSz="542046">
                  <a:defRPr/>
                </a:pPr>
                <a:endParaRPr lang="en-US" sz="900">
                  <a:latin typeface="Arial" panose="020B0604020202020204" pitchFamily="34" charset="0"/>
                  <a:ea typeface="微软雅黑" panose="020B0503020204020204" pitchFamily="34" charset="-122"/>
                  <a:cs typeface="Lato Light"/>
                  <a:sym typeface="Arial" panose="020B0604020202020204" pitchFamily="34" charset="0"/>
                </a:endParaRPr>
              </a:p>
            </p:txBody>
          </p:sp>
        </p:grpSp>
      </p:grpSp>
      <p:sp>
        <p:nvSpPr>
          <p:cNvPr id="53" name="矩形 52"/>
          <p:cNvSpPr/>
          <p:nvPr userDrawn="1"/>
        </p:nvSpPr>
        <p:spPr>
          <a:xfrm>
            <a:off x="0" y="-2"/>
            <a:ext cx="12192000" cy="4992293"/>
          </a:xfrm>
          <a:prstGeom prst="rect">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Tree>
    <p:extLst>
      <p:ext uri="{BB962C8B-B14F-4D97-AF65-F5344CB8AC3E}">
        <p14:creationId xmlns:p14="http://schemas.microsoft.com/office/powerpoint/2010/main" val="129020810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cSld name="1_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1325563"/>
          </a:xfrm>
          <a:prstGeom prst="rect">
            <a:avLst/>
          </a:prstGeom>
        </p:spPr>
        <p:txBody>
          <a:bodyPr/>
          <a:lstStyle/>
          <a:p>
            <a:r>
              <a:rPr lang="zh-CN" altLang="en-US" smtClean="0"/>
              <a:t>单击此处编辑母版标题样式</a:t>
            </a:r>
            <a:endParaRPr lang="zh-CN" altLang="en-US"/>
          </a:p>
        </p:txBody>
      </p:sp>
      <p:sp>
        <p:nvSpPr>
          <p:cNvPr id="3" name="内容占位符 2"/>
          <p:cNvSpPr>
            <a:spLocks noGrp="1"/>
          </p:cNvSpPr>
          <p:nvPr>
            <p:ph idx="1" hasCustomPrompt="1"/>
          </p:nvPr>
        </p:nvSpPr>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232159E7-C93B-4DE3-8BDF-2135EA22A641}" type="datetimeFigureOut">
              <a:rPr lang="zh-CN" altLang="en-US" smtClean="0"/>
              <a:pPr/>
              <a:t>2023/2/24</a:t>
            </a:fld>
            <a:endParaRPr lang="zh-CN" altLang="en-US"/>
          </a:p>
        </p:txBody>
      </p:sp>
      <p:sp>
        <p:nvSpPr>
          <p:cNvPr id="5" name="页脚占位符 4"/>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6" name="灯片编号占位符 5"/>
          <p:cNvSpPr>
            <a:spLocks noGrp="1"/>
          </p:cNvSpPr>
          <p:nvPr>
            <p:ph type="sldNum" sz="quarter" idx="12"/>
          </p:nvPr>
        </p:nvSpPr>
        <p:spPr/>
        <p:txBody>
          <a:bodyPr/>
          <a:lstStyle/>
          <a:p>
            <a:fld id="{2CBA5D62-FD66-4979-9608-CB99D814B20A}" type="slidenum">
              <a:rPr lang="zh-CN" altLang="en-US" smtClean="0"/>
              <a:pPr/>
              <a:t>‹#›</a:t>
            </a:fld>
            <a:endParaRPr lang="zh-CN" altLang="en-US"/>
          </a:p>
        </p:txBody>
      </p:sp>
    </p:spTree>
    <p:extLst>
      <p:ext uri="{BB962C8B-B14F-4D97-AF65-F5344CB8AC3E}">
        <p14:creationId xmlns:p14="http://schemas.microsoft.com/office/powerpoint/2010/main" val="122631173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1325563"/>
          </a:xfrm>
          <a:prstGeom prst="rect">
            <a:avLst/>
          </a:prstGeom>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232159E7-C93B-4DE3-8BDF-2135EA22A641}" type="datetimeFigureOut">
              <a:rPr lang="zh-CN" altLang="en-US" smtClean="0"/>
              <a:pPr/>
              <a:t>2023/2/24</a:t>
            </a:fld>
            <a:endParaRPr lang="zh-CN" altLang="en-US"/>
          </a:p>
        </p:txBody>
      </p:sp>
      <p:sp>
        <p:nvSpPr>
          <p:cNvPr id="4" name="页脚占位符 3"/>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5" name="灯片编号占位符 4"/>
          <p:cNvSpPr>
            <a:spLocks noGrp="1"/>
          </p:cNvSpPr>
          <p:nvPr>
            <p:ph type="sldNum" sz="quarter" idx="12"/>
          </p:nvPr>
        </p:nvSpPr>
        <p:spPr/>
        <p:txBody>
          <a:bodyPr/>
          <a:lstStyle/>
          <a:p>
            <a:fld id="{2CBA5D62-FD66-4979-9608-CB99D814B20A}" type="slidenum">
              <a:rPr lang="zh-CN" altLang="en-US" smtClean="0"/>
              <a:pPr/>
              <a:t>‹#›</a:t>
            </a:fld>
            <a:endParaRPr lang="zh-CN" altLang="en-US"/>
          </a:p>
        </p:txBody>
      </p:sp>
    </p:spTree>
    <p:extLst>
      <p:ext uri="{BB962C8B-B14F-4D97-AF65-F5344CB8AC3E}">
        <p14:creationId xmlns:p14="http://schemas.microsoft.com/office/powerpoint/2010/main" val="2496286997"/>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dirty="0"/>
              <a:t>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zh-CN" altLang="en-US"/>
          </a:p>
        </p:txBody>
      </p:sp>
      <p:sp>
        <p:nvSpPr>
          <p:cNvPr id="10" name="TextBox 9"/>
          <p:cNvSpPr txBox="1"/>
          <p:nvPr userDrawn="1"/>
        </p:nvSpPr>
        <p:spPr>
          <a:xfrm>
            <a:off x="1" y="6370376"/>
            <a:ext cx="12168554" cy="338554"/>
          </a:xfrm>
          <a:prstGeom prst="rect">
            <a:avLst/>
          </a:prstGeom>
          <a:noFill/>
        </p:spPr>
        <p:txBody>
          <a:bodyPr wrap="square" rtlCol="0">
            <a:spAutoFit/>
          </a:bodyPr>
          <a:lstStyle/>
          <a:p>
            <a:pPr algn="ctr"/>
            <a:r>
              <a:rPr lang="en-US" altLang="zh-CN" sz="1600" b="1" dirty="0">
                <a:solidFill>
                  <a:srgbClr val="1A75B4"/>
                </a:solidFill>
                <a:latin typeface="+mn-ea"/>
              </a:rPr>
              <a:t>——</a:t>
            </a:r>
            <a:r>
              <a:rPr lang="en-US" altLang="zh-CN" sz="1600" b="1" baseline="0" dirty="0">
                <a:solidFill>
                  <a:srgbClr val="1A75B4"/>
                </a:solidFill>
                <a:latin typeface="+mn-ea"/>
              </a:rPr>
              <a:t> </a:t>
            </a:r>
            <a:r>
              <a:rPr lang="en-US" altLang="zh-CN" sz="1600" b="1" dirty="0">
                <a:solidFill>
                  <a:srgbClr val="1A75B4"/>
                </a:solidFill>
                <a:latin typeface="+mn-ea"/>
              </a:rPr>
              <a:t>LUXCASE-</a:t>
            </a:r>
            <a:r>
              <a:rPr lang="en-US" altLang="zh-CN" sz="1600" b="1" dirty="0">
                <a:solidFill>
                  <a:srgbClr val="C2E416"/>
                </a:solidFill>
                <a:latin typeface="+mn-ea"/>
              </a:rPr>
              <a:t>ICT</a:t>
            </a:r>
            <a:r>
              <a:rPr lang="en-US" altLang="zh-CN" sz="1600" b="1" dirty="0">
                <a:solidFill>
                  <a:srgbClr val="A0BC12"/>
                </a:solidFill>
                <a:latin typeface="+mn-ea"/>
              </a:rPr>
              <a:t> </a:t>
            </a:r>
            <a:r>
              <a:rPr lang="en-US" altLang="zh-CN" sz="1600" b="1" dirty="0">
                <a:solidFill>
                  <a:srgbClr val="1A75B4"/>
                </a:solidFill>
                <a:latin typeface="+mn-ea"/>
              </a:rPr>
              <a:t>——</a:t>
            </a:r>
            <a:endParaRPr lang="zh-TW" altLang="en-US" sz="1600" b="1" dirty="0">
              <a:solidFill>
                <a:srgbClr val="1A75B4"/>
              </a:solidFill>
              <a:latin typeface="+mn-ea"/>
            </a:endParaRPr>
          </a:p>
        </p:txBody>
      </p:sp>
      <p:pic>
        <p:nvPicPr>
          <p:cNvPr id="11" name="Picture 2"/>
          <p:cNvPicPr>
            <a:picLocks noChangeAspect="1" noChangeArrowheads="1"/>
          </p:cNvPicPr>
          <p:nvPr userDrawn="1"/>
        </p:nvPicPr>
        <p:blipFill>
          <a:blip r:embed="rId7"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0154735" y="14452"/>
            <a:ext cx="2013820" cy="59690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灯片编号占位符 3"/>
          <p:cNvSpPr>
            <a:spLocks noGrp="1"/>
          </p:cNvSpPr>
          <p:nvPr>
            <p:ph type="sldNum" sz="quarter" idx="4"/>
          </p:nvPr>
        </p:nvSpPr>
        <p:spPr>
          <a:xfrm>
            <a:off x="9273101" y="6356350"/>
            <a:ext cx="2743200" cy="365125"/>
          </a:xfrm>
          <a:prstGeom prst="rect">
            <a:avLst/>
          </a:prstGeom>
        </p:spPr>
        <p:txBody>
          <a:bodyPr/>
          <a:lstStyle>
            <a:lvl1pPr algn="r">
              <a:defRPr sz="1400"/>
            </a:lvl1pPr>
          </a:lstStyle>
          <a:p>
            <a:fld id="{2F864A25-9965-4F61-8E8F-250006C6D194}" type="slidenum">
              <a:rPr lang="zh-CN" altLang="en-US" smtClean="0"/>
              <a:pPr/>
              <a:t>‹#›</a:t>
            </a:fld>
            <a:endParaRPr lang="zh-CN" altLang="en-US"/>
          </a:p>
        </p:txBody>
      </p:sp>
    </p:spTree>
    <p:extLst>
      <p:ext uri="{BB962C8B-B14F-4D97-AF65-F5344CB8AC3E}">
        <p14:creationId xmlns:p14="http://schemas.microsoft.com/office/powerpoint/2010/main" val="336491171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62" r:id="rId3"/>
    <p:sldLayoutId id="2147483664" r:id="rId4"/>
    <p:sldLayoutId id="2147483665" r:id="rId5"/>
  </p:sldLayoutIdLst>
  <p:hf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tags" Target="../tags/tag3.xml"/><Relationship Id="rId2" Type="http://schemas.openxmlformats.org/officeDocument/2006/relationships/tags" Target="../tags/tag2.xml"/><Relationship Id="rId1" Type="http://schemas.openxmlformats.org/officeDocument/2006/relationships/tags" Target="../tags/tag1.xml"/><Relationship Id="rId5" Type="http://schemas.openxmlformats.org/officeDocument/2006/relationships/slideLayout" Target="../slideLayouts/slideLayout4.xml"/><Relationship Id="rId4" Type="http://schemas.openxmlformats.org/officeDocument/2006/relationships/tags" Target="../tags/tag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8" Type="http://schemas.openxmlformats.org/officeDocument/2006/relationships/slideLayout" Target="../slideLayouts/slideLayout5.xml"/><Relationship Id="rId3" Type="http://schemas.openxmlformats.org/officeDocument/2006/relationships/tags" Target="../tags/tag7.xml"/><Relationship Id="rId7" Type="http://schemas.openxmlformats.org/officeDocument/2006/relationships/tags" Target="../tags/tag11.xml"/><Relationship Id="rId2" Type="http://schemas.openxmlformats.org/officeDocument/2006/relationships/tags" Target="../tags/tag6.xml"/><Relationship Id="rId1" Type="http://schemas.openxmlformats.org/officeDocument/2006/relationships/tags" Target="../tags/tag5.xml"/><Relationship Id="rId6" Type="http://schemas.openxmlformats.org/officeDocument/2006/relationships/tags" Target="../tags/tag10.xml"/><Relationship Id="rId5" Type="http://schemas.openxmlformats.org/officeDocument/2006/relationships/tags" Target="../tags/tag9.xml"/><Relationship Id="rId4" Type="http://schemas.openxmlformats.org/officeDocument/2006/relationships/tags" Target="../tags/tag8.xml"/><Relationship Id="rId9" Type="http://schemas.openxmlformats.org/officeDocument/2006/relationships/notesSlide" Target="../notesSlides/notesSlide4.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38.xml.rels><?xml version="1.0" encoding="UTF-8" standalone="yes"?>
<Relationships xmlns="http://schemas.openxmlformats.org/package/2006/relationships"><Relationship Id="rId8" Type="http://schemas.openxmlformats.org/officeDocument/2006/relationships/notesSlide" Target="../notesSlides/notesSlide13.xml"/><Relationship Id="rId3" Type="http://schemas.openxmlformats.org/officeDocument/2006/relationships/tags" Target="../tags/tag14.xml"/><Relationship Id="rId7" Type="http://schemas.openxmlformats.org/officeDocument/2006/relationships/slideLayout" Target="../slideLayouts/slideLayout5.xml"/><Relationship Id="rId2" Type="http://schemas.openxmlformats.org/officeDocument/2006/relationships/tags" Target="../tags/tag13.xml"/><Relationship Id="rId1" Type="http://schemas.openxmlformats.org/officeDocument/2006/relationships/tags" Target="../tags/tag12.xml"/><Relationship Id="rId6" Type="http://schemas.openxmlformats.org/officeDocument/2006/relationships/tags" Target="../tags/tag17.xml"/><Relationship Id="rId5" Type="http://schemas.openxmlformats.org/officeDocument/2006/relationships/tags" Target="../tags/tag16.xml"/><Relationship Id="rId4" Type="http://schemas.openxmlformats.org/officeDocument/2006/relationships/tags" Target="../tags/tag15.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5.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5.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5.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3"/>
          <p:cNvSpPr txBox="1">
            <a:spLocks noChangeArrowheads="1"/>
          </p:cNvSpPr>
          <p:nvPr/>
        </p:nvSpPr>
        <p:spPr>
          <a:xfrm>
            <a:off x="2581941" y="1709057"/>
            <a:ext cx="7138987" cy="879475"/>
          </a:xfrm>
          <a:prstGeom prst="rect">
            <a:avLst/>
          </a:prstGeom>
          <a:effectLst/>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zh-CN" altLang="en-US" sz="6000" b="1" dirty="0" smtClean="0">
                <a:solidFill>
                  <a:schemeClr val="accent4"/>
                </a:solidFill>
                <a:latin typeface="+mj-ea"/>
              </a:rPr>
              <a:t>职业卫生基础知识</a:t>
            </a:r>
            <a:endParaRPr lang="zh-CN" altLang="en-US" sz="6000" b="1" dirty="0">
              <a:solidFill>
                <a:schemeClr val="accent4"/>
              </a:solidFill>
              <a:latin typeface="+mj-ea"/>
            </a:endParaRPr>
          </a:p>
        </p:txBody>
      </p:sp>
    </p:spTree>
    <p:extLst>
      <p:ext uri="{BB962C8B-B14F-4D97-AF65-F5344CB8AC3E}">
        <p14:creationId xmlns:p14="http://schemas.microsoft.com/office/powerpoint/2010/main" val="2486981175"/>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30867" y="158553"/>
            <a:ext cx="60959" cy="191674"/>
          </a:xfrm>
          <a:prstGeom prst="rect">
            <a:avLst/>
          </a:prstGeom>
          <a:solidFill>
            <a:schemeClr val="tx1">
              <a:lumMod val="95000"/>
              <a:lumOff val="5000"/>
            </a:schemeClr>
          </a:solidFill>
        </p:spPr>
        <p:style>
          <a:lnRef idx="2">
            <a:schemeClr val="accent1">
              <a:shade val="50000"/>
            </a:schemeClr>
          </a:lnRef>
          <a:fillRef idx="1">
            <a:schemeClr val="accent1"/>
          </a:fillRef>
          <a:effectRef idx="0">
            <a:schemeClr val="accent1"/>
          </a:effectRef>
          <a:fontRef idx="minor">
            <a:schemeClr val="lt1"/>
          </a:fontRef>
        </p:style>
        <p:txBody>
          <a:bodyPr lIns="121268" tIns="60634" rIns="121268" bIns="60634" rtlCol="0" anchor="ctr"/>
          <a:lstStyle/>
          <a:p>
            <a:pPr algn="ctr"/>
            <a:endParaRPr lang="zh-CN" altLang="en-US"/>
          </a:p>
        </p:txBody>
      </p:sp>
      <p:sp>
        <p:nvSpPr>
          <p:cNvPr id="3" name="矩形 2"/>
          <p:cNvSpPr/>
          <p:nvPr/>
        </p:nvSpPr>
        <p:spPr>
          <a:xfrm>
            <a:off x="199857" y="158553"/>
            <a:ext cx="113625" cy="191674"/>
          </a:xfrm>
          <a:prstGeom prst="rect">
            <a:avLst/>
          </a:prstGeom>
          <a:solidFill>
            <a:schemeClr val="tx1">
              <a:lumMod val="95000"/>
              <a:lumOff val="5000"/>
            </a:schemeClr>
          </a:solidFill>
        </p:spPr>
        <p:style>
          <a:lnRef idx="2">
            <a:schemeClr val="accent1">
              <a:shade val="50000"/>
            </a:schemeClr>
          </a:lnRef>
          <a:fillRef idx="1">
            <a:schemeClr val="accent1"/>
          </a:fillRef>
          <a:effectRef idx="0">
            <a:schemeClr val="accent1"/>
          </a:effectRef>
          <a:fontRef idx="minor">
            <a:schemeClr val="lt1"/>
          </a:fontRef>
        </p:style>
        <p:txBody>
          <a:bodyPr lIns="121268" tIns="60634" rIns="121268" bIns="60634" rtlCol="0" anchor="ctr"/>
          <a:lstStyle/>
          <a:p>
            <a:pPr algn="ctr"/>
            <a:endParaRPr lang="zh-CN" altLang="en-US"/>
          </a:p>
        </p:txBody>
      </p:sp>
      <p:sp>
        <p:nvSpPr>
          <p:cNvPr id="4" name="文本框 3"/>
          <p:cNvSpPr txBox="1"/>
          <p:nvPr/>
        </p:nvSpPr>
        <p:spPr>
          <a:xfrm>
            <a:off x="313482" y="38482"/>
            <a:ext cx="2809709" cy="430229"/>
          </a:xfrm>
          <a:prstGeom prst="rect">
            <a:avLst/>
          </a:prstGeom>
          <a:noFill/>
        </p:spPr>
        <p:txBody>
          <a:bodyPr wrap="none" lIns="121268" tIns="60634" rIns="121268" bIns="60634" rtlCol="0">
            <a:spAutoFit/>
          </a:bodyPr>
          <a:lstStyle/>
          <a:p>
            <a:r>
              <a:rPr lang="zh-CN" altLang="en-US" sz="2000" b="1" dirty="0" smtClean="0">
                <a:latin typeface="微软雅黑" panose="020B0503020204020204" pitchFamily="34" charset="-122"/>
                <a:ea typeface="微软雅黑" panose="020B0503020204020204" pitchFamily="34" charset="-122"/>
              </a:rPr>
              <a:t>职业病危害分类及预防</a:t>
            </a:r>
            <a:endParaRPr lang="zh-CN" altLang="en-US" sz="2000" b="1" dirty="0">
              <a:latin typeface="微软雅黑" panose="020B0503020204020204" pitchFamily="34" charset="-122"/>
              <a:ea typeface="微软雅黑" panose="020B0503020204020204" pitchFamily="34" charset="-122"/>
            </a:endParaRPr>
          </a:p>
        </p:txBody>
      </p:sp>
      <p:sp>
        <p:nvSpPr>
          <p:cNvPr id="5" name="文字方塊 4"/>
          <p:cNvSpPr txBox="1"/>
          <p:nvPr/>
        </p:nvSpPr>
        <p:spPr>
          <a:xfrm>
            <a:off x="2447925" y="2486806"/>
            <a:ext cx="8160152" cy="1015663"/>
          </a:xfrm>
          <a:prstGeom prst="rect">
            <a:avLst/>
          </a:prstGeom>
          <a:noFill/>
        </p:spPr>
        <p:txBody>
          <a:bodyPr wrap="square" rtlCol="0">
            <a:spAutoFit/>
          </a:bodyPr>
          <a:lstStyle/>
          <a:p>
            <a:pPr algn="ctr"/>
            <a:r>
              <a:rPr lang="zh-CN" altLang="en-US" sz="6000" b="1" dirty="0" smtClean="0">
                <a:solidFill>
                  <a:srgbClr val="01458E"/>
                </a:solidFill>
                <a:latin typeface="微软雅黑" panose="020B0503020204020204" pitchFamily="34" charset="-122"/>
                <a:ea typeface="微软雅黑" panose="020B0503020204020204" pitchFamily="34" charset="-122"/>
              </a:rPr>
              <a:t>什么是职业卫生？</a:t>
            </a:r>
            <a:endParaRPr lang="zh-TW" altLang="en-US" sz="6000" b="1" dirty="0" smtClean="0">
              <a:solidFill>
                <a:srgbClr val="01458E"/>
              </a:solidFill>
              <a:latin typeface="微软雅黑" panose="020B0503020204020204" pitchFamily="34" charset="-122"/>
              <a:ea typeface="微软雅黑" panose="020B0503020204020204" pitchFamily="34" charset="-122"/>
            </a:endParaRPr>
          </a:p>
        </p:txBody>
      </p:sp>
      <p:pic>
        <p:nvPicPr>
          <p:cNvPr id="6" name="图片 3" descr="图片1.jpg"/>
          <p:cNvPicPr>
            <a:picLocks noChangeAspect="1"/>
          </p:cNvPicPr>
          <p:nvPr/>
        </p:nvPicPr>
        <p:blipFill>
          <a:blip r:embed="rId2">
            <a:clrChange>
              <a:clrFrom>
                <a:srgbClr val="FFFFFF"/>
              </a:clrFrom>
              <a:clrTo>
                <a:srgbClr val="FFFFFF">
                  <a:alpha val="0"/>
                </a:srgbClr>
              </a:clrTo>
            </a:clrChange>
          </a:blip>
          <a:srcRect/>
          <a:stretch>
            <a:fillRect/>
          </a:stretch>
        </p:blipFill>
        <p:spPr bwMode="auto">
          <a:xfrm>
            <a:off x="723019" y="1787777"/>
            <a:ext cx="2483171" cy="2483171"/>
          </a:xfrm>
          <a:prstGeom prst="rect">
            <a:avLst/>
          </a:prstGeom>
          <a:noFill/>
          <a:ln w="9525">
            <a:noFill/>
            <a:miter lim="800000"/>
            <a:headEnd/>
            <a:tailEnd/>
          </a:ln>
        </p:spPr>
      </p:pic>
      <p:grpSp>
        <p:nvGrpSpPr>
          <p:cNvPr id="13" name="群組 12"/>
          <p:cNvGrpSpPr/>
          <p:nvPr/>
        </p:nvGrpSpPr>
        <p:grpSpPr>
          <a:xfrm>
            <a:off x="1517738" y="4936810"/>
            <a:ext cx="2298984" cy="731797"/>
            <a:chOff x="522288" y="5353510"/>
            <a:chExt cx="2298984" cy="731797"/>
          </a:xfrm>
        </p:grpSpPr>
        <p:grpSp>
          <p:nvGrpSpPr>
            <p:cNvPr id="7" name="组合 2"/>
            <p:cNvGrpSpPr/>
            <p:nvPr/>
          </p:nvGrpSpPr>
          <p:grpSpPr>
            <a:xfrm>
              <a:off x="522288" y="5353510"/>
              <a:ext cx="2294848" cy="731797"/>
              <a:chOff x="695368" y="3811490"/>
              <a:chExt cx="1721136" cy="548848"/>
            </a:xfrm>
          </p:grpSpPr>
          <p:grpSp>
            <p:nvGrpSpPr>
              <p:cNvPr id="8" name="组合 51"/>
              <p:cNvGrpSpPr/>
              <p:nvPr/>
            </p:nvGrpSpPr>
            <p:grpSpPr>
              <a:xfrm>
                <a:off x="695368" y="3811490"/>
                <a:ext cx="1721136" cy="548848"/>
                <a:chOff x="4304043" y="1286668"/>
                <a:chExt cx="3837944" cy="2757793"/>
              </a:xfrm>
              <a:effectLst>
                <a:outerShdw blurRad="381000" dist="254000" dir="8100000" algn="tr" rotWithShape="0">
                  <a:prstClr val="black">
                    <a:alpha val="40000"/>
                  </a:prstClr>
                </a:outerShdw>
              </a:effectLst>
            </p:grpSpPr>
            <p:sp>
              <p:nvSpPr>
                <p:cNvPr id="10" name="圆角矩形 52"/>
                <p:cNvSpPr/>
                <p:nvPr/>
              </p:nvSpPr>
              <p:spPr>
                <a:xfrm>
                  <a:off x="4304043" y="1286668"/>
                  <a:ext cx="3837944"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圆角矩形 53"/>
                <p:cNvSpPr/>
                <p:nvPr/>
              </p:nvSpPr>
              <p:spPr>
                <a:xfrm>
                  <a:off x="4351930" y="1373339"/>
                  <a:ext cx="3742172" cy="2584451"/>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9" name="椭圆 61"/>
              <p:cNvSpPr/>
              <p:nvPr/>
            </p:nvSpPr>
            <p:spPr>
              <a:xfrm>
                <a:off x="825405" y="3951961"/>
                <a:ext cx="279463" cy="279463"/>
              </a:xfrm>
              <a:prstGeom prst="ellipse">
                <a:avLst/>
              </a:prstGeom>
              <a:solidFill>
                <a:schemeClr val="tx2">
                  <a:lumMod val="50000"/>
                </a:schemeClr>
              </a:solidFill>
              <a:ln>
                <a:noFill/>
              </a:ln>
              <a:effectLst>
                <a:outerShdw blurRad="88900" dist="63500" dir="8100000" algn="tr" rotWithShape="0">
                  <a:prstClr val="black">
                    <a:alpha val="5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2" name="文字方塊 11"/>
            <p:cNvSpPr txBox="1"/>
            <p:nvPr/>
          </p:nvSpPr>
          <p:spPr>
            <a:xfrm>
              <a:off x="1014596" y="5443640"/>
              <a:ext cx="1806676" cy="553998"/>
            </a:xfrm>
            <a:prstGeom prst="rect">
              <a:avLst/>
            </a:prstGeom>
            <a:noFill/>
          </p:spPr>
          <p:txBody>
            <a:bodyPr wrap="square" rtlCol="0">
              <a:spAutoFit/>
            </a:bodyPr>
            <a:lstStyle/>
            <a:p>
              <a:pPr algn="ctr"/>
              <a:r>
                <a:rPr lang="zh-CN" altLang="en-US" sz="3000" b="1" dirty="0" smtClean="0">
                  <a:solidFill>
                    <a:srgbClr val="01458E"/>
                  </a:solidFill>
                  <a:latin typeface="微软雅黑" panose="020B0503020204020204" pitchFamily="34" charset="-122"/>
                  <a:ea typeface="微软雅黑" panose="020B0503020204020204" pitchFamily="34" charset="-122"/>
                </a:rPr>
                <a:t>劳动卫生</a:t>
              </a:r>
              <a:endParaRPr lang="zh-TW" altLang="en-US" sz="3000" b="1" dirty="0" smtClean="0">
                <a:solidFill>
                  <a:srgbClr val="01458E"/>
                </a:solidFill>
                <a:latin typeface="微软雅黑" panose="020B0503020204020204" pitchFamily="34" charset="-122"/>
                <a:ea typeface="微软雅黑" panose="020B0503020204020204" pitchFamily="34" charset="-122"/>
              </a:endParaRPr>
            </a:p>
          </p:txBody>
        </p:sp>
      </p:grpSp>
      <p:grpSp>
        <p:nvGrpSpPr>
          <p:cNvPr id="14" name="群組 13"/>
          <p:cNvGrpSpPr/>
          <p:nvPr/>
        </p:nvGrpSpPr>
        <p:grpSpPr>
          <a:xfrm>
            <a:off x="4927863" y="4972864"/>
            <a:ext cx="2298984" cy="731797"/>
            <a:chOff x="522288" y="5353510"/>
            <a:chExt cx="2298984" cy="731797"/>
          </a:xfrm>
        </p:grpSpPr>
        <p:grpSp>
          <p:nvGrpSpPr>
            <p:cNvPr id="15" name="组合 2"/>
            <p:cNvGrpSpPr/>
            <p:nvPr/>
          </p:nvGrpSpPr>
          <p:grpSpPr>
            <a:xfrm>
              <a:off x="522288" y="5353510"/>
              <a:ext cx="2294848" cy="731797"/>
              <a:chOff x="695368" y="3811490"/>
              <a:chExt cx="1721136" cy="548848"/>
            </a:xfrm>
          </p:grpSpPr>
          <p:grpSp>
            <p:nvGrpSpPr>
              <p:cNvPr id="17" name="组合 51"/>
              <p:cNvGrpSpPr/>
              <p:nvPr/>
            </p:nvGrpSpPr>
            <p:grpSpPr>
              <a:xfrm>
                <a:off x="695368" y="3811490"/>
                <a:ext cx="1721136" cy="548848"/>
                <a:chOff x="4304043" y="1286668"/>
                <a:chExt cx="3837944" cy="2757793"/>
              </a:xfrm>
              <a:effectLst>
                <a:outerShdw blurRad="381000" dist="254000" dir="8100000" algn="tr" rotWithShape="0">
                  <a:prstClr val="black">
                    <a:alpha val="40000"/>
                  </a:prstClr>
                </a:outerShdw>
              </a:effectLst>
            </p:grpSpPr>
            <p:sp>
              <p:nvSpPr>
                <p:cNvPr id="19" name="圆角矩形 52"/>
                <p:cNvSpPr/>
                <p:nvPr/>
              </p:nvSpPr>
              <p:spPr>
                <a:xfrm>
                  <a:off x="4304043" y="1286668"/>
                  <a:ext cx="3837944"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圆角矩形 53"/>
                <p:cNvSpPr/>
                <p:nvPr/>
              </p:nvSpPr>
              <p:spPr>
                <a:xfrm>
                  <a:off x="4351930" y="1373339"/>
                  <a:ext cx="3742172" cy="2584451"/>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8" name="椭圆 61"/>
              <p:cNvSpPr/>
              <p:nvPr/>
            </p:nvSpPr>
            <p:spPr>
              <a:xfrm>
                <a:off x="825405" y="3951961"/>
                <a:ext cx="279463" cy="279463"/>
              </a:xfrm>
              <a:prstGeom prst="ellipse">
                <a:avLst/>
              </a:prstGeom>
              <a:solidFill>
                <a:schemeClr val="tx2">
                  <a:lumMod val="50000"/>
                </a:schemeClr>
              </a:solidFill>
              <a:ln>
                <a:noFill/>
              </a:ln>
              <a:effectLst>
                <a:outerShdw blurRad="88900" dist="63500" dir="8100000" algn="tr" rotWithShape="0">
                  <a:prstClr val="black">
                    <a:alpha val="5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6" name="文字方塊 15"/>
            <p:cNvSpPr txBox="1"/>
            <p:nvPr/>
          </p:nvSpPr>
          <p:spPr>
            <a:xfrm>
              <a:off x="1014596" y="5443640"/>
              <a:ext cx="1806676" cy="553998"/>
            </a:xfrm>
            <a:prstGeom prst="rect">
              <a:avLst/>
            </a:prstGeom>
            <a:noFill/>
          </p:spPr>
          <p:txBody>
            <a:bodyPr wrap="square" rtlCol="0">
              <a:spAutoFit/>
            </a:bodyPr>
            <a:lstStyle/>
            <a:p>
              <a:pPr algn="ctr"/>
              <a:r>
                <a:rPr lang="zh-CN" altLang="en-US" sz="3000" b="1" dirty="0" smtClean="0">
                  <a:solidFill>
                    <a:srgbClr val="01458E"/>
                  </a:solidFill>
                  <a:latin typeface="微软雅黑" panose="020B0503020204020204" pitchFamily="34" charset="-122"/>
                  <a:ea typeface="微软雅黑" panose="020B0503020204020204" pitchFamily="34" charset="-122"/>
                </a:rPr>
                <a:t>职业卫生</a:t>
              </a:r>
              <a:endParaRPr lang="zh-TW" altLang="en-US" sz="3000" b="1" dirty="0" smtClean="0">
                <a:solidFill>
                  <a:srgbClr val="01458E"/>
                </a:solidFill>
                <a:latin typeface="微软雅黑" panose="020B0503020204020204" pitchFamily="34" charset="-122"/>
                <a:ea typeface="微软雅黑" panose="020B0503020204020204" pitchFamily="34" charset="-122"/>
              </a:endParaRPr>
            </a:p>
          </p:txBody>
        </p:sp>
      </p:grpSp>
      <p:grpSp>
        <p:nvGrpSpPr>
          <p:cNvPr id="21" name="群組 20"/>
          <p:cNvGrpSpPr/>
          <p:nvPr/>
        </p:nvGrpSpPr>
        <p:grpSpPr>
          <a:xfrm>
            <a:off x="8473771" y="4972864"/>
            <a:ext cx="2298984" cy="731797"/>
            <a:chOff x="522288" y="5353510"/>
            <a:chExt cx="2298984" cy="731797"/>
          </a:xfrm>
        </p:grpSpPr>
        <p:grpSp>
          <p:nvGrpSpPr>
            <p:cNvPr id="22" name="组合 2"/>
            <p:cNvGrpSpPr/>
            <p:nvPr/>
          </p:nvGrpSpPr>
          <p:grpSpPr>
            <a:xfrm>
              <a:off x="522288" y="5353510"/>
              <a:ext cx="2294848" cy="731797"/>
              <a:chOff x="695368" y="3811490"/>
              <a:chExt cx="1721136" cy="548848"/>
            </a:xfrm>
          </p:grpSpPr>
          <p:grpSp>
            <p:nvGrpSpPr>
              <p:cNvPr id="24" name="组合 51"/>
              <p:cNvGrpSpPr/>
              <p:nvPr/>
            </p:nvGrpSpPr>
            <p:grpSpPr>
              <a:xfrm>
                <a:off x="695368" y="3811490"/>
                <a:ext cx="1721136" cy="548848"/>
                <a:chOff x="4304043" y="1286668"/>
                <a:chExt cx="3837944" cy="2757793"/>
              </a:xfrm>
              <a:effectLst>
                <a:outerShdw blurRad="381000" dist="254000" dir="8100000" algn="tr" rotWithShape="0">
                  <a:prstClr val="black">
                    <a:alpha val="40000"/>
                  </a:prstClr>
                </a:outerShdw>
              </a:effectLst>
            </p:grpSpPr>
            <p:sp>
              <p:nvSpPr>
                <p:cNvPr id="26" name="圆角矩形 52"/>
                <p:cNvSpPr/>
                <p:nvPr/>
              </p:nvSpPr>
              <p:spPr>
                <a:xfrm>
                  <a:off x="4304043" y="1286668"/>
                  <a:ext cx="3837944"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圆角矩形 53"/>
                <p:cNvSpPr/>
                <p:nvPr/>
              </p:nvSpPr>
              <p:spPr>
                <a:xfrm>
                  <a:off x="4351930" y="1373339"/>
                  <a:ext cx="3742172" cy="2584451"/>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5" name="椭圆 61"/>
              <p:cNvSpPr/>
              <p:nvPr/>
            </p:nvSpPr>
            <p:spPr>
              <a:xfrm>
                <a:off x="825405" y="3951961"/>
                <a:ext cx="279463" cy="279463"/>
              </a:xfrm>
              <a:prstGeom prst="ellipse">
                <a:avLst/>
              </a:prstGeom>
              <a:solidFill>
                <a:schemeClr val="tx2">
                  <a:lumMod val="50000"/>
                </a:schemeClr>
              </a:solidFill>
              <a:ln>
                <a:noFill/>
              </a:ln>
              <a:effectLst>
                <a:outerShdw blurRad="88900" dist="63500" dir="8100000" algn="tr" rotWithShape="0">
                  <a:prstClr val="black">
                    <a:alpha val="5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3" name="文字方塊 22"/>
            <p:cNvSpPr txBox="1"/>
            <p:nvPr/>
          </p:nvSpPr>
          <p:spPr>
            <a:xfrm>
              <a:off x="1014596" y="5443640"/>
              <a:ext cx="1806676" cy="553998"/>
            </a:xfrm>
            <a:prstGeom prst="rect">
              <a:avLst/>
            </a:prstGeom>
            <a:noFill/>
          </p:spPr>
          <p:txBody>
            <a:bodyPr wrap="square" rtlCol="0">
              <a:spAutoFit/>
            </a:bodyPr>
            <a:lstStyle/>
            <a:p>
              <a:pPr algn="ctr"/>
              <a:r>
                <a:rPr lang="zh-CN" altLang="en-US" sz="3000" b="1" dirty="0" smtClean="0">
                  <a:solidFill>
                    <a:srgbClr val="01458E"/>
                  </a:solidFill>
                  <a:latin typeface="微软雅黑" panose="020B0503020204020204" pitchFamily="34" charset="-122"/>
                  <a:ea typeface="微软雅黑" panose="020B0503020204020204" pitchFamily="34" charset="-122"/>
                </a:rPr>
                <a:t>职业健康</a:t>
              </a:r>
              <a:endParaRPr lang="zh-TW" altLang="en-US" sz="3000" b="1" dirty="0" smtClean="0">
                <a:solidFill>
                  <a:srgbClr val="01458E"/>
                </a:solidFill>
                <a:latin typeface="微软雅黑" panose="020B0503020204020204" pitchFamily="34" charset="-122"/>
                <a:ea typeface="微软雅黑" panose="020B0503020204020204" pitchFamily="34" charset="-122"/>
              </a:endParaRPr>
            </a:p>
          </p:txBody>
        </p:sp>
      </p:grpSp>
    </p:spTree>
    <p:extLst>
      <p:ext uri="{BB962C8B-B14F-4D97-AF65-F5344CB8AC3E}">
        <p14:creationId xmlns:p14="http://schemas.microsoft.com/office/powerpoint/2010/main" val="3900455126"/>
      </p:ext>
    </p:extLst>
  </p:cSld>
  <p:clrMapOvr>
    <a:masterClrMapping/>
  </p:clrMapOvr>
  <mc:AlternateContent xmlns:mc="http://schemas.openxmlformats.org/markup-compatibility/2006" xmlns:p14="http://schemas.microsoft.com/office/powerpoint/2010/main">
    <mc:Choice Requires="p14">
      <p:transition p14:dur="0" advClick="0" advTm="2000"/>
    </mc:Choice>
    <mc:Fallback xmlns="">
      <p:transition advClick="0" advTm="20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slide(fromBottom)">
                                      <p:cBhvr>
                                        <p:cTn id="7" dur="500"/>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4" fill="hold" nodeType="click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slide(fromBottom)">
                                      <p:cBhvr>
                                        <p:cTn id="12" dur="500"/>
                                        <p:tgtEl>
                                          <p:spTgt spid="14"/>
                                        </p:tgtEl>
                                      </p:cBhvr>
                                    </p:animEffect>
                                  </p:childTnLst>
                                </p:cTn>
                              </p:par>
                            </p:childTnLst>
                          </p:cTn>
                        </p:par>
                      </p:childTnLst>
                    </p:cTn>
                  </p:par>
                  <p:par>
                    <p:cTn id="13" fill="hold">
                      <p:stCondLst>
                        <p:cond delay="indefinite"/>
                      </p:stCondLst>
                      <p:childTnLst>
                        <p:par>
                          <p:cTn id="14" fill="hold">
                            <p:stCondLst>
                              <p:cond delay="0"/>
                            </p:stCondLst>
                            <p:childTnLst>
                              <p:par>
                                <p:cTn id="15" presetID="12" presetClass="entr" presetSubtype="4" fill="hold" nodeType="clickEffect">
                                  <p:stCondLst>
                                    <p:cond delay="0"/>
                                  </p:stCondLst>
                                  <p:childTnLst>
                                    <p:set>
                                      <p:cBhvr>
                                        <p:cTn id="16" dur="1" fill="hold">
                                          <p:stCondLst>
                                            <p:cond delay="0"/>
                                          </p:stCondLst>
                                        </p:cTn>
                                        <p:tgtEl>
                                          <p:spTgt spid="21"/>
                                        </p:tgtEl>
                                        <p:attrNameLst>
                                          <p:attrName>style.visibility</p:attrName>
                                        </p:attrNameLst>
                                      </p:cBhvr>
                                      <p:to>
                                        <p:strVal val="visible"/>
                                      </p:to>
                                    </p:set>
                                    <p:animEffect transition="in" filter="slide(fromBottom)">
                                      <p:cBhvr>
                                        <p:cTn id="17"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30867" y="158553"/>
            <a:ext cx="60959" cy="191674"/>
          </a:xfrm>
          <a:prstGeom prst="rect">
            <a:avLst/>
          </a:prstGeom>
          <a:solidFill>
            <a:schemeClr val="tx1">
              <a:lumMod val="95000"/>
              <a:lumOff val="5000"/>
            </a:schemeClr>
          </a:solidFill>
        </p:spPr>
        <p:style>
          <a:lnRef idx="2">
            <a:schemeClr val="accent1">
              <a:shade val="50000"/>
            </a:schemeClr>
          </a:lnRef>
          <a:fillRef idx="1">
            <a:schemeClr val="accent1"/>
          </a:fillRef>
          <a:effectRef idx="0">
            <a:schemeClr val="accent1"/>
          </a:effectRef>
          <a:fontRef idx="minor">
            <a:schemeClr val="lt1"/>
          </a:fontRef>
        </p:style>
        <p:txBody>
          <a:bodyPr lIns="121268" tIns="60634" rIns="121268" bIns="60634" rtlCol="0" anchor="ctr"/>
          <a:lstStyle/>
          <a:p>
            <a:pPr algn="ctr"/>
            <a:endParaRPr lang="zh-CN" altLang="en-US"/>
          </a:p>
        </p:txBody>
      </p:sp>
      <p:sp>
        <p:nvSpPr>
          <p:cNvPr id="3" name="矩形 2"/>
          <p:cNvSpPr/>
          <p:nvPr/>
        </p:nvSpPr>
        <p:spPr>
          <a:xfrm>
            <a:off x="199857" y="158553"/>
            <a:ext cx="113625" cy="191674"/>
          </a:xfrm>
          <a:prstGeom prst="rect">
            <a:avLst/>
          </a:prstGeom>
          <a:solidFill>
            <a:schemeClr val="tx1">
              <a:lumMod val="95000"/>
              <a:lumOff val="5000"/>
            </a:schemeClr>
          </a:solidFill>
        </p:spPr>
        <p:style>
          <a:lnRef idx="2">
            <a:schemeClr val="accent1">
              <a:shade val="50000"/>
            </a:schemeClr>
          </a:lnRef>
          <a:fillRef idx="1">
            <a:schemeClr val="accent1"/>
          </a:fillRef>
          <a:effectRef idx="0">
            <a:schemeClr val="accent1"/>
          </a:effectRef>
          <a:fontRef idx="minor">
            <a:schemeClr val="lt1"/>
          </a:fontRef>
        </p:style>
        <p:txBody>
          <a:bodyPr lIns="121268" tIns="60634" rIns="121268" bIns="60634" rtlCol="0" anchor="ctr"/>
          <a:lstStyle/>
          <a:p>
            <a:pPr algn="ctr"/>
            <a:endParaRPr lang="zh-CN" altLang="en-US"/>
          </a:p>
        </p:txBody>
      </p:sp>
      <p:sp>
        <p:nvSpPr>
          <p:cNvPr id="4" name="文本框 3"/>
          <p:cNvSpPr txBox="1"/>
          <p:nvPr/>
        </p:nvSpPr>
        <p:spPr>
          <a:xfrm>
            <a:off x="313482" y="38482"/>
            <a:ext cx="2296748" cy="430229"/>
          </a:xfrm>
          <a:prstGeom prst="rect">
            <a:avLst/>
          </a:prstGeom>
          <a:noFill/>
        </p:spPr>
        <p:txBody>
          <a:bodyPr wrap="none" lIns="121268" tIns="60634" rIns="121268" bIns="60634" rtlCol="0">
            <a:spAutoFit/>
          </a:bodyPr>
          <a:lstStyle/>
          <a:p>
            <a:r>
              <a:rPr lang="zh-CN" altLang="en-US" sz="2000" b="1" dirty="0" smtClean="0">
                <a:latin typeface="微软雅黑" panose="020B0503020204020204" pitchFamily="34" charset="-122"/>
                <a:ea typeface="微软雅黑" panose="020B0503020204020204" pitchFamily="34" charset="-122"/>
              </a:rPr>
              <a:t>职业卫生基础知识</a:t>
            </a:r>
            <a:endParaRPr lang="zh-CN" altLang="en-US" sz="2000" b="1" dirty="0">
              <a:latin typeface="微软雅黑" panose="020B0503020204020204" pitchFamily="34" charset="-122"/>
              <a:ea typeface="微软雅黑" panose="020B0503020204020204" pitchFamily="34" charset="-122"/>
            </a:endParaRPr>
          </a:p>
        </p:txBody>
      </p:sp>
      <p:sp>
        <p:nvSpPr>
          <p:cNvPr id="6" name="文字方塊 5"/>
          <p:cNvSpPr txBox="1"/>
          <p:nvPr/>
        </p:nvSpPr>
        <p:spPr>
          <a:xfrm>
            <a:off x="1708150" y="1956120"/>
            <a:ext cx="8565266" cy="584775"/>
          </a:xfrm>
          <a:prstGeom prst="rect">
            <a:avLst/>
          </a:prstGeom>
          <a:noFill/>
        </p:spPr>
        <p:txBody>
          <a:bodyPr wrap="square" rtlCol="0">
            <a:spAutoFit/>
          </a:bodyPr>
          <a:lstStyle/>
          <a:p>
            <a:r>
              <a:rPr lang="zh-CN" altLang="en-US" sz="3200" b="1" dirty="0" smtClean="0">
                <a:latin typeface="方正兰亭黑_GBK" pitchFamily="2" charset="-122"/>
                <a:ea typeface="方正兰亭黑_GBK" pitchFamily="2" charset="-122"/>
                <a:sym typeface="方正兰亭黑_GBK" pitchFamily="2" charset="-122"/>
              </a:rPr>
              <a:t>了解职业卫生常见及易混淆的一些基本概念</a:t>
            </a:r>
            <a:endParaRPr lang="zh-TW" altLang="en-US" sz="3200" b="1" dirty="0">
              <a:latin typeface="方正兰亭黑_GBK" pitchFamily="2" charset="-122"/>
              <a:ea typeface="方正兰亭黑_GBK" pitchFamily="2" charset="-122"/>
              <a:sym typeface="方正兰亭黑_GBK" pitchFamily="2" charset="-122"/>
            </a:endParaRPr>
          </a:p>
        </p:txBody>
      </p:sp>
      <p:sp>
        <p:nvSpPr>
          <p:cNvPr id="7" name="文字方塊 6"/>
          <p:cNvSpPr txBox="1"/>
          <p:nvPr/>
        </p:nvSpPr>
        <p:spPr>
          <a:xfrm>
            <a:off x="1740582" y="2618213"/>
            <a:ext cx="9405336" cy="584775"/>
          </a:xfrm>
          <a:prstGeom prst="rect">
            <a:avLst/>
          </a:prstGeom>
          <a:noFill/>
        </p:spPr>
        <p:txBody>
          <a:bodyPr wrap="square" rtlCol="0">
            <a:spAutoFit/>
          </a:bodyPr>
          <a:lstStyle/>
          <a:p>
            <a:r>
              <a:rPr lang="zh-CN" altLang="en-US" sz="3200" b="1" dirty="0" smtClean="0">
                <a:latin typeface="方正兰亭黑_GBK" pitchFamily="2" charset="-122"/>
                <a:ea typeface="方正兰亭黑_GBK" pitchFamily="2" charset="-122"/>
                <a:sym typeface="方正兰亭黑_GBK" pitchFamily="2" charset="-122"/>
              </a:rPr>
              <a:t>了解职业病危害分类及常见职业病危害的预防方法</a:t>
            </a:r>
            <a:endParaRPr lang="zh-TW" altLang="en-US" sz="3200" b="1" dirty="0">
              <a:latin typeface="方正兰亭黑_GBK" pitchFamily="2" charset="-122"/>
              <a:ea typeface="方正兰亭黑_GBK" pitchFamily="2" charset="-122"/>
              <a:sym typeface="方正兰亭黑_GBK" pitchFamily="2" charset="-122"/>
            </a:endParaRPr>
          </a:p>
        </p:txBody>
      </p:sp>
      <p:sp>
        <p:nvSpPr>
          <p:cNvPr id="9" name="文字方塊 8"/>
          <p:cNvSpPr txBox="1"/>
          <p:nvPr/>
        </p:nvSpPr>
        <p:spPr>
          <a:xfrm>
            <a:off x="1741471" y="3275420"/>
            <a:ext cx="5840333" cy="584775"/>
          </a:xfrm>
          <a:prstGeom prst="rect">
            <a:avLst/>
          </a:prstGeom>
          <a:noFill/>
        </p:spPr>
        <p:txBody>
          <a:bodyPr wrap="square" rtlCol="0">
            <a:spAutoFit/>
          </a:bodyPr>
          <a:lstStyle/>
          <a:p>
            <a:r>
              <a:rPr lang="zh-CN" altLang="en-US" sz="3200" b="1" dirty="0" smtClean="0">
                <a:latin typeface="方正兰亭黑_GBK" pitchFamily="2" charset="-122"/>
                <a:ea typeface="方正兰亭黑_GBK" pitchFamily="2" charset="-122"/>
                <a:sym typeface="方正兰亭黑_GBK" pitchFamily="2" charset="-122"/>
              </a:rPr>
              <a:t>了解职业卫生管理工作的内容</a:t>
            </a:r>
            <a:endParaRPr lang="zh-TW" altLang="en-US" sz="3200" b="1" dirty="0">
              <a:latin typeface="方正兰亭黑_GBK" pitchFamily="2" charset="-122"/>
              <a:ea typeface="方正兰亭黑_GBK" pitchFamily="2" charset="-122"/>
              <a:sym typeface="方正兰亭黑_GBK" pitchFamily="2" charset="-122"/>
            </a:endParaRPr>
          </a:p>
        </p:txBody>
      </p:sp>
      <p:sp>
        <p:nvSpPr>
          <p:cNvPr id="10" name="文字方塊 9"/>
          <p:cNvSpPr txBox="1"/>
          <p:nvPr/>
        </p:nvSpPr>
        <p:spPr>
          <a:xfrm>
            <a:off x="1766025" y="3948682"/>
            <a:ext cx="8308142" cy="584775"/>
          </a:xfrm>
          <a:prstGeom prst="rect">
            <a:avLst/>
          </a:prstGeom>
          <a:noFill/>
        </p:spPr>
        <p:txBody>
          <a:bodyPr wrap="square" rtlCol="0">
            <a:spAutoFit/>
          </a:bodyPr>
          <a:lstStyle/>
          <a:p>
            <a:r>
              <a:rPr lang="zh-CN" altLang="en-US" sz="3200" b="1" dirty="0" smtClean="0">
                <a:latin typeface="方正兰亭黑_GBK" pitchFamily="2" charset="-122"/>
                <a:ea typeface="方正兰亭黑_GBK" pitchFamily="2" charset="-122"/>
                <a:sym typeface="方正兰亭黑_GBK" pitchFamily="2" charset="-122"/>
              </a:rPr>
              <a:t>了解目前我国职业卫生的现状和特点</a:t>
            </a:r>
            <a:endParaRPr lang="zh-TW" altLang="en-US" sz="3200" b="1" dirty="0">
              <a:latin typeface="方正兰亭黑_GBK" pitchFamily="2" charset="-122"/>
              <a:ea typeface="方正兰亭黑_GBK" pitchFamily="2" charset="-122"/>
              <a:sym typeface="方正兰亭黑_GBK" pitchFamily="2" charset="-122"/>
            </a:endParaRPr>
          </a:p>
        </p:txBody>
      </p:sp>
      <p:grpSp>
        <p:nvGrpSpPr>
          <p:cNvPr id="11" name="群組 10"/>
          <p:cNvGrpSpPr/>
          <p:nvPr/>
        </p:nvGrpSpPr>
        <p:grpSpPr>
          <a:xfrm>
            <a:off x="1138238" y="4798576"/>
            <a:ext cx="2298984" cy="731797"/>
            <a:chOff x="522288" y="5353510"/>
            <a:chExt cx="2298984" cy="731797"/>
          </a:xfrm>
        </p:grpSpPr>
        <p:grpSp>
          <p:nvGrpSpPr>
            <p:cNvPr id="12" name="组合 2"/>
            <p:cNvGrpSpPr/>
            <p:nvPr/>
          </p:nvGrpSpPr>
          <p:grpSpPr>
            <a:xfrm>
              <a:off x="522288" y="5353510"/>
              <a:ext cx="2294848" cy="731797"/>
              <a:chOff x="695368" y="3811490"/>
              <a:chExt cx="1721136" cy="548848"/>
            </a:xfrm>
          </p:grpSpPr>
          <p:grpSp>
            <p:nvGrpSpPr>
              <p:cNvPr id="14" name="组合 51"/>
              <p:cNvGrpSpPr/>
              <p:nvPr/>
            </p:nvGrpSpPr>
            <p:grpSpPr>
              <a:xfrm>
                <a:off x="695368" y="3811490"/>
                <a:ext cx="1721136" cy="548848"/>
                <a:chOff x="4304043" y="1286668"/>
                <a:chExt cx="3837944" cy="2757793"/>
              </a:xfrm>
              <a:effectLst>
                <a:outerShdw blurRad="381000" dist="254000" dir="8100000" algn="tr" rotWithShape="0">
                  <a:prstClr val="black">
                    <a:alpha val="40000"/>
                  </a:prstClr>
                </a:outerShdw>
              </a:effectLst>
            </p:grpSpPr>
            <p:sp>
              <p:nvSpPr>
                <p:cNvPr id="16" name="圆角矩形 52"/>
                <p:cNvSpPr/>
                <p:nvPr/>
              </p:nvSpPr>
              <p:spPr>
                <a:xfrm>
                  <a:off x="4304043" y="1286668"/>
                  <a:ext cx="3837944"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圆角矩形 53"/>
                <p:cNvSpPr/>
                <p:nvPr/>
              </p:nvSpPr>
              <p:spPr>
                <a:xfrm>
                  <a:off x="4351930" y="1373339"/>
                  <a:ext cx="3742172" cy="2584451"/>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5" name="椭圆 61"/>
              <p:cNvSpPr/>
              <p:nvPr/>
            </p:nvSpPr>
            <p:spPr>
              <a:xfrm>
                <a:off x="825405" y="3951961"/>
                <a:ext cx="279463" cy="279463"/>
              </a:xfrm>
              <a:prstGeom prst="ellipse">
                <a:avLst/>
              </a:prstGeom>
              <a:solidFill>
                <a:schemeClr val="tx2">
                  <a:lumMod val="50000"/>
                </a:schemeClr>
              </a:solidFill>
              <a:ln>
                <a:noFill/>
              </a:ln>
              <a:effectLst>
                <a:outerShdw blurRad="88900" dist="63500" dir="8100000" algn="tr" rotWithShape="0">
                  <a:prstClr val="black">
                    <a:alpha val="5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3" name="文字方塊 12"/>
            <p:cNvSpPr txBox="1"/>
            <p:nvPr/>
          </p:nvSpPr>
          <p:spPr>
            <a:xfrm>
              <a:off x="1014596" y="5443640"/>
              <a:ext cx="1806676" cy="553998"/>
            </a:xfrm>
            <a:prstGeom prst="rect">
              <a:avLst/>
            </a:prstGeom>
            <a:noFill/>
          </p:spPr>
          <p:txBody>
            <a:bodyPr wrap="square" rtlCol="0">
              <a:spAutoFit/>
            </a:bodyPr>
            <a:lstStyle/>
            <a:p>
              <a:pPr algn="ctr"/>
              <a:r>
                <a:rPr lang="zh-CN" altLang="en-US" sz="3000" b="1" dirty="0" smtClean="0">
                  <a:solidFill>
                    <a:srgbClr val="01458E"/>
                  </a:solidFill>
                  <a:latin typeface="微软雅黑" panose="020B0503020204020204" pitchFamily="34" charset="-122"/>
                  <a:ea typeface="微软雅黑" panose="020B0503020204020204" pitchFamily="34" charset="-122"/>
                </a:rPr>
                <a:t>参训对象</a:t>
              </a:r>
              <a:endParaRPr lang="zh-TW" altLang="en-US" sz="3000" b="1" dirty="0" smtClean="0">
                <a:solidFill>
                  <a:srgbClr val="01458E"/>
                </a:solidFill>
                <a:latin typeface="微软雅黑" panose="020B0503020204020204" pitchFamily="34" charset="-122"/>
                <a:ea typeface="微软雅黑" panose="020B0503020204020204" pitchFamily="34" charset="-122"/>
              </a:endParaRPr>
            </a:p>
          </p:txBody>
        </p:sp>
      </p:grpSp>
      <p:grpSp>
        <p:nvGrpSpPr>
          <p:cNvPr id="18" name="群組 17"/>
          <p:cNvGrpSpPr/>
          <p:nvPr/>
        </p:nvGrpSpPr>
        <p:grpSpPr>
          <a:xfrm>
            <a:off x="1138238" y="991771"/>
            <a:ext cx="2298984" cy="731797"/>
            <a:chOff x="522288" y="5353510"/>
            <a:chExt cx="2298984" cy="731797"/>
          </a:xfrm>
        </p:grpSpPr>
        <p:grpSp>
          <p:nvGrpSpPr>
            <p:cNvPr id="19" name="组合 2"/>
            <p:cNvGrpSpPr/>
            <p:nvPr/>
          </p:nvGrpSpPr>
          <p:grpSpPr>
            <a:xfrm>
              <a:off x="522288" y="5353510"/>
              <a:ext cx="2294848" cy="731797"/>
              <a:chOff x="695368" y="3811490"/>
              <a:chExt cx="1721136" cy="548848"/>
            </a:xfrm>
          </p:grpSpPr>
          <p:grpSp>
            <p:nvGrpSpPr>
              <p:cNvPr id="21" name="组合 51"/>
              <p:cNvGrpSpPr/>
              <p:nvPr/>
            </p:nvGrpSpPr>
            <p:grpSpPr>
              <a:xfrm>
                <a:off x="695368" y="3811490"/>
                <a:ext cx="1721136" cy="548848"/>
                <a:chOff x="4304043" y="1286668"/>
                <a:chExt cx="3837944" cy="2757793"/>
              </a:xfrm>
              <a:effectLst>
                <a:outerShdw blurRad="381000" dist="254000" dir="8100000" algn="tr" rotWithShape="0">
                  <a:prstClr val="black">
                    <a:alpha val="40000"/>
                  </a:prstClr>
                </a:outerShdw>
              </a:effectLst>
            </p:grpSpPr>
            <p:sp>
              <p:nvSpPr>
                <p:cNvPr id="23" name="圆角矩形 52"/>
                <p:cNvSpPr/>
                <p:nvPr/>
              </p:nvSpPr>
              <p:spPr>
                <a:xfrm>
                  <a:off x="4304043" y="1286668"/>
                  <a:ext cx="3837944"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圆角矩形 53"/>
                <p:cNvSpPr/>
                <p:nvPr/>
              </p:nvSpPr>
              <p:spPr>
                <a:xfrm>
                  <a:off x="4351930" y="1373339"/>
                  <a:ext cx="3742172" cy="2584451"/>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2" name="椭圆 61"/>
              <p:cNvSpPr/>
              <p:nvPr/>
            </p:nvSpPr>
            <p:spPr>
              <a:xfrm>
                <a:off x="825405" y="3951961"/>
                <a:ext cx="279463" cy="279463"/>
              </a:xfrm>
              <a:prstGeom prst="ellipse">
                <a:avLst/>
              </a:prstGeom>
              <a:solidFill>
                <a:schemeClr val="tx2">
                  <a:lumMod val="50000"/>
                </a:schemeClr>
              </a:solidFill>
              <a:ln>
                <a:noFill/>
              </a:ln>
              <a:effectLst>
                <a:outerShdw blurRad="88900" dist="63500" dir="8100000" algn="tr" rotWithShape="0">
                  <a:prstClr val="black">
                    <a:alpha val="5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0" name="文字方塊 19"/>
            <p:cNvSpPr txBox="1"/>
            <p:nvPr/>
          </p:nvSpPr>
          <p:spPr>
            <a:xfrm>
              <a:off x="1014596" y="5443640"/>
              <a:ext cx="1806676" cy="553998"/>
            </a:xfrm>
            <a:prstGeom prst="rect">
              <a:avLst/>
            </a:prstGeom>
            <a:noFill/>
          </p:spPr>
          <p:txBody>
            <a:bodyPr wrap="square" rtlCol="0">
              <a:spAutoFit/>
            </a:bodyPr>
            <a:lstStyle/>
            <a:p>
              <a:pPr algn="ctr"/>
              <a:r>
                <a:rPr lang="zh-CN" altLang="en-US" sz="3000" b="1" dirty="0" smtClean="0">
                  <a:solidFill>
                    <a:srgbClr val="01458E"/>
                  </a:solidFill>
                  <a:latin typeface="微软雅黑" panose="020B0503020204020204" pitchFamily="34" charset="-122"/>
                  <a:ea typeface="微软雅黑" panose="020B0503020204020204" pitchFamily="34" charset="-122"/>
                </a:rPr>
                <a:t>课程目标</a:t>
              </a:r>
              <a:endParaRPr lang="zh-TW" altLang="en-US" sz="3000" b="1" dirty="0" smtClean="0">
                <a:solidFill>
                  <a:srgbClr val="01458E"/>
                </a:solidFill>
                <a:latin typeface="微软雅黑" panose="020B0503020204020204" pitchFamily="34" charset="-122"/>
                <a:ea typeface="微软雅黑" panose="020B0503020204020204" pitchFamily="34" charset="-122"/>
              </a:endParaRPr>
            </a:p>
          </p:txBody>
        </p:sp>
      </p:grpSp>
      <p:sp>
        <p:nvSpPr>
          <p:cNvPr id="25" name="燕尾形向右箭號 24"/>
          <p:cNvSpPr/>
          <p:nvPr/>
        </p:nvSpPr>
        <p:spPr>
          <a:xfrm>
            <a:off x="1341679" y="2118174"/>
            <a:ext cx="366471" cy="277792"/>
          </a:xfrm>
          <a:prstGeom prst="notchedRightArrow">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solidFill>
                <a:srgbClr val="003399"/>
              </a:solidFill>
            </a:endParaRPr>
          </a:p>
        </p:txBody>
      </p:sp>
      <p:sp>
        <p:nvSpPr>
          <p:cNvPr id="26" name="燕尾形向右箭號 25"/>
          <p:cNvSpPr/>
          <p:nvPr/>
        </p:nvSpPr>
        <p:spPr>
          <a:xfrm>
            <a:off x="1332029" y="2768299"/>
            <a:ext cx="366471" cy="277792"/>
          </a:xfrm>
          <a:prstGeom prst="notchedRightArrow">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solidFill>
                <a:srgbClr val="003399"/>
              </a:solidFill>
            </a:endParaRPr>
          </a:p>
        </p:txBody>
      </p:sp>
      <p:sp>
        <p:nvSpPr>
          <p:cNvPr id="27" name="燕尾形向右箭號 26"/>
          <p:cNvSpPr/>
          <p:nvPr/>
        </p:nvSpPr>
        <p:spPr>
          <a:xfrm>
            <a:off x="1345529" y="3429999"/>
            <a:ext cx="366471" cy="277792"/>
          </a:xfrm>
          <a:prstGeom prst="notchedRightArrow">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solidFill>
                <a:srgbClr val="003399"/>
              </a:solidFill>
            </a:endParaRPr>
          </a:p>
        </p:txBody>
      </p:sp>
      <p:sp>
        <p:nvSpPr>
          <p:cNvPr id="28" name="燕尾形向右箭號 27"/>
          <p:cNvSpPr/>
          <p:nvPr/>
        </p:nvSpPr>
        <p:spPr>
          <a:xfrm>
            <a:off x="1357104" y="4124499"/>
            <a:ext cx="366471" cy="277792"/>
          </a:xfrm>
          <a:prstGeom prst="notchedRightArrow">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solidFill>
                <a:srgbClr val="003399"/>
              </a:solidFill>
            </a:endParaRPr>
          </a:p>
        </p:txBody>
      </p:sp>
      <p:sp>
        <p:nvSpPr>
          <p:cNvPr id="29" name="文字方塊 28"/>
          <p:cNvSpPr txBox="1"/>
          <p:nvPr/>
        </p:nvSpPr>
        <p:spPr>
          <a:xfrm>
            <a:off x="1767950" y="5640557"/>
            <a:ext cx="9065954" cy="584775"/>
          </a:xfrm>
          <a:prstGeom prst="rect">
            <a:avLst/>
          </a:prstGeom>
          <a:noFill/>
        </p:spPr>
        <p:txBody>
          <a:bodyPr wrap="square" rtlCol="0">
            <a:spAutoFit/>
          </a:bodyPr>
          <a:lstStyle/>
          <a:p>
            <a:r>
              <a:rPr lang="zh-CN" altLang="en-US" sz="3200" b="1" dirty="0" smtClean="0">
                <a:latin typeface="方正兰亭黑_GBK" pitchFamily="2" charset="-122"/>
                <a:ea typeface="方正兰亭黑_GBK" pitchFamily="2" charset="-122"/>
                <a:sym typeface="方正兰亭黑_GBK" pitchFamily="2" charset="-122"/>
              </a:rPr>
              <a:t>各单位环安干事</a:t>
            </a:r>
            <a:endParaRPr lang="zh-TW" altLang="en-US" sz="3200" b="1" dirty="0">
              <a:latin typeface="方正兰亭黑_GBK" pitchFamily="2" charset="-122"/>
              <a:ea typeface="方正兰亭黑_GBK" pitchFamily="2" charset="-122"/>
              <a:sym typeface="方正兰亭黑_GBK" pitchFamily="2" charset="-122"/>
            </a:endParaRPr>
          </a:p>
        </p:txBody>
      </p:sp>
      <p:sp>
        <p:nvSpPr>
          <p:cNvPr id="30" name="燕尾形向右箭號 29"/>
          <p:cNvSpPr/>
          <p:nvPr/>
        </p:nvSpPr>
        <p:spPr>
          <a:xfrm>
            <a:off x="1359029" y="5816374"/>
            <a:ext cx="366471" cy="277792"/>
          </a:xfrm>
          <a:prstGeom prst="notchedRightArrow">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solidFill>
                <a:srgbClr val="003399"/>
              </a:solidFill>
            </a:endParaRPr>
          </a:p>
        </p:txBody>
      </p:sp>
    </p:spTree>
    <p:extLst>
      <p:ext uri="{BB962C8B-B14F-4D97-AF65-F5344CB8AC3E}">
        <p14:creationId xmlns:p14="http://schemas.microsoft.com/office/powerpoint/2010/main" val="718046730"/>
      </p:ext>
    </p:extLst>
  </p:cSld>
  <p:clrMapOvr>
    <a:masterClrMapping/>
  </p:clrMapOvr>
  <mc:AlternateContent xmlns:mc="http://schemas.openxmlformats.org/markup-compatibility/2006" xmlns:p14="http://schemas.microsoft.com/office/powerpoint/2010/main">
    <mc:Choice Requires="p14">
      <p:transition p14:dur="0" advClick="0" advTm="2000"/>
    </mc:Choice>
    <mc:Fallback xmlns="">
      <p:transition advClick="0" advTm="2000"/>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30867" y="158553"/>
            <a:ext cx="60959" cy="191674"/>
          </a:xfrm>
          <a:prstGeom prst="rect">
            <a:avLst/>
          </a:prstGeom>
          <a:solidFill>
            <a:schemeClr val="tx1">
              <a:lumMod val="95000"/>
              <a:lumOff val="5000"/>
            </a:schemeClr>
          </a:solidFill>
        </p:spPr>
        <p:style>
          <a:lnRef idx="2">
            <a:schemeClr val="accent1">
              <a:shade val="50000"/>
            </a:schemeClr>
          </a:lnRef>
          <a:fillRef idx="1">
            <a:schemeClr val="accent1"/>
          </a:fillRef>
          <a:effectRef idx="0">
            <a:schemeClr val="accent1"/>
          </a:effectRef>
          <a:fontRef idx="minor">
            <a:schemeClr val="lt1"/>
          </a:fontRef>
        </p:style>
        <p:txBody>
          <a:bodyPr lIns="121268" tIns="60634" rIns="121268" bIns="60634" rtlCol="0" anchor="ctr"/>
          <a:lstStyle/>
          <a:p>
            <a:pPr algn="ctr"/>
            <a:endParaRPr lang="zh-CN" altLang="en-US"/>
          </a:p>
        </p:txBody>
      </p:sp>
      <p:sp>
        <p:nvSpPr>
          <p:cNvPr id="3" name="矩形 2"/>
          <p:cNvSpPr/>
          <p:nvPr/>
        </p:nvSpPr>
        <p:spPr>
          <a:xfrm>
            <a:off x="199857" y="158553"/>
            <a:ext cx="113625" cy="191674"/>
          </a:xfrm>
          <a:prstGeom prst="rect">
            <a:avLst/>
          </a:prstGeom>
          <a:solidFill>
            <a:schemeClr val="tx1">
              <a:lumMod val="95000"/>
              <a:lumOff val="5000"/>
            </a:schemeClr>
          </a:solidFill>
        </p:spPr>
        <p:style>
          <a:lnRef idx="2">
            <a:schemeClr val="accent1">
              <a:shade val="50000"/>
            </a:schemeClr>
          </a:lnRef>
          <a:fillRef idx="1">
            <a:schemeClr val="accent1"/>
          </a:fillRef>
          <a:effectRef idx="0">
            <a:schemeClr val="accent1"/>
          </a:effectRef>
          <a:fontRef idx="minor">
            <a:schemeClr val="lt1"/>
          </a:fontRef>
        </p:style>
        <p:txBody>
          <a:bodyPr lIns="121268" tIns="60634" rIns="121268" bIns="60634" rtlCol="0" anchor="ctr"/>
          <a:lstStyle/>
          <a:p>
            <a:pPr algn="ctr"/>
            <a:endParaRPr lang="zh-CN" altLang="en-US"/>
          </a:p>
        </p:txBody>
      </p:sp>
      <p:sp>
        <p:nvSpPr>
          <p:cNvPr id="4" name="文本框 3"/>
          <p:cNvSpPr txBox="1"/>
          <p:nvPr/>
        </p:nvSpPr>
        <p:spPr>
          <a:xfrm>
            <a:off x="313482" y="38482"/>
            <a:ext cx="2296748" cy="430229"/>
          </a:xfrm>
          <a:prstGeom prst="rect">
            <a:avLst/>
          </a:prstGeom>
          <a:noFill/>
        </p:spPr>
        <p:txBody>
          <a:bodyPr wrap="none" lIns="121268" tIns="60634" rIns="121268" bIns="60634" rtlCol="0">
            <a:spAutoFit/>
          </a:bodyPr>
          <a:lstStyle/>
          <a:p>
            <a:r>
              <a:rPr lang="zh-CN" altLang="en-US" sz="2000" b="1" dirty="0" smtClean="0">
                <a:latin typeface="微软雅黑" panose="020B0503020204020204" pitchFamily="34" charset="-122"/>
                <a:ea typeface="微软雅黑" panose="020B0503020204020204" pitchFamily="34" charset="-122"/>
              </a:rPr>
              <a:t>职业卫生基础知识</a:t>
            </a:r>
            <a:endParaRPr lang="zh-CN" altLang="en-US" sz="2000" b="1" dirty="0">
              <a:latin typeface="微软雅黑" panose="020B0503020204020204" pitchFamily="34" charset="-122"/>
              <a:ea typeface="微软雅黑" panose="020B0503020204020204" pitchFamily="34" charset="-122"/>
            </a:endParaRPr>
          </a:p>
        </p:txBody>
      </p:sp>
      <p:sp>
        <p:nvSpPr>
          <p:cNvPr id="18" name="文本框 376"/>
          <p:cNvSpPr txBox="1"/>
          <p:nvPr/>
        </p:nvSpPr>
        <p:spPr>
          <a:xfrm>
            <a:off x="1665538" y="2504495"/>
            <a:ext cx="2129109" cy="1107996"/>
          </a:xfrm>
          <a:prstGeom prst="rect">
            <a:avLst/>
          </a:prstGeom>
          <a:noFill/>
        </p:spPr>
        <p:txBody>
          <a:bodyPr wrap="none" rtlCol="0">
            <a:spAutoFit/>
          </a:bodyPr>
          <a:lstStyle/>
          <a:p>
            <a:r>
              <a:rPr lang="zh-CN" altLang="en-US" sz="6600" b="1" dirty="0" smtClean="0">
                <a:solidFill>
                  <a:srgbClr val="01458E"/>
                </a:solidFill>
                <a:latin typeface="微软雅黑" panose="020B0503020204020204" pitchFamily="34" charset="-122"/>
                <a:ea typeface="微软雅黑" panose="020B0503020204020204" pitchFamily="34" charset="-122"/>
              </a:rPr>
              <a:t>目 录</a:t>
            </a:r>
            <a:endParaRPr lang="zh-CN" altLang="en-US" sz="6600" b="1" dirty="0">
              <a:solidFill>
                <a:srgbClr val="01458E"/>
              </a:solidFill>
              <a:latin typeface="微软雅黑" panose="020B0503020204020204" pitchFamily="34" charset="-122"/>
              <a:ea typeface="微软雅黑" panose="020B0503020204020204" pitchFamily="34" charset="-122"/>
            </a:endParaRPr>
          </a:p>
        </p:txBody>
      </p:sp>
      <p:sp>
        <p:nvSpPr>
          <p:cNvPr id="19" name="矩形 18"/>
          <p:cNvSpPr/>
          <p:nvPr/>
        </p:nvSpPr>
        <p:spPr>
          <a:xfrm>
            <a:off x="1761900" y="3602554"/>
            <a:ext cx="1908664" cy="461665"/>
          </a:xfrm>
          <a:prstGeom prst="rect">
            <a:avLst/>
          </a:prstGeom>
        </p:spPr>
        <p:txBody>
          <a:bodyPr wrap="none">
            <a:spAutoFit/>
          </a:bodyPr>
          <a:lstStyle/>
          <a:p>
            <a:pPr algn="ctr">
              <a:defRPr/>
            </a:pPr>
            <a:r>
              <a:rPr lang="en-US" altLang="zh-CN" sz="2400" b="1" dirty="0">
                <a:solidFill>
                  <a:srgbClr val="01458E"/>
                </a:solidFill>
                <a:latin typeface="微软雅黑" panose="020B0503020204020204" pitchFamily="34" charset="-122"/>
                <a:ea typeface="微软雅黑" panose="020B0503020204020204" pitchFamily="34" charset="-122"/>
              </a:rPr>
              <a:t>CONTENTS</a:t>
            </a:r>
            <a:endParaRPr lang="zh-CN" altLang="en-US" sz="2400" b="1" dirty="0">
              <a:solidFill>
                <a:srgbClr val="01458E"/>
              </a:solidFill>
              <a:latin typeface="微软雅黑" panose="020B0503020204020204" pitchFamily="34" charset="-122"/>
              <a:ea typeface="微软雅黑" panose="020B0503020204020204" pitchFamily="34" charset="-122"/>
            </a:endParaRPr>
          </a:p>
        </p:txBody>
      </p:sp>
      <p:sp>
        <p:nvSpPr>
          <p:cNvPr id="21" name="MH_Entry_1"/>
          <p:cNvSpPr/>
          <p:nvPr>
            <p:custDataLst>
              <p:tags r:id="rId1"/>
            </p:custDataLst>
          </p:nvPr>
        </p:nvSpPr>
        <p:spPr>
          <a:xfrm>
            <a:off x="5238525" y="1330500"/>
            <a:ext cx="5094513" cy="498614"/>
          </a:xfrm>
          <a:prstGeom prst="roundRect">
            <a:avLst/>
          </a:prstGeom>
          <a:noFill/>
          <a:ln>
            <a:solidFill>
              <a:srgbClr val="E0607F"/>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r>
              <a:rPr lang="zh-CN" altLang="en-US" sz="2800" b="1" dirty="0" smtClean="0">
                <a:solidFill>
                  <a:schemeClr val="tx1">
                    <a:lumMod val="85000"/>
                    <a:lumOff val="15000"/>
                  </a:schemeClr>
                </a:solidFill>
                <a:latin typeface="微软雅黑" panose="020B0503020204020204" pitchFamily="34" charset="-122"/>
                <a:ea typeface="微软雅黑" panose="020B0503020204020204" pitchFamily="34" charset="-122"/>
              </a:rPr>
              <a:t>职业卫生基本概念</a:t>
            </a:r>
            <a:endParaRPr lang="zh-CN" altLang="en-US" sz="2800" b="1"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22" name="MH_Entry_2"/>
          <p:cNvSpPr/>
          <p:nvPr>
            <p:custDataLst>
              <p:tags r:id="rId2"/>
            </p:custDataLst>
          </p:nvPr>
        </p:nvSpPr>
        <p:spPr>
          <a:xfrm>
            <a:off x="5238524" y="2461051"/>
            <a:ext cx="5094513" cy="498614"/>
          </a:xfrm>
          <a:prstGeom prst="roundRect">
            <a:avLst/>
          </a:prstGeom>
          <a:noFill/>
          <a:ln>
            <a:solidFill>
              <a:srgbClr val="E0607F"/>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r>
              <a:rPr lang="zh-CN" altLang="en-US" sz="2800" b="1" dirty="0" smtClean="0">
                <a:solidFill>
                  <a:schemeClr val="tx1">
                    <a:lumMod val="85000"/>
                    <a:lumOff val="15000"/>
                  </a:schemeClr>
                </a:solidFill>
                <a:latin typeface="微软雅黑" panose="020B0503020204020204" pitchFamily="34" charset="-122"/>
                <a:ea typeface="微软雅黑" panose="020B0503020204020204" pitchFamily="34" charset="-122"/>
              </a:rPr>
              <a:t>职业病危害因素分类及预防</a:t>
            </a:r>
          </a:p>
        </p:txBody>
      </p:sp>
      <p:sp>
        <p:nvSpPr>
          <p:cNvPr id="25" name="MH_Entry_1"/>
          <p:cNvSpPr/>
          <p:nvPr>
            <p:custDataLst>
              <p:tags r:id="rId3"/>
            </p:custDataLst>
          </p:nvPr>
        </p:nvSpPr>
        <p:spPr>
          <a:xfrm>
            <a:off x="5238525" y="3591602"/>
            <a:ext cx="5094513" cy="498614"/>
          </a:xfrm>
          <a:prstGeom prst="roundRect">
            <a:avLst/>
          </a:prstGeom>
          <a:noFill/>
          <a:ln>
            <a:solidFill>
              <a:srgbClr val="E0607F"/>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r>
              <a:rPr lang="zh-CN" altLang="en-US" sz="2800" b="1" dirty="0" smtClean="0">
                <a:solidFill>
                  <a:schemeClr val="tx1"/>
                </a:solidFill>
                <a:latin typeface="微软雅黑" panose="020B0503020204020204" pitchFamily="34" charset="-122"/>
                <a:ea typeface="微软雅黑" panose="020B0503020204020204" pitchFamily="34" charset="-122"/>
              </a:rPr>
              <a:t>职业卫生管理的基本要求</a:t>
            </a:r>
          </a:p>
        </p:txBody>
      </p:sp>
      <p:sp>
        <p:nvSpPr>
          <p:cNvPr id="26" name="MH_Entry_2"/>
          <p:cNvSpPr/>
          <p:nvPr>
            <p:custDataLst>
              <p:tags r:id="rId4"/>
            </p:custDataLst>
          </p:nvPr>
        </p:nvSpPr>
        <p:spPr>
          <a:xfrm>
            <a:off x="5238524" y="4687428"/>
            <a:ext cx="5094513" cy="498614"/>
          </a:xfrm>
          <a:prstGeom prst="roundRect">
            <a:avLst/>
          </a:prstGeom>
          <a:noFill/>
          <a:ln>
            <a:solidFill>
              <a:srgbClr val="E0607F"/>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r>
              <a:rPr lang="zh-CN" altLang="en-US" sz="2800" b="1" dirty="0" smtClean="0">
                <a:solidFill>
                  <a:schemeClr val="tx1">
                    <a:lumMod val="85000"/>
                    <a:lumOff val="15000"/>
                  </a:schemeClr>
                </a:solidFill>
                <a:latin typeface="微软雅黑" panose="020B0503020204020204" pitchFamily="34" charset="-122"/>
                <a:ea typeface="微软雅黑" panose="020B0503020204020204" pitchFamily="34" charset="-122"/>
              </a:rPr>
              <a:t>职业卫生现状和特点</a:t>
            </a:r>
          </a:p>
        </p:txBody>
      </p:sp>
      <p:sp>
        <p:nvSpPr>
          <p:cNvPr id="15" name="椭圆 4"/>
          <p:cNvSpPr/>
          <p:nvPr/>
        </p:nvSpPr>
        <p:spPr>
          <a:xfrm>
            <a:off x="4565443" y="1255762"/>
            <a:ext cx="575989" cy="576197"/>
          </a:xfrm>
          <a:prstGeom prst="ellipse">
            <a:avLst/>
          </a:prstGeom>
          <a:solidFill>
            <a:srgbClr val="01458E"/>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r>
              <a:rPr lang="en-US" altLang="zh-CN" sz="3200" dirty="0" smtClean="0">
                <a:latin typeface="微软雅黑" panose="020B0503020204020204" pitchFamily="34" charset="-122"/>
                <a:ea typeface="微软雅黑" panose="020B0503020204020204" pitchFamily="34" charset="-122"/>
              </a:rPr>
              <a:t>1</a:t>
            </a:r>
            <a:endParaRPr lang="zh-CN" altLang="en-US" sz="3200" dirty="0">
              <a:latin typeface="微软雅黑" panose="020B0503020204020204" pitchFamily="34" charset="-122"/>
              <a:ea typeface="微软雅黑" panose="020B0503020204020204" pitchFamily="34" charset="-122"/>
            </a:endParaRPr>
          </a:p>
        </p:txBody>
      </p:sp>
      <p:sp>
        <p:nvSpPr>
          <p:cNvPr id="16" name="椭圆 140"/>
          <p:cNvSpPr/>
          <p:nvPr/>
        </p:nvSpPr>
        <p:spPr>
          <a:xfrm>
            <a:off x="4558843" y="2426603"/>
            <a:ext cx="575989" cy="576197"/>
          </a:xfrm>
          <a:prstGeom prst="ellipse">
            <a:avLst/>
          </a:prstGeom>
          <a:solidFill>
            <a:srgbClr val="01458E"/>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r>
              <a:rPr lang="en-US" altLang="zh-CN" sz="3200" dirty="0" smtClean="0">
                <a:latin typeface="微软雅黑" panose="020B0503020204020204" pitchFamily="34" charset="-122"/>
                <a:ea typeface="微软雅黑" panose="020B0503020204020204" pitchFamily="34" charset="-122"/>
              </a:rPr>
              <a:t>2</a:t>
            </a:r>
            <a:endParaRPr lang="zh-CN" altLang="en-US" sz="3200" dirty="0">
              <a:latin typeface="微软雅黑" panose="020B0503020204020204" pitchFamily="34" charset="-122"/>
              <a:ea typeface="微软雅黑" panose="020B0503020204020204" pitchFamily="34" charset="-122"/>
            </a:endParaRPr>
          </a:p>
        </p:txBody>
      </p:sp>
      <p:sp>
        <p:nvSpPr>
          <p:cNvPr id="17" name="椭圆 141"/>
          <p:cNvSpPr/>
          <p:nvPr/>
        </p:nvSpPr>
        <p:spPr>
          <a:xfrm>
            <a:off x="4570418" y="3562719"/>
            <a:ext cx="575989" cy="576197"/>
          </a:xfrm>
          <a:prstGeom prst="ellipse">
            <a:avLst/>
          </a:prstGeom>
          <a:solidFill>
            <a:srgbClr val="01458E"/>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r>
              <a:rPr lang="en-US" altLang="zh-CN" sz="3200" dirty="0" smtClean="0">
                <a:latin typeface="微软雅黑" panose="020B0503020204020204" pitchFamily="34" charset="-122"/>
                <a:ea typeface="微软雅黑" panose="020B0503020204020204" pitchFamily="34" charset="-122"/>
              </a:rPr>
              <a:t>3</a:t>
            </a:r>
            <a:endParaRPr lang="zh-CN" altLang="en-US" sz="3200" dirty="0">
              <a:latin typeface="微软雅黑" panose="020B0503020204020204" pitchFamily="34" charset="-122"/>
              <a:ea typeface="微软雅黑" panose="020B0503020204020204" pitchFamily="34" charset="-122"/>
            </a:endParaRPr>
          </a:p>
        </p:txBody>
      </p:sp>
      <p:sp>
        <p:nvSpPr>
          <p:cNvPr id="28" name="椭圆 142"/>
          <p:cNvSpPr/>
          <p:nvPr/>
        </p:nvSpPr>
        <p:spPr>
          <a:xfrm>
            <a:off x="4558843" y="4669700"/>
            <a:ext cx="575989" cy="576197"/>
          </a:xfrm>
          <a:prstGeom prst="ellipse">
            <a:avLst/>
          </a:prstGeom>
          <a:solidFill>
            <a:srgbClr val="01458E"/>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r>
              <a:rPr lang="en-US" altLang="zh-CN" sz="3200" dirty="0" smtClean="0">
                <a:latin typeface="微软雅黑" panose="020B0503020204020204" pitchFamily="34" charset="-122"/>
                <a:ea typeface="微软雅黑" panose="020B0503020204020204" pitchFamily="34" charset="-122"/>
              </a:rPr>
              <a:t>4</a:t>
            </a:r>
            <a:endParaRPr lang="zh-CN" altLang="en-US" sz="3200" dirty="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369466045"/>
      </p:ext>
    </p:extLst>
  </p:cSld>
  <p:clrMapOvr>
    <a:masterClrMapping/>
  </p:clrMapOvr>
  <mc:AlternateContent xmlns:mc="http://schemas.openxmlformats.org/markup-compatibility/2006" xmlns:p14="http://schemas.microsoft.com/office/powerpoint/2010/main">
    <mc:Choice Requires="p14">
      <p:transition p14:dur="0" advClick="0" advTm="2000"/>
    </mc:Choice>
    <mc:Fallback xmlns="">
      <p:transition advClick="0" advTm="2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500"/>
                                        <p:tgtEl>
                                          <p:spTgt spid="15"/>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6"/>
                                        </p:tgtEl>
                                        <p:attrNameLst>
                                          <p:attrName>style.visibility</p:attrName>
                                        </p:attrNameLst>
                                      </p:cBhvr>
                                      <p:to>
                                        <p:strVal val="visible"/>
                                      </p:to>
                                    </p:set>
                                    <p:animEffect transition="in" filter="fade">
                                      <p:cBhvr>
                                        <p:cTn id="11" dur="500"/>
                                        <p:tgtEl>
                                          <p:spTgt spid="16"/>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17"/>
                                        </p:tgtEl>
                                        <p:attrNameLst>
                                          <p:attrName>style.visibility</p:attrName>
                                        </p:attrNameLst>
                                      </p:cBhvr>
                                      <p:to>
                                        <p:strVal val="visible"/>
                                      </p:to>
                                    </p:set>
                                    <p:animEffect transition="in" filter="fade">
                                      <p:cBhvr>
                                        <p:cTn id="15" dur="500"/>
                                        <p:tgtEl>
                                          <p:spTgt spid="17"/>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28"/>
                                        </p:tgtEl>
                                        <p:attrNameLst>
                                          <p:attrName>style.visibility</p:attrName>
                                        </p:attrNameLst>
                                      </p:cBhvr>
                                      <p:to>
                                        <p:strVal val="visible"/>
                                      </p:to>
                                    </p:set>
                                    <p:animEffect transition="in" filter="fade">
                                      <p:cBhvr>
                                        <p:cTn id="19"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6" grpId="0" animBg="1"/>
      <p:bldP spid="17" grpId="0" animBg="1"/>
      <p:bldP spid="28"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30867" y="158553"/>
            <a:ext cx="60959" cy="191674"/>
          </a:xfrm>
          <a:prstGeom prst="rect">
            <a:avLst/>
          </a:prstGeom>
          <a:solidFill>
            <a:schemeClr val="tx1">
              <a:lumMod val="95000"/>
              <a:lumOff val="5000"/>
            </a:schemeClr>
          </a:solidFill>
        </p:spPr>
        <p:style>
          <a:lnRef idx="2">
            <a:schemeClr val="accent1">
              <a:shade val="50000"/>
            </a:schemeClr>
          </a:lnRef>
          <a:fillRef idx="1">
            <a:schemeClr val="accent1"/>
          </a:fillRef>
          <a:effectRef idx="0">
            <a:schemeClr val="accent1"/>
          </a:effectRef>
          <a:fontRef idx="minor">
            <a:schemeClr val="lt1"/>
          </a:fontRef>
        </p:style>
        <p:txBody>
          <a:bodyPr lIns="121268" tIns="60634" rIns="121268" bIns="60634" rtlCol="0" anchor="ctr"/>
          <a:lstStyle/>
          <a:p>
            <a:pPr algn="ctr"/>
            <a:endParaRPr lang="zh-CN" altLang="en-US"/>
          </a:p>
        </p:txBody>
      </p:sp>
      <p:sp>
        <p:nvSpPr>
          <p:cNvPr id="3" name="矩形 2"/>
          <p:cNvSpPr/>
          <p:nvPr/>
        </p:nvSpPr>
        <p:spPr>
          <a:xfrm>
            <a:off x="199857" y="158553"/>
            <a:ext cx="113625" cy="191674"/>
          </a:xfrm>
          <a:prstGeom prst="rect">
            <a:avLst/>
          </a:prstGeom>
          <a:solidFill>
            <a:schemeClr val="tx1">
              <a:lumMod val="95000"/>
              <a:lumOff val="5000"/>
            </a:schemeClr>
          </a:solidFill>
        </p:spPr>
        <p:style>
          <a:lnRef idx="2">
            <a:schemeClr val="accent1">
              <a:shade val="50000"/>
            </a:schemeClr>
          </a:lnRef>
          <a:fillRef idx="1">
            <a:schemeClr val="accent1"/>
          </a:fillRef>
          <a:effectRef idx="0">
            <a:schemeClr val="accent1"/>
          </a:effectRef>
          <a:fontRef idx="minor">
            <a:schemeClr val="lt1"/>
          </a:fontRef>
        </p:style>
        <p:txBody>
          <a:bodyPr lIns="121268" tIns="60634" rIns="121268" bIns="60634" rtlCol="0" anchor="ctr"/>
          <a:lstStyle/>
          <a:p>
            <a:pPr algn="ctr"/>
            <a:endParaRPr lang="zh-CN" altLang="en-US"/>
          </a:p>
        </p:txBody>
      </p:sp>
      <p:sp>
        <p:nvSpPr>
          <p:cNvPr id="4" name="文本框 3"/>
          <p:cNvSpPr txBox="1"/>
          <p:nvPr/>
        </p:nvSpPr>
        <p:spPr>
          <a:xfrm>
            <a:off x="313482" y="38482"/>
            <a:ext cx="2296748" cy="430229"/>
          </a:xfrm>
          <a:prstGeom prst="rect">
            <a:avLst/>
          </a:prstGeom>
          <a:noFill/>
        </p:spPr>
        <p:txBody>
          <a:bodyPr wrap="none" lIns="121268" tIns="60634" rIns="121268" bIns="60634" rtlCol="0">
            <a:spAutoFit/>
          </a:bodyPr>
          <a:lstStyle/>
          <a:p>
            <a:r>
              <a:rPr lang="zh-CN" altLang="en-US" sz="2000" b="1" dirty="0" smtClean="0">
                <a:latin typeface="微软雅黑" panose="020B0503020204020204" pitchFamily="34" charset="-122"/>
                <a:ea typeface="微软雅黑" panose="020B0503020204020204" pitchFamily="34" charset="-122"/>
              </a:rPr>
              <a:t>职业卫生基本概念</a:t>
            </a:r>
            <a:endParaRPr lang="zh-CN" altLang="en-US" sz="2000" b="1" dirty="0">
              <a:latin typeface="微软雅黑" panose="020B0503020204020204" pitchFamily="34" charset="-122"/>
              <a:ea typeface="微软雅黑" panose="020B0503020204020204" pitchFamily="34" charset="-122"/>
            </a:endParaRPr>
          </a:p>
        </p:txBody>
      </p:sp>
      <p:grpSp>
        <p:nvGrpSpPr>
          <p:cNvPr id="5" name="组合 6"/>
          <p:cNvGrpSpPr/>
          <p:nvPr/>
        </p:nvGrpSpPr>
        <p:grpSpPr>
          <a:xfrm>
            <a:off x="4655234" y="1276258"/>
            <a:ext cx="2879945" cy="636151"/>
            <a:chOff x="3131840" y="987574"/>
            <a:chExt cx="2880320" cy="648072"/>
          </a:xfrm>
        </p:grpSpPr>
        <p:sp>
          <p:nvSpPr>
            <p:cNvPr id="6" name="圆角矩形 2"/>
            <p:cNvSpPr/>
            <p:nvPr/>
          </p:nvSpPr>
          <p:spPr>
            <a:xfrm>
              <a:off x="3131840" y="987574"/>
              <a:ext cx="2880320" cy="648072"/>
            </a:xfrm>
            <a:prstGeom prst="roundRect">
              <a:avLst>
                <a:gd name="adj" fmla="val 50000"/>
              </a:avLst>
            </a:prstGeom>
            <a:noFill/>
            <a:ln w="28575">
              <a:solidFill>
                <a:srgbClr val="01458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00" dirty="0"/>
            </a:p>
          </p:txBody>
        </p:sp>
        <p:sp>
          <p:nvSpPr>
            <p:cNvPr id="7" name="TextBox 5"/>
            <p:cNvSpPr txBox="1"/>
            <p:nvPr/>
          </p:nvSpPr>
          <p:spPr>
            <a:xfrm>
              <a:off x="3864114" y="1080778"/>
              <a:ext cx="1569864" cy="517347"/>
            </a:xfrm>
            <a:prstGeom prst="rect">
              <a:avLst/>
            </a:prstGeom>
            <a:noFill/>
            <a:ln w="28575">
              <a:noFill/>
            </a:ln>
          </p:spPr>
          <p:txBody>
            <a:bodyPr wrap="none" rtlCol="0">
              <a:spAutoFit/>
            </a:bodyPr>
            <a:lstStyle/>
            <a:p>
              <a:r>
                <a:rPr lang="zh-CN" altLang="en-US" sz="2700" dirty="0" smtClean="0">
                  <a:solidFill>
                    <a:srgbClr val="01458E"/>
                  </a:solidFill>
                  <a:latin typeface="微软雅黑" panose="020B0503020204020204" pitchFamily="34" charset="-122"/>
                  <a:ea typeface="微软雅黑" panose="020B0503020204020204" pitchFamily="34" charset="-122"/>
                </a:rPr>
                <a:t>第一部分</a:t>
              </a:r>
              <a:endParaRPr lang="zh-CN" altLang="en-US" sz="2700" dirty="0">
                <a:solidFill>
                  <a:srgbClr val="01458E"/>
                </a:solidFill>
                <a:latin typeface="微软雅黑" panose="020B0503020204020204" pitchFamily="34" charset="-122"/>
                <a:ea typeface="微软雅黑" panose="020B0503020204020204" pitchFamily="34" charset="-122"/>
              </a:endParaRPr>
            </a:p>
          </p:txBody>
        </p:sp>
      </p:grpSp>
      <p:cxnSp>
        <p:nvCxnSpPr>
          <p:cNvPr id="8" name="直接连接符 15"/>
          <p:cNvCxnSpPr/>
          <p:nvPr/>
        </p:nvCxnSpPr>
        <p:spPr>
          <a:xfrm flipH="1">
            <a:off x="3139532" y="2793565"/>
            <a:ext cx="5920043" cy="0"/>
          </a:xfrm>
          <a:prstGeom prst="line">
            <a:avLst/>
          </a:prstGeom>
          <a:ln w="38100">
            <a:solidFill>
              <a:srgbClr val="01458E"/>
            </a:solidFill>
          </a:ln>
        </p:spPr>
        <p:style>
          <a:lnRef idx="1">
            <a:schemeClr val="accent1"/>
          </a:lnRef>
          <a:fillRef idx="0">
            <a:schemeClr val="accent1"/>
          </a:fillRef>
          <a:effectRef idx="0">
            <a:schemeClr val="accent1"/>
          </a:effectRef>
          <a:fontRef idx="minor">
            <a:schemeClr val="tx1"/>
          </a:fontRef>
        </p:style>
      </p:cxnSp>
      <p:cxnSp>
        <p:nvCxnSpPr>
          <p:cNvPr id="9" name="直接连接符 18"/>
          <p:cNvCxnSpPr/>
          <p:nvPr/>
        </p:nvCxnSpPr>
        <p:spPr>
          <a:xfrm flipH="1">
            <a:off x="3139532" y="4138026"/>
            <a:ext cx="5920043" cy="0"/>
          </a:xfrm>
          <a:prstGeom prst="line">
            <a:avLst/>
          </a:prstGeom>
          <a:ln w="38100">
            <a:solidFill>
              <a:srgbClr val="01458E"/>
            </a:solidFill>
          </a:ln>
        </p:spPr>
        <p:style>
          <a:lnRef idx="1">
            <a:schemeClr val="accent1"/>
          </a:lnRef>
          <a:fillRef idx="0">
            <a:schemeClr val="accent1"/>
          </a:fillRef>
          <a:effectRef idx="0">
            <a:schemeClr val="accent1"/>
          </a:effectRef>
          <a:fontRef idx="minor">
            <a:schemeClr val="tx1"/>
          </a:fontRef>
        </p:style>
      </p:cxnSp>
      <p:sp>
        <p:nvSpPr>
          <p:cNvPr id="10" name="TextBox 12"/>
          <p:cNvSpPr txBox="1"/>
          <p:nvPr/>
        </p:nvSpPr>
        <p:spPr>
          <a:xfrm>
            <a:off x="3779676" y="3081664"/>
            <a:ext cx="4657680" cy="784826"/>
          </a:xfrm>
          <a:prstGeom prst="rect">
            <a:avLst/>
          </a:prstGeom>
          <a:noFill/>
        </p:spPr>
        <p:txBody>
          <a:bodyPr wrap="none" lIns="121917" tIns="60958" rIns="121917" bIns="60958" rtlCol="0">
            <a:spAutoFit/>
          </a:bodyPr>
          <a:lstStyle/>
          <a:p>
            <a:pPr algn="ctr"/>
            <a:r>
              <a:rPr lang="zh-CN" altLang="en-US" sz="4300" b="1" dirty="0" smtClean="0">
                <a:solidFill>
                  <a:srgbClr val="01458E"/>
                </a:solidFill>
                <a:latin typeface="微软雅黑" panose="020B0503020204020204" pitchFamily="34" charset="-122"/>
                <a:ea typeface="微软雅黑" panose="020B0503020204020204" pitchFamily="34" charset="-122"/>
              </a:rPr>
              <a:t>职业卫生基本概念</a:t>
            </a:r>
            <a:endParaRPr lang="zh-CN" altLang="en-US" sz="4300" b="1" dirty="0">
              <a:solidFill>
                <a:srgbClr val="01458E"/>
              </a:solidFill>
              <a:latin typeface="微软雅黑" panose="020B0503020204020204" pitchFamily="34" charset="-122"/>
              <a:ea typeface="微软雅黑" panose="020B0503020204020204" pitchFamily="34" charset="-122"/>
            </a:endParaRPr>
          </a:p>
        </p:txBody>
      </p:sp>
      <p:sp>
        <p:nvSpPr>
          <p:cNvPr id="12" name="椭圆 25"/>
          <p:cNvSpPr/>
          <p:nvPr/>
        </p:nvSpPr>
        <p:spPr>
          <a:xfrm>
            <a:off x="5806153" y="5350452"/>
            <a:ext cx="575989" cy="576197"/>
          </a:xfrm>
          <a:prstGeom prst="ellipse">
            <a:avLst/>
          </a:prstGeom>
          <a:solidFill>
            <a:srgbClr val="01458E"/>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r>
              <a:rPr lang="en-US" altLang="zh-CN" sz="3200" dirty="0" smtClean="0">
                <a:latin typeface="微软雅黑" panose="020B0503020204020204" pitchFamily="34" charset="-122"/>
                <a:ea typeface="微软雅黑" panose="020B0503020204020204" pitchFamily="34" charset="-122"/>
              </a:rPr>
              <a:t>1</a:t>
            </a:r>
            <a:endParaRPr lang="zh-CN" altLang="en-US" sz="3200" dirty="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340318388"/>
      </p:ext>
    </p:extLst>
  </p:cSld>
  <p:clrMapOvr>
    <a:masterClrMapping/>
  </p:clrMapOvr>
  <mc:AlternateContent xmlns:mc="http://schemas.openxmlformats.org/markup-compatibility/2006" xmlns:p14="http://schemas.microsoft.com/office/powerpoint/2010/main">
    <mc:Choice Requires="p14">
      <p:transition p14:dur="0" advClick="0" advTm="2000"/>
    </mc:Choice>
    <mc:Fallback xmlns="">
      <p:transition advClick="0" advTm="2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ppt_x"/>
                                          </p:val>
                                        </p:tav>
                                        <p:tav tm="100000">
                                          <p:val>
                                            <p:strVal val="#ppt_x"/>
                                          </p:val>
                                        </p:tav>
                                      </p:tavLst>
                                    </p:anim>
                                    <p:anim calcmode="lin" valueType="num">
                                      <p:cBhvr additive="base">
                                        <p:cTn id="8" dur="500" fill="hold"/>
                                        <p:tgtEl>
                                          <p:spTgt spid="12"/>
                                        </p:tgtEl>
                                        <p:attrNameLst>
                                          <p:attrName>ppt_y</p:attrName>
                                        </p:attrNameLst>
                                      </p:cBhvr>
                                      <p:tavLst>
                                        <p:tav tm="0">
                                          <p:val>
                                            <p:strVal val="1+#ppt_h/2"/>
                                          </p:val>
                                        </p:tav>
                                        <p:tav tm="100000">
                                          <p:val>
                                            <p:strVal val="#ppt_y"/>
                                          </p:val>
                                        </p:tav>
                                      </p:tavLst>
                                    </p:anim>
                                  </p:childTnLst>
                                </p:cTn>
                              </p:par>
                              <p:par>
                                <p:cTn id="9" presetID="2" presetClass="entr" presetSubtype="1" fill="hold" nodeType="with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500" fill="hold"/>
                                        <p:tgtEl>
                                          <p:spTgt spid="5"/>
                                        </p:tgtEl>
                                        <p:attrNameLst>
                                          <p:attrName>ppt_x</p:attrName>
                                        </p:attrNameLst>
                                      </p:cBhvr>
                                      <p:tavLst>
                                        <p:tav tm="0">
                                          <p:val>
                                            <p:strVal val="#ppt_x"/>
                                          </p:val>
                                        </p:tav>
                                        <p:tav tm="100000">
                                          <p:val>
                                            <p:strVal val="#ppt_x"/>
                                          </p:val>
                                        </p:tav>
                                      </p:tavLst>
                                    </p:anim>
                                    <p:anim calcmode="lin" valueType="num">
                                      <p:cBhvr additive="base">
                                        <p:cTn id="12" dur="500" fill="hold"/>
                                        <p:tgtEl>
                                          <p:spTgt spid="5"/>
                                        </p:tgtEl>
                                        <p:attrNameLst>
                                          <p:attrName>ppt_y</p:attrName>
                                        </p:attrNameLst>
                                      </p:cBhvr>
                                      <p:tavLst>
                                        <p:tav tm="0">
                                          <p:val>
                                            <p:strVal val="0-#ppt_h/2"/>
                                          </p:val>
                                        </p:tav>
                                        <p:tav tm="100000">
                                          <p:val>
                                            <p:strVal val="#ppt_y"/>
                                          </p:val>
                                        </p:tav>
                                      </p:tavLst>
                                    </p:anim>
                                  </p:childTnLst>
                                </p:cTn>
                              </p:par>
                            </p:childTnLst>
                          </p:cTn>
                        </p:par>
                        <p:par>
                          <p:cTn id="13" fill="hold">
                            <p:stCondLst>
                              <p:cond delay="500"/>
                            </p:stCondLst>
                            <p:childTnLst>
                              <p:par>
                                <p:cTn id="14" presetID="22" presetClass="entr" presetSubtype="8" fill="hold" nodeType="after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wipe(left)">
                                      <p:cBhvr>
                                        <p:cTn id="16" dur="500"/>
                                        <p:tgtEl>
                                          <p:spTgt spid="8"/>
                                        </p:tgtEl>
                                      </p:cBhvr>
                                    </p:animEffect>
                                  </p:childTnLst>
                                </p:cTn>
                              </p:par>
                              <p:par>
                                <p:cTn id="17" presetID="22" presetClass="entr" presetSubtype="2" fill="hold" nodeType="with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wipe(right)">
                                      <p:cBhvr>
                                        <p:cTn id="19" dur="500"/>
                                        <p:tgtEl>
                                          <p:spTgt spid="9"/>
                                        </p:tgtEl>
                                      </p:cBhvr>
                                    </p:animEffect>
                                  </p:childTnLst>
                                </p:cTn>
                              </p:par>
                            </p:childTnLst>
                          </p:cTn>
                        </p:par>
                        <p:par>
                          <p:cTn id="20" fill="hold">
                            <p:stCondLst>
                              <p:cond delay="1000"/>
                            </p:stCondLst>
                            <p:childTnLst>
                              <p:par>
                                <p:cTn id="21" presetID="41" presetClass="entr" presetSubtype="0" fill="hold" grpId="0" nodeType="afterEffect">
                                  <p:stCondLst>
                                    <p:cond delay="0"/>
                                  </p:stCondLst>
                                  <p:iterate type="lt">
                                    <p:tmPct val="10000"/>
                                  </p:iterate>
                                  <p:childTnLst>
                                    <p:set>
                                      <p:cBhvr>
                                        <p:cTn id="22" dur="1" fill="hold">
                                          <p:stCondLst>
                                            <p:cond delay="0"/>
                                          </p:stCondLst>
                                        </p:cTn>
                                        <p:tgtEl>
                                          <p:spTgt spid="10"/>
                                        </p:tgtEl>
                                        <p:attrNameLst>
                                          <p:attrName>style.visibility</p:attrName>
                                        </p:attrNameLst>
                                      </p:cBhvr>
                                      <p:to>
                                        <p:strVal val="visible"/>
                                      </p:to>
                                    </p:set>
                                    <p:anim calcmode="lin" valueType="num">
                                      <p:cBhvr>
                                        <p:cTn id="23" dur="500" fill="hold"/>
                                        <p:tgtEl>
                                          <p:spTgt spid="10"/>
                                        </p:tgtEl>
                                        <p:attrNameLst>
                                          <p:attrName>ppt_x</p:attrName>
                                        </p:attrNameLst>
                                      </p:cBhvr>
                                      <p:tavLst>
                                        <p:tav tm="0">
                                          <p:val>
                                            <p:strVal val="#ppt_x"/>
                                          </p:val>
                                        </p:tav>
                                        <p:tav tm="50000">
                                          <p:val>
                                            <p:strVal val="#ppt_x+.1"/>
                                          </p:val>
                                        </p:tav>
                                        <p:tav tm="100000">
                                          <p:val>
                                            <p:strVal val="#ppt_x"/>
                                          </p:val>
                                        </p:tav>
                                      </p:tavLst>
                                    </p:anim>
                                    <p:anim calcmode="lin" valueType="num">
                                      <p:cBhvr>
                                        <p:cTn id="24" dur="500" fill="hold"/>
                                        <p:tgtEl>
                                          <p:spTgt spid="10"/>
                                        </p:tgtEl>
                                        <p:attrNameLst>
                                          <p:attrName>ppt_y</p:attrName>
                                        </p:attrNameLst>
                                      </p:cBhvr>
                                      <p:tavLst>
                                        <p:tav tm="0">
                                          <p:val>
                                            <p:strVal val="#ppt_y"/>
                                          </p:val>
                                        </p:tav>
                                        <p:tav tm="100000">
                                          <p:val>
                                            <p:strVal val="#ppt_y"/>
                                          </p:val>
                                        </p:tav>
                                      </p:tavLst>
                                    </p:anim>
                                    <p:anim calcmode="lin" valueType="num">
                                      <p:cBhvr>
                                        <p:cTn id="25" dur="500" fill="hold"/>
                                        <p:tgtEl>
                                          <p:spTgt spid="10"/>
                                        </p:tgtEl>
                                        <p:attrNameLst>
                                          <p:attrName>ppt_h</p:attrName>
                                        </p:attrNameLst>
                                      </p:cBhvr>
                                      <p:tavLst>
                                        <p:tav tm="0">
                                          <p:val>
                                            <p:strVal val="#ppt_h/10"/>
                                          </p:val>
                                        </p:tav>
                                        <p:tav tm="50000">
                                          <p:val>
                                            <p:strVal val="#ppt_h+.01"/>
                                          </p:val>
                                        </p:tav>
                                        <p:tav tm="100000">
                                          <p:val>
                                            <p:strVal val="#ppt_h"/>
                                          </p:val>
                                        </p:tav>
                                      </p:tavLst>
                                    </p:anim>
                                    <p:anim calcmode="lin" valueType="num">
                                      <p:cBhvr>
                                        <p:cTn id="26" dur="500" fill="hold"/>
                                        <p:tgtEl>
                                          <p:spTgt spid="10"/>
                                        </p:tgtEl>
                                        <p:attrNameLst>
                                          <p:attrName>ppt_w</p:attrName>
                                        </p:attrNameLst>
                                      </p:cBhvr>
                                      <p:tavLst>
                                        <p:tav tm="0">
                                          <p:val>
                                            <p:strVal val="#ppt_w/10"/>
                                          </p:val>
                                        </p:tav>
                                        <p:tav tm="50000">
                                          <p:val>
                                            <p:strVal val="#ppt_w+.01"/>
                                          </p:val>
                                        </p:tav>
                                        <p:tav tm="100000">
                                          <p:val>
                                            <p:strVal val="#ppt_w"/>
                                          </p:val>
                                        </p:tav>
                                      </p:tavLst>
                                    </p:anim>
                                    <p:animEffect transition="in" filter="fade">
                                      <p:cBhvr>
                                        <p:cTn id="27" dur="500" tmFilter="0,0; .5, 1; 1, 1"/>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2"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30867" y="158553"/>
            <a:ext cx="60959" cy="191674"/>
          </a:xfrm>
          <a:prstGeom prst="rect">
            <a:avLst/>
          </a:prstGeom>
          <a:solidFill>
            <a:schemeClr val="tx1">
              <a:lumMod val="95000"/>
              <a:lumOff val="5000"/>
            </a:schemeClr>
          </a:solidFill>
        </p:spPr>
        <p:style>
          <a:lnRef idx="2">
            <a:schemeClr val="accent1">
              <a:shade val="50000"/>
            </a:schemeClr>
          </a:lnRef>
          <a:fillRef idx="1">
            <a:schemeClr val="accent1"/>
          </a:fillRef>
          <a:effectRef idx="0">
            <a:schemeClr val="accent1"/>
          </a:effectRef>
          <a:fontRef idx="minor">
            <a:schemeClr val="lt1"/>
          </a:fontRef>
        </p:style>
        <p:txBody>
          <a:bodyPr lIns="121268" tIns="60634" rIns="121268" bIns="60634" rtlCol="0" anchor="ctr"/>
          <a:lstStyle/>
          <a:p>
            <a:pPr algn="ctr"/>
            <a:endParaRPr lang="zh-CN" altLang="en-US"/>
          </a:p>
        </p:txBody>
      </p:sp>
      <p:sp>
        <p:nvSpPr>
          <p:cNvPr id="3" name="矩形 2"/>
          <p:cNvSpPr/>
          <p:nvPr/>
        </p:nvSpPr>
        <p:spPr>
          <a:xfrm>
            <a:off x="199857" y="158553"/>
            <a:ext cx="113625" cy="191674"/>
          </a:xfrm>
          <a:prstGeom prst="rect">
            <a:avLst/>
          </a:prstGeom>
          <a:solidFill>
            <a:schemeClr val="tx1">
              <a:lumMod val="95000"/>
              <a:lumOff val="5000"/>
            </a:schemeClr>
          </a:solidFill>
        </p:spPr>
        <p:style>
          <a:lnRef idx="2">
            <a:schemeClr val="accent1">
              <a:shade val="50000"/>
            </a:schemeClr>
          </a:lnRef>
          <a:fillRef idx="1">
            <a:schemeClr val="accent1"/>
          </a:fillRef>
          <a:effectRef idx="0">
            <a:schemeClr val="accent1"/>
          </a:effectRef>
          <a:fontRef idx="minor">
            <a:schemeClr val="lt1"/>
          </a:fontRef>
        </p:style>
        <p:txBody>
          <a:bodyPr lIns="121268" tIns="60634" rIns="121268" bIns="60634" rtlCol="0" anchor="ctr"/>
          <a:lstStyle/>
          <a:p>
            <a:pPr algn="ctr"/>
            <a:endParaRPr lang="zh-CN" altLang="en-US"/>
          </a:p>
        </p:txBody>
      </p:sp>
      <p:sp>
        <p:nvSpPr>
          <p:cNvPr id="4" name="文本框 3"/>
          <p:cNvSpPr txBox="1"/>
          <p:nvPr/>
        </p:nvSpPr>
        <p:spPr>
          <a:xfrm>
            <a:off x="313482" y="38482"/>
            <a:ext cx="2296748" cy="430229"/>
          </a:xfrm>
          <a:prstGeom prst="rect">
            <a:avLst/>
          </a:prstGeom>
          <a:noFill/>
        </p:spPr>
        <p:txBody>
          <a:bodyPr wrap="none" lIns="121268" tIns="60634" rIns="121268" bIns="60634" rtlCol="0">
            <a:spAutoFit/>
          </a:bodyPr>
          <a:lstStyle/>
          <a:p>
            <a:r>
              <a:rPr lang="zh-CN" altLang="en-US" sz="2000" b="1" dirty="0" smtClean="0">
                <a:latin typeface="微软雅黑" panose="020B0503020204020204" pitchFamily="34" charset="-122"/>
                <a:ea typeface="微软雅黑" panose="020B0503020204020204" pitchFamily="34" charset="-122"/>
              </a:rPr>
              <a:t>职业卫生基本概念</a:t>
            </a:r>
            <a:endParaRPr lang="zh-CN" altLang="en-US" sz="2000" b="1" dirty="0">
              <a:latin typeface="微软雅黑" panose="020B0503020204020204" pitchFamily="34" charset="-122"/>
              <a:ea typeface="微软雅黑" panose="020B0503020204020204" pitchFamily="34" charset="-122"/>
            </a:endParaRPr>
          </a:p>
        </p:txBody>
      </p:sp>
      <p:sp>
        <p:nvSpPr>
          <p:cNvPr id="15" name="空心弧 40"/>
          <p:cNvSpPr>
            <a:spLocks noChangeArrowheads="1"/>
          </p:cNvSpPr>
          <p:nvPr/>
        </p:nvSpPr>
        <p:spPr bwMode="auto">
          <a:xfrm rot="5400000">
            <a:off x="467670" y="1360846"/>
            <a:ext cx="4090987" cy="4092575"/>
          </a:xfrm>
          <a:custGeom>
            <a:avLst/>
            <a:gdLst>
              <a:gd name="T0" fmla="*/ 387411545 w 21600"/>
              <a:gd name="T1" fmla="*/ 0 h 21600"/>
              <a:gd name="T2" fmla="*/ 4806720 w 21600"/>
              <a:gd name="T3" fmla="*/ 387712366 h 21600"/>
              <a:gd name="T4" fmla="*/ 387411545 w 21600"/>
              <a:gd name="T5" fmla="*/ 9656961 h 21600"/>
              <a:gd name="T6" fmla="*/ 770016179 w 21600"/>
              <a:gd name="T7" fmla="*/ 387712366 h 21600"/>
              <a:gd name="T8" fmla="*/ 0 60000 65536"/>
              <a:gd name="T9" fmla="*/ 0 60000 65536"/>
              <a:gd name="T10" fmla="*/ 0 60000 65536"/>
              <a:gd name="T11" fmla="*/ 0 60000 65536"/>
              <a:gd name="T12" fmla="*/ 0 w 21600"/>
              <a:gd name="T13" fmla="*/ 0 h 21600"/>
              <a:gd name="T14" fmla="*/ 21600 w 21600"/>
              <a:gd name="T15" fmla="*/ 7713 h 21600"/>
            </a:gdLst>
            <a:ahLst/>
            <a:cxnLst>
              <a:cxn ang="T8">
                <a:pos x="T0" y="T1"/>
              </a:cxn>
              <a:cxn ang="T9">
                <a:pos x="T2" y="T3"/>
              </a:cxn>
              <a:cxn ang="T10">
                <a:pos x="T4" y="T5"/>
              </a:cxn>
              <a:cxn ang="T11">
                <a:pos x="T6" y="T7"/>
              </a:cxn>
            </a:cxnLst>
            <a:rect l="T12" t="T13" r="T14" b="T15"/>
            <a:pathLst>
              <a:path w="21600" h="21600">
                <a:moveTo>
                  <a:pt x="269" y="10800"/>
                </a:moveTo>
                <a:cubicBezTo>
                  <a:pt x="269" y="4983"/>
                  <a:pt x="4983" y="269"/>
                  <a:pt x="10800" y="269"/>
                </a:cubicBezTo>
                <a:cubicBezTo>
                  <a:pt x="16616" y="268"/>
                  <a:pt x="21330" y="4983"/>
                  <a:pt x="21331" y="10799"/>
                </a:cubicBezTo>
                <a:lnTo>
                  <a:pt x="21600" y="10800"/>
                </a:lnTo>
                <a:cubicBezTo>
                  <a:pt x="21600" y="4835"/>
                  <a:pt x="16764" y="0"/>
                  <a:pt x="10800" y="0"/>
                </a:cubicBezTo>
                <a:cubicBezTo>
                  <a:pt x="4835" y="0"/>
                  <a:pt x="0" y="4835"/>
                  <a:pt x="0" y="10800"/>
                </a:cubicBezTo>
                <a:lnTo>
                  <a:pt x="269" y="10800"/>
                </a:lnTo>
                <a:close/>
              </a:path>
            </a:pathLst>
          </a:custGeom>
          <a:solidFill>
            <a:schemeClr val="tx1">
              <a:lumMod val="65000"/>
              <a:lumOff val="35000"/>
              <a:alpha val="39999"/>
            </a:schemeClr>
          </a:solidFill>
          <a:ln>
            <a:noFill/>
          </a:ln>
          <a:extLst/>
        </p:spPr>
        <p:txBody>
          <a:bodyPr lIns="91428" tIns="45715" rIns="91428" bIns="45715" anchor="ctr"/>
          <a:lstStyle/>
          <a:p>
            <a:endParaRPr lang="zh-CN" altLang="en-US"/>
          </a:p>
        </p:txBody>
      </p:sp>
      <p:sp>
        <p:nvSpPr>
          <p:cNvPr id="16" name="直接连接符 52"/>
          <p:cNvSpPr>
            <a:spLocks noChangeShapeType="1"/>
          </p:cNvSpPr>
          <p:nvPr/>
        </p:nvSpPr>
        <p:spPr bwMode="auto">
          <a:xfrm>
            <a:off x="3806976" y="1681813"/>
            <a:ext cx="1439892" cy="1"/>
          </a:xfrm>
          <a:prstGeom prst="line">
            <a:avLst/>
          </a:prstGeom>
          <a:noFill/>
          <a:ln w="12700">
            <a:solidFill>
              <a:schemeClr val="tx1">
                <a:lumMod val="65000"/>
                <a:lumOff val="35000"/>
              </a:schemeClr>
            </a:solidFill>
            <a:bevel/>
            <a:headEnd/>
            <a:tailEnd/>
          </a:ln>
          <a:extLst>
            <a:ext uri="{909E8E84-426E-40DD-AFC4-6F175D3DCCD1}">
              <a14:hiddenFill xmlns:a14="http://schemas.microsoft.com/office/drawing/2010/main">
                <a:noFill/>
              </a14:hiddenFill>
            </a:ext>
          </a:extLst>
        </p:spPr>
        <p:txBody>
          <a:bodyPr lIns="121917" tIns="60958" rIns="121917" bIns="60958"/>
          <a:lstStyle/>
          <a:p>
            <a:endParaRPr lang="zh-CN" altLang="en-US"/>
          </a:p>
        </p:txBody>
      </p:sp>
      <p:sp>
        <p:nvSpPr>
          <p:cNvPr id="17" name="直接连接符 58"/>
          <p:cNvSpPr>
            <a:spLocks noChangeShapeType="1"/>
          </p:cNvSpPr>
          <p:nvPr/>
        </p:nvSpPr>
        <p:spPr bwMode="auto">
          <a:xfrm>
            <a:off x="3813326" y="5151795"/>
            <a:ext cx="1440467" cy="1"/>
          </a:xfrm>
          <a:prstGeom prst="line">
            <a:avLst/>
          </a:prstGeom>
          <a:noFill/>
          <a:ln w="12700">
            <a:solidFill>
              <a:schemeClr val="tx1">
                <a:lumMod val="65000"/>
                <a:lumOff val="35000"/>
              </a:schemeClr>
            </a:solidFill>
            <a:bevel/>
            <a:headEnd/>
            <a:tailEnd/>
          </a:ln>
          <a:extLst>
            <a:ext uri="{909E8E84-426E-40DD-AFC4-6F175D3DCCD1}">
              <a14:hiddenFill xmlns:a14="http://schemas.microsoft.com/office/drawing/2010/main">
                <a:noFill/>
              </a14:hiddenFill>
            </a:ext>
          </a:extLst>
        </p:spPr>
        <p:txBody>
          <a:bodyPr lIns="121917" tIns="60958" rIns="121917" bIns="60958"/>
          <a:lstStyle/>
          <a:p>
            <a:endParaRPr lang="zh-CN" altLang="en-US"/>
          </a:p>
        </p:txBody>
      </p:sp>
      <p:cxnSp>
        <p:nvCxnSpPr>
          <p:cNvPr id="28" name="直接连接符 62"/>
          <p:cNvCxnSpPr>
            <a:cxnSpLocks noChangeShapeType="1"/>
          </p:cNvCxnSpPr>
          <p:nvPr/>
        </p:nvCxnSpPr>
        <p:spPr bwMode="auto">
          <a:xfrm>
            <a:off x="4277489" y="2768165"/>
            <a:ext cx="2278175" cy="1"/>
          </a:xfrm>
          <a:prstGeom prst="line">
            <a:avLst/>
          </a:prstGeom>
          <a:noFill/>
          <a:ln w="12700">
            <a:solidFill>
              <a:schemeClr val="tx1">
                <a:lumMod val="65000"/>
                <a:lumOff val="35000"/>
              </a:schemeClr>
            </a:solidFill>
            <a:bevel/>
            <a:headEnd/>
            <a:tailEnd/>
          </a:ln>
          <a:extLst>
            <a:ext uri="{909E8E84-426E-40DD-AFC4-6F175D3DCCD1}">
              <a14:hiddenFill xmlns:a14="http://schemas.microsoft.com/office/drawing/2010/main">
                <a:noFill/>
              </a14:hiddenFill>
            </a:ext>
          </a:extLst>
        </p:spPr>
      </p:cxnSp>
      <p:sp>
        <p:nvSpPr>
          <p:cNvPr id="29" name="直接连接符 66"/>
          <p:cNvSpPr>
            <a:spLocks noChangeShapeType="1"/>
          </p:cNvSpPr>
          <p:nvPr/>
        </p:nvSpPr>
        <p:spPr bwMode="auto">
          <a:xfrm>
            <a:off x="4672163" y="4051022"/>
            <a:ext cx="2371976" cy="1"/>
          </a:xfrm>
          <a:prstGeom prst="line">
            <a:avLst/>
          </a:prstGeom>
          <a:noFill/>
          <a:ln w="12700">
            <a:solidFill>
              <a:schemeClr val="tx1">
                <a:lumMod val="65000"/>
                <a:lumOff val="35000"/>
              </a:schemeClr>
            </a:solidFill>
            <a:bevel/>
            <a:headEnd/>
            <a:tailEnd/>
          </a:ln>
          <a:extLst>
            <a:ext uri="{909E8E84-426E-40DD-AFC4-6F175D3DCCD1}">
              <a14:hiddenFill xmlns:a14="http://schemas.microsoft.com/office/drawing/2010/main">
                <a:noFill/>
              </a14:hiddenFill>
            </a:ext>
          </a:extLst>
        </p:spPr>
        <p:txBody>
          <a:bodyPr lIns="121917" tIns="60958" rIns="121917" bIns="60958"/>
          <a:lstStyle/>
          <a:p>
            <a:endParaRPr lang="zh-CN" altLang="en-US"/>
          </a:p>
        </p:txBody>
      </p:sp>
      <p:sp>
        <p:nvSpPr>
          <p:cNvPr id="30" name="矩形 71"/>
          <p:cNvSpPr>
            <a:spLocks noChangeArrowheads="1"/>
          </p:cNvSpPr>
          <p:nvPr/>
        </p:nvSpPr>
        <p:spPr bwMode="auto">
          <a:xfrm>
            <a:off x="6190675" y="1389999"/>
            <a:ext cx="4083145" cy="5355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28" tIns="45715" rIns="91428" bIns="45715">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buNone/>
            </a:pPr>
            <a:r>
              <a:rPr lang="zh-CN" altLang="en-US" sz="3200" b="1" dirty="0" smtClean="0">
                <a:sym typeface="方正兰亭黑_GBK" pitchFamily="2" charset="-122"/>
              </a:rPr>
              <a:t>职业卫生</a:t>
            </a:r>
            <a:r>
              <a:rPr lang="en-US" altLang="zh-CN" sz="3200" b="1" dirty="0" smtClean="0">
                <a:sym typeface="方正兰亭黑_GBK" pitchFamily="2" charset="-122"/>
              </a:rPr>
              <a:t>&amp;</a:t>
            </a:r>
            <a:r>
              <a:rPr lang="zh-CN" altLang="en-US" sz="3200" b="1" dirty="0" smtClean="0">
                <a:sym typeface="方正兰亭黑_GBK" pitchFamily="2" charset="-122"/>
              </a:rPr>
              <a:t>职业卫生学</a:t>
            </a:r>
            <a:endParaRPr lang="zh-TW" altLang="en-US" sz="3200" b="1" dirty="0" smtClean="0">
              <a:sym typeface="方正兰亭黑_GBK" pitchFamily="2" charset="-122"/>
            </a:endParaRPr>
          </a:p>
        </p:txBody>
      </p:sp>
      <p:sp>
        <p:nvSpPr>
          <p:cNvPr id="31" name="矩形 73"/>
          <p:cNvSpPr>
            <a:spLocks noChangeArrowheads="1"/>
          </p:cNvSpPr>
          <p:nvPr/>
        </p:nvSpPr>
        <p:spPr bwMode="auto">
          <a:xfrm>
            <a:off x="6179100" y="4881775"/>
            <a:ext cx="5335091" cy="5847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28" tIns="45715" rIns="91428" bIns="45715">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eaLnBrk="1" hangingPunct="1">
              <a:lnSpc>
                <a:spcPct val="100000"/>
              </a:lnSpc>
              <a:spcBef>
                <a:spcPct val="0"/>
              </a:spcBef>
              <a:buFont typeface="Arial" pitchFamily="34" charset="0"/>
              <a:buNone/>
            </a:pPr>
            <a:r>
              <a:rPr lang="zh-CN" altLang="en-US" sz="3200" b="1" dirty="0" smtClean="0">
                <a:sym typeface="方正兰亭黑_GBK" pitchFamily="2" charset="-122"/>
              </a:rPr>
              <a:t>职业病危害</a:t>
            </a:r>
            <a:r>
              <a:rPr lang="en-US" altLang="zh-CN" sz="3200" b="1" dirty="0" smtClean="0">
                <a:sym typeface="方正兰亭黑_GBK" pitchFamily="2" charset="-122"/>
              </a:rPr>
              <a:t>&amp;</a:t>
            </a:r>
            <a:r>
              <a:rPr lang="zh-CN" altLang="en-US" sz="3200" b="1" dirty="0" smtClean="0">
                <a:sym typeface="方正兰亭黑_GBK" pitchFamily="2" charset="-122"/>
              </a:rPr>
              <a:t>职业病危害因素</a:t>
            </a:r>
            <a:endParaRPr lang="en-US" altLang="zh-CN" sz="3200" b="1" dirty="0" smtClean="0">
              <a:sym typeface="方正兰亭黑_GBK" pitchFamily="2" charset="-122"/>
            </a:endParaRPr>
          </a:p>
        </p:txBody>
      </p:sp>
      <p:sp>
        <p:nvSpPr>
          <p:cNvPr id="32" name="矩形 75"/>
          <p:cNvSpPr>
            <a:spLocks noChangeArrowheads="1"/>
          </p:cNvSpPr>
          <p:nvPr/>
        </p:nvSpPr>
        <p:spPr bwMode="auto">
          <a:xfrm>
            <a:off x="7296601" y="2433850"/>
            <a:ext cx="3687204" cy="5847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28" tIns="45715" rIns="91428" bIns="45715">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eaLnBrk="1" hangingPunct="1">
              <a:lnSpc>
                <a:spcPct val="100000"/>
              </a:lnSpc>
              <a:spcBef>
                <a:spcPct val="0"/>
              </a:spcBef>
              <a:buFont typeface="Arial" pitchFamily="34" charset="0"/>
              <a:buNone/>
            </a:pPr>
            <a:r>
              <a:rPr lang="zh-CN" altLang="en-US" sz="3200" b="1" dirty="0" smtClean="0">
                <a:sym typeface="方正兰亭黑_GBK" pitchFamily="2" charset="-122"/>
              </a:rPr>
              <a:t>职业性病损</a:t>
            </a:r>
            <a:r>
              <a:rPr lang="en-US" altLang="zh-CN" sz="3200" b="1" dirty="0" smtClean="0">
                <a:sym typeface="方正兰亭黑_GBK" pitchFamily="2" charset="-122"/>
              </a:rPr>
              <a:t>&amp;</a:t>
            </a:r>
            <a:r>
              <a:rPr lang="zh-CN" altLang="en-US" sz="3200" b="1" dirty="0" smtClean="0">
                <a:sym typeface="方正兰亭黑_GBK" pitchFamily="2" charset="-122"/>
              </a:rPr>
              <a:t>职业病</a:t>
            </a:r>
            <a:endParaRPr lang="en-US" altLang="zh-CN" sz="3200" b="1" dirty="0">
              <a:sym typeface="方正兰亭黑_GBK" pitchFamily="2" charset="-122"/>
            </a:endParaRPr>
          </a:p>
        </p:txBody>
      </p:sp>
      <p:sp>
        <p:nvSpPr>
          <p:cNvPr id="33" name="矩形 77"/>
          <p:cNvSpPr>
            <a:spLocks noChangeArrowheads="1"/>
          </p:cNvSpPr>
          <p:nvPr/>
        </p:nvSpPr>
        <p:spPr bwMode="auto">
          <a:xfrm>
            <a:off x="7447076" y="3727200"/>
            <a:ext cx="4099175" cy="5847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28" tIns="45715" rIns="91428" bIns="45715">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marL="0" lvl="1" eaLnBrk="1" hangingPunct="1">
              <a:lnSpc>
                <a:spcPct val="100000"/>
              </a:lnSpc>
              <a:spcBef>
                <a:spcPct val="0"/>
              </a:spcBef>
              <a:buNone/>
            </a:pPr>
            <a:r>
              <a:rPr lang="zh-CN" altLang="en-US" sz="3200" b="1" dirty="0" smtClean="0">
                <a:sym typeface="方正兰亭黑_GBK" pitchFamily="2" charset="-122"/>
              </a:rPr>
              <a:t>高危人群</a:t>
            </a:r>
            <a:r>
              <a:rPr lang="en-US" altLang="zh-CN" sz="3200" b="1" dirty="0" smtClean="0">
                <a:sym typeface="方正兰亭黑_GBK" pitchFamily="2" charset="-122"/>
              </a:rPr>
              <a:t>&amp;</a:t>
            </a:r>
            <a:r>
              <a:rPr lang="zh-CN" altLang="en-US" sz="3200" b="1" dirty="0" smtClean="0">
                <a:sym typeface="方正兰亭黑_GBK" pitchFamily="2" charset="-122"/>
              </a:rPr>
              <a:t>职业禁忌证</a:t>
            </a:r>
            <a:endParaRPr lang="en-US" altLang="zh-CN" sz="3200" b="1" dirty="0" smtClean="0">
              <a:sym typeface="方正兰亭黑_GBK" pitchFamily="2" charset="-122"/>
            </a:endParaRPr>
          </a:p>
        </p:txBody>
      </p:sp>
      <p:grpSp>
        <p:nvGrpSpPr>
          <p:cNvPr id="5" name="组合 41"/>
          <p:cNvGrpSpPr/>
          <p:nvPr/>
        </p:nvGrpSpPr>
        <p:grpSpPr>
          <a:xfrm>
            <a:off x="635537" y="1742184"/>
            <a:ext cx="3329896" cy="3329896"/>
            <a:chOff x="-112105" y="2839261"/>
            <a:chExt cx="2497422" cy="2497422"/>
          </a:xfrm>
        </p:grpSpPr>
        <p:grpSp>
          <p:nvGrpSpPr>
            <p:cNvPr id="6" name="组合 38"/>
            <p:cNvGrpSpPr/>
            <p:nvPr/>
          </p:nvGrpSpPr>
          <p:grpSpPr>
            <a:xfrm>
              <a:off x="-112105" y="2839261"/>
              <a:ext cx="2497422" cy="2497422"/>
              <a:chOff x="304800" y="673100"/>
              <a:chExt cx="4000500" cy="4000500"/>
            </a:xfrm>
            <a:effectLst>
              <a:outerShdw blurRad="444500" dist="254000" dir="8100000" algn="tr" rotWithShape="0">
                <a:prstClr val="black">
                  <a:alpha val="50000"/>
                </a:prstClr>
              </a:outerShdw>
            </a:effectLst>
          </p:grpSpPr>
          <p:sp>
            <p:nvSpPr>
              <p:cNvPr id="37" name="同心圆 39"/>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38" name="椭圆 40"/>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6" name="椭圆 81"/>
            <p:cNvSpPr>
              <a:spLocks noChangeArrowheads="1"/>
            </p:cNvSpPr>
            <p:nvPr/>
          </p:nvSpPr>
          <p:spPr bwMode="auto">
            <a:xfrm>
              <a:off x="75318" y="3038785"/>
              <a:ext cx="2104717" cy="2104715"/>
            </a:xfrm>
            <a:prstGeom prst="ellipse">
              <a:avLst/>
            </a:prstGeom>
            <a:blipFill dpi="0" rotWithShape="1">
              <a:blip r:embed="rId2" cstate="print"/>
              <a:srcRect/>
              <a:stretch>
                <a:fillRect/>
              </a:stretch>
            </a:blipFill>
            <a:ln>
              <a:noFill/>
            </a:ln>
            <a:effectLst>
              <a:innerShdw blurRad="63500" dist="50800" dir="18900000">
                <a:prstClr val="black">
                  <a:alpha val="50000"/>
                </a:prstClr>
              </a:innerShdw>
            </a:effectLst>
            <a:extLst>
              <a:ext uri="{91240B29-F687-4F45-9708-019B960494DF}">
                <a14:hiddenLine xmlns:a14="http://schemas.microsoft.com/office/drawing/2010/main" w="12700">
                  <a:solidFill>
                    <a:srgbClr val="42719B"/>
                  </a:solidFill>
                  <a:bevel/>
                  <a:headEnd/>
                  <a:tailEnd/>
                </a14:hiddenLine>
              </a:ext>
            </a:extLst>
          </p:spPr>
          <p:txBody>
            <a:bodyPr anchor="ct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00000"/>
                </a:lnSpc>
                <a:spcBef>
                  <a:spcPct val="0"/>
                </a:spcBef>
                <a:buFont typeface="Arial" pitchFamily="34" charset="0"/>
                <a:buNone/>
              </a:pPr>
              <a:endParaRPr lang="zh-CN" altLang="zh-CN" sz="1900" dirty="0">
                <a:solidFill>
                  <a:srgbClr val="FFFFFF"/>
                </a:solidFill>
                <a:latin typeface="Arial" pitchFamily="34" charset="0"/>
                <a:sym typeface="Arial" pitchFamily="34" charset="0"/>
              </a:endParaRPr>
            </a:p>
          </p:txBody>
        </p:sp>
      </p:grpSp>
      <p:sp>
        <p:nvSpPr>
          <p:cNvPr id="39" name="椭圆 42"/>
          <p:cNvSpPr/>
          <p:nvPr/>
        </p:nvSpPr>
        <p:spPr>
          <a:xfrm>
            <a:off x="3427590" y="1507104"/>
            <a:ext cx="461331" cy="461331"/>
          </a:xfrm>
          <a:prstGeom prst="ellipse">
            <a:avLst/>
          </a:prstGeom>
          <a:solidFill>
            <a:schemeClr val="tx2">
              <a:lumMod val="50000"/>
            </a:schemeClr>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zh-CN" altLang="en-US"/>
          </a:p>
        </p:txBody>
      </p:sp>
      <p:sp>
        <p:nvSpPr>
          <p:cNvPr id="40" name="椭圆 43"/>
          <p:cNvSpPr/>
          <p:nvPr/>
        </p:nvSpPr>
        <p:spPr>
          <a:xfrm>
            <a:off x="4210833" y="2588034"/>
            <a:ext cx="461331" cy="461331"/>
          </a:xfrm>
          <a:prstGeom prst="ellipse">
            <a:avLst/>
          </a:prstGeom>
          <a:solidFill>
            <a:schemeClr val="tx2">
              <a:lumMod val="50000"/>
            </a:schemeClr>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zh-CN" altLang="en-US"/>
          </a:p>
        </p:txBody>
      </p:sp>
      <p:sp>
        <p:nvSpPr>
          <p:cNvPr id="41" name="椭圆 44"/>
          <p:cNvSpPr/>
          <p:nvPr/>
        </p:nvSpPr>
        <p:spPr>
          <a:xfrm>
            <a:off x="4198133" y="3821324"/>
            <a:ext cx="461331" cy="461331"/>
          </a:xfrm>
          <a:prstGeom prst="ellipse">
            <a:avLst/>
          </a:prstGeom>
          <a:solidFill>
            <a:schemeClr val="tx2">
              <a:lumMod val="50000"/>
            </a:schemeClr>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zh-CN" altLang="en-US"/>
          </a:p>
        </p:txBody>
      </p:sp>
      <p:sp>
        <p:nvSpPr>
          <p:cNvPr id="42" name="椭圆 45"/>
          <p:cNvSpPr/>
          <p:nvPr/>
        </p:nvSpPr>
        <p:spPr>
          <a:xfrm>
            <a:off x="3388983" y="4921128"/>
            <a:ext cx="461331" cy="461331"/>
          </a:xfrm>
          <a:prstGeom prst="ellipse">
            <a:avLst/>
          </a:prstGeom>
          <a:solidFill>
            <a:schemeClr val="tx2">
              <a:lumMod val="50000"/>
            </a:schemeClr>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zh-CN" altLang="en-US"/>
          </a:p>
        </p:txBody>
      </p:sp>
      <p:grpSp>
        <p:nvGrpSpPr>
          <p:cNvPr id="7" name="组合 60"/>
          <p:cNvGrpSpPr/>
          <p:nvPr/>
        </p:nvGrpSpPr>
        <p:grpSpPr>
          <a:xfrm>
            <a:off x="5152412" y="1277501"/>
            <a:ext cx="899721" cy="899721"/>
            <a:chOff x="4144744" y="632511"/>
            <a:chExt cx="674791" cy="674791"/>
          </a:xfrm>
        </p:grpSpPr>
        <p:grpSp>
          <p:nvGrpSpPr>
            <p:cNvPr id="8" name="组合 47"/>
            <p:cNvGrpSpPr/>
            <p:nvPr/>
          </p:nvGrpSpPr>
          <p:grpSpPr>
            <a:xfrm>
              <a:off x="4144744" y="632511"/>
              <a:ext cx="674791" cy="674791"/>
              <a:chOff x="304800" y="673100"/>
              <a:chExt cx="4000500" cy="4000500"/>
            </a:xfrm>
            <a:effectLst>
              <a:outerShdw blurRad="444500" dist="254000" dir="8100000" algn="tr" rotWithShape="0">
                <a:prstClr val="black">
                  <a:alpha val="50000"/>
                </a:prstClr>
              </a:outerShdw>
            </a:effectLst>
          </p:grpSpPr>
          <p:sp>
            <p:nvSpPr>
              <p:cNvPr id="48" name="同心圆 49"/>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49" name="椭圆 50"/>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9" name="组合 54"/>
            <p:cNvGrpSpPr>
              <a:grpSpLocks/>
            </p:cNvGrpSpPr>
            <p:nvPr/>
          </p:nvGrpSpPr>
          <p:grpSpPr bwMode="auto">
            <a:xfrm>
              <a:off x="4291856" y="741324"/>
              <a:ext cx="380564" cy="457163"/>
              <a:chOff x="0" y="0"/>
              <a:chExt cx="239649" cy="288000"/>
            </a:xfrm>
            <a:solidFill>
              <a:srgbClr val="C00000"/>
            </a:solidFill>
          </p:grpSpPr>
          <p:sp>
            <p:nvSpPr>
              <p:cNvPr id="46" name="Freeform 846"/>
              <p:cNvSpPr>
                <a:spLocks noChangeArrowheads="1"/>
              </p:cNvSpPr>
              <p:nvPr/>
            </p:nvSpPr>
            <p:spPr bwMode="auto">
              <a:xfrm>
                <a:off x="0" y="54657"/>
                <a:ext cx="239649" cy="233343"/>
              </a:xfrm>
              <a:custGeom>
                <a:avLst/>
                <a:gdLst>
                  <a:gd name="T0" fmla="*/ 722881238 w 48"/>
                  <a:gd name="T1" fmla="*/ 0 h 47"/>
                  <a:gd name="T2" fmla="*/ 722881238 w 48"/>
                  <a:gd name="T3" fmla="*/ 172539772 h 47"/>
                  <a:gd name="T4" fmla="*/ 1022003131 w 48"/>
                  <a:gd name="T5" fmla="*/ 566919230 h 47"/>
                  <a:gd name="T6" fmla="*/ 598248780 w 48"/>
                  <a:gd name="T7" fmla="*/ 1010598604 h 47"/>
                  <a:gd name="T8" fmla="*/ 149560947 w 48"/>
                  <a:gd name="T9" fmla="*/ 566919230 h 47"/>
                  <a:gd name="T10" fmla="*/ 448682840 w 48"/>
                  <a:gd name="T11" fmla="*/ 172539772 h 47"/>
                  <a:gd name="T12" fmla="*/ 448682840 w 48"/>
                  <a:gd name="T13" fmla="*/ 0 h 47"/>
                  <a:gd name="T14" fmla="*/ 0 w 48"/>
                  <a:gd name="T15" fmla="*/ 566919230 h 47"/>
                  <a:gd name="T16" fmla="*/ 598248780 w 48"/>
                  <a:gd name="T17" fmla="*/ 1158488418 h 47"/>
                  <a:gd name="T18" fmla="*/ 1196492567 w 48"/>
                  <a:gd name="T19" fmla="*/ 566919230 h 47"/>
                  <a:gd name="T20" fmla="*/ 722881238 w 48"/>
                  <a:gd name="T21" fmla="*/ 0 h 47"/>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48"/>
                  <a:gd name="T34" fmla="*/ 0 h 47"/>
                  <a:gd name="T35" fmla="*/ 48 w 48"/>
                  <a:gd name="T36" fmla="*/ 47 h 47"/>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48" h="47">
                    <a:moveTo>
                      <a:pt x="29" y="0"/>
                    </a:moveTo>
                    <a:cubicBezTo>
                      <a:pt x="29" y="7"/>
                      <a:pt x="29" y="7"/>
                      <a:pt x="29" y="7"/>
                    </a:cubicBezTo>
                    <a:cubicBezTo>
                      <a:pt x="36" y="9"/>
                      <a:pt x="41" y="16"/>
                      <a:pt x="41" y="23"/>
                    </a:cubicBezTo>
                    <a:cubicBezTo>
                      <a:pt x="41" y="33"/>
                      <a:pt x="33" y="41"/>
                      <a:pt x="24" y="41"/>
                    </a:cubicBezTo>
                    <a:cubicBezTo>
                      <a:pt x="14" y="41"/>
                      <a:pt x="6" y="33"/>
                      <a:pt x="6" y="23"/>
                    </a:cubicBezTo>
                    <a:cubicBezTo>
                      <a:pt x="6" y="16"/>
                      <a:pt x="11" y="9"/>
                      <a:pt x="18" y="7"/>
                    </a:cubicBezTo>
                    <a:cubicBezTo>
                      <a:pt x="18" y="0"/>
                      <a:pt x="18" y="0"/>
                      <a:pt x="18" y="0"/>
                    </a:cubicBezTo>
                    <a:cubicBezTo>
                      <a:pt x="7" y="2"/>
                      <a:pt x="0" y="12"/>
                      <a:pt x="0" y="23"/>
                    </a:cubicBezTo>
                    <a:cubicBezTo>
                      <a:pt x="0" y="37"/>
                      <a:pt x="10" y="47"/>
                      <a:pt x="24" y="47"/>
                    </a:cubicBezTo>
                    <a:cubicBezTo>
                      <a:pt x="37" y="47"/>
                      <a:pt x="48" y="37"/>
                      <a:pt x="48" y="23"/>
                    </a:cubicBezTo>
                    <a:cubicBezTo>
                      <a:pt x="48" y="12"/>
                      <a:pt x="40" y="2"/>
                      <a:pt x="29" y="0"/>
                    </a:cubicBezTo>
                    <a:close/>
                  </a:path>
                </a:pathLst>
              </a:custGeom>
              <a:solidFill>
                <a:schemeClr val="tx2">
                  <a:lumMod val="50000"/>
                </a:schemeClr>
              </a:solidFill>
              <a:ln>
                <a:noFill/>
              </a:ln>
              <a:extLst>
                <a:ext uri="{91240B29-F687-4F45-9708-019B960494DF}">
                  <a14:hiddenLine xmlns:a14="http://schemas.microsoft.com/office/drawing/2010/main" w="9525" cmpd="sng">
                    <a:solidFill>
                      <a:srgbClr val="000000"/>
                    </a:solidFill>
                    <a:bevel/>
                    <a:headEnd/>
                    <a:tailEnd/>
                  </a14:hiddenLine>
                </a:ext>
              </a:extLst>
            </p:spPr>
            <p:txBody>
              <a:bodyPr lIns="121920" tIns="60960" rIns="121920" bIns="60960"/>
              <a:lstStyle/>
              <a:p>
                <a:endParaRPr lang="zh-CN" altLang="en-US"/>
              </a:p>
            </p:txBody>
          </p:sp>
          <p:sp>
            <p:nvSpPr>
              <p:cNvPr id="47" name="Freeform 847"/>
              <p:cNvSpPr>
                <a:spLocks noChangeArrowheads="1"/>
              </p:cNvSpPr>
              <p:nvPr/>
            </p:nvSpPr>
            <p:spPr bwMode="auto">
              <a:xfrm>
                <a:off x="94599" y="0"/>
                <a:ext cx="44147" cy="138744"/>
              </a:xfrm>
              <a:custGeom>
                <a:avLst/>
                <a:gdLst>
                  <a:gd name="T0" fmla="*/ 168430615 w 9"/>
                  <a:gd name="T1" fmla="*/ 0 h 28"/>
                  <a:gd name="T2" fmla="*/ 48120230 w 9"/>
                  <a:gd name="T3" fmla="*/ 0 h 28"/>
                  <a:gd name="T4" fmla="*/ 0 w 9"/>
                  <a:gd name="T5" fmla="*/ 49105466 h 28"/>
                  <a:gd name="T6" fmla="*/ 0 w 9"/>
                  <a:gd name="T7" fmla="*/ 245532284 h 28"/>
                  <a:gd name="T8" fmla="*/ 0 w 9"/>
                  <a:gd name="T9" fmla="*/ 392853636 h 28"/>
                  <a:gd name="T10" fmla="*/ 0 w 9"/>
                  <a:gd name="T11" fmla="*/ 638390875 h 28"/>
                  <a:gd name="T12" fmla="*/ 48120230 w 9"/>
                  <a:gd name="T13" fmla="*/ 687496341 h 28"/>
                  <a:gd name="T14" fmla="*/ 168430615 w 9"/>
                  <a:gd name="T15" fmla="*/ 687496341 h 28"/>
                  <a:gd name="T16" fmla="*/ 216550845 w 9"/>
                  <a:gd name="T17" fmla="*/ 638390875 h 28"/>
                  <a:gd name="T18" fmla="*/ 216550845 w 9"/>
                  <a:gd name="T19" fmla="*/ 392853636 h 28"/>
                  <a:gd name="T20" fmla="*/ 216550845 w 9"/>
                  <a:gd name="T21" fmla="*/ 245532284 h 28"/>
                  <a:gd name="T22" fmla="*/ 216550845 w 9"/>
                  <a:gd name="T23" fmla="*/ 49105466 h 28"/>
                  <a:gd name="T24" fmla="*/ 168430615 w 9"/>
                  <a:gd name="T25" fmla="*/ 0 h 28"/>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9"/>
                  <a:gd name="T40" fmla="*/ 0 h 28"/>
                  <a:gd name="T41" fmla="*/ 9 w 9"/>
                  <a:gd name="T42" fmla="*/ 28 h 28"/>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9" h="28">
                    <a:moveTo>
                      <a:pt x="7" y="0"/>
                    </a:moveTo>
                    <a:cubicBezTo>
                      <a:pt x="2" y="0"/>
                      <a:pt x="2" y="0"/>
                      <a:pt x="2" y="0"/>
                    </a:cubicBezTo>
                    <a:cubicBezTo>
                      <a:pt x="1" y="0"/>
                      <a:pt x="0" y="1"/>
                      <a:pt x="0" y="2"/>
                    </a:cubicBezTo>
                    <a:cubicBezTo>
                      <a:pt x="0" y="10"/>
                      <a:pt x="0" y="10"/>
                      <a:pt x="0" y="10"/>
                    </a:cubicBezTo>
                    <a:cubicBezTo>
                      <a:pt x="0" y="16"/>
                      <a:pt x="0" y="16"/>
                      <a:pt x="0" y="16"/>
                    </a:cubicBezTo>
                    <a:cubicBezTo>
                      <a:pt x="0" y="26"/>
                      <a:pt x="0" y="26"/>
                      <a:pt x="0" y="26"/>
                    </a:cubicBezTo>
                    <a:cubicBezTo>
                      <a:pt x="0" y="27"/>
                      <a:pt x="1" y="28"/>
                      <a:pt x="2" y="28"/>
                    </a:cubicBezTo>
                    <a:cubicBezTo>
                      <a:pt x="7" y="28"/>
                      <a:pt x="7" y="28"/>
                      <a:pt x="7" y="28"/>
                    </a:cubicBezTo>
                    <a:cubicBezTo>
                      <a:pt x="8" y="28"/>
                      <a:pt x="9" y="27"/>
                      <a:pt x="9" y="26"/>
                    </a:cubicBezTo>
                    <a:cubicBezTo>
                      <a:pt x="9" y="16"/>
                      <a:pt x="9" y="16"/>
                      <a:pt x="9" y="16"/>
                    </a:cubicBezTo>
                    <a:cubicBezTo>
                      <a:pt x="9" y="10"/>
                      <a:pt x="9" y="10"/>
                      <a:pt x="9" y="10"/>
                    </a:cubicBezTo>
                    <a:cubicBezTo>
                      <a:pt x="9" y="2"/>
                      <a:pt x="9" y="2"/>
                      <a:pt x="9" y="2"/>
                    </a:cubicBezTo>
                    <a:cubicBezTo>
                      <a:pt x="9" y="1"/>
                      <a:pt x="8" y="0"/>
                      <a:pt x="7" y="0"/>
                    </a:cubicBezTo>
                    <a:close/>
                  </a:path>
                </a:pathLst>
              </a:custGeom>
              <a:solidFill>
                <a:schemeClr val="tx2">
                  <a:lumMod val="50000"/>
                </a:schemeClr>
              </a:solidFill>
              <a:ln>
                <a:noFill/>
              </a:ln>
              <a:extLst>
                <a:ext uri="{91240B29-F687-4F45-9708-019B960494DF}">
                  <a14:hiddenLine xmlns:a14="http://schemas.microsoft.com/office/drawing/2010/main" w="9525" cmpd="sng">
                    <a:solidFill>
                      <a:srgbClr val="000000"/>
                    </a:solidFill>
                    <a:bevel/>
                    <a:headEnd/>
                    <a:tailEnd/>
                  </a14:hiddenLine>
                </a:ext>
              </a:extLst>
            </p:spPr>
            <p:txBody>
              <a:bodyPr lIns="121920" tIns="60960" rIns="121920" bIns="60960"/>
              <a:lstStyle/>
              <a:p>
                <a:endParaRPr lang="zh-CN" altLang="en-US"/>
              </a:p>
            </p:txBody>
          </p:sp>
        </p:grpSp>
      </p:grpSp>
      <p:grpSp>
        <p:nvGrpSpPr>
          <p:cNvPr id="10" name="组合 61"/>
          <p:cNvGrpSpPr/>
          <p:nvPr/>
        </p:nvGrpSpPr>
        <p:grpSpPr>
          <a:xfrm>
            <a:off x="6358889" y="2318305"/>
            <a:ext cx="899721" cy="899721"/>
            <a:chOff x="5433376" y="607668"/>
            <a:chExt cx="674791" cy="674791"/>
          </a:xfrm>
        </p:grpSpPr>
        <p:grpSp>
          <p:nvGrpSpPr>
            <p:cNvPr id="11" name="组合 51"/>
            <p:cNvGrpSpPr/>
            <p:nvPr/>
          </p:nvGrpSpPr>
          <p:grpSpPr>
            <a:xfrm>
              <a:off x="5433376" y="607668"/>
              <a:ext cx="674791" cy="674791"/>
              <a:chOff x="304800" y="673100"/>
              <a:chExt cx="4000500" cy="4000500"/>
            </a:xfrm>
            <a:effectLst>
              <a:outerShdw blurRad="444500" dist="254000" dir="8100000" algn="tr" rotWithShape="0">
                <a:prstClr val="black">
                  <a:alpha val="50000"/>
                </a:prstClr>
              </a:outerShdw>
            </a:effectLst>
          </p:grpSpPr>
          <p:sp>
            <p:nvSpPr>
              <p:cNvPr id="53" name="同心圆 52"/>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54" name="椭圆 53"/>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2" name="Freeform 168"/>
            <p:cNvSpPr>
              <a:spLocks noChangeAspect="1" noEditPoints="1" noChangeArrowheads="1"/>
            </p:cNvSpPr>
            <p:nvPr/>
          </p:nvSpPr>
          <p:spPr bwMode="auto">
            <a:xfrm>
              <a:off x="5562519" y="781790"/>
              <a:ext cx="381357" cy="326545"/>
            </a:xfrm>
            <a:custGeom>
              <a:avLst/>
              <a:gdLst>
                <a:gd name="T0" fmla="*/ 96767825 w 94"/>
                <a:gd name="T1" fmla="*/ 454124000 h 81"/>
                <a:gd name="T2" fmla="*/ 1112844741 w 94"/>
                <a:gd name="T3" fmla="*/ 454124000 h 81"/>
                <a:gd name="T4" fmla="*/ 1209612566 w 94"/>
                <a:gd name="T5" fmla="*/ 382418667 h 81"/>
                <a:gd name="T6" fmla="*/ 1766034936 w 94"/>
                <a:gd name="T7" fmla="*/ 0 h 81"/>
                <a:gd name="T8" fmla="*/ 1766034936 w 94"/>
                <a:gd name="T9" fmla="*/ 788739111 h 81"/>
                <a:gd name="T10" fmla="*/ 1766034936 w 94"/>
                <a:gd name="T11" fmla="*/ 1577483111 h 81"/>
                <a:gd name="T12" fmla="*/ 1209612566 w 94"/>
                <a:gd name="T13" fmla="*/ 1171162667 h 81"/>
                <a:gd name="T14" fmla="*/ 1112844741 w 94"/>
                <a:gd name="T15" fmla="*/ 1123359111 h 81"/>
                <a:gd name="T16" fmla="*/ 798346851 w 94"/>
                <a:gd name="T17" fmla="*/ 1123359111 h 81"/>
                <a:gd name="T18" fmla="*/ 967693004 w 94"/>
                <a:gd name="T19" fmla="*/ 1673085333 h 81"/>
                <a:gd name="T20" fmla="*/ 1088650325 w 94"/>
                <a:gd name="T21" fmla="*/ 1673085333 h 81"/>
                <a:gd name="T22" fmla="*/ 1088650325 w 94"/>
                <a:gd name="T23" fmla="*/ 1936000000 h 81"/>
                <a:gd name="T24" fmla="*/ 1040266413 w 94"/>
                <a:gd name="T25" fmla="*/ 1936000000 h 81"/>
                <a:gd name="T26" fmla="*/ 508038458 w 94"/>
                <a:gd name="T27" fmla="*/ 1936000000 h 81"/>
                <a:gd name="T28" fmla="*/ 266113977 w 94"/>
                <a:gd name="T29" fmla="*/ 1123359111 h 81"/>
                <a:gd name="T30" fmla="*/ 96767825 w 94"/>
                <a:gd name="T31" fmla="*/ 1123359111 h 81"/>
                <a:gd name="T32" fmla="*/ 96767825 w 94"/>
                <a:gd name="T33" fmla="*/ 454124000 h 81"/>
                <a:gd name="T34" fmla="*/ 2104727241 w 94"/>
                <a:gd name="T35" fmla="*/ 549726222 h 81"/>
                <a:gd name="T36" fmla="*/ 2147483647 w 94"/>
                <a:gd name="T37" fmla="*/ 788739111 h 81"/>
                <a:gd name="T38" fmla="*/ 2104727241 w 94"/>
                <a:gd name="T39" fmla="*/ 1027752000 h 81"/>
                <a:gd name="T40" fmla="*/ 2104727241 w 94"/>
                <a:gd name="T41" fmla="*/ 1577483111 h 81"/>
                <a:gd name="T42" fmla="*/ 1886997176 w 94"/>
                <a:gd name="T43" fmla="*/ 1577483111 h 81"/>
                <a:gd name="T44" fmla="*/ 1886997176 w 94"/>
                <a:gd name="T45" fmla="*/ 0 h 81"/>
                <a:gd name="T46" fmla="*/ 2104727241 w 94"/>
                <a:gd name="T47" fmla="*/ 0 h 81"/>
                <a:gd name="T48" fmla="*/ 2104727241 w 94"/>
                <a:gd name="T49" fmla="*/ 549726222 h 81"/>
                <a:gd name="T50" fmla="*/ 1112844741 w 94"/>
                <a:gd name="T51" fmla="*/ 1171162667 h 81"/>
                <a:gd name="T52" fmla="*/ 895114676 w 94"/>
                <a:gd name="T53" fmla="*/ 1171162667 h 81"/>
                <a:gd name="T54" fmla="*/ 967693004 w 94"/>
                <a:gd name="T55" fmla="*/ 1457974222 h 81"/>
                <a:gd name="T56" fmla="*/ 1040266413 w 94"/>
                <a:gd name="T57" fmla="*/ 1457974222 h 81"/>
                <a:gd name="T58" fmla="*/ 1040266413 w 94"/>
                <a:gd name="T59" fmla="*/ 1362372000 h 81"/>
                <a:gd name="T60" fmla="*/ 1112844741 w 94"/>
                <a:gd name="T61" fmla="*/ 1171162667 h 81"/>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94"/>
                <a:gd name="T94" fmla="*/ 0 h 81"/>
                <a:gd name="T95" fmla="*/ 94 w 94"/>
                <a:gd name="T96" fmla="*/ 81 h 81"/>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94" h="81">
                  <a:moveTo>
                    <a:pt x="4" y="19"/>
                  </a:moveTo>
                  <a:cubicBezTo>
                    <a:pt x="46" y="19"/>
                    <a:pt x="46" y="19"/>
                    <a:pt x="46" y="19"/>
                  </a:cubicBezTo>
                  <a:cubicBezTo>
                    <a:pt x="50" y="16"/>
                    <a:pt x="50" y="16"/>
                    <a:pt x="50" y="16"/>
                  </a:cubicBezTo>
                  <a:cubicBezTo>
                    <a:pt x="73" y="0"/>
                    <a:pt x="73" y="0"/>
                    <a:pt x="73" y="0"/>
                  </a:cubicBezTo>
                  <a:cubicBezTo>
                    <a:pt x="73" y="33"/>
                    <a:pt x="73" y="33"/>
                    <a:pt x="73" y="33"/>
                  </a:cubicBezTo>
                  <a:cubicBezTo>
                    <a:pt x="73" y="66"/>
                    <a:pt x="73" y="66"/>
                    <a:pt x="73" y="66"/>
                  </a:cubicBezTo>
                  <a:cubicBezTo>
                    <a:pt x="50" y="49"/>
                    <a:pt x="50" y="49"/>
                    <a:pt x="50" y="49"/>
                  </a:cubicBezTo>
                  <a:cubicBezTo>
                    <a:pt x="46" y="47"/>
                    <a:pt x="46" y="47"/>
                    <a:pt x="46" y="47"/>
                  </a:cubicBezTo>
                  <a:cubicBezTo>
                    <a:pt x="33" y="47"/>
                    <a:pt x="33" y="47"/>
                    <a:pt x="33" y="47"/>
                  </a:cubicBezTo>
                  <a:cubicBezTo>
                    <a:pt x="40" y="70"/>
                    <a:pt x="40" y="70"/>
                    <a:pt x="40" y="70"/>
                  </a:cubicBezTo>
                  <a:cubicBezTo>
                    <a:pt x="45" y="70"/>
                    <a:pt x="45" y="70"/>
                    <a:pt x="45" y="70"/>
                  </a:cubicBezTo>
                  <a:cubicBezTo>
                    <a:pt x="45" y="81"/>
                    <a:pt x="45" y="81"/>
                    <a:pt x="45" y="81"/>
                  </a:cubicBezTo>
                  <a:cubicBezTo>
                    <a:pt x="43" y="81"/>
                    <a:pt x="43" y="81"/>
                    <a:pt x="43" y="81"/>
                  </a:cubicBezTo>
                  <a:cubicBezTo>
                    <a:pt x="21" y="81"/>
                    <a:pt x="21" y="81"/>
                    <a:pt x="21" y="81"/>
                  </a:cubicBezTo>
                  <a:cubicBezTo>
                    <a:pt x="11" y="47"/>
                    <a:pt x="11" y="47"/>
                    <a:pt x="11" y="47"/>
                  </a:cubicBezTo>
                  <a:cubicBezTo>
                    <a:pt x="4" y="47"/>
                    <a:pt x="4" y="47"/>
                    <a:pt x="4" y="47"/>
                  </a:cubicBezTo>
                  <a:cubicBezTo>
                    <a:pt x="0" y="37"/>
                    <a:pt x="0" y="28"/>
                    <a:pt x="4" y="19"/>
                  </a:cubicBezTo>
                  <a:close/>
                  <a:moveTo>
                    <a:pt x="87" y="23"/>
                  </a:moveTo>
                  <a:cubicBezTo>
                    <a:pt x="91" y="24"/>
                    <a:pt x="94" y="28"/>
                    <a:pt x="94" y="33"/>
                  </a:cubicBezTo>
                  <a:cubicBezTo>
                    <a:pt x="94" y="38"/>
                    <a:pt x="91" y="42"/>
                    <a:pt x="87" y="43"/>
                  </a:cubicBezTo>
                  <a:cubicBezTo>
                    <a:pt x="87" y="66"/>
                    <a:pt x="87" y="66"/>
                    <a:pt x="87" y="66"/>
                  </a:cubicBezTo>
                  <a:cubicBezTo>
                    <a:pt x="78" y="66"/>
                    <a:pt x="78" y="66"/>
                    <a:pt x="78" y="66"/>
                  </a:cubicBezTo>
                  <a:cubicBezTo>
                    <a:pt x="78" y="0"/>
                    <a:pt x="78" y="0"/>
                    <a:pt x="78" y="0"/>
                  </a:cubicBezTo>
                  <a:cubicBezTo>
                    <a:pt x="87" y="0"/>
                    <a:pt x="87" y="0"/>
                    <a:pt x="87" y="0"/>
                  </a:cubicBezTo>
                  <a:cubicBezTo>
                    <a:pt x="87" y="23"/>
                    <a:pt x="87" y="23"/>
                    <a:pt x="87" y="23"/>
                  </a:cubicBezTo>
                  <a:close/>
                  <a:moveTo>
                    <a:pt x="46" y="49"/>
                  </a:moveTo>
                  <a:cubicBezTo>
                    <a:pt x="37" y="49"/>
                    <a:pt x="37" y="49"/>
                    <a:pt x="37" y="49"/>
                  </a:cubicBezTo>
                  <a:cubicBezTo>
                    <a:pt x="40" y="61"/>
                    <a:pt x="40" y="61"/>
                    <a:pt x="40" y="61"/>
                  </a:cubicBezTo>
                  <a:cubicBezTo>
                    <a:pt x="43" y="61"/>
                    <a:pt x="43" y="61"/>
                    <a:pt x="43" y="61"/>
                  </a:cubicBezTo>
                  <a:cubicBezTo>
                    <a:pt x="43" y="57"/>
                    <a:pt x="43" y="57"/>
                    <a:pt x="43" y="57"/>
                  </a:cubicBezTo>
                  <a:lnTo>
                    <a:pt x="46" y="49"/>
                  </a:lnTo>
                  <a:close/>
                </a:path>
              </a:pathLst>
            </a:custGeom>
            <a:solidFill>
              <a:schemeClr val="tx2">
                <a:lumMod val="50000"/>
              </a:schemeClr>
            </a:solidFill>
            <a:ln>
              <a:noFill/>
            </a:ln>
            <a:extLst/>
          </p:spPr>
          <p:txBody>
            <a:bodyPr lIns="121920" tIns="60960" rIns="121920" bIns="60960"/>
            <a:lstStyle/>
            <a:p>
              <a:endParaRPr lang="zh-CN" altLang="en-US"/>
            </a:p>
          </p:txBody>
        </p:sp>
      </p:grpSp>
      <p:grpSp>
        <p:nvGrpSpPr>
          <p:cNvPr id="12" name="组合 62"/>
          <p:cNvGrpSpPr/>
          <p:nvPr/>
        </p:nvGrpSpPr>
        <p:grpSpPr>
          <a:xfrm>
            <a:off x="6399944" y="3602129"/>
            <a:ext cx="899721" cy="899721"/>
            <a:chOff x="6312694" y="592940"/>
            <a:chExt cx="674791" cy="674791"/>
          </a:xfrm>
        </p:grpSpPr>
        <p:grpSp>
          <p:nvGrpSpPr>
            <p:cNvPr id="13" name="组合 54"/>
            <p:cNvGrpSpPr/>
            <p:nvPr/>
          </p:nvGrpSpPr>
          <p:grpSpPr>
            <a:xfrm>
              <a:off x="6312694" y="592940"/>
              <a:ext cx="674791" cy="674791"/>
              <a:chOff x="304800" y="673100"/>
              <a:chExt cx="4000500" cy="4000500"/>
            </a:xfrm>
            <a:effectLst>
              <a:outerShdw blurRad="444500" dist="254000" dir="8100000" algn="tr" rotWithShape="0">
                <a:prstClr val="black">
                  <a:alpha val="50000"/>
                </a:prstClr>
              </a:outerShdw>
            </a:effectLst>
          </p:grpSpPr>
          <p:sp>
            <p:nvSpPr>
              <p:cNvPr id="58" name="同心圆 55"/>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59" name="椭圆 56"/>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7" name="Freeform 203"/>
            <p:cNvSpPr>
              <a:spLocks noChangeAspect="1" noEditPoints="1" noChangeArrowheads="1"/>
            </p:cNvSpPr>
            <p:nvPr/>
          </p:nvSpPr>
          <p:spPr bwMode="auto">
            <a:xfrm>
              <a:off x="6456630" y="753802"/>
              <a:ext cx="374788" cy="359200"/>
            </a:xfrm>
            <a:custGeom>
              <a:avLst/>
              <a:gdLst>
                <a:gd name="T0" fmla="*/ 315922254 w 218"/>
                <a:gd name="T1" fmla="*/ 154371789 h 209"/>
                <a:gd name="T2" fmla="*/ 129239802 w 218"/>
                <a:gd name="T3" fmla="*/ 154371789 h 209"/>
                <a:gd name="T4" fmla="*/ 93340278 w 218"/>
                <a:gd name="T5" fmla="*/ 204631579 h 209"/>
                <a:gd name="T6" fmla="*/ 129239802 w 218"/>
                <a:gd name="T7" fmla="*/ 254891368 h 209"/>
                <a:gd name="T8" fmla="*/ 315922254 w 218"/>
                <a:gd name="T9" fmla="*/ 254891368 h 209"/>
                <a:gd name="T10" fmla="*/ 315922254 w 218"/>
                <a:gd name="T11" fmla="*/ 154371789 h 209"/>
                <a:gd name="T12" fmla="*/ 315922254 w 218"/>
                <a:gd name="T13" fmla="*/ 154371789 h 209"/>
                <a:gd name="T14" fmla="*/ 452341203 w 218"/>
                <a:gd name="T15" fmla="*/ 254891368 h 209"/>
                <a:gd name="T16" fmla="*/ 671332658 w 218"/>
                <a:gd name="T17" fmla="*/ 254891368 h 209"/>
                <a:gd name="T18" fmla="*/ 696462514 w 218"/>
                <a:gd name="T19" fmla="*/ 254891368 h 209"/>
                <a:gd name="T20" fmla="*/ 707234076 w 218"/>
                <a:gd name="T21" fmla="*/ 272842105 h 209"/>
                <a:gd name="T22" fmla="*/ 764672936 w 218"/>
                <a:gd name="T23" fmla="*/ 366182526 h 209"/>
                <a:gd name="T24" fmla="*/ 782623645 w 218"/>
                <a:gd name="T25" fmla="*/ 391312421 h 209"/>
                <a:gd name="T26" fmla="*/ 764672936 w 218"/>
                <a:gd name="T27" fmla="*/ 409263158 h 209"/>
                <a:gd name="T28" fmla="*/ 707234076 w 218"/>
                <a:gd name="T29" fmla="*/ 502603579 h 209"/>
                <a:gd name="T30" fmla="*/ 696462514 w 218"/>
                <a:gd name="T31" fmla="*/ 527733474 h 209"/>
                <a:gd name="T32" fmla="*/ 671332658 w 218"/>
                <a:gd name="T33" fmla="*/ 527733474 h 209"/>
                <a:gd name="T34" fmla="*/ 452341203 w 218"/>
                <a:gd name="T35" fmla="*/ 527733474 h 209"/>
                <a:gd name="T36" fmla="*/ 452341203 w 218"/>
                <a:gd name="T37" fmla="*/ 646205684 h 209"/>
                <a:gd name="T38" fmla="*/ 646202801 w 218"/>
                <a:gd name="T39" fmla="*/ 646205684 h 209"/>
                <a:gd name="T40" fmla="*/ 646202801 w 218"/>
                <a:gd name="T41" fmla="*/ 750315789 h 209"/>
                <a:gd name="T42" fmla="*/ 143599991 w 218"/>
                <a:gd name="T43" fmla="*/ 750315789 h 209"/>
                <a:gd name="T44" fmla="*/ 143599991 w 218"/>
                <a:gd name="T45" fmla="*/ 646205684 h 209"/>
                <a:gd name="T46" fmla="*/ 323101401 w 218"/>
                <a:gd name="T47" fmla="*/ 646205684 h 209"/>
                <a:gd name="T48" fmla="*/ 323101401 w 218"/>
                <a:gd name="T49" fmla="*/ 341052632 h 209"/>
                <a:gd name="T50" fmla="*/ 104109946 w 218"/>
                <a:gd name="T51" fmla="*/ 341052632 h 209"/>
                <a:gd name="T52" fmla="*/ 78980090 w 218"/>
                <a:gd name="T53" fmla="*/ 341052632 h 209"/>
                <a:gd name="T54" fmla="*/ 68210422 w 218"/>
                <a:gd name="T55" fmla="*/ 315922737 h 209"/>
                <a:gd name="T56" fmla="*/ 10769668 w 218"/>
                <a:gd name="T57" fmla="*/ 222582316 h 209"/>
                <a:gd name="T58" fmla="*/ 0 w 218"/>
                <a:gd name="T59" fmla="*/ 204631579 h 209"/>
                <a:gd name="T60" fmla="*/ 10769668 w 218"/>
                <a:gd name="T61" fmla="*/ 179501684 h 209"/>
                <a:gd name="T62" fmla="*/ 68210422 w 218"/>
                <a:gd name="T63" fmla="*/ 86161263 h 209"/>
                <a:gd name="T64" fmla="*/ 78980090 w 218"/>
                <a:gd name="T65" fmla="*/ 68210526 h 209"/>
                <a:gd name="T66" fmla="*/ 104109946 w 218"/>
                <a:gd name="T67" fmla="*/ 68210526 h 209"/>
                <a:gd name="T68" fmla="*/ 323101401 w 218"/>
                <a:gd name="T69" fmla="*/ 68210526 h 209"/>
                <a:gd name="T70" fmla="*/ 323101401 w 218"/>
                <a:gd name="T71" fmla="*/ 53850316 h 209"/>
                <a:gd name="T72" fmla="*/ 391311823 w 218"/>
                <a:gd name="T73" fmla="*/ 0 h 209"/>
                <a:gd name="T74" fmla="*/ 452341203 w 218"/>
                <a:gd name="T75" fmla="*/ 53850316 h 209"/>
                <a:gd name="T76" fmla="*/ 452341203 w 218"/>
                <a:gd name="T77" fmla="*/ 254891368 h 209"/>
                <a:gd name="T78" fmla="*/ 452341203 w 218"/>
                <a:gd name="T79" fmla="*/ 254891368 h 209"/>
                <a:gd name="T80" fmla="*/ 653383843 w 218"/>
                <a:gd name="T81" fmla="*/ 333873474 h 209"/>
                <a:gd name="T82" fmla="*/ 459522245 w 218"/>
                <a:gd name="T83" fmla="*/ 333873474 h 209"/>
                <a:gd name="T84" fmla="*/ 459522245 w 218"/>
                <a:gd name="T85" fmla="*/ 441574105 h 209"/>
                <a:gd name="T86" fmla="*/ 653383843 w 218"/>
                <a:gd name="T87" fmla="*/ 441574105 h 209"/>
                <a:gd name="T88" fmla="*/ 689283367 w 218"/>
                <a:gd name="T89" fmla="*/ 391312421 h 209"/>
                <a:gd name="T90" fmla="*/ 653383843 w 218"/>
                <a:gd name="T91" fmla="*/ 333873474 h 209"/>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218"/>
                <a:gd name="T139" fmla="*/ 0 h 209"/>
                <a:gd name="T140" fmla="*/ 218 w 218"/>
                <a:gd name="T141" fmla="*/ 209 h 209"/>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218" h="209">
                  <a:moveTo>
                    <a:pt x="88" y="43"/>
                  </a:moveTo>
                  <a:lnTo>
                    <a:pt x="36" y="43"/>
                  </a:lnTo>
                  <a:lnTo>
                    <a:pt x="26" y="57"/>
                  </a:lnTo>
                  <a:lnTo>
                    <a:pt x="36" y="71"/>
                  </a:lnTo>
                  <a:lnTo>
                    <a:pt x="88" y="71"/>
                  </a:lnTo>
                  <a:lnTo>
                    <a:pt x="88" y="43"/>
                  </a:lnTo>
                  <a:close/>
                  <a:moveTo>
                    <a:pt x="126" y="71"/>
                  </a:moveTo>
                  <a:lnTo>
                    <a:pt x="187" y="71"/>
                  </a:lnTo>
                  <a:lnTo>
                    <a:pt x="194" y="71"/>
                  </a:lnTo>
                  <a:lnTo>
                    <a:pt x="197" y="76"/>
                  </a:lnTo>
                  <a:lnTo>
                    <a:pt x="213" y="102"/>
                  </a:lnTo>
                  <a:lnTo>
                    <a:pt x="218" y="109"/>
                  </a:lnTo>
                  <a:lnTo>
                    <a:pt x="213" y="114"/>
                  </a:lnTo>
                  <a:lnTo>
                    <a:pt x="197" y="140"/>
                  </a:lnTo>
                  <a:lnTo>
                    <a:pt x="194" y="147"/>
                  </a:lnTo>
                  <a:lnTo>
                    <a:pt x="187" y="147"/>
                  </a:lnTo>
                  <a:lnTo>
                    <a:pt x="126" y="147"/>
                  </a:lnTo>
                  <a:lnTo>
                    <a:pt x="126" y="180"/>
                  </a:lnTo>
                  <a:lnTo>
                    <a:pt x="180" y="180"/>
                  </a:lnTo>
                  <a:lnTo>
                    <a:pt x="180" y="209"/>
                  </a:lnTo>
                  <a:lnTo>
                    <a:pt x="40" y="209"/>
                  </a:lnTo>
                  <a:lnTo>
                    <a:pt x="40" y="180"/>
                  </a:lnTo>
                  <a:lnTo>
                    <a:pt x="90" y="180"/>
                  </a:lnTo>
                  <a:lnTo>
                    <a:pt x="90" y="95"/>
                  </a:lnTo>
                  <a:lnTo>
                    <a:pt x="29" y="95"/>
                  </a:lnTo>
                  <a:lnTo>
                    <a:pt x="22" y="95"/>
                  </a:lnTo>
                  <a:lnTo>
                    <a:pt x="19" y="88"/>
                  </a:lnTo>
                  <a:lnTo>
                    <a:pt x="3" y="62"/>
                  </a:lnTo>
                  <a:lnTo>
                    <a:pt x="0" y="57"/>
                  </a:lnTo>
                  <a:lnTo>
                    <a:pt x="3" y="50"/>
                  </a:lnTo>
                  <a:lnTo>
                    <a:pt x="19" y="24"/>
                  </a:lnTo>
                  <a:lnTo>
                    <a:pt x="22" y="19"/>
                  </a:lnTo>
                  <a:lnTo>
                    <a:pt x="29" y="19"/>
                  </a:lnTo>
                  <a:lnTo>
                    <a:pt x="90" y="19"/>
                  </a:lnTo>
                  <a:lnTo>
                    <a:pt x="90" y="15"/>
                  </a:lnTo>
                  <a:lnTo>
                    <a:pt x="109" y="0"/>
                  </a:lnTo>
                  <a:lnTo>
                    <a:pt x="126" y="15"/>
                  </a:lnTo>
                  <a:lnTo>
                    <a:pt x="126" y="71"/>
                  </a:lnTo>
                  <a:close/>
                  <a:moveTo>
                    <a:pt x="182" y="93"/>
                  </a:moveTo>
                  <a:lnTo>
                    <a:pt x="128" y="93"/>
                  </a:lnTo>
                  <a:lnTo>
                    <a:pt x="128" y="123"/>
                  </a:lnTo>
                  <a:lnTo>
                    <a:pt x="182" y="123"/>
                  </a:lnTo>
                  <a:lnTo>
                    <a:pt x="192" y="109"/>
                  </a:lnTo>
                  <a:lnTo>
                    <a:pt x="182" y="93"/>
                  </a:lnTo>
                  <a:close/>
                </a:path>
              </a:pathLst>
            </a:custGeom>
            <a:solidFill>
              <a:schemeClr val="tx2">
                <a:lumMod val="50000"/>
              </a:schemeClr>
            </a:solidFill>
            <a:ln>
              <a:noFill/>
            </a:ln>
            <a:extLst/>
          </p:spPr>
          <p:txBody>
            <a:bodyPr lIns="121920" tIns="60960" rIns="121920" bIns="60960"/>
            <a:lstStyle/>
            <a:p>
              <a:endParaRPr lang="zh-CN" altLang="en-US"/>
            </a:p>
          </p:txBody>
        </p:sp>
      </p:grpSp>
      <p:grpSp>
        <p:nvGrpSpPr>
          <p:cNvPr id="14" name="组合 63"/>
          <p:cNvGrpSpPr/>
          <p:nvPr/>
        </p:nvGrpSpPr>
        <p:grpSpPr>
          <a:xfrm>
            <a:off x="5177418" y="4701935"/>
            <a:ext cx="899721" cy="899721"/>
            <a:chOff x="7074694" y="598563"/>
            <a:chExt cx="674791" cy="674791"/>
          </a:xfrm>
        </p:grpSpPr>
        <p:grpSp>
          <p:nvGrpSpPr>
            <p:cNvPr id="18" name="组合 57"/>
            <p:cNvGrpSpPr/>
            <p:nvPr/>
          </p:nvGrpSpPr>
          <p:grpSpPr>
            <a:xfrm>
              <a:off x="7074694" y="598563"/>
              <a:ext cx="674791" cy="674791"/>
              <a:chOff x="304800" y="673100"/>
              <a:chExt cx="4000500" cy="4000500"/>
            </a:xfrm>
            <a:effectLst>
              <a:outerShdw blurRad="444500" dist="254000" dir="8100000" algn="tr" rotWithShape="0">
                <a:prstClr val="black">
                  <a:alpha val="50000"/>
                </a:prstClr>
              </a:outerShdw>
            </a:effectLst>
          </p:grpSpPr>
          <p:sp>
            <p:nvSpPr>
              <p:cNvPr id="63" name="同心圆 58"/>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64" name="椭圆 59"/>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62" name="Freeform 110"/>
            <p:cNvSpPr>
              <a:spLocks noChangeAspect="1" noEditPoints="1" noChangeArrowheads="1"/>
            </p:cNvSpPr>
            <p:nvPr/>
          </p:nvSpPr>
          <p:spPr bwMode="auto">
            <a:xfrm>
              <a:off x="7209124" y="750436"/>
              <a:ext cx="405928" cy="359796"/>
            </a:xfrm>
            <a:custGeom>
              <a:avLst/>
              <a:gdLst>
                <a:gd name="T0" fmla="*/ 1099726970 w 100"/>
                <a:gd name="T1" fmla="*/ 81000000 h 88"/>
                <a:gd name="T2" fmla="*/ 1519621747 w 100"/>
                <a:gd name="T3" fmla="*/ 830250000 h 88"/>
                <a:gd name="T4" fmla="*/ 1519621747 w 100"/>
                <a:gd name="T5" fmla="*/ 830250000 h 88"/>
                <a:gd name="T6" fmla="*/ 1959513430 w 100"/>
                <a:gd name="T7" fmla="*/ 1599750000 h 88"/>
                <a:gd name="T8" fmla="*/ 1919524090 w 100"/>
                <a:gd name="T9" fmla="*/ 1761750000 h 88"/>
                <a:gd name="T10" fmla="*/ 1839540938 w 100"/>
                <a:gd name="T11" fmla="*/ 1782000000 h 88"/>
                <a:gd name="T12" fmla="*/ 1839540938 w 100"/>
                <a:gd name="T13" fmla="*/ 1782000000 h 88"/>
                <a:gd name="T14" fmla="*/ 979754479 w 100"/>
                <a:gd name="T15" fmla="*/ 1782000000 h 88"/>
                <a:gd name="T16" fmla="*/ 139964926 w 100"/>
                <a:gd name="T17" fmla="*/ 1782000000 h 88"/>
                <a:gd name="T18" fmla="*/ 0 w 100"/>
                <a:gd name="T19" fmla="*/ 1660500000 h 88"/>
                <a:gd name="T20" fmla="*/ 19996906 w 100"/>
                <a:gd name="T21" fmla="*/ 1579500000 h 88"/>
                <a:gd name="T22" fmla="*/ 459884117 w 100"/>
                <a:gd name="T23" fmla="*/ 830250000 h 88"/>
                <a:gd name="T24" fmla="*/ 459884117 w 100"/>
                <a:gd name="T25" fmla="*/ 830250000 h 88"/>
                <a:gd name="T26" fmla="*/ 879783365 w 100"/>
                <a:gd name="T27" fmla="*/ 81000000 h 88"/>
                <a:gd name="T28" fmla="*/ 1059737631 w 100"/>
                <a:gd name="T29" fmla="*/ 40500000 h 88"/>
                <a:gd name="T30" fmla="*/ 1099726970 w 100"/>
                <a:gd name="T31" fmla="*/ 81000000 h 88"/>
                <a:gd name="T32" fmla="*/ 879783365 w 100"/>
                <a:gd name="T33" fmla="*/ 688500000 h 88"/>
                <a:gd name="T34" fmla="*/ 879783365 w 100"/>
                <a:gd name="T35" fmla="*/ 749250000 h 88"/>
                <a:gd name="T36" fmla="*/ 919772705 w 100"/>
                <a:gd name="T37" fmla="*/ 1255500000 h 88"/>
                <a:gd name="T38" fmla="*/ 1039740725 w 100"/>
                <a:gd name="T39" fmla="*/ 1255500000 h 88"/>
                <a:gd name="T40" fmla="*/ 1079730065 w 100"/>
                <a:gd name="T41" fmla="*/ 749250000 h 88"/>
                <a:gd name="T42" fmla="*/ 1079730065 w 100"/>
                <a:gd name="T43" fmla="*/ 688500000 h 88"/>
                <a:gd name="T44" fmla="*/ 879783365 w 100"/>
                <a:gd name="T45" fmla="*/ 688500000 h 88"/>
                <a:gd name="T46" fmla="*/ 979754479 w 100"/>
                <a:gd name="T47" fmla="*/ 1458000000 h 88"/>
                <a:gd name="T48" fmla="*/ 1059737631 w 100"/>
                <a:gd name="T49" fmla="*/ 1397250000 h 88"/>
                <a:gd name="T50" fmla="*/ 979754479 w 100"/>
                <a:gd name="T51" fmla="*/ 1316250000 h 88"/>
                <a:gd name="T52" fmla="*/ 899775799 w 100"/>
                <a:gd name="T53" fmla="*/ 1397250000 h 88"/>
                <a:gd name="T54" fmla="*/ 979754479 w 100"/>
                <a:gd name="T55" fmla="*/ 1458000000 h 88"/>
                <a:gd name="T56" fmla="*/ 1299678142 w 100"/>
                <a:gd name="T57" fmla="*/ 972000000 h 88"/>
                <a:gd name="T58" fmla="*/ 979754479 w 100"/>
                <a:gd name="T59" fmla="*/ 405000000 h 88"/>
                <a:gd name="T60" fmla="*/ 679832194 w 100"/>
                <a:gd name="T61" fmla="*/ 951750000 h 88"/>
                <a:gd name="T62" fmla="*/ 659835288 w 100"/>
                <a:gd name="T63" fmla="*/ 972000000 h 88"/>
                <a:gd name="T64" fmla="*/ 339916097 w 100"/>
                <a:gd name="T65" fmla="*/ 1518750000 h 88"/>
                <a:gd name="T66" fmla="*/ 979754479 w 100"/>
                <a:gd name="T67" fmla="*/ 1518750000 h 88"/>
                <a:gd name="T68" fmla="*/ 1619597333 w 100"/>
                <a:gd name="T69" fmla="*/ 1518750000 h 88"/>
                <a:gd name="T70" fmla="*/ 1299678142 w 100"/>
                <a:gd name="T71" fmla="*/ 972000000 h 88"/>
                <a:gd name="T72" fmla="*/ 1299678142 w 100"/>
                <a:gd name="T73" fmla="*/ 972000000 h 88"/>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100"/>
                <a:gd name="T112" fmla="*/ 0 h 88"/>
                <a:gd name="T113" fmla="*/ 100 w 100"/>
                <a:gd name="T114" fmla="*/ 88 h 88"/>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100" h="88">
                  <a:moveTo>
                    <a:pt x="55" y="4"/>
                  </a:moveTo>
                  <a:cubicBezTo>
                    <a:pt x="76" y="41"/>
                    <a:pt x="76" y="41"/>
                    <a:pt x="76" y="41"/>
                  </a:cubicBezTo>
                  <a:cubicBezTo>
                    <a:pt x="76" y="41"/>
                    <a:pt x="76" y="41"/>
                    <a:pt x="76" y="41"/>
                  </a:cubicBezTo>
                  <a:cubicBezTo>
                    <a:pt x="98" y="79"/>
                    <a:pt x="98" y="79"/>
                    <a:pt x="98" y="79"/>
                  </a:cubicBezTo>
                  <a:cubicBezTo>
                    <a:pt x="100" y="82"/>
                    <a:pt x="99" y="85"/>
                    <a:pt x="96" y="87"/>
                  </a:cubicBezTo>
                  <a:cubicBezTo>
                    <a:pt x="95" y="88"/>
                    <a:pt x="93" y="88"/>
                    <a:pt x="92" y="88"/>
                  </a:cubicBezTo>
                  <a:cubicBezTo>
                    <a:pt x="92" y="88"/>
                    <a:pt x="92" y="88"/>
                    <a:pt x="92" y="88"/>
                  </a:cubicBezTo>
                  <a:cubicBezTo>
                    <a:pt x="49" y="88"/>
                    <a:pt x="49" y="88"/>
                    <a:pt x="49" y="88"/>
                  </a:cubicBezTo>
                  <a:cubicBezTo>
                    <a:pt x="7" y="88"/>
                    <a:pt x="7" y="88"/>
                    <a:pt x="7" y="88"/>
                  </a:cubicBezTo>
                  <a:cubicBezTo>
                    <a:pt x="3" y="88"/>
                    <a:pt x="0" y="85"/>
                    <a:pt x="0" y="82"/>
                  </a:cubicBezTo>
                  <a:cubicBezTo>
                    <a:pt x="0" y="80"/>
                    <a:pt x="1" y="79"/>
                    <a:pt x="1" y="78"/>
                  </a:cubicBezTo>
                  <a:cubicBezTo>
                    <a:pt x="23" y="41"/>
                    <a:pt x="23" y="41"/>
                    <a:pt x="23" y="41"/>
                  </a:cubicBezTo>
                  <a:cubicBezTo>
                    <a:pt x="23" y="41"/>
                    <a:pt x="23" y="41"/>
                    <a:pt x="23" y="41"/>
                  </a:cubicBezTo>
                  <a:cubicBezTo>
                    <a:pt x="44" y="4"/>
                    <a:pt x="44" y="4"/>
                    <a:pt x="44" y="4"/>
                  </a:cubicBezTo>
                  <a:cubicBezTo>
                    <a:pt x="46" y="1"/>
                    <a:pt x="50" y="0"/>
                    <a:pt x="53" y="2"/>
                  </a:cubicBezTo>
                  <a:cubicBezTo>
                    <a:pt x="54" y="3"/>
                    <a:pt x="54" y="3"/>
                    <a:pt x="55" y="4"/>
                  </a:cubicBezTo>
                  <a:close/>
                  <a:moveTo>
                    <a:pt x="44" y="34"/>
                  </a:moveTo>
                  <a:cubicBezTo>
                    <a:pt x="44" y="37"/>
                    <a:pt x="44" y="37"/>
                    <a:pt x="44" y="37"/>
                  </a:cubicBezTo>
                  <a:cubicBezTo>
                    <a:pt x="46" y="62"/>
                    <a:pt x="46" y="62"/>
                    <a:pt x="46" y="62"/>
                  </a:cubicBezTo>
                  <a:cubicBezTo>
                    <a:pt x="52" y="62"/>
                    <a:pt x="52" y="62"/>
                    <a:pt x="52" y="62"/>
                  </a:cubicBezTo>
                  <a:cubicBezTo>
                    <a:pt x="54" y="37"/>
                    <a:pt x="54" y="37"/>
                    <a:pt x="54" y="37"/>
                  </a:cubicBezTo>
                  <a:cubicBezTo>
                    <a:pt x="54" y="34"/>
                    <a:pt x="54" y="34"/>
                    <a:pt x="54" y="34"/>
                  </a:cubicBezTo>
                  <a:cubicBezTo>
                    <a:pt x="44" y="34"/>
                    <a:pt x="44" y="34"/>
                    <a:pt x="44" y="34"/>
                  </a:cubicBezTo>
                  <a:close/>
                  <a:moveTo>
                    <a:pt x="49" y="72"/>
                  </a:moveTo>
                  <a:cubicBezTo>
                    <a:pt x="52" y="72"/>
                    <a:pt x="53" y="71"/>
                    <a:pt x="53" y="69"/>
                  </a:cubicBezTo>
                  <a:cubicBezTo>
                    <a:pt x="53" y="66"/>
                    <a:pt x="51" y="65"/>
                    <a:pt x="49" y="65"/>
                  </a:cubicBezTo>
                  <a:cubicBezTo>
                    <a:pt x="47" y="65"/>
                    <a:pt x="45" y="66"/>
                    <a:pt x="45" y="69"/>
                  </a:cubicBezTo>
                  <a:cubicBezTo>
                    <a:pt x="45" y="71"/>
                    <a:pt x="47" y="72"/>
                    <a:pt x="49" y="72"/>
                  </a:cubicBezTo>
                  <a:close/>
                  <a:moveTo>
                    <a:pt x="65" y="48"/>
                  </a:moveTo>
                  <a:cubicBezTo>
                    <a:pt x="49" y="20"/>
                    <a:pt x="49" y="20"/>
                    <a:pt x="49" y="20"/>
                  </a:cubicBezTo>
                  <a:cubicBezTo>
                    <a:pt x="34" y="47"/>
                    <a:pt x="34" y="47"/>
                    <a:pt x="34" y="47"/>
                  </a:cubicBezTo>
                  <a:cubicBezTo>
                    <a:pt x="34" y="48"/>
                    <a:pt x="34" y="48"/>
                    <a:pt x="33" y="48"/>
                  </a:cubicBezTo>
                  <a:cubicBezTo>
                    <a:pt x="17" y="75"/>
                    <a:pt x="17" y="75"/>
                    <a:pt x="17" y="75"/>
                  </a:cubicBezTo>
                  <a:cubicBezTo>
                    <a:pt x="49" y="75"/>
                    <a:pt x="49" y="75"/>
                    <a:pt x="49" y="75"/>
                  </a:cubicBezTo>
                  <a:cubicBezTo>
                    <a:pt x="81" y="75"/>
                    <a:pt x="81" y="75"/>
                    <a:pt x="81" y="75"/>
                  </a:cubicBezTo>
                  <a:cubicBezTo>
                    <a:pt x="65" y="48"/>
                    <a:pt x="65" y="48"/>
                    <a:pt x="65" y="48"/>
                  </a:cubicBezTo>
                  <a:cubicBezTo>
                    <a:pt x="65" y="48"/>
                    <a:pt x="65" y="48"/>
                    <a:pt x="65" y="48"/>
                  </a:cubicBezTo>
                  <a:close/>
                </a:path>
              </a:pathLst>
            </a:custGeom>
            <a:solidFill>
              <a:schemeClr val="tx2">
                <a:lumMod val="50000"/>
              </a:schemeClr>
            </a:solidFill>
            <a:ln>
              <a:noFill/>
            </a:ln>
            <a:extLst/>
          </p:spPr>
          <p:txBody>
            <a:bodyPr lIns="121920" tIns="60960" rIns="121920" bIns="60960"/>
            <a:lstStyle/>
            <a:p>
              <a:endParaRPr lang="zh-CN" altLang="en-US"/>
            </a:p>
          </p:txBody>
        </p:sp>
      </p:grpSp>
    </p:spTree>
    <p:extLst>
      <p:ext uri="{BB962C8B-B14F-4D97-AF65-F5344CB8AC3E}">
        <p14:creationId xmlns:p14="http://schemas.microsoft.com/office/powerpoint/2010/main" val="1980869630"/>
      </p:ext>
    </p:extLst>
  </p:cSld>
  <p:clrMapOvr>
    <a:masterClrMapping/>
  </p:clrMapOvr>
  <mc:AlternateContent xmlns:mc="http://schemas.openxmlformats.org/markup-compatibility/2006" xmlns:p14="http://schemas.microsoft.com/office/powerpoint/2010/main">
    <mc:Choice Requires="p14">
      <p:transition p14:dur="0" advClick="0" advTm="2000"/>
    </mc:Choice>
    <mc:Fallback xmlns="">
      <p:transition advClick="0" advTm="2000"/>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30867" y="158553"/>
            <a:ext cx="60959" cy="191674"/>
          </a:xfrm>
          <a:prstGeom prst="rect">
            <a:avLst/>
          </a:prstGeom>
          <a:solidFill>
            <a:schemeClr val="tx1">
              <a:lumMod val="95000"/>
              <a:lumOff val="5000"/>
            </a:schemeClr>
          </a:solidFill>
        </p:spPr>
        <p:style>
          <a:lnRef idx="2">
            <a:schemeClr val="accent1">
              <a:shade val="50000"/>
            </a:schemeClr>
          </a:lnRef>
          <a:fillRef idx="1">
            <a:schemeClr val="accent1"/>
          </a:fillRef>
          <a:effectRef idx="0">
            <a:schemeClr val="accent1"/>
          </a:effectRef>
          <a:fontRef idx="minor">
            <a:schemeClr val="lt1"/>
          </a:fontRef>
        </p:style>
        <p:txBody>
          <a:bodyPr lIns="121268" tIns="60634" rIns="121268" bIns="60634" rtlCol="0" anchor="ctr"/>
          <a:lstStyle/>
          <a:p>
            <a:pPr algn="ctr"/>
            <a:endParaRPr lang="zh-CN" altLang="en-US"/>
          </a:p>
        </p:txBody>
      </p:sp>
      <p:sp>
        <p:nvSpPr>
          <p:cNvPr id="3" name="矩形 2"/>
          <p:cNvSpPr/>
          <p:nvPr/>
        </p:nvSpPr>
        <p:spPr>
          <a:xfrm>
            <a:off x="199857" y="158553"/>
            <a:ext cx="113625" cy="191674"/>
          </a:xfrm>
          <a:prstGeom prst="rect">
            <a:avLst/>
          </a:prstGeom>
          <a:solidFill>
            <a:schemeClr val="tx1">
              <a:lumMod val="95000"/>
              <a:lumOff val="5000"/>
            </a:schemeClr>
          </a:solidFill>
        </p:spPr>
        <p:style>
          <a:lnRef idx="2">
            <a:schemeClr val="accent1">
              <a:shade val="50000"/>
            </a:schemeClr>
          </a:lnRef>
          <a:fillRef idx="1">
            <a:schemeClr val="accent1"/>
          </a:fillRef>
          <a:effectRef idx="0">
            <a:schemeClr val="accent1"/>
          </a:effectRef>
          <a:fontRef idx="minor">
            <a:schemeClr val="lt1"/>
          </a:fontRef>
        </p:style>
        <p:txBody>
          <a:bodyPr lIns="121268" tIns="60634" rIns="121268" bIns="60634" rtlCol="0" anchor="ctr"/>
          <a:lstStyle/>
          <a:p>
            <a:pPr algn="ctr"/>
            <a:endParaRPr lang="zh-CN" altLang="en-US"/>
          </a:p>
        </p:txBody>
      </p:sp>
      <p:sp>
        <p:nvSpPr>
          <p:cNvPr id="4" name="文本框 3"/>
          <p:cNvSpPr txBox="1"/>
          <p:nvPr/>
        </p:nvSpPr>
        <p:spPr>
          <a:xfrm>
            <a:off x="313482" y="38482"/>
            <a:ext cx="2296748" cy="430229"/>
          </a:xfrm>
          <a:prstGeom prst="rect">
            <a:avLst/>
          </a:prstGeom>
          <a:noFill/>
        </p:spPr>
        <p:txBody>
          <a:bodyPr wrap="none" lIns="121268" tIns="60634" rIns="121268" bIns="60634" rtlCol="0">
            <a:spAutoFit/>
          </a:bodyPr>
          <a:lstStyle/>
          <a:p>
            <a:r>
              <a:rPr lang="zh-CN" altLang="en-US" sz="2000" b="1" dirty="0" smtClean="0">
                <a:latin typeface="微软雅黑" panose="020B0503020204020204" pitchFamily="34" charset="-122"/>
                <a:ea typeface="微软雅黑" panose="020B0503020204020204" pitchFamily="34" charset="-122"/>
              </a:rPr>
              <a:t>职业卫生基本概念</a:t>
            </a:r>
            <a:endParaRPr lang="zh-CN" altLang="en-US" sz="2000" b="1" dirty="0">
              <a:latin typeface="微软雅黑" panose="020B0503020204020204" pitchFamily="34" charset="-122"/>
              <a:ea typeface="微软雅黑" panose="020B0503020204020204" pitchFamily="34" charset="-122"/>
            </a:endParaRPr>
          </a:p>
        </p:txBody>
      </p:sp>
      <p:sp>
        <p:nvSpPr>
          <p:cNvPr id="5" name="文字方塊 4"/>
          <p:cNvSpPr txBox="1"/>
          <p:nvPr/>
        </p:nvSpPr>
        <p:spPr>
          <a:xfrm>
            <a:off x="632744" y="844946"/>
            <a:ext cx="11046106" cy="2400657"/>
          </a:xfrm>
          <a:prstGeom prst="rect">
            <a:avLst/>
          </a:prstGeom>
          <a:noFill/>
        </p:spPr>
        <p:txBody>
          <a:bodyPr wrap="square" rtlCol="0">
            <a:spAutoFit/>
          </a:bodyPr>
          <a:lstStyle/>
          <a:p>
            <a:pPr>
              <a:lnSpc>
                <a:spcPct val="150000"/>
              </a:lnSpc>
            </a:pPr>
            <a:r>
              <a:rPr lang="zh-CN" altLang="en-US" sz="2800" b="1" dirty="0" smtClean="0">
                <a:solidFill>
                  <a:srgbClr val="01458E"/>
                </a:solidFill>
                <a:latin typeface="微软雅黑" panose="020B0503020204020204" pitchFamily="34" charset="-122"/>
                <a:ea typeface="微软雅黑" panose="020B0503020204020204" pitchFamily="34" charset="-122"/>
              </a:rPr>
              <a:t>    职业卫生：</a:t>
            </a:r>
            <a:r>
              <a:rPr lang="zh-CN" altLang="en-US" sz="2500" dirty="0" smtClean="0">
                <a:latin typeface="微软雅黑" panose="020B0503020204020204" pitchFamily="34" charset="-122"/>
                <a:ea typeface="微软雅黑" panose="020B0503020204020204" pitchFamily="34" charset="-122"/>
              </a:rPr>
              <a:t>是对</a:t>
            </a:r>
            <a:r>
              <a:rPr lang="zh-CN" altLang="en-US" sz="2500" dirty="0" smtClean="0">
                <a:solidFill>
                  <a:srgbClr val="FF0000"/>
                </a:solidFill>
                <a:latin typeface="微软雅黑" panose="020B0503020204020204" pitchFamily="34" charset="-122"/>
                <a:ea typeface="微软雅黑" panose="020B0503020204020204" pitchFamily="34" charset="-122"/>
              </a:rPr>
              <a:t>工作场所</a:t>
            </a:r>
            <a:r>
              <a:rPr lang="zh-CN" altLang="en-US" sz="2500" dirty="0" smtClean="0">
                <a:latin typeface="微软雅黑" panose="020B0503020204020204" pitchFamily="34" charset="-122"/>
                <a:ea typeface="微软雅黑" panose="020B0503020204020204" pitchFamily="34" charset="-122"/>
              </a:rPr>
              <a:t>内产生或存在的职业性有害因素及其健康损害进行识别、评估、预测和控制的一门科学，其目的是</a:t>
            </a:r>
            <a:r>
              <a:rPr lang="zh-CN" altLang="en-US" sz="2500" dirty="0" smtClean="0">
                <a:solidFill>
                  <a:srgbClr val="FF0000"/>
                </a:solidFill>
                <a:latin typeface="微软雅黑" panose="020B0503020204020204" pitchFamily="34" charset="-122"/>
                <a:ea typeface="微软雅黑" panose="020B0503020204020204" pitchFamily="34" charset="-122"/>
              </a:rPr>
              <a:t>预防和保护</a:t>
            </a:r>
            <a:r>
              <a:rPr lang="zh-CN" altLang="en-US" sz="2500" dirty="0" smtClean="0">
                <a:latin typeface="微软雅黑" panose="020B0503020204020204" pitchFamily="34" charset="-122"/>
                <a:ea typeface="微软雅黑" panose="020B0503020204020204" pitchFamily="34" charset="-122"/>
              </a:rPr>
              <a:t>劳动者免受职业性有害因素所致的健康影响和危险，使工作适应劳动者，促进和保障</a:t>
            </a:r>
            <a:r>
              <a:rPr lang="zh-CN" altLang="en-US" sz="2500" dirty="0" smtClean="0">
                <a:solidFill>
                  <a:srgbClr val="FF0000"/>
                </a:solidFill>
                <a:latin typeface="微软雅黑" panose="020B0503020204020204" pitchFamily="34" charset="-122"/>
                <a:ea typeface="微软雅黑" panose="020B0503020204020204" pitchFamily="34" charset="-122"/>
              </a:rPr>
              <a:t>劳动者</a:t>
            </a:r>
            <a:r>
              <a:rPr lang="zh-CN" altLang="en-US" sz="2500" dirty="0" smtClean="0">
                <a:latin typeface="微软雅黑" panose="020B0503020204020204" pitchFamily="34" charset="-122"/>
                <a:ea typeface="微软雅黑" panose="020B0503020204020204" pitchFamily="34" charset="-122"/>
              </a:rPr>
              <a:t>在职业活动中的身心健康和社会福利。（</a:t>
            </a:r>
            <a:r>
              <a:rPr lang="en-US" altLang="zh-CN" sz="2500" dirty="0" smtClean="0">
                <a:latin typeface="微软雅黑" panose="020B0503020204020204" pitchFamily="34" charset="-122"/>
                <a:ea typeface="微软雅黑" panose="020B0503020204020204" pitchFamily="34" charset="-122"/>
              </a:rPr>
              <a:t>GBZ/T224-2010</a:t>
            </a:r>
            <a:r>
              <a:rPr lang="zh-CN" altLang="en-US" sz="2500" dirty="0" smtClean="0">
                <a:latin typeface="微软雅黑" panose="020B0503020204020204" pitchFamily="34" charset="-122"/>
                <a:ea typeface="微软雅黑" panose="020B0503020204020204" pitchFamily="34" charset="-122"/>
              </a:rPr>
              <a:t>职业卫生名词术语）</a:t>
            </a:r>
            <a:endParaRPr lang="zh-TW" altLang="en-US" sz="2500" dirty="0">
              <a:latin typeface="微软雅黑" panose="020B0503020204020204" pitchFamily="34" charset="-122"/>
              <a:ea typeface="微软雅黑" panose="020B0503020204020204" pitchFamily="34" charset="-122"/>
            </a:endParaRPr>
          </a:p>
        </p:txBody>
      </p:sp>
      <p:sp>
        <p:nvSpPr>
          <p:cNvPr id="6" name="矩形 5"/>
          <p:cNvSpPr/>
          <p:nvPr/>
        </p:nvSpPr>
        <p:spPr>
          <a:xfrm>
            <a:off x="667482" y="3917658"/>
            <a:ext cx="10926501" cy="2400657"/>
          </a:xfrm>
          <a:prstGeom prst="rect">
            <a:avLst/>
          </a:prstGeom>
        </p:spPr>
        <p:txBody>
          <a:bodyPr wrap="square">
            <a:spAutoFit/>
          </a:bodyPr>
          <a:lstStyle/>
          <a:p>
            <a:pPr>
              <a:lnSpc>
                <a:spcPct val="150000"/>
              </a:lnSpc>
            </a:pPr>
            <a:r>
              <a:rPr lang="zh-CN" altLang="en-US" sz="2800" b="1" dirty="0" smtClean="0">
                <a:solidFill>
                  <a:srgbClr val="00863D"/>
                </a:solidFill>
                <a:latin typeface="微软雅黑" panose="020B0503020204020204" pitchFamily="34" charset="-122"/>
                <a:ea typeface="微软雅黑" panose="020B0503020204020204" pitchFamily="34" charset="-122"/>
              </a:rPr>
              <a:t>    </a:t>
            </a:r>
            <a:r>
              <a:rPr lang="zh-CN" altLang="en-US" sz="2800" b="1" dirty="0" smtClean="0">
                <a:solidFill>
                  <a:srgbClr val="01458E"/>
                </a:solidFill>
                <a:latin typeface="微软雅黑" panose="020B0503020204020204" pitchFamily="34" charset="-122"/>
                <a:ea typeface="微软雅黑" panose="020B0503020204020204" pitchFamily="34" charset="-122"/>
              </a:rPr>
              <a:t>职业卫生学：</a:t>
            </a:r>
            <a:r>
              <a:rPr lang="zh-CN" altLang="en-US" sz="2500" dirty="0" smtClean="0">
                <a:latin typeface="微软雅黑" panose="020B0503020204020204" pitchFamily="34" charset="-122"/>
                <a:ea typeface="微软雅黑" panose="020B0503020204020204" pitchFamily="34" charset="-122"/>
              </a:rPr>
              <a:t>以前称为劳动卫生学、工业卫生学。是预防医学的一个分支学科，是研究劳动者在从事</a:t>
            </a:r>
            <a:r>
              <a:rPr lang="zh-CN" altLang="en-US" sz="2500" dirty="0" smtClean="0">
                <a:solidFill>
                  <a:srgbClr val="FF0000"/>
                </a:solidFill>
                <a:latin typeface="微软雅黑" panose="020B0503020204020204" pitchFamily="34" charset="-122"/>
                <a:ea typeface="微软雅黑" panose="020B0503020204020204" pitchFamily="34" charset="-122"/>
              </a:rPr>
              <a:t>职业活动</a:t>
            </a:r>
            <a:r>
              <a:rPr lang="zh-CN" altLang="en-US" sz="2500" dirty="0" smtClean="0">
                <a:latin typeface="微软雅黑" panose="020B0503020204020204" pitchFamily="34" charset="-122"/>
                <a:ea typeface="微软雅黑" panose="020B0503020204020204" pitchFamily="34" charset="-122"/>
              </a:rPr>
              <a:t>中的卫生问题，即研究工作条件与劳动者健康的关系，以及防治职业危害的对策。工作条件包含</a:t>
            </a:r>
            <a:r>
              <a:rPr lang="zh-CN" altLang="en-US" sz="2500" dirty="0" smtClean="0">
                <a:solidFill>
                  <a:srgbClr val="FF0000"/>
                </a:solidFill>
                <a:latin typeface="微软雅黑" panose="020B0503020204020204" pitchFamily="34" charset="-122"/>
                <a:ea typeface="微软雅黑" panose="020B0503020204020204" pitchFamily="34" charset="-122"/>
              </a:rPr>
              <a:t>生产过程、劳动过程和工作环境</a:t>
            </a:r>
            <a:r>
              <a:rPr lang="zh-CN" altLang="en-US" sz="2500" dirty="0" smtClean="0">
                <a:latin typeface="微软雅黑" panose="020B0503020204020204" pitchFamily="34" charset="-122"/>
                <a:ea typeface="微软雅黑" panose="020B0503020204020204" pitchFamily="34" charset="-122"/>
              </a:rPr>
              <a:t>三个方面。</a:t>
            </a:r>
            <a:endParaRPr lang="zh-TW" altLang="en-US" sz="2500" dirty="0" smtClean="0">
              <a:latin typeface="微软雅黑" panose="020B0503020204020204" pitchFamily="34" charset="-122"/>
              <a:ea typeface="微软雅黑" panose="020B0503020204020204" pitchFamily="34" charset="-122"/>
            </a:endParaRPr>
          </a:p>
        </p:txBody>
      </p:sp>
      <p:cxnSp>
        <p:nvCxnSpPr>
          <p:cNvPr id="8" name="直線接點 7"/>
          <p:cNvCxnSpPr/>
          <p:nvPr/>
        </p:nvCxnSpPr>
        <p:spPr>
          <a:xfrm flipV="1">
            <a:off x="-11579" y="3622877"/>
            <a:ext cx="12240000" cy="11574"/>
          </a:xfrm>
          <a:prstGeom prst="line">
            <a:avLst/>
          </a:prstGeom>
          <a:ln w="31750">
            <a:solidFill>
              <a:srgbClr val="003399"/>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52516583"/>
      </p:ext>
    </p:extLst>
  </p:cSld>
  <p:clrMapOvr>
    <a:masterClrMapping/>
  </p:clrMapOvr>
  <mc:AlternateContent xmlns:mc="http://schemas.openxmlformats.org/markup-compatibility/2006" xmlns:p14="http://schemas.microsoft.com/office/powerpoint/2010/main">
    <mc:Choice Requires="p14">
      <p:transition p14:dur="0" advClick="0" advTm="2000"/>
    </mc:Choice>
    <mc:Fallback xmlns="">
      <p:transition advClick="0" advTm="2000"/>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30867" y="158553"/>
            <a:ext cx="60959" cy="191674"/>
          </a:xfrm>
          <a:prstGeom prst="rect">
            <a:avLst/>
          </a:prstGeom>
          <a:solidFill>
            <a:schemeClr val="tx1">
              <a:lumMod val="95000"/>
              <a:lumOff val="5000"/>
            </a:schemeClr>
          </a:solidFill>
        </p:spPr>
        <p:style>
          <a:lnRef idx="2">
            <a:schemeClr val="accent1">
              <a:shade val="50000"/>
            </a:schemeClr>
          </a:lnRef>
          <a:fillRef idx="1">
            <a:schemeClr val="accent1"/>
          </a:fillRef>
          <a:effectRef idx="0">
            <a:schemeClr val="accent1"/>
          </a:effectRef>
          <a:fontRef idx="minor">
            <a:schemeClr val="lt1"/>
          </a:fontRef>
        </p:style>
        <p:txBody>
          <a:bodyPr lIns="121268" tIns="60634" rIns="121268" bIns="60634" rtlCol="0" anchor="ctr"/>
          <a:lstStyle/>
          <a:p>
            <a:pPr algn="ctr"/>
            <a:endParaRPr lang="zh-CN" altLang="en-US"/>
          </a:p>
        </p:txBody>
      </p:sp>
      <p:sp>
        <p:nvSpPr>
          <p:cNvPr id="3" name="矩形 2"/>
          <p:cNvSpPr/>
          <p:nvPr/>
        </p:nvSpPr>
        <p:spPr>
          <a:xfrm>
            <a:off x="199857" y="158553"/>
            <a:ext cx="113625" cy="191674"/>
          </a:xfrm>
          <a:prstGeom prst="rect">
            <a:avLst/>
          </a:prstGeom>
          <a:solidFill>
            <a:schemeClr val="tx1">
              <a:lumMod val="95000"/>
              <a:lumOff val="5000"/>
            </a:schemeClr>
          </a:solidFill>
        </p:spPr>
        <p:style>
          <a:lnRef idx="2">
            <a:schemeClr val="accent1">
              <a:shade val="50000"/>
            </a:schemeClr>
          </a:lnRef>
          <a:fillRef idx="1">
            <a:schemeClr val="accent1"/>
          </a:fillRef>
          <a:effectRef idx="0">
            <a:schemeClr val="accent1"/>
          </a:effectRef>
          <a:fontRef idx="minor">
            <a:schemeClr val="lt1"/>
          </a:fontRef>
        </p:style>
        <p:txBody>
          <a:bodyPr lIns="121268" tIns="60634" rIns="121268" bIns="60634" rtlCol="0" anchor="ctr"/>
          <a:lstStyle/>
          <a:p>
            <a:pPr algn="ctr"/>
            <a:endParaRPr lang="zh-CN" altLang="en-US"/>
          </a:p>
        </p:txBody>
      </p:sp>
      <p:sp>
        <p:nvSpPr>
          <p:cNvPr id="4" name="文本框 3"/>
          <p:cNvSpPr txBox="1"/>
          <p:nvPr/>
        </p:nvSpPr>
        <p:spPr>
          <a:xfrm>
            <a:off x="313482" y="38482"/>
            <a:ext cx="2296748" cy="430229"/>
          </a:xfrm>
          <a:prstGeom prst="rect">
            <a:avLst/>
          </a:prstGeom>
          <a:noFill/>
        </p:spPr>
        <p:txBody>
          <a:bodyPr wrap="none" lIns="121268" tIns="60634" rIns="121268" bIns="60634" rtlCol="0">
            <a:spAutoFit/>
          </a:bodyPr>
          <a:lstStyle/>
          <a:p>
            <a:r>
              <a:rPr lang="zh-CN" altLang="en-US" sz="2000" b="1" dirty="0" smtClean="0">
                <a:latin typeface="微软雅黑" panose="020B0503020204020204" pitchFamily="34" charset="-122"/>
                <a:ea typeface="微软雅黑" panose="020B0503020204020204" pitchFamily="34" charset="-122"/>
              </a:rPr>
              <a:t>职业卫生基本概念</a:t>
            </a:r>
            <a:endParaRPr lang="zh-CN" altLang="en-US" sz="2000" b="1" dirty="0">
              <a:latin typeface="微软雅黑" panose="020B0503020204020204" pitchFamily="34" charset="-122"/>
              <a:ea typeface="微软雅黑" panose="020B0503020204020204" pitchFamily="34" charset="-122"/>
            </a:endParaRPr>
          </a:p>
        </p:txBody>
      </p:sp>
      <p:sp>
        <p:nvSpPr>
          <p:cNvPr id="5" name="文字方塊 4"/>
          <p:cNvSpPr txBox="1"/>
          <p:nvPr/>
        </p:nvSpPr>
        <p:spPr>
          <a:xfrm>
            <a:off x="693194" y="1910393"/>
            <a:ext cx="11046106" cy="1315745"/>
          </a:xfrm>
          <a:prstGeom prst="rect">
            <a:avLst/>
          </a:prstGeom>
          <a:noFill/>
        </p:spPr>
        <p:txBody>
          <a:bodyPr wrap="square" rtlCol="0">
            <a:spAutoFit/>
          </a:bodyPr>
          <a:lstStyle/>
          <a:p>
            <a:pPr>
              <a:lnSpc>
                <a:spcPct val="150000"/>
              </a:lnSpc>
            </a:pPr>
            <a:r>
              <a:rPr lang="zh-CN" altLang="en-US" sz="2800" b="1" dirty="0" smtClean="0">
                <a:solidFill>
                  <a:srgbClr val="01458E"/>
                </a:solidFill>
                <a:latin typeface="微软雅黑" panose="020B0503020204020204" pitchFamily="34" charset="-122"/>
                <a:ea typeface="微软雅黑" panose="020B0503020204020204" pitchFamily="34" charset="-122"/>
              </a:rPr>
              <a:t>    职业性病损：</a:t>
            </a:r>
            <a:r>
              <a:rPr lang="zh-CN" altLang="en-US" sz="2500" dirty="0" smtClean="0">
                <a:latin typeface="微软雅黑" panose="020B0503020204020204" pitchFamily="34" charset="-122"/>
                <a:ea typeface="微软雅黑" panose="020B0503020204020204" pitchFamily="34" charset="-122"/>
              </a:rPr>
              <a:t>是指由于预防工作的疏忽或技术局限性，使职业人群的健康受到损害，包括工伤、职业病和工作有关疾病。</a:t>
            </a:r>
            <a:endParaRPr lang="zh-TW" altLang="en-US" sz="2500" dirty="0">
              <a:latin typeface="微软雅黑" panose="020B0503020204020204" pitchFamily="34" charset="-122"/>
              <a:ea typeface="微软雅黑" panose="020B0503020204020204" pitchFamily="34" charset="-122"/>
            </a:endParaRPr>
          </a:p>
        </p:txBody>
      </p:sp>
      <p:sp>
        <p:nvSpPr>
          <p:cNvPr id="6" name="矩形 5"/>
          <p:cNvSpPr/>
          <p:nvPr/>
        </p:nvSpPr>
        <p:spPr>
          <a:xfrm>
            <a:off x="667482" y="3917658"/>
            <a:ext cx="10926501" cy="1315745"/>
          </a:xfrm>
          <a:prstGeom prst="rect">
            <a:avLst/>
          </a:prstGeom>
        </p:spPr>
        <p:txBody>
          <a:bodyPr wrap="square">
            <a:spAutoFit/>
          </a:bodyPr>
          <a:lstStyle/>
          <a:p>
            <a:pPr>
              <a:lnSpc>
                <a:spcPct val="150000"/>
              </a:lnSpc>
            </a:pPr>
            <a:r>
              <a:rPr lang="zh-CN" altLang="en-US" sz="2800" b="1" dirty="0" smtClean="0">
                <a:solidFill>
                  <a:srgbClr val="00863D"/>
                </a:solidFill>
                <a:latin typeface="微软雅黑" panose="020B0503020204020204" pitchFamily="34" charset="-122"/>
                <a:ea typeface="微软雅黑" panose="020B0503020204020204" pitchFamily="34" charset="-122"/>
              </a:rPr>
              <a:t>    </a:t>
            </a:r>
            <a:r>
              <a:rPr lang="zh-CN" altLang="en-US" sz="2800" b="1" dirty="0" smtClean="0">
                <a:solidFill>
                  <a:srgbClr val="01458E"/>
                </a:solidFill>
                <a:latin typeface="微软雅黑" panose="020B0503020204020204" pitchFamily="34" charset="-122"/>
                <a:ea typeface="微软雅黑" panose="020B0503020204020204" pitchFamily="34" charset="-122"/>
              </a:rPr>
              <a:t>职业病：</a:t>
            </a:r>
            <a:r>
              <a:rPr lang="zh-CN" altLang="en-US" sz="2500" dirty="0" smtClean="0">
                <a:latin typeface="微软雅黑" panose="020B0503020204020204" pitchFamily="34" charset="-122"/>
                <a:ea typeface="微软雅黑" panose="020B0503020204020204" pitchFamily="34" charset="-122"/>
              </a:rPr>
              <a:t>是指企业、事业单位和个体经济组织等用人单位的劳动者在职业活动中，因接触粉尘、放射性物质及其他有毒有害因素而引起的疾病。</a:t>
            </a:r>
            <a:endParaRPr lang="zh-TW" altLang="en-US" sz="2500" dirty="0" smtClean="0">
              <a:latin typeface="微软雅黑" panose="020B0503020204020204" pitchFamily="34" charset="-122"/>
              <a:ea typeface="微软雅黑" panose="020B0503020204020204" pitchFamily="34" charset="-122"/>
            </a:endParaRPr>
          </a:p>
        </p:txBody>
      </p:sp>
      <p:cxnSp>
        <p:nvCxnSpPr>
          <p:cNvPr id="8" name="直線接點 7"/>
          <p:cNvCxnSpPr/>
          <p:nvPr/>
        </p:nvCxnSpPr>
        <p:spPr>
          <a:xfrm flipV="1">
            <a:off x="-11579" y="3622877"/>
            <a:ext cx="12240000" cy="11574"/>
          </a:xfrm>
          <a:prstGeom prst="line">
            <a:avLst/>
          </a:prstGeom>
          <a:ln w="31750">
            <a:solidFill>
              <a:srgbClr val="003399"/>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04152310"/>
      </p:ext>
    </p:extLst>
  </p:cSld>
  <p:clrMapOvr>
    <a:masterClrMapping/>
  </p:clrMapOvr>
  <mc:AlternateContent xmlns:mc="http://schemas.openxmlformats.org/markup-compatibility/2006" xmlns:p14="http://schemas.microsoft.com/office/powerpoint/2010/main">
    <mc:Choice Requires="p14">
      <p:transition p14:dur="0" advClick="0" advTm="2000"/>
    </mc:Choice>
    <mc:Fallback xmlns="">
      <p:transition advClick="0" advTm="2000"/>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30867" y="158553"/>
            <a:ext cx="60959" cy="191674"/>
          </a:xfrm>
          <a:prstGeom prst="rect">
            <a:avLst/>
          </a:prstGeom>
          <a:solidFill>
            <a:schemeClr val="tx1">
              <a:lumMod val="95000"/>
              <a:lumOff val="5000"/>
            </a:schemeClr>
          </a:solidFill>
        </p:spPr>
        <p:style>
          <a:lnRef idx="2">
            <a:schemeClr val="accent1">
              <a:shade val="50000"/>
            </a:schemeClr>
          </a:lnRef>
          <a:fillRef idx="1">
            <a:schemeClr val="accent1"/>
          </a:fillRef>
          <a:effectRef idx="0">
            <a:schemeClr val="accent1"/>
          </a:effectRef>
          <a:fontRef idx="minor">
            <a:schemeClr val="lt1"/>
          </a:fontRef>
        </p:style>
        <p:txBody>
          <a:bodyPr lIns="121268" tIns="60634" rIns="121268" bIns="60634" rtlCol="0" anchor="ctr"/>
          <a:lstStyle/>
          <a:p>
            <a:pPr algn="ctr"/>
            <a:endParaRPr lang="zh-CN" altLang="en-US"/>
          </a:p>
        </p:txBody>
      </p:sp>
      <p:sp>
        <p:nvSpPr>
          <p:cNvPr id="3" name="矩形 2"/>
          <p:cNvSpPr/>
          <p:nvPr/>
        </p:nvSpPr>
        <p:spPr>
          <a:xfrm>
            <a:off x="199857" y="158553"/>
            <a:ext cx="113625" cy="191674"/>
          </a:xfrm>
          <a:prstGeom prst="rect">
            <a:avLst/>
          </a:prstGeom>
          <a:solidFill>
            <a:schemeClr val="tx1">
              <a:lumMod val="95000"/>
              <a:lumOff val="5000"/>
            </a:schemeClr>
          </a:solidFill>
        </p:spPr>
        <p:style>
          <a:lnRef idx="2">
            <a:schemeClr val="accent1">
              <a:shade val="50000"/>
            </a:schemeClr>
          </a:lnRef>
          <a:fillRef idx="1">
            <a:schemeClr val="accent1"/>
          </a:fillRef>
          <a:effectRef idx="0">
            <a:schemeClr val="accent1"/>
          </a:effectRef>
          <a:fontRef idx="minor">
            <a:schemeClr val="lt1"/>
          </a:fontRef>
        </p:style>
        <p:txBody>
          <a:bodyPr lIns="121268" tIns="60634" rIns="121268" bIns="60634" rtlCol="0" anchor="ctr"/>
          <a:lstStyle/>
          <a:p>
            <a:pPr algn="ctr"/>
            <a:endParaRPr lang="zh-CN" altLang="en-US"/>
          </a:p>
        </p:txBody>
      </p:sp>
      <p:sp>
        <p:nvSpPr>
          <p:cNvPr id="4" name="文本框 3"/>
          <p:cNvSpPr txBox="1"/>
          <p:nvPr/>
        </p:nvSpPr>
        <p:spPr>
          <a:xfrm>
            <a:off x="313482" y="38482"/>
            <a:ext cx="2296748" cy="430229"/>
          </a:xfrm>
          <a:prstGeom prst="rect">
            <a:avLst/>
          </a:prstGeom>
          <a:noFill/>
        </p:spPr>
        <p:txBody>
          <a:bodyPr wrap="none" lIns="121268" tIns="60634" rIns="121268" bIns="60634" rtlCol="0">
            <a:spAutoFit/>
          </a:bodyPr>
          <a:lstStyle/>
          <a:p>
            <a:r>
              <a:rPr lang="zh-CN" altLang="en-US" sz="2000" b="1" dirty="0" smtClean="0">
                <a:latin typeface="微软雅黑" panose="020B0503020204020204" pitchFamily="34" charset="-122"/>
                <a:ea typeface="微软雅黑" panose="020B0503020204020204" pitchFamily="34" charset="-122"/>
              </a:rPr>
              <a:t>职业卫生基本概念</a:t>
            </a:r>
            <a:endParaRPr lang="zh-CN" altLang="en-US" sz="2000" b="1" dirty="0">
              <a:latin typeface="微软雅黑" panose="020B0503020204020204" pitchFamily="34" charset="-122"/>
              <a:ea typeface="微软雅黑" panose="020B0503020204020204" pitchFamily="34" charset="-122"/>
            </a:endParaRPr>
          </a:p>
        </p:txBody>
      </p:sp>
      <p:sp>
        <p:nvSpPr>
          <p:cNvPr id="5" name="矩形 4"/>
          <p:cNvSpPr/>
          <p:nvPr/>
        </p:nvSpPr>
        <p:spPr>
          <a:xfrm>
            <a:off x="1045638" y="4048912"/>
            <a:ext cx="10129696" cy="1384995"/>
          </a:xfrm>
          <a:prstGeom prst="rect">
            <a:avLst/>
          </a:prstGeom>
        </p:spPr>
        <p:txBody>
          <a:bodyPr wrap="none">
            <a:spAutoFit/>
          </a:bodyPr>
          <a:lstStyle/>
          <a:p>
            <a:pPr algn="ctr">
              <a:lnSpc>
                <a:spcPct val="150000"/>
              </a:lnSpc>
            </a:pPr>
            <a:r>
              <a:rPr lang="zh-CN" altLang="en-US" sz="2800" b="1" dirty="0" smtClean="0">
                <a:solidFill>
                  <a:srgbClr val="01458E"/>
                </a:solidFill>
                <a:latin typeface="微软雅黑" panose="020B0503020204020204" pitchFamily="34" charset="-122"/>
                <a:ea typeface="微软雅黑" panose="020B0503020204020204" pitchFamily="34" charset="-122"/>
                <a:sym typeface="Calibri" pitchFamily="34" charset="0"/>
              </a:rPr>
              <a:t>我国的职业病概念是指法定意义上的职业病</a:t>
            </a:r>
            <a:endParaRPr lang="en-US" altLang="zh-CN" sz="2800" b="1" dirty="0" smtClean="0">
              <a:solidFill>
                <a:srgbClr val="01458E"/>
              </a:solidFill>
              <a:latin typeface="微软雅黑" panose="020B0503020204020204" pitchFamily="34" charset="-122"/>
              <a:ea typeface="微软雅黑" panose="020B0503020204020204" pitchFamily="34" charset="-122"/>
              <a:sym typeface="Calibri" pitchFamily="34" charset="0"/>
            </a:endParaRPr>
          </a:p>
          <a:p>
            <a:pPr algn="ctr">
              <a:lnSpc>
                <a:spcPct val="150000"/>
              </a:lnSpc>
            </a:pPr>
            <a:r>
              <a:rPr lang="zh-CN" altLang="en-US" sz="2800" b="1" dirty="0" smtClean="0">
                <a:solidFill>
                  <a:srgbClr val="01458E"/>
                </a:solidFill>
                <a:latin typeface="微软雅黑" panose="020B0503020204020204" pitchFamily="34" charset="-122"/>
                <a:ea typeface="微软雅黑" panose="020B0503020204020204" pitchFamily="34" charset="-122"/>
                <a:sym typeface="Calibri" pitchFamily="34" charset="0"/>
              </a:rPr>
              <a:t>即列入</a:t>
            </a:r>
            <a:r>
              <a:rPr lang="en-US" altLang="zh-CN" sz="2800" b="1" dirty="0" smtClean="0">
                <a:solidFill>
                  <a:srgbClr val="01458E"/>
                </a:solidFill>
                <a:latin typeface="微软雅黑" panose="020B0503020204020204" pitchFamily="34" charset="-122"/>
                <a:ea typeface="微软雅黑" panose="020B0503020204020204" pitchFamily="34" charset="-122"/>
                <a:sym typeface="Calibri" pitchFamily="34" charset="0"/>
              </a:rPr>
              <a:t>《</a:t>
            </a:r>
            <a:r>
              <a:rPr lang="zh-CN" altLang="en-US" sz="2800" b="1" dirty="0" smtClean="0">
                <a:solidFill>
                  <a:srgbClr val="01458E"/>
                </a:solidFill>
                <a:latin typeface="微软雅黑" panose="020B0503020204020204" pitchFamily="34" charset="-122"/>
                <a:ea typeface="微软雅黑" panose="020B0503020204020204" pitchFamily="34" charset="-122"/>
                <a:sym typeface="Calibri" pitchFamily="34" charset="0"/>
              </a:rPr>
              <a:t>职业病分类和目录</a:t>
            </a:r>
            <a:r>
              <a:rPr lang="en-US" altLang="zh-CN" sz="2800" b="1" dirty="0" smtClean="0">
                <a:solidFill>
                  <a:srgbClr val="01458E"/>
                </a:solidFill>
                <a:latin typeface="微软雅黑" panose="020B0503020204020204" pitchFamily="34" charset="-122"/>
                <a:ea typeface="微软雅黑" panose="020B0503020204020204" pitchFamily="34" charset="-122"/>
                <a:sym typeface="Calibri" pitchFamily="34" charset="0"/>
              </a:rPr>
              <a:t>》</a:t>
            </a:r>
            <a:r>
              <a:rPr lang="zh-CN" altLang="en-US" sz="2800" b="1" dirty="0" smtClean="0">
                <a:solidFill>
                  <a:srgbClr val="01458E"/>
                </a:solidFill>
                <a:latin typeface="微软雅黑" panose="020B0503020204020204" pitchFamily="34" charset="-122"/>
                <a:ea typeface="微软雅黑" panose="020B0503020204020204" pitchFamily="34" charset="-122"/>
                <a:sym typeface="Calibri" pitchFamily="34" charset="0"/>
              </a:rPr>
              <a:t>（国卫疾控发</a:t>
            </a:r>
            <a:r>
              <a:rPr lang="en-US" altLang="zh-CN" sz="2800" b="1" dirty="0" smtClean="0">
                <a:solidFill>
                  <a:srgbClr val="01458E"/>
                </a:solidFill>
                <a:latin typeface="微软雅黑" panose="020B0503020204020204" pitchFamily="34" charset="-122"/>
                <a:ea typeface="微软雅黑" panose="020B0503020204020204" pitchFamily="34" charset="-122"/>
                <a:sym typeface="Calibri" pitchFamily="34" charset="0"/>
              </a:rPr>
              <a:t>〔2015〕92</a:t>
            </a:r>
            <a:r>
              <a:rPr lang="zh-CN" altLang="en-US" sz="2800" b="1" dirty="0" smtClean="0">
                <a:solidFill>
                  <a:srgbClr val="01458E"/>
                </a:solidFill>
                <a:latin typeface="微软雅黑" panose="020B0503020204020204" pitchFamily="34" charset="-122"/>
                <a:ea typeface="微软雅黑" panose="020B0503020204020204" pitchFamily="34" charset="-122"/>
                <a:sym typeface="Calibri" pitchFamily="34" charset="0"/>
              </a:rPr>
              <a:t>号）</a:t>
            </a:r>
            <a:endParaRPr lang="zh-TW" altLang="en-US" sz="2800" b="1" dirty="0" smtClean="0">
              <a:solidFill>
                <a:srgbClr val="01458E"/>
              </a:solidFill>
              <a:latin typeface="微软雅黑" panose="020B0503020204020204" pitchFamily="34" charset="-122"/>
              <a:ea typeface="微软雅黑" panose="020B0503020204020204" pitchFamily="34" charset="-122"/>
            </a:endParaRPr>
          </a:p>
        </p:txBody>
      </p:sp>
      <p:sp>
        <p:nvSpPr>
          <p:cNvPr id="6" name="文字方塊 5"/>
          <p:cNvSpPr txBox="1"/>
          <p:nvPr/>
        </p:nvSpPr>
        <p:spPr>
          <a:xfrm>
            <a:off x="644319" y="1643621"/>
            <a:ext cx="11046106" cy="1846659"/>
          </a:xfrm>
          <a:prstGeom prst="rect">
            <a:avLst/>
          </a:prstGeom>
          <a:noFill/>
        </p:spPr>
        <p:txBody>
          <a:bodyPr wrap="square" rtlCol="0">
            <a:spAutoFit/>
          </a:bodyPr>
          <a:lstStyle/>
          <a:p>
            <a:pPr>
              <a:lnSpc>
                <a:spcPct val="150000"/>
              </a:lnSpc>
            </a:pPr>
            <a:r>
              <a:rPr lang="zh-CN" altLang="en-US" sz="2800" b="1" dirty="0" smtClean="0">
                <a:solidFill>
                  <a:srgbClr val="01458E"/>
                </a:solidFill>
                <a:latin typeface="微软雅黑" panose="020B0503020204020204" pitchFamily="34" charset="-122"/>
                <a:ea typeface="微软雅黑" panose="020B0503020204020204" pitchFamily="34" charset="-122"/>
              </a:rPr>
              <a:t>    职业病：</a:t>
            </a:r>
            <a:r>
              <a:rPr lang="zh-CN" altLang="en-US" sz="2500" dirty="0" smtClean="0">
                <a:latin typeface="微软雅黑" panose="020B0503020204020204" pitchFamily="34" charset="-122"/>
                <a:ea typeface="微软雅黑" panose="020B0503020204020204" pitchFamily="34" charset="-122"/>
                <a:sym typeface="Calibri" pitchFamily="34" charset="0"/>
              </a:rPr>
              <a:t>是指企业、事业单位和个体经济组织（以下统称用人单位）的劳动者在职业活动中，因接触粉尘、放射性物质和其它有毒、有害物质等因素而引起的疾病。</a:t>
            </a:r>
            <a:endParaRPr lang="zh-TW" altLang="en-US" sz="2500" dirty="0" smtClean="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478235581"/>
      </p:ext>
    </p:extLst>
  </p:cSld>
  <p:clrMapOvr>
    <a:masterClrMapping/>
  </p:clrMapOvr>
  <mc:AlternateContent xmlns:mc="http://schemas.openxmlformats.org/markup-compatibility/2006" xmlns:p14="http://schemas.microsoft.com/office/powerpoint/2010/main">
    <mc:Choice Requires="p14">
      <p:transition p14:dur="0" advClick="0" advTm="2000"/>
    </mc:Choice>
    <mc:Fallback xmlns="">
      <p:transition advClick="0" advTm="2000"/>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30867" y="158553"/>
            <a:ext cx="60959" cy="191674"/>
          </a:xfrm>
          <a:prstGeom prst="rect">
            <a:avLst/>
          </a:prstGeom>
          <a:solidFill>
            <a:schemeClr val="tx1">
              <a:lumMod val="95000"/>
              <a:lumOff val="5000"/>
            </a:schemeClr>
          </a:solidFill>
        </p:spPr>
        <p:style>
          <a:lnRef idx="2">
            <a:schemeClr val="accent1">
              <a:shade val="50000"/>
            </a:schemeClr>
          </a:lnRef>
          <a:fillRef idx="1">
            <a:schemeClr val="accent1"/>
          </a:fillRef>
          <a:effectRef idx="0">
            <a:schemeClr val="accent1"/>
          </a:effectRef>
          <a:fontRef idx="minor">
            <a:schemeClr val="lt1"/>
          </a:fontRef>
        </p:style>
        <p:txBody>
          <a:bodyPr lIns="121268" tIns="60634" rIns="121268" bIns="60634" rtlCol="0" anchor="ctr"/>
          <a:lstStyle/>
          <a:p>
            <a:pPr algn="ctr"/>
            <a:endParaRPr lang="zh-CN" altLang="en-US"/>
          </a:p>
        </p:txBody>
      </p:sp>
      <p:sp>
        <p:nvSpPr>
          <p:cNvPr id="3" name="矩形 2"/>
          <p:cNvSpPr/>
          <p:nvPr/>
        </p:nvSpPr>
        <p:spPr>
          <a:xfrm>
            <a:off x="199857" y="158553"/>
            <a:ext cx="113625" cy="191674"/>
          </a:xfrm>
          <a:prstGeom prst="rect">
            <a:avLst/>
          </a:prstGeom>
          <a:solidFill>
            <a:schemeClr val="tx1">
              <a:lumMod val="95000"/>
              <a:lumOff val="5000"/>
            </a:schemeClr>
          </a:solidFill>
        </p:spPr>
        <p:style>
          <a:lnRef idx="2">
            <a:schemeClr val="accent1">
              <a:shade val="50000"/>
            </a:schemeClr>
          </a:lnRef>
          <a:fillRef idx="1">
            <a:schemeClr val="accent1"/>
          </a:fillRef>
          <a:effectRef idx="0">
            <a:schemeClr val="accent1"/>
          </a:effectRef>
          <a:fontRef idx="minor">
            <a:schemeClr val="lt1"/>
          </a:fontRef>
        </p:style>
        <p:txBody>
          <a:bodyPr lIns="121268" tIns="60634" rIns="121268" bIns="60634" rtlCol="0" anchor="ctr"/>
          <a:lstStyle/>
          <a:p>
            <a:pPr algn="ctr"/>
            <a:endParaRPr lang="zh-CN" altLang="en-US"/>
          </a:p>
        </p:txBody>
      </p:sp>
      <p:sp>
        <p:nvSpPr>
          <p:cNvPr id="4" name="文本框 3"/>
          <p:cNvSpPr txBox="1"/>
          <p:nvPr/>
        </p:nvSpPr>
        <p:spPr>
          <a:xfrm>
            <a:off x="313482" y="38482"/>
            <a:ext cx="2296748" cy="430229"/>
          </a:xfrm>
          <a:prstGeom prst="rect">
            <a:avLst/>
          </a:prstGeom>
          <a:noFill/>
        </p:spPr>
        <p:txBody>
          <a:bodyPr wrap="none" lIns="121268" tIns="60634" rIns="121268" bIns="60634" rtlCol="0">
            <a:spAutoFit/>
          </a:bodyPr>
          <a:lstStyle/>
          <a:p>
            <a:r>
              <a:rPr lang="zh-CN" altLang="en-US" sz="2000" b="1" dirty="0" smtClean="0">
                <a:latin typeface="微软雅黑" panose="020B0503020204020204" pitchFamily="34" charset="-122"/>
                <a:ea typeface="微软雅黑" panose="020B0503020204020204" pitchFamily="34" charset="-122"/>
              </a:rPr>
              <a:t>职业卫生基本概念</a:t>
            </a:r>
            <a:endParaRPr lang="zh-CN" altLang="en-US" sz="2000" b="1" dirty="0">
              <a:latin typeface="微软雅黑" panose="020B0503020204020204" pitchFamily="34" charset="-122"/>
              <a:ea typeface="微软雅黑" panose="020B0503020204020204" pitchFamily="34" charset="-122"/>
            </a:endParaRPr>
          </a:p>
        </p:txBody>
      </p:sp>
      <p:sp>
        <p:nvSpPr>
          <p:cNvPr id="5" name="矩形 4"/>
          <p:cNvSpPr/>
          <p:nvPr/>
        </p:nvSpPr>
        <p:spPr>
          <a:xfrm>
            <a:off x="3474594" y="689509"/>
            <a:ext cx="5019323" cy="523220"/>
          </a:xfrm>
          <a:prstGeom prst="rect">
            <a:avLst/>
          </a:prstGeom>
        </p:spPr>
        <p:txBody>
          <a:bodyPr wrap="none">
            <a:spAutoFit/>
          </a:bodyPr>
          <a:lstStyle/>
          <a:p>
            <a:r>
              <a:rPr lang="zh-CN" altLang="en-US" sz="2800" b="1" dirty="0" smtClean="0">
                <a:solidFill>
                  <a:srgbClr val="C00000"/>
                </a:solidFill>
                <a:latin typeface="微软雅黑" panose="020B0503020204020204" pitchFamily="34" charset="-122"/>
                <a:ea typeface="微软雅黑" panose="020B0503020204020204" pitchFamily="34" charset="-122"/>
                <a:sym typeface="Calibri" pitchFamily="34" charset="0"/>
              </a:rPr>
              <a:t>我国法定职业病有</a:t>
            </a:r>
            <a:r>
              <a:rPr lang="en-US" altLang="zh-CN" sz="2800" b="1" dirty="0" smtClean="0">
                <a:solidFill>
                  <a:srgbClr val="C00000"/>
                </a:solidFill>
                <a:latin typeface="微软雅黑" panose="020B0503020204020204" pitchFamily="34" charset="-122"/>
                <a:ea typeface="微软雅黑" panose="020B0503020204020204" pitchFamily="34" charset="-122"/>
                <a:sym typeface="Calibri" pitchFamily="34" charset="0"/>
              </a:rPr>
              <a:t>6</a:t>
            </a:r>
            <a:r>
              <a:rPr lang="zh-CN" altLang="en-US" sz="2800" b="1" dirty="0" smtClean="0">
                <a:solidFill>
                  <a:srgbClr val="C00000"/>
                </a:solidFill>
                <a:latin typeface="微软雅黑" panose="020B0503020204020204" pitchFamily="34" charset="-122"/>
                <a:ea typeface="微软雅黑" panose="020B0503020204020204" pitchFamily="34" charset="-122"/>
                <a:sym typeface="Calibri" pitchFamily="34" charset="0"/>
              </a:rPr>
              <a:t>大</a:t>
            </a:r>
            <a:r>
              <a:rPr lang="en-US" altLang="zh-CN" sz="2800" b="1" dirty="0" smtClean="0">
                <a:solidFill>
                  <a:srgbClr val="C00000"/>
                </a:solidFill>
                <a:latin typeface="微软雅黑" panose="020B0503020204020204" pitchFamily="34" charset="-122"/>
                <a:ea typeface="微软雅黑" panose="020B0503020204020204" pitchFamily="34" charset="-122"/>
                <a:sym typeface="Calibri" pitchFamily="34" charset="0"/>
              </a:rPr>
              <a:t>类459</a:t>
            </a:r>
            <a:r>
              <a:rPr lang="zh-CN" altLang="en-US" sz="2800" b="1" dirty="0" smtClean="0">
                <a:solidFill>
                  <a:srgbClr val="C00000"/>
                </a:solidFill>
                <a:latin typeface="微软雅黑" panose="020B0503020204020204" pitchFamily="34" charset="-122"/>
                <a:ea typeface="微软雅黑" panose="020B0503020204020204" pitchFamily="34" charset="-122"/>
                <a:sym typeface="Calibri" pitchFamily="34" charset="0"/>
              </a:rPr>
              <a:t>种</a:t>
            </a:r>
            <a:endParaRPr lang="zh-TW" altLang="en-US" sz="2800" b="1" dirty="0">
              <a:solidFill>
                <a:srgbClr val="C00000"/>
              </a:solidFill>
              <a:latin typeface="微软雅黑" panose="020B0503020204020204" pitchFamily="34" charset="-122"/>
              <a:ea typeface="微软雅黑" panose="020B0503020204020204" pitchFamily="34" charset="-122"/>
              <a:sym typeface="Calibri" pitchFamily="34" charset="0"/>
            </a:endParaRPr>
          </a:p>
        </p:txBody>
      </p:sp>
      <p:grpSp>
        <p:nvGrpSpPr>
          <p:cNvPr id="29" name="群組 28"/>
          <p:cNvGrpSpPr/>
          <p:nvPr/>
        </p:nvGrpSpPr>
        <p:grpSpPr>
          <a:xfrm>
            <a:off x="1245928" y="2085033"/>
            <a:ext cx="9892935" cy="3299765"/>
            <a:chOff x="1245928" y="2073974"/>
            <a:chExt cx="9892935" cy="2369243"/>
          </a:xfrm>
        </p:grpSpPr>
        <p:sp>
          <p:nvSpPr>
            <p:cNvPr id="6" name="矩形 5"/>
            <p:cNvSpPr/>
            <p:nvPr/>
          </p:nvSpPr>
          <p:spPr>
            <a:xfrm>
              <a:off x="1245928" y="2073974"/>
              <a:ext cx="4556593" cy="477054"/>
            </a:xfrm>
            <a:prstGeom prst="rect">
              <a:avLst/>
            </a:prstGeom>
          </p:spPr>
          <p:txBody>
            <a:bodyPr wrap="square">
              <a:spAutoFit/>
            </a:bodyPr>
            <a:lstStyle/>
            <a:p>
              <a:r>
                <a:rPr lang="en-US" altLang="zh-CN" sz="2500" b="1" dirty="0" smtClean="0">
                  <a:solidFill>
                    <a:srgbClr val="01458E"/>
                  </a:solidFill>
                  <a:latin typeface="微软雅黑" panose="020B0503020204020204" pitchFamily="34" charset="-122"/>
                  <a:ea typeface="微软雅黑" panose="020B0503020204020204" pitchFamily="34" charset="-122"/>
                  <a:sym typeface="Calibri" pitchFamily="34" charset="0"/>
                </a:rPr>
                <a:t>1.</a:t>
              </a:r>
              <a:r>
                <a:rPr lang="zh-CN" altLang="en-US" sz="2500" b="1" dirty="0" smtClean="0">
                  <a:solidFill>
                    <a:srgbClr val="01458E"/>
                  </a:solidFill>
                  <a:latin typeface="微软雅黑" panose="020B0503020204020204" pitchFamily="34" charset="-122"/>
                  <a:ea typeface="微软雅黑" panose="020B0503020204020204" pitchFamily="34" charset="-122"/>
                  <a:sym typeface="Calibri" pitchFamily="34" charset="0"/>
                </a:rPr>
                <a:t>职业性粉尘类</a:t>
              </a:r>
              <a:r>
                <a:rPr lang="en-US" altLang="zh-CN" sz="2500" b="1" dirty="0" smtClean="0">
                  <a:solidFill>
                    <a:srgbClr val="01458E"/>
                  </a:solidFill>
                  <a:latin typeface="微软雅黑" panose="020B0503020204020204" pitchFamily="34" charset="-122"/>
                  <a:ea typeface="微软雅黑" panose="020B0503020204020204" pitchFamily="34" charset="-122"/>
                  <a:sym typeface="Calibri" pitchFamily="34" charset="0"/>
                </a:rPr>
                <a:t>52</a:t>
              </a:r>
              <a:r>
                <a:rPr lang="zh-CN" altLang="en-US" sz="2500" b="1" dirty="0" smtClean="0">
                  <a:solidFill>
                    <a:srgbClr val="01458E"/>
                  </a:solidFill>
                  <a:latin typeface="微软雅黑" panose="020B0503020204020204" pitchFamily="34" charset="-122"/>
                  <a:ea typeface="微软雅黑" panose="020B0503020204020204" pitchFamily="34" charset="-122"/>
                  <a:sym typeface="Calibri" pitchFamily="34" charset="0"/>
                </a:rPr>
                <a:t>种</a:t>
              </a:r>
              <a:endParaRPr lang="zh-TW" altLang="en-US" sz="2500" b="1" dirty="0" smtClean="0">
                <a:solidFill>
                  <a:srgbClr val="01458E"/>
                </a:solidFill>
                <a:latin typeface="微软雅黑" panose="020B0503020204020204" pitchFamily="34" charset="-122"/>
                <a:ea typeface="微软雅黑" panose="020B0503020204020204" pitchFamily="34" charset="-122"/>
                <a:sym typeface="Calibri" pitchFamily="34" charset="0"/>
              </a:endParaRPr>
            </a:p>
          </p:txBody>
        </p:sp>
        <p:sp>
          <p:nvSpPr>
            <p:cNvPr id="13" name="矩形 12"/>
            <p:cNvSpPr/>
            <p:nvPr/>
          </p:nvSpPr>
          <p:spPr>
            <a:xfrm>
              <a:off x="1259998" y="3016300"/>
              <a:ext cx="5387540" cy="477054"/>
            </a:xfrm>
            <a:prstGeom prst="rect">
              <a:avLst/>
            </a:prstGeom>
          </p:spPr>
          <p:txBody>
            <a:bodyPr wrap="square">
              <a:spAutoFit/>
            </a:bodyPr>
            <a:lstStyle/>
            <a:p>
              <a:r>
                <a:rPr lang="en-US" altLang="zh-CN" sz="2500" b="1" dirty="0" smtClean="0">
                  <a:solidFill>
                    <a:srgbClr val="01458E"/>
                  </a:solidFill>
                  <a:latin typeface="微软雅黑" panose="020B0503020204020204" pitchFamily="34" charset="-122"/>
                  <a:ea typeface="微软雅黑" panose="020B0503020204020204" pitchFamily="34" charset="-122"/>
                  <a:sym typeface="Calibri" pitchFamily="34" charset="0"/>
                </a:rPr>
                <a:t>2.</a:t>
              </a:r>
              <a:r>
                <a:rPr lang="zh-CN" altLang="en-US" sz="2500" b="1" dirty="0">
                  <a:solidFill>
                    <a:srgbClr val="01458E"/>
                  </a:solidFill>
                  <a:latin typeface="微软雅黑" panose="020B0503020204020204" pitchFamily="34" charset="-122"/>
                  <a:ea typeface="微软雅黑" panose="020B0503020204020204" pitchFamily="34" charset="-122"/>
                  <a:sym typeface="Calibri" pitchFamily="34" charset="0"/>
                </a:rPr>
                <a:t>职业性化学</a:t>
              </a:r>
              <a:r>
                <a:rPr lang="zh-CN" altLang="en-US" sz="2500" b="1" dirty="0" smtClean="0">
                  <a:solidFill>
                    <a:srgbClr val="01458E"/>
                  </a:solidFill>
                  <a:latin typeface="微软雅黑" panose="020B0503020204020204" pitchFamily="34" charset="-122"/>
                  <a:ea typeface="微软雅黑" panose="020B0503020204020204" pitchFamily="34" charset="-122"/>
                  <a:sym typeface="Calibri" pitchFamily="34" charset="0"/>
                </a:rPr>
                <a:t>中毒</a:t>
              </a:r>
              <a:r>
                <a:rPr lang="en-US" altLang="zh-CN" sz="2500" b="1" dirty="0" smtClean="0">
                  <a:solidFill>
                    <a:srgbClr val="01458E"/>
                  </a:solidFill>
                  <a:latin typeface="微软雅黑" panose="020B0503020204020204" pitchFamily="34" charset="-122"/>
                  <a:ea typeface="微软雅黑" panose="020B0503020204020204" pitchFamily="34" charset="-122"/>
                  <a:sym typeface="Calibri" pitchFamily="34" charset="0"/>
                </a:rPr>
                <a:t>375</a:t>
              </a:r>
              <a:r>
                <a:rPr lang="zh-CN" altLang="en-US" sz="2500" b="1" dirty="0" smtClean="0">
                  <a:solidFill>
                    <a:srgbClr val="01458E"/>
                  </a:solidFill>
                  <a:latin typeface="微软雅黑" panose="020B0503020204020204" pitchFamily="34" charset="-122"/>
                  <a:ea typeface="微软雅黑" panose="020B0503020204020204" pitchFamily="34" charset="-122"/>
                  <a:sym typeface="Calibri" pitchFamily="34" charset="0"/>
                </a:rPr>
                <a:t>种</a:t>
              </a:r>
              <a:endParaRPr lang="zh-TW" altLang="en-US" sz="2500" b="1" dirty="0">
                <a:solidFill>
                  <a:srgbClr val="01458E"/>
                </a:solidFill>
                <a:latin typeface="微软雅黑" panose="020B0503020204020204" pitchFamily="34" charset="-122"/>
                <a:ea typeface="微软雅黑" panose="020B0503020204020204" pitchFamily="34" charset="-122"/>
                <a:sym typeface="Calibri" pitchFamily="34" charset="0"/>
              </a:endParaRPr>
            </a:p>
          </p:txBody>
        </p:sp>
        <p:sp>
          <p:nvSpPr>
            <p:cNvPr id="14" name="矩形 13"/>
            <p:cNvSpPr/>
            <p:nvPr/>
          </p:nvSpPr>
          <p:spPr>
            <a:xfrm>
              <a:off x="6215514" y="3029999"/>
              <a:ext cx="3979157" cy="477054"/>
            </a:xfrm>
            <a:prstGeom prst="rect">
              <a:avLst/>
            </a:prstGeom>
          </p:spPr>
          <p:txBody>
            <a:bodyPr wrap="square">
              <a:spAutoFit/>
            </a:bodyPr>
            <a:lstStyle/>
            <a:p>
              <a:r>
                <a:rPr lang="en-US" altLang="zh-CN" sz="2500" b="1" dirty="0" smtClean="0">
                  <a:solidFill>
                    <a:srgbClr val="01458E"/>
                  </a:solidFill>
                  <a:latin typeface="微软雅黑" panose="020B0503020204020204" pitchFamily="34" charset="-122"/>
                  <a:ea typeface="微软雅黑" panose="020B0503020204020204" pitchFamily="34" charset="-122"/>
                  <a:sym typeface="Calibri" pitchFamily="34" charset="0"/>
                </a:rPr>
                <a:t>5.</a:t>
              </a:r>
              <a:r>
                <a:rPr lang="zh-CN" altLang="en-US" sz="2500" b="1" dirty="0" smtClean="0">
                  <a:solidFill>
                    <a:srgbClr val="01458E"/>
                  </a:solidFill>
                  <a:latin typeface="微软雅黑" panose="020B0503020204020204" pitchFamily="34" charset="-122"/>
                  <a:ea typeface="微软雅黑" panose="020B0503020204020204" pitchFamily="34" charset="-122"/>
                  <a:sym typeface="Calibri" pitchFamily="34" charset="0"/>
                </a:rPr>
                <a:t>生物因素</a:t>
              </a:r>
              <a:r>
                <a:rPr lang="zh-CN" altLang="en-US" sz="2500" b="1" dirty="0">
                  <a:solidFill>
                    <a:srgbClr val="01458E"/>
                  </a:solidFill>
                  <a:latin typeface="微软雅黑" panose="020B0503020204020204" pitchFamily="34" charset="-122"/>
                  <a:ea typeface="微软雅黑" panose="020B0503020204020204" pitchFamily="34" charset="-122"/>
                  <a:sym typeface="Calibri" pitchFamily="34" charset="0"/>
                </a:rPr>
                <a:t>所致职业</a:t>
              </a:r>
              <a:r>
                <a:rPr lang="zh-CN" altLang="en-US" sz="2500" b="1" dirty="0" smtClean="0">
                  <a:solidFill>
                    <a:srgbClr val="01458E"/>
                  </a:solidFill>
                  <a:latin typeface="微软雅黑" panose="020B0503020204020204" pitchFamily="34" charset="-122"/>
                  <a:ea typeface="微软雅黑" panose="020B0503020204020204" pitchFamily="34" charset="-122"/>
                  <a:sym typeface="Calibri" pitchFamily="34" charset="0"/>
                </a:rPr>
                <a:t>病</a:t>
              </a:r>
              <a:r>
                <a:rPr lang="en-US" altLang="zh-CN" sz="2500" b="1" dirty="0" smtClean="0">
                  <a:solidFill>
                    <a:srgbClr val="01458E"/>
                  </a:solidFill>
                  <a:latin typeface="微软雅黑" panose="020B0503020204020204" pitchFamily="34" charset="-122"/>
                  <a:ea typeface="微软雅黑" panose="020B0503020204020204" pitchFamily="34" charset="-122"/>
                  <a:sym typeface="Calibri" pitchFamily="34" charset="0"/>
                </a:rPr>
                <a:t>6</a:t>
              </a:r>
              <a:r>
                <a:rPr lang="zh-CN" altLang="en-US" sz="2500" b="1" dirty="0" smtClean="0">
                  <a:solidFill>
                    <a:srgbClr val="01458E"/>
                  </a:solidFill>
                  <a:latin typeface="微软雅黑" panose="020B0503020204020204" pitchFamily="34" charset="-122"/>
                  <a:ea typeface="微软雅黑" panose="020B0503020204020204" pitchFamily="34" charset="-122"/>
                  <a:sym typeface="Calibri" pitchFamily="34" charset="0"/>
                </a:rPr>
                <a:t>种</a:t>
              </a:r>
              <a:endParaRPr lang="zh-TW" altLang="en-US" sz="2500" b="1" dirty="0">
                <a:solidFill>
                  <a:srgbClr val="01458E"/>
                </a:solidFill>
                <a:latin typeface="微软雅黑" panose="020B0503020204020204" pitchFamily="34" charset="-122"/>
                <a:ea typeface="微软雅黑" panose="020B0503020204020204" pitchFamily="34" charset="-122"/>
                <a:sym typeface="Calibri" pitchFamily="34" charset="0"/>
              </a:endParaRPr>
            </a:p>
          </p:txBody>
        </p:sp>
        <p:sp>
          <p:nvSpPr>
            <p:cNvPr id="15" name="矩形 14"/>
            <p:cNvSpPr/>
            <p:nvPr/>
          </p:nvSpPr>
          <p:spPr>
            <a:xfrm>
              <a:off x="6220784" y="2077076"/>
              <a:ext cx="4918079" cy="486699"/>
            </a:xfrm>
            <a:prstGeom prst="rect">
              <a:avLst/>
            </a:prstGeom>
          </p:spPr>
          <p:txBody>
            <a:bodyPr wrap="square">
              <a:spAutoFit/>
            </a:bodyPr>
            <a:lstStyle/>
            <a:p>
              <a:r>
                <a:rPr lang="en-US" altLang="zh-CN" sz="2500" b="1" dirty="0" smtClean="0">
                  <a:solidFill>
                    <a:srgbClr val="01458E"/>
                  </a:solidFill>
                  <a:latin typeface="微软雅黑" panose="020B0503020204020204" pitchFamily="34" charset="-122"/>
                  <a:ea typeface="微软雅黑" panose="020B0503020204020204" pitchFamily="34" charset="-122"/>
                  <a:sym typeface="Calibri" pitchFamily="34" charset="0"/>
                </a:rPr>
                <a:t>4.</a:t>
              </a:r>
              <a:r>
                <a:rPr lang="zh-CN" altLang="en-US" sz="2500" b="1" dirty="0">
                  <a:solidFill>
                    <a:srgbClr val="01458E"/>
                  </a:solidFill>
                  <a:latin typeface="微软雅黑" panose="020B0503020204020204" pitchFamily="34" charset="-122"/>
                  <a:ea typeface="微软雅黑" panose="020B0503020204020204" pitchFamily="34" charset="-122"/>
                  <a:sym typeface="Calibri" pitchFamily="34" charset="0"/>
                </a:rPr>
                <a:t>放射</a:t>
              </a:r>
              <a:r>
                <a:rPr lang="zh-CN" altLang="en-US" sz="2500" b="1" dirty="0" smtClean="0">
                  <a:solidFill>
                    <a:srgbClr val="01458E"/>
                  </a:solidFill>
                  <a:latin typeface="微软雅黑" panose="020B0503020204020204" pitchFamily="34" charset="-122"/>
                  <a:ea typeface="微软雅黑" panose="020B0503020204020204" pitchFamily="34" charset="-122"/>
                  <a:sym typeface="Calibri" pitchFamily="34" charset="0"/>
                </a:rPr>
                <a:t>因素所致职业病</a:t>
              </a:r>
              <a:r>
                <a:rPr lang="en-US" altLang="zh-CN" sz="2500" b="1" dirty="0" smtClean="0">
                  <a:solidFill>
                    <a:srgbClr val="01458E"/>
                  </a:solidFill>
                  <a:latin typeface="微软雅黑" panose="020B0503020204020204" pitchFamily="34" charset="-122"/>
                  <a:ea typeface="微软雅黑" panose="020B0503020204020204" pitchFamily="34" charset="-122"/>
                  <a:sym typeface="Calibri" pitchFamily="34" charset="0"/>
                </a:rPr>
                <a:t>8</a:t>
              </a:r>
              <a:r>
                <a:rPr lang="zh-CN" altLang="en-US" sz="2500" b="1" dirty="0" smtClean="0">
                  <a:solidFill>
                    <a:srgbClr val="01458E"/>
                  </a:solidFill>
                  <a:latin typeface="微软雅黑" panose="020B0503020204020204" pitchFamily="34" charset="-122"/>
                  <a:ea typeface="微软雅黑" panose="020B0503020204020204" pitchFamily="34" charset="-122"/>
                  <a:sym typeface="Calibri" pitchFamily="34" charset="0"/>
                </a:rPr>
                <a:t>种</a:t>
              </a:r>
              <a:endParaRPr lang="zh-TW" altLang="en-US" sz="2500" b="1" dirty="0" smtClean="0">
                <a:solidFill>
                  <a:srgbClr val="01458E"/>
                </a:solidFill>
                <a:latin typeface="微软雅黑" panose="020B0503020204020204" pitchFamily="34" charset="-122"/>
                <a:ea typeface="微软雅黑" panose="020B0503020204020204" pitchFamily="34" charset="-122"/>
                <a:sym typeface="Calibri" pitchFamily="34" charset="0"/>
              </a:endParaRPr>
            </a:p>
          </p:txBody>
        </p:sp>
        <p:sp>
          <p:nvSpPr>
            <p:cNvPr id="16" name="矩形 15"/>
            <p:cNvSpPr/>
            <p:nvPr/>
          </p:nvSpPr>
          <p:spPr>
            <a:xfrm>
              <a:off x="1291770" y="3953780"/>
              <a:ext cx="4448617" cy="477054"/>
            </a:xfrm>
            <a:prstGeom prst="rect">
              <a:avLst/>
            </a:prstGeom>
          </p:spPr>
          <p:txBody>
            <a:bodyPr wrap="square">
              <a:spAutoFit/>
            </a:bodyPr>
            <a:lstStyle/>
            <a:p>
              <a:r>
                <a:rPr lang="en-US" altLang="zh-CN" sz="2500" b="1" dirty="0" smtClean="0">
                  <a:solidFill>
                    <a:srgbClr val="01458E"/>
                  </a:solidFill>
                  <a:latin typeface="微软雅黑" panose="020B0503020204020204" pitchFamily="34" charset="-122"/>
                  <a:ea typeface="微软雅黑" panose="020B0503020204020204" pitchFamily="34" charset="-122"/>
                  <a:sym typeface="Calibri" pitchFamily="34" charset="0"/>
                </a:rPr>
                <a:t>3.</a:t>
              </a:r>
              <a:r>
                <a:rPr lang="zh-CN" altLang="en-US" sz="2500" b="1" dirty="0">
                  <a:solidFill>
                    <a:srgbClr val="01458E"/>
                  </a:solidFill>
                  <a:latin typeface="微软雅黑" panose="020B0503020204020204" pitchFamily="34" charset="-122"/>
                  <a:ea typeface="微软雅黑" panose="020B0503020204020204" pitchFamily="34" charset="-122"/>
                  <a:sym typeface="Calibri" pitchFamily="34" charset="0"/>
                </a:rPr>
                <a:t>物理因素所致职业</a:t>
              </a:r>
              <a:r>
                <a:rPr lang="zh-CN" altLang="en-US" sz="2500" b="1" dirty="0" smtClean="0">
                  <a:solidFill>
                    <a:srgbClr val="01458E"/>
                  </a:solidFill>
                  <a:latin typeface="微软雅黑" panose="020B0503020204020204" pitchFamily="34" charset="-122"/>
                  <a:ea typeface="微软雅黑" panose="020B0503020204020204" pitchFamily="34" charset="-122"/>
                  <a:sym typeface="Calibri" pitchFamily="34" charset="0"/>
                </a:rPr>
                <a:t>病</a:t>
              </a:r>
              <a:r>
                <a:rPr lang="en-US" altLang="zh-CN" sz="2500" b="1" dirty="0" smtClean="0">
                  <a:solidFill>
                    <a:srgbClr val="01458E"/>
                  </a:solidFill>
                  <a:latin typeface="微软雅黑" panose="020B0503020204020204" pitchFamily="34" charset="-122"/>
                  <a:ea typeface="微软雅黑" panose="020B0503020204020204" pitchFamily="34" charset="-122"/>
                  <a:sym typeface="Calibri" pitchFamily="34" charset="0"/>
                </a:rPr>
                <a:t>15</a:t>
              </a:r>
              <a:r>
                <a:rPr lang="zh-CN" altLang="en-US" sz="2500" b="1" dirty="0" smtClean="0">
                  <a:solidFill>
                    <a:srgbClr val="01458E"/>
                  </a:solidFill>
                  <a:latin typeface="微软雅黑" panose="020B0503020204020204" pitchFamily="34" charset="-122"/>
                  <a:ea typeface="微软雅黑" panose="020B0503020204020204" pitchFamily="34" charset="-122"/>
                  <a:sym typeface="Calibri" pitchFamily="34" charset="0"/>
                </a:rPr>
                <a:t>种</a:t>
              </a:r>
              <a:endParaRPr lang="zh-TW" altLang="en-US" sz="2500" b="1" dirty="0">
                <a:solidFill>
                  <a:srgbClr val="01458E"/>
                </a:solidFill>
                <a:latin typeface="微软雅黑" panose="020B0503020204020204" pitchFamily="34" charset="-122"/>
                <a:ea typeface="微软雅黑" panose="020B0503020204020204" pitchFamily="34" charset="-122"/>
                <a:sym typeface="Calibri" pitchFamily="34" charset="0"/>
              </a:endParaRPr>
            </a:p>
          </p:txBody>
        </p:sp>
        <p:sp>
          <p:nvSpPr>
            <p:cNvPr id="28" name="矩形 27"/>
            <p:cNvSpPr/>
            <p:nvPr/>
          </p:nvSpPr>
          <p:spPr>
            <a:xfrm>
              <a:off x="6254681" y="3966163"/>
              <a:ext cx="3979157" cy="477054"/>
            </a:xfrm>
            <a:prstGeom prst="rect">
              <a:avLst/>
            </a:prstGeom>
          </p:spPr>
          <p:txBody>
            <a:bodyPr wrap="square">
              <a:spAutoFit/>
            </a:bodyPr>
            <a:lstStyle/>
            <a:p>
              <a:r>
                <a:rPr lang="en-US" altLang="zh-CN" sz="2500" b="1" dirty="0" smtClean="0">
                  <a:solidFill>
                    <a:srgbClr val="01458E"/>
                  </a:solidFill>
                  <a:latin typeface="微软雅黑" panose="020B0503020204020204" pitchFamily="34" charset="-122"/>
                  <a:ea typeface="微软雅黑" panose="020B0503020204020204" pitchFamily="34" charset="-122"/>
                  <a:sym typeface="Calibri" pitchFamily="34" charset="0"/>
                </a:rPr>
                <a:t>6.</a:t>
              </a:r>
              <a:r>
                <a:rPr lang="zh-CN" altLang="en-US" sz="2500" b="1" dirty="0" smtClean="0">
                  <a:solidFill>
                    <a:srgbClr val="01458E"/>
                  </a:solidFill>
                  <a:latin typeface="微软雅黑" panose="020B0503020204020204" pitchFamily="34" charset="-122"/>
                  <a:ea typeface="微软雅黑" panose="020B0503020204020204" pitchFamily="34" charset="-122"/>
                  <a:sym typeface="Calibri" pitchFamily="34" charset="0"/>
                </a:rPr>
                <a:t>其他因素类</a:t>
              </a:r>
              <a:r>
                <a:rPr lang="en-US" altLang="zh-CN" sz="2500" b="1" dirty="0" smtClean="0">
                  <a:solidFill>
                    <a:srgbClr val="01458E"/>
                  </a:solidFill>
                  <a:latin typeface="微软雅黑" panose="020B0503020204020204" pitchFamily="34" charset="-122"/>
                  <a:ea typeface="微软雅黑" panose="020B0503020204020204" pitchFamily="34" charset="-122"/>
                  <a:sym typeface="Calibri" pitchFamily="34" charset="0"/>
                </a:rPr>
                <a:t>3</a:t>
              </a:r>
              <a:r>
                <a:rPr lang="zh-CN" altLang="en-US" sz="2500" b="1" dirty="0" smtClean="0">
                  <a:solidFill>
                    <a:srgbClr val="01458E"/>
                  </a:solidFill>
                  <a:latin typeface="微软雅黑" panose="020B0503020204020204" pitchFamily="34" charset="-122"/>
                  <a:ea typeface="微软雅黑" panose="020B0503020204020204" pitchFamily="34" charset="-122"/>
                  <a:sym typeface="Calibri" pitchFamily="34" charset="0"/>
                </a:rPr>
                <a:t>种</a:t>
              </a:r>
              <a:endParaRPr lang="zh-TW" altLang="en-US" sz="2500" b="1" dirty="0" smtClean="0">
                <a:solidFill>
                  <a:srgbClr val="01458E"/>
                </a:solidFill>
                <a:latin typeface="微软雅黑" panose="020B0503020204020204" pitchFamily="34" charset="-122"/>
                <a:ea typeface="微软雅黑" panose="020B0503020204020204" pitchFamily="34" charset="-122"/>
                <a:sym typeface="Calibri" pitchFamily="34" charset="0"/>
              </a:endParaRPr>
            </a:p>
          </p:txBody>
        </p:sp>
      </p:grpSp>
    </p:spTree>
    <p:extLst>
      <p:ext uri="{BB962C8B-B14F-4D97-AF65-F5344CB8AC3E}">
        <p14:creationId xmlns:p14="http://schemas.microsoft.com/office/powerpoint/2010/main" val="1433099918"/>
      </p:ext>
    </p:extLst>
  </p:cSld>
  <p:clrMapOvr>
    <a:masterClrMapping/>
  </p:clrMapOvr>
  <mc:AlternateContent xmlns:mc="http://schemas.openxmlformats.org/markup-compatibility/2006" xmlns:p14="http://schemas.microsoft.com/office/powerpoint/2010/main">
    <mc:Choice Requires="p14">
      <p:transition p14:dur="0" advClick="0" advTm="2000"/>
    </mc:Choice>
    <mc:Fallback xmlns="">
      <p:transition advClick="0" advTm="2000"/>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30867" y="158553"/>
            <a:ext cx="60959" cy="191674"/>
          </a:xfrm>
          <a:prstGeom prst="rect">
            <a:avLst/>
          </a:prstGeom>
          <a:solidFill>
            <a:schemeClr val="tx1">
              <a:lumMod val="95000"/>
              <a:lumOff val="5000"/>
            </a:schemeClr>
          </a:solidFill>
        </p:spPr>
        <p:style>
          <a:lnRef idx="2">
            <a:schemeClr val="accent1">
              <a:shade val="50000"/>
            </a:schemeClr>
          </a:lnRef>
          <a:fillRef idx="1">
            <a:schemeClr val="accent1"/>
          </a:fillRef>
          <a:effectRef idx="0">
            <a:schemeClr val="accent1"/>
          </a:effectRef>
          <a:fontRef idx="minor">
            <a:schemeClr val="lt1"/>
          </a:fontRef>
        </p:style>
        <p:txBody>
          <a:bodyPr lIns="121268" tIns="60634" rIns="121268" bIns="60634" rtlCol="0" anchor="ctr"/>
          <a:lstStyle/>
          <a:p>
            <a:pPr algn="ctr"/>
            <a:endParaRPr lang="zh-CN" altLang="en-US"/>
          </a:p>
        </p:txBody>
      </p:sp>
      <p:sp>
        <p:nvSpPr>
          <p:cNvPr id="3" name="矩形 2"/>
          <p:cNvSpPr/>
          <p:nvPr/>
        </p:nvSpPr>
        <p:spPr>
          <a:xfrm>
            <a:off x="199857" y="158553"/>
            <a:ext cx="113625" cy="191674"/>
          </a:xfrm>
          <a:prstGeom prst="rect">
            <a:avLst/>
          </a:prstGeom>
          <a:solidFill>
            <a:schemeClr val="tx1">
              <a:lumMod val="95000"/>
              <a:lumOff val="5000"/>
            </a:schemeClr>
          </a:solidFill>
        </p:spPr>
        <p:style>
          <a:lnRef idx="2">
            <a:schemeClr val="accent1">
              <a:shade val="50000"/>
            </a:schemeClr>
          </a:lnRef>
          <a:fillRef idx="1">
            <a:schemeClr val="accent1"/>
          </a:fillRef>
          <a:effectRef idx="0">
            <a:schemeClr val="accent1"/>
          </a:effectRef>
          <a:fontRef idx="minor">
            <a:schemeClr val="lt1"/>
          </a:fontRef>
        </p:style>
        <p:txBody>
          <a:bodyPr lIns="121268" tIns="60634" rIns="121268" bIns="60634" rtlCol="0" anchor="ctr"/>
          <a:lstStyle/>
          <a:p>
            <a:pPr algn="ctr"/>
            <a:endParaRPr lang="zh-CN" altLang="en-US"/>
          </a:p>
        </p:txBody>
      </p:sp>
      <p:sp>
        <p:nvSpPr>
          <p:cNvPr id="4" name="文本框 3"/>
          <p:cNvSpPr txBox="1"/>
          <p:nvPr/>
        </p:nvSpPr>
        <p:spPr>
          <a:xfrm>
            <a:off x="313482" y="38482"/>
            <a:ext cx="2296748" cy="430229"/>
          </a:xfrm>
          <a:prstGeom prst="rect">
            <a:avLst/>
          </a:prstGeom>
          <a:noFill/>
        </p:spPr>
        <p:txBody>
          <a:bodyPr wrap="none" lIns="121268" tIns="60634" rIns="121268" bIns="60634" rtlCol="0">
            <a:spAutoFit/>
          </a:bodyPr>
          <a:lstStyle/>
          <a:p>
            <a:r>
              <a:rPr lang="zh-CN" altLang="en-US" sz="2000" b="1" dirty="0" smtClean="0">
                <a:latin typeface="微软雅黑" panose="020B0503020204020204" pitchFamily="34" charset="-122"/>
                <a:ea typeface="微软雅黑" panose="020B0503020204020204" pitchFamily="34" charset="-122"/>
              </a:rPr>
              <a:t>职业卫生基本概念</a:t>
            </a:r>
            <a:endParaRPr lang="zh-CN" altLang="en-US" sz="2000" b="1" dirty="0">
              <a:latin typeface="微软雅黑" panose="020B0503020204020204" pitchFamily="34" charset="-122"/>
              <a:ea typeface="微软雅黑" panose="020B0503020204020204" pitchFamily="34" charset="-122"/>
            </a:endParaRPr>
          </a:p>
        </p:txBody>
      </p:sp>
      <p:sp>
        <p:nvSpPr>
          <p:cNvPr id="5" name="内容占位符 2"/>
          <p:cNvSpPr txBox="1">
            <a:spLocks/>
          </p:cNvSpPr>
          <p:nvPr/>
        </p:nvSpPr>
        <p:spPr bwMode="auto">
          <a:xfrm>
            <a:off x="400813" y="1464926"/>
            <a:ext cx="9604375" cy="479626"/>
          </a:xfrm>
          <a:prstGeom prst="rect">
            <a:avLst/>
          </a:prstGeom>
          <a:noFill/>
          <a:ln w="9525">
            <a:noFill/>
            <a:miter lim="800000"/>
            <a:headEnd/>
            <a:tailEnd/>
          </a:ln>
        </p:spPr>
        <p:txBody>
          <a:bodyPr/>
          <a:lstStyle/>
          <a:p>
            <a:pPr marL="228600" indent="-228600" eaLnBrk="1" hangingPunct="1">
              <a:lnSpc>
                <a:spcPts val="3800"/>
              </a:lnSpc>
              <a:spcBef>
                <a:spcPts val="1000"/>
              </a:spcBef>
              <a:defRPr/>
            </a:pPr>
            <a:r>
              <a:rPr lang="zh-CN" altLang="en-US" sz="2800" b="1" dirty="0">
                <a:solidFill>
                  <a:srgbClr val="01458E"/>
                </a:solidFill>
                <a:latin typeface="微软雅黑" panose="020B0503020204020204" pitchFamily="34" charset="-122"/>
                <a:ea typeface="微软雅黑" panose="020B0503020204020204" pitchFamily="34" charset="-122"/>
                <a:sym typeface="Calibri" pitchFamily="34" charset="0"/>
              </a:rPr>
              <a:t>  构成</a:t>
            </a:r>
            <a:r>
              <a:rPr lang="en-US" altLang="zh-CN" sz="2800" b="1" dirty="0">
                <a:solidFill>
                  <a:srgbClr val="01458E"/>
                </a:solidFill>
                <a:latin typeface="微软雅黑" panose="020B0503020204020204" pitchFamily="34" charset="-122"/>
                <a:ea typeface="微软雅黑" panose="020B0503020204020204" pitchFamily="34" charset="-122"/>
                <a:sym typeface="Calibri" pitchFamily="34" charset="0"/>
              </a:rPr>
              <a:t>《</a:t>
            </a:r>
            <a:r>
              <a:rPr lang="zh-CN" altLang="en-US" sz="2800" b="1" dirty="0">
                <a:solidFill>
                  <a:srgbClr val="01458E"/>
                </a:solidFill>
                <a:latin typeface="微软雅黑" panose="020B0503020204020204" pitchFamily="34" charset="-122"/>
                <a:ea typeface="微软雅黑" panose="020B0503020204020204" pitchFamily="34" charset="-122"/>
                <a:sym typeface="Calibri" pitchFamily="34" charset="0"/>
              </a:rPr>
              <a:t>职业病防治法</a:t>
            </a:r>
            <a:r>
              <a:rPr lang="en-US" altLang="zh-CN" sz="2800" b="1" dirty="0">
                <a:solidFill>
                  <a:srgbClr val="01458E"/>
                </a:solidFill>
                <a:latin typeface="微软雅黑" panose="020B0503020204020204" pitchFamily="34" charset="-122"/>
                <a:ea typeface="微软雅黑" panose="020B0503020204020204" pitchFamily="34" charset="-122"/>
                <a:sym typeface="Calibri" pitchFamily="34" charset="0"/>
              </a:rPr>
              <a:t>》</a:t>
            </a:r>
            <a:r>
              <a:rPr lang="zh-CN" altLang="en-US" sz="2800" b="1" dirty="0">
                <a:solidFill>
                  <a:srgbClr val="01458E"/>
                </a:solidFill>
                <a:latin typeface="微软雅黑" panose="020B0503020204020204" pitchFamily="34" charset="-122"/>
                <a:ea typeface="微软雅黑" panose="020B0503020204020204" pitchFamily="34" charset="-122"/>
                <a:sym typeface="Calibri" pitchFamily="34" charset="0"/>
              </a:rPr>
              <a:t>所称的职业病，必须具备四个条件</a:t>
            </a:r>
            <a:r>
              <a:rPr lang="zh-CN" altLang="en-US" sz="2800" b="1" dirty="0" smtClean="0">
                <a:solidFill>
                  <a:srgbClr val="01458E"/>
                </a:solidFill>
                <a:latin typeface="微软雅黑" panose="020B0503020204020204" pitchFamily="34" charset="-122"/>
                <a:ea typeface="微软雅黑" panose="020B0503020204020204" pitchFamily="34" charset="-122"/>
                <a:sym typeface="Calibri" pitchFamily="34" charset="0"/>
              </a:rPr>
              <a:t>：</a:t>
            </a:r>
            <a:endParaRPr lang="zh-CN" altLang="en-US" sz="2800" b="1" dirty="0">
              <a:solidFill>
                <a:srgbClr val="01458E"/>
              </a:solidFill>
              <a:latin typeface="微软雅黑" panose="020B0503020204020204" pitchFamily="34" charset="-122"/>
              <a:ea typeface="微软雅黑" panose="020B0503020204020204" pitchFamily="34" charset="-122"/>
              <a:sym typeface="Calibri" pitchFamily="34" charset="0"/>
            </a:endParaRPr>
          </a:p>
        </p:txBody>
      </p:sp>
      <p:sp>
        <p:nvSpPr>
          <p:cNvPr id="6" name="矩形 5"/>
          <p:cNvSpPr/>
          <p:nvPr/>
        </p:nvSpPr>
        <p:spPr>
          <a:xfrm>
            <a:off x="1252356" y="2324189"/>
            <a:ext cx="10335488" cy="2426305"/>
          </a:xfrm>
          <a:prstGeom prst="rect">
            <a:avLst/>
          </a:prstGeom>
        </p:spPr>
        <p:txBody>
          <a:bodyPr wrap="square">
            <a:spAutoFit/>
          </a:bodyPr>
          <a:lstStyle/>
          <a:p>
            <a:pPr marL="228600" indent="-228600">
              <a:lnSpc>
                <a:spcPts val="3800"/>
              </a:lnSpc>
              <a:spcBef>
                <a:spcPts val="1000"/>
              </a:spcBef>
              <a:defRPr/>
            </a:pPr>
            <a:r>
              <a:rPr lang="zh-CN" altLang="en-US" sz="2400" dirty="0" smtClean="0">
                <a:latin typeface="微软雅黑" panose="020B0503020204020204" pitchFamily="34" charset="-122"/>
                <a:ea typeface="微软雅黑" panose="020B0503020204020204" pitchFamily="34" charset="-122"/>
                <a:sym typeface="Calibri" pitchFamily="34" charset="0"/>
              </a:rPr>
              <a:t>①患病主体必须是企事业单位或者个体经营组织的劳动者；</a:t>
            </a:r>
          </a:p>
          <a:p>
            <a:pPr marL="228600" indent="-228600">
              <a:lnSpc>
                <a:spcPts val="3800"/>
              </a:lnSpc>
              <a:spcBef>
                <a:spcPts val="1000"/>
              </a:spcBef>
              <a:defRPr/>
            </a:pPr>
            <a:r>
              <a:rPr lang="zh-CN" altLang="en-US" sz="2400" dirty="0" smtClean="0">
                <a:latin typeface="微软雅黑" panose="020B0503020204020204" pitchFamily="34" charset="-122"/>
                <a:ea typeface="微软雅黑" panose="020B0503020204020204" pitchFamily="34" charset="-122"/>
                <a:sym typeface="Calibri" pitchFamily="34" charset="0"/>
              </a:rPr>
              <a:t>②必须是在从事职业活动的过程中产生的；</a:t>
            </a:r>
          </a:p>
          <a:p>
            <a:pPr marL="228600" indent="-228600">
              <a:lnSpc>
                <a:spcPts val="3800"/>
              </a:lnSpc>
              <a:spcBef>
                <a:spcPts val="1000"/>
              </a:spcBef>
              <a:defRPr/>
            </a:pPr>
            <a:r>
              <a:rPr lang="zh-CN" altLang="en-US" sz="2400" dirty="0" smtClean="0">
                <a:latin typeface="微软雅黑" panose="020B0503020204020204" pitchFamily="34" charset="-122"/>
                <a:ea typeface="微软雅黑" panose="020B0503020204020204" pitchFamily="34" charset="-122"/>
                <a:sym typeface="Calibri" pitchFamily="34" charset="0"/>
              </a:rPr>
              <a:t>③必须是因接触粉尘、放射性物质和其他有毒、有害物质等因素而引起的；</a:t>
            </a:r>
          </a:p>
          <a:p>
            <a:pPr marL="228600" indent="-228600">
              <a:lnSpc>
                <a:spcPts val="3800"/>
              </a:lnSpc>
              <a:spcBef>
                <a:spcPts val="1000"/>
              </a:spcBef>
              <a:defRPr/>
            </a:pPr>
            <a:r>
              <a:rPr lang="zh-CN" altLang="en-US" sz="2400" dirty="0" smtClean="0">
                <a:latin typeface="微软雅黑" panose="020B0503020204020204" pitchFamily="34" charset="-122"/>
                <a:ea typeface="微软雅黑" panose="020B0503020204020204" pitchFamily="34" charset="-122"/>
                <a:sym typeface="Calibri" pitchFamily="34" charset="0"/>
              </a:rPr>
              <a:t>④必须是国家公布的职业病分类和目录所列的职业病。</a:t>
            </a:r>
            <a:r>
              <a:rPr lang="en-US" altLang="zh-CN" sz="2400" dirty="0" smtClean="0">
                <a:latin typeface="微软雅黑" panose="020B0503020204020204" pitchFamily="34" charset="-122"/>
                <a:ea typeface="微软雅黑" panose="020B0503020204020204" pitchFamily="34" charset="-122"/>
                <a:sym typeface="Calibri" pitchFamily="34" charset="0"/>
              </a:rPr>
              <a:t>    </a:t>
            </a:r>
          </a:p>
        </p:txBody>
      </p:sp>
    </p:spTree>
    <p:extLst>
      <p:ext uri="{BB962C8B-B14F-4D97-AF65-F5344CB8AC3E}">
        <p14:creationId xmlns:p14="http://schemas.microsoft.com/office/powerpoint/2010/main" val="2298681874"/>
      </p:ext>
    </p:extLst>
  </p:cSld>
  <p:clrMapOvr>
    <a:masterClrMapping/>
  </p:clrMapOvr>
  <mc:AlternateContent xmlns:mc="http://schemas.openxmlformats.org/markup-compatibility/2006" xmlns:p14="http://schemas.microsoft.com/office/powerpoint/2010/main">
    <mc:Choice Requires="p14">
      <p:transition p14:dur="0" advClick="0" advTm="2000"/>
    </mc:Choice>
    <mc:Fallback xmlns="">
      <p:transition advClick="0" advTm="2000"/>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30867" y="158553"/>
            <a:ext cx="60959" cy="191674"/>
          </a:xfrm>
          <a:prstGeom prst="rect">
            <a:avLst/>
          </a:prstGeom>
          <a:solidFill>
            <a:schemeClr val="tx1">
              <a:lumMod val="95000"/>
              <a:lumOff val="5000"/>
            </a:schemeClr>
          </a:solidFill>
        </p:spPr>
        <p:style>
          <a:lnRef idx="2">
            <a:schemeClr val="accent1">
              <a:shade val="50000"/>
            </a:schemeClr>
          </a:lnRef>
          <a:fillRef idx="1">
            <a:schemeClr val="accent1"/>
          </a:fillRef>
          <a:effectRef idx="0">
            <a:schemeClr val="accent1"/>
          </a:effectRef>
          <a:fontRef idx="minor">
            <a:schemeClr val="lt1"/>
          </a:fontRef>
        </p:style>
        <p:txBody>
          <a:bodyPr lIns="121268" tIns="60634" rIns="121268" bIns="60634" rtlCol="0" anchor="ctr"/>
          <a:lstStyle/>
          <a:p>
            <a:pPr algn="ctr"/>
            <a:endParaRPr lang="zh-CN" altLang="en-US"/>
          </a:p>
        </p:txBody>
      </p:sp>
      <p:sp>
        <p:nvSpPr>
          <p:cNvPr id="3" name="矩形 2"/>
          <p:cNvSpPr/>
          <p:nvPr/>
        </p:nvSpPr>
        <p:spPr>
          <a:xfrm>
            <a:off x="199857" y="158553"/>
            <a:ext cx="113625" cy="191674"/>
          </a:xfrm>
          <a:prstGeom prst="rect">
            <a:avLst/>
          </a:prstGeom>
          <a:solidFill>
            <a:schemeClr val="tx1">
              <a:lumMod val="95000"/>
              <a:lumOff val="5000"/>
            </a:schemeClr>
          </a:solidFill>
        </p:spPr>
        <p:style>
          <a:lnRef idx="2">
            <a:schemeClr val="accent1">
              <a:shade val="50000"/>
            </a:schemeClr>
          </a:lnRef>
          <a:fillRef idx="1">
            <a:schemeClr val="accent1"/>
          </a:fillRef>
          <a:effectRef idx="0">
            <a:schemeClr val="accent1"/>
          </a:effectRef>
          <a:fontRef idx="minor">
            <a:schemeClr val="lt1"/>
          </a:fontRef>
        </p:style>
        <p:txBody>
          <a:bodyPr lIns="121268" tIns="60634" rIns="121268" bIns="60634" rtlCol="0" anchor="ctr"/>
          <a:lstStyle/>
          <a:p>
            <a:pPr algn="ctr"/>
            <a:endParaRPr lang="zh-CN" altLang="en-US"/>
          </a:p>
        </p:txBody>
      </p:sp>
      <p:sp>
        <p:nvSpPr>
          <p:cNvPr id="4" name="文本框 3"/>
          <p:cNvSpPr txBox="1"/>
          <p:nvPr/>
        </p:nvSpPr>
        <p:spPr>
          <a:xfrm>
            <a:off x="313482" y="38482"/>
            <a:ext cx="2296748" cy="430229"/>
          </a:xfrm>
          <a:prstGeom prst="rect">
            <a:avLst/>
          </a:prstGeom>
          <a:noFill/>
        </p:spPr>
        <p:txBody>
          <a:bodyPr wrap="none" lIns="121268" tIns="60634" rIns="121268" bIns="60634" rtlCol="0">
            <a:spAutoFit/>
          </a:bodyPr>
          <a:lstStyle/>
          <a:p>
            <a:r>
              <a:rPr lang="zh-CN" altLang="en-US" sz="2000" b="1" dirty="0" smtClean="0">
                <a:latin typeface="微软雅黑" panose="020B0503020204020204" pitchFamily="34" charset="-122"/>
                <a:ea typeface="微软雅黑" panose="020B0503020204020204" pitchFamily="34" charset="-122"/>
              </a:rPr>
              <a:t>职业卫生基本概念</a:t>
            </a:r>
            <a:endParaRPr lang="zh-CN" altLang="en-US" sz="2000" b="1" dirty="0">
              <a:latin typeface="微软雅黑" panose="020B0503020204020204" pitchFamily="34" charset="-122"/>
              <a:ea typeface="微软雅黑" panose="020B0503020204020204" pitchFamily="34" charset="-122"/>
            </a:endParaRPr>
          </a:p>
        </p:txBody>
      </p:sp>
      <p:sp>
        <p:nvSpPr>
          <p:cNvPr id="5" name="文字方塊 4"/>
          <p:cNvSpPr txBox="1"/>
          <p:nvPr/>
        </p:nvSpPr>
        <p:spPr>
          <a:xfrm>
            <a:off x="693194" y="1898818"/>
            <a:ext cx="11046106" cy="1384995"/>
          </a:xfrm>
          <a:prstGeom prst="rect">
            <a:avLst/>
          </a:prstGeom>
          <a:noFill/>
        </p:spPr>
        <p:txBody>
          <a:bodyPr wrap="square" rtlCol="0">
            <a:spAutoFit/>
          </a:bodyPr>
          <a:lstStyle/>
          <a:p>
            <a:pPr>
              <a:lnSpc>
                <a:spcPct val="150000"/>
              </a:lnSpc>
            </a:pPr>
            <a:r>
              <a:rPr lang="zh-CN" altLang="en-US" sz="2800" b="1" dirty="0" smtClean="0">
                <a:solidFill>
                  <a:srgbClr val="01458E"/>
                </a:solidFill>
                <a:latin typeface="微软雅黑" panose="020B0503020204020204" pitchFamily="34" charset="-122"/>
                <a:ea typeface="微软雅黑" panose="020B0503020204020204" pitchFamily="34" charset="-122"/>
              </a:rPr>
              <a:t>    职业病危害：</a:t>
            </a:r>
            <a:r>
              <a:rPr lang="zh-CN" altLang="en-US" sz="2800" dirty="0" smtClean="0">
                <a:latin typeface="微软雅黑" panose="020B0503020204020204" pitchFamily="34" charset="-122"/>
                <a:ea typeface="微软雅黑" panose="020B0503020204020204" pitchFamily="34" charset="-122"/>
              </a:rPr>
              <a:t>职业病危害是指对从事职业活动的劳动者可能导致职业病的各种危害。</a:t>
            </a:r>
            <a:endParaRPr lang="zh-TW" altLang="en-US" sz="2500" dirty="0">
              <a:latin typeface="微软雅黑" panose="020B0503020204020204" pitchFamily="34" charset="-122"/>
              <a:ea typeface="微软雅黑" panose="020B0503020204020204" pitchFamily="34" charset="-122"/>
            </a:endParaRPr>
          </a:p>
        </p:txBody>
      </p:sp>
      <p:cxnSp>
        <p:nvCxnSpPr>
          <p:cNvPr id="8" name="直線接點 7"/>
          <p:cNvCxnSpPr/>
          <p:nvPr/>
        </p:nvCxnSpPr>
        <p:spPr>
          <a:xfrm flipV="1">
            <a:off x="-11579" y="3622877"/>
            <a:ext cx="12240000" cy="11574"/>
          </a:xfrm>
          <a:prstGeom prst="line">
            <a:avLst/>
          </a:prstGeom>
          <a:ln w="31750">
            <a:solidFill>
              <a:srgbClr val="003399"/>
            </a:solidFill>
            <a:prstDash val="dash"/>
          </a:ln>
        </p:spPr>
        <p:style>
          <a:lnRef idx="1">
            <a:schemeClr val="accent1"/>
          </a:lnRef>
          <a:fillRef idx="0">
            <a:schemeClr val="accent1"/>
          </a:fillRef>
          <a:effectRef idx="0">
            <a:schemeClr val="accent1"/>
          </a:effectRef>
          <a:fontRef idx="minor">
            <a:schemeClr val="tx1"/>
          </a:fontRef>
        </p:style>
      </p:cxnSp>
      <p:sp>
        <p:nvSpPr>
          <p:cNvPr id="9" name="文字方塊 8"/>
          <p:cNvSpPr txBox="1"/>
          <p:nvPr/>
        </p:nvSpPr>
        <p:spPr>
          <a:xfrm>
            <a:off x="677121" y="3892285"/>
            <a:ext cx="11161858" cy="2400657"/>
          </a:xfrm>
          <a:prstGeom prst="rect">
            <a:avLst/>
          </a:prstGeom>
          <a:noFill/>
        </p:spPr>
        <p:txBody>
          <a:bodyPr wrap="square" rtlCol="0">
            <a:spAutoFit/>
          </a:bodyPr>
          <a:lstStyle/>
          <a:p>
            <a:pPr>
              <a:lnSpc>
                <a:spcPct val="150000"/>
              </a:lnSpc>
            </a:pPr>
            <a:r>
              <a:rPr lang="zh-CN" altLang="en-US" sz="2800" b="1" dirty="0" smtClean="0">
                <a:solidFill>
                  <a:srgbClr val="01458E"/>
                </a:solidFill>
                <a:latin typeface="微软雅黑" panose="020B0503020204020204" pitchFamily="34" charset="-122"/>
                <a:ea typeface="微软雅黑" panose="020B0503020204020204" pitchFamily="34" charset="-122"/>
                <a:sym typeface="Calibri" pitchFamily="34" charset="0"/>
              </a:rPr>
              <a:t>    职业禁忌证：</a:t>
            </a:r>
            <a:r>
              <a:rPr lang="zh-CN" altLang="en-US" sz="2500" dirty="0" smtClean="0">
                <a:latin typeface="微软雅黑" panose="020B0503020204020204" pitchFamily="34" charset="-122"/>
                <a:ea typeface="微软雅黑" panose="020B0503020204020204" pitchFamily="34" charset="-122"/>
                <a:sym typeface="Calibri" pitchFamily="34" charset="0"/>
              </a:rPr>
              <a:t>是指劳动者从事特定职业或接触特定职业病危害时，比一般职业人更易于遭受职业病危害和罹患职业病或者可能导致原有自身疾病病情加重，或者在从事作业过程中诱发可能导致对他生命健康构成威胁的疾病的个人特殊生理或者病理状态。</a:t>
            </a:r>
            <a:endParaRPr lang="zh-TW" altLang="en-US" sz="2500" dirty="0" smtClean="0">
              <a:latin typeface="微软雅黑" panose="020B0503020204020204" pitchFamily="34" charset="-122"/>
              <a:ea typeface="微软雅黑" panose="020B0503020204020204" pitchFamily="34" charset="-122"/>
              <a:sym typeface="Calibri" pitchFamily="34" charset="0"/>
            </a:endParaRPr>
          </a:p>
        </p:txBody>
      </p:sp>
    </p:spTree>
    <p:extLst>
      <p:ext uri="{BB962C8B-B14F-4D97-AF65-F5344CB8AC3E}">
        <p14:creationId xmlns:p14="http://schemas.microsoft.com/office/powerpoint/2010/main" val="3185406321"/>
      </p:ext>
    </p:extLst>
  </p:cSld>
  <p:clrMapOvr>
    <a:masterClrMapping/>
  </p:clrMapOvr>
  <mc:AlternateContent xmlns:mc="http://schemas.openxmlformats.org/markup-compatibility/2006" xmlns:p14="http://schemas.microsoft.com/office/powerpoint/2010/main">
    <mc:Choice Requires="p14">
      <p:transition p14:dur="0" advClick="0" advTm="2000"/>
    </mc:Choice>
    <mc:Fallback xmlns="">
      <p:transition advClick="0" advTm="2000"/>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30867" y="158553"/>
            <a:ext cx="60959" cy="191674"/>
          </a:xfrm>
          <a:prstGeom prst="rect">
            <a:avLst/>
          </a:prstGeom>
          <a:solidFill>
            <a:schemeClr val="tx1">
              <a:lumMod val="95000"/>
              <a:lumOff val="5000"/>
            </a:schemeClr>
          </a:solidFill>
        </p:spPr>
        <p:style>
          <a:lnRef idx="2">
            <a:schemeClr val="accent1">
              <a:shade val="50000"/>
            </a:schemeClr>
          </a:lnRef>
          <a:fillRef idx="1">
            <a:schemeClr val="accent1"/>
          </a:fillRef>
          <a:effectRef idx="0">
            <a:schemeClr val="accent1"/>
          </a:effectRef>
          <a:fontRef idx="minor">
            <a:schemeClr val="lt1"/>
          </a:fontRef>
        </p:style>
        <p:txBody>
          <a:bodyPr lIns="121268" tIns="60634" rIns="121268" bIns="60634" rtlCol="0" anchor="ctr"/>
          <a:lstStyle/>
          <a:p>
            <a:pPr algn="ctr"/>
            <a:endParaRPr lang="zh-CN" altLang="en-US"/>
          </a:p>
        </p:txBody>
      </p:sp>
      <p:sp>
        <p:nvSpPr>
          <p:cNvPr id="3" name="矩形 2"/>
          <p:cNvSpPr/>
          <p:nvPr/>
        </p:nvSpPr>
        <p:spPr>
          <a:xfrm>
            <a:off x="199857" y="158553"/>
            <a:ext cx="113625" cy="191674"/>
          </a:xfrm>
          <a:prstGeom prst="rect">
            <a:avLst/>
          </a:prstGeom>
          <a:solidFill>
            <a:schemeClr val="tx1">
              <a:lumMod val="95000"/>
              <a:lumOff val="5000"/>
            </a:schemeClr>
          </a:solidFill>
        </p:spPr>
        <p:style>
          <a:lnRef idx="2">
            <a:schemeClr val="accent1">
              <a:shade val="50000"/>
            </a:schemeClr>
          </a:lnRef>
          <a:fillRef idx="1">
            <a:schemeClr val="accent1"/>
          </a:fillRef>
          <a:effectRef idx="0">
            <a:schemeClr val="accent1"/>
          </a:effectRef>
          <a:fontRef idx="minor">
            <a:schemeClr val="lt1"/>
          </a:fontRef>
        </p:style>
        <p:txBody>
          <a:bodyPr lIns="121268" tIns="60634" rIns="121268" bIns="60634" rtlCol="0" anchor="ctr"/>
          <a:lstStyle/>
          <a:p>
            <a:pPr algn="ctr"/>
            <a:endParaRPr lang="zh-CN" altLang="en-US"/>
          </a:p>
        </p:txBody>
      </p:sp>
      <p:sp>
        <p:nvSpPr>
          <p:cNvPr id="4" name="文本框 3"/>
          <p:cNvSpPr txBox="1"/>
          <p:nvPr/>
        </p:nvSpPr>
        <p:spPr>
          <a:xfrm>
            <a:off x="313482" y="38482"/>
            <a:ext cx="2296748" cy="430229"/>
          </a:xfrm>
          <a:prstGeom prst="rect">
            <a:avLst/>
          </a:prstGeom>
          <a:noFill/>
        </p:spPr>
        <p:txBody>
          <a:bodyPr wrap="none" lIns="121268" tIns="60634" rIns="121268" bIns="60634" rtlCol="0">
            <a:spAutoFit/>
          </a:bodyPr>
          <a:lstStyle/>
          <a:p>
            <a:r>
              <a:rPr lang="zh-CN" altLang="en-US" sz="2000" b="1" dirty="0" smtClean="0">
                <a:latin typeface="微软雅黑" panose="020B0503020204020204" pitchFamily="34" charset="-122"/>
                <a:ea typeface="微软雅黑" panose="020B0503020204020204" pitchFamily="34" charset="-122"/>
              </a:rPr>
              <a:t>职业卫生基本概念</a:t>
            </a:r>
            <a:endParaRPr lang="zh-CN" altLang="en-US" sz="2000" b="1" dirty="0">
              <a:latin typeface="微软雅黑" panose="020B0503020204020204" pitchFamily="34" charset="-122"/>
              <a:ea typeface="微软雅黑" panose="020B0503020204020204" pitchFamily="34" charset="-122"/>
            </a:endParaRPr>
          </a:p>
        </p:txBody>
      </p:sp>
      <p:sp>
        <p:nvSpPr>
          <p:cNvPr id="10" name="矩形 9"/>
          <p:cNvSpPr/>
          <p:nvPr/>
        </p:nvSpPr>
        <p:spPr>
          <a:xfrm>
            <a:off x="741442" y="2558536"/>
            <a:ext cx="543739" cy="523220"/>
          </a:xfrm>
          <a:prstGeom prst="rect">
            <a:avLst/>
          </a:prstGeom>
        </p:spPr>
        <p:txBody>
          <a:bodyPr wrap="none">
            <a:spAutoFit/>
          </a:bodyPr>
          <a:lstStyle/>
          <a:p>
            <a:r>
              <a:rPr lang="zh-CN" altLang="en-US" sz="2800" b="1" dirty="0" smtClean="0">
                <a:solidFill>
                  <a:srgbClr val="C00000"/>
                </a:solidFill>
                <a:latin typeface="微软雅黑" panose="020B0503020204020204" pitchFamily="34" charset="-122"/>
                <a:ea typeface="微软雅黑" panose="020B0503020204020204" pitchFamily="34" charset="-122"/>
                <a:sym typeface="Calibri" pitchFamily="34" charset="0"/>
              </a:rPr>
              <a:t>苯</a:t>
            </a:r>
            <a:endParaRPr lang="zh-TW" altLang="en-US" sz="2800" b="1" dirty="0">
              <a:solidFill>
                <a:srgbClr val="C00000"/>
              </a:solidFill>
              <a:latin typeface="微软雅黑" panose="020B0503020204020204" pitchFamily="34" charset="-122"/>
              <a:ea typeface="微软雅黑" panose="020B0503020204020204" pitchFamily="34" charset="-122"/>
              <a:sym typeface="Calibri" pitchFamily="34" charset="0"/>
            </a:endParaRPr>
          </a:p>
        </p:txBody>
      </p:sp>
      <p:sp>
        <p:nvSpPr>
          <p:cNvPr id="11" name="Rectangle 2"/>
          <p:cNvSpPr>
            <a:spLocks noChangeArrowheads="1"/>
          </p:cNvSpPr>
          <p:nvPr/>
        </p:nvSpPr>
        <p:spPr bwMode="auto">
          <a:xfrm>
            <a:off x="1276625" y="2667378"/>
            <a:ext cx="10572125" cy="369332"/>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lvl="0" fontAlgn="base">
              <a:spcBef>
                <a:spcPct val="0"/>
              </a:spcBef>
              <a:spcAft>
                <a:spcPct val="0"/>
              </a:spcAft>
            </a:pPr>
            <a:r>
              <a:rPr lang="zh-CN" altLang="en-US" dirty="0" smtClean="0">
                <a:latin typeface="微软雅黑" panose="020B0503020204020204" pitchFamily="34" charset="-122"/>
                <a:ea typeface="微软雅黑" panose="020B0503020204020204" pitchFamily="34" charset="-122"/>
                <a:sym typeface="Calibri" pitchFamily="34" charset="0"/>
              </a:rPr>
              <a:t>血常规检出异常者，如贫血、白细胞减少症、粒细胞缺乏症、血红蛋白病、血红蛋白病、脾功能亢进等</a:t>
            </a:r>
          </a:p>
        </p:txBody>
      </p:sp>
      <p:sp>
        <p:nvSpPr>
          <p:cNvPr id="12" name="矩形 11"/>
          <p:cNvSpPr/>
          <p:nvPr/>
        </p:nvSpPr>
        <p:spPr>
          <a:xfrm>
            <a:off x="440268" y="3154586"/>
            <a:ext cx="902811" cy="523220"/>
          </a:xfrm>
          <a:prstGeom prst="rect">
            <a:avLst/>
          </a:prstGeom>
        </p:spPr>
        <p:txBody>
          <a:bodyPr wrap="none">
            <a:spAutoFit/>
          </a:bodyPr>
          <a:lstStyle/>
          <a:p>
            <a:r>
              <a:rPr lang="zh-CN" altLang="en-US" sz="2800" b="1" dirty="0" smtClean="0">
                <a:solidFill>
                  <a:srgbClr val="C00000"/>
                </a:solidFill>
                <a:latin typeface="微软雅黑" panose="020B0503020204020204" pitchFamily="34" charset="-122"/>
                <a:ea typeface="微软雅黑" panose="020B0503020204020204" pitchFamily="34" charset="-122"/>
                <a:sym typeface="Calibri" pitchFamily="34" charset="0"/>
              </a:rPr>
              <a:t>粉尘</a:t>
            </a:r>
            <a:endParaRPr lang="zh-TW" altLang="en-US" sz="2800" b="1" dirty="0" smtClean="0">
              <a:solidFill>
                <a:srgbClr val="C00000"/>
              </a:solidFill>
              <a:latin typeface="微软雅黑" panose="020B0503020204020204" pitchFamily="34" charset="-122"/>
              <a:ea typeface="微软雅黑" panose="020B0503020204020204" pitchFamily="34" charset="-122"/>
              <a:sym typeface="Calibri" pitchFamily="34" charset="0"/>
            </a:endParaRPr>
          </a:p>
        </p:txBody>
      </p:sp>
      <p:sp>
        <p:nvSpPr>
          <p:cNvPr id="13" name="Rectangle 2"/>
          <p:cNvSpPr>
            <a:spLocks noChangeArrowheads="1"/>
          </p:cNvSpPr>
          <p:nvPr/>
        </p:nvSpPr>
        <p:spPr bwMode="auto">
          <a:xfrm>
            <a:off x="1289565" y="3263428"/>
            <a:ext cx="8032968" cy="369332"/>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lvl="0" fontAlgn="base">
              <a:spcBef>
                <a:spcPct val="0"/>
              </a:spcBef>
              <a:spcAft>
                <a:spcPct val="0"/>
              </a:spcAft>
            </a:pPr>
            <a:r>
              <a:rPr lang="zh-CN" altLang="en-US" dirty="0" smtClean="0">
                <a:latin typeface="微软雅黑" panose="020B0503020204020204" pitchFamily="34" charset="-122"/>
                <a:ea typeface="微软雅黑" panose="020B0503020204020204" pitchFamily="34" charset="-122"/>
                <a:sym typeface="Calibri" pitchFamily="34" charset="0"/>
              </a:rPr>
              <a:t>活动性肺结核病、慢性阻塞性肺病、慢性间质性肺病、伴肺功能损害的疾病等</a:t>
            </a:r>
          </a:p>
        </p:txBody>
      </p:sp>
      <p:sp>
        <p:nvSpPr>
          <p:cNvPr id="14" name="矩形 13"/>
          <p:cNvSpPr/>
          <p:nvPr/>
        </p:nvSpPr>
        <p:spPr>
          <a:xfrm>
            <a:off x="431857" y="3747252"/>
            <a:ext cx="902811" cy="523220"/>
          </a:xfrm>
          <a:prstGeom prst="rect">
            <a:avLst/>
          </a:prstGeom>
        </p:spPr>
        <p:txBody>
          <a:bodyPr wrap="none">
            <a:spAutoFit/>
          </a:bodyPr>
          <a:lstStyle/>
          <a:p>
            <a:r>
              <a:rPr lang="zh-CN" altLang="en-US" sz="2800" b="1" dirty="0" smtClean="0">
                <a:solidFill>
                  <a:srgbClr val="C00000"/>
                </a:solidFill>
                <a:latin typeface="微软雅黑" panose="020B0503020204020204" pitchFamily="34" charset="-122"/>
                <a:ea typeface="微软雅黑" panose="020B0503020204020204" pitchFamily="34" charset="-122"/>
                <a:sym typeface="Calibri" pitchFamily="34" charset="0"/>
              </a:rPr>
              <a:t>噪声</a:t>
            </a:r>
            <a:endParaRPr lang="zh-TW" altLang="en-US" sz="2800" b="1" dirty="0" smtClean="0">
              <a:solidFill>
                <a:srgbClr val="C00000"/>
              </a:solidFill>
              <a:latin typeface="微软雅黑" panose="020B0503020204020204" pitchFamily="34" charset="-122"/>
              <a:ea typeface="微软雅黑" panose="020B0503020204020204" pitchFamily="34" charset="-122"/>
              <a:sym typeface="Calibri" pitchFamily="34" charset="0"/>
            </a:endParaRPr>
          </a:p>
        </p:txBody>
      </p:sp>
      <p:sp>
        <p:nvSpPr>
          <p:cNvPr id="15" name="Rectangle 2"/>
          <p:cNvSpPr>
            <a:spLocks noChangeArrowheads="1"/>
          </p:cNvSpPr>
          <p:nvPr/>
        </p:nvSpPr>
        <p:spPr bwMode="auto">
          <a:xfrm>
            <a:off x="1292729" y="3844519"/>
            <a:ext cx="9648795" cy="369332"/>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lvl="0" fontAlgn="base">
              <a:spcBef>
                <a:spcPct val="0"/>
              </a:spcBef>
              <a:spcAft>
                <a:spcPct val="0"/>
              </a:spcAft>
            </a:pPr>
            <a:r>
              <a:rPr lang="zh-CN" altLang="en-US" dirty="0" smtClean="0">
                <a:latin typeface="微软雅黑" panose="020B0503020204020204" pitchFamily="34" charset="-122"/>
                <a:ea typeface="微软雅黑" panose="020B0503020204020204" pitchFamily="34" charset="-122"/>
                <a:sym typeface="Calibri" pitchFamily="34" charset="0"/>
              </a:rPr>
              <a:t>各种原因引起永久性感音神经性听力损失、</a:t>
            </a:r>
            <a:r>
              <a:rPr lang="en-US" altLang="zh-CN" dirty="0" smtClean="0">
                <a:latin typeface="微软雅黑" panose="020B0503020204020204" pitchFamily="34" charset="-122"/>
                <a:ea typeface="微软雅黑" panose="020B0503020204020204" pitchFamily="34" charset="-122"/>
                <a:sym typeface="Calibri" pitchFamily="34" charset="0"/>
              </a:rPr>
              <a:t>Ⅱ</a:t>
            </a:r>
            <a:r>
              <a:rPr lang="zh-CN" altLang="en-US" dirty="0" smtClean="0">
                <a:latin typeface="微软雅黑" panose="020B0503020204020204" pitchFamily="34" charset="-122"/>
                <a:ea typeface="微软雅黑" panose="020B0503020204020204" pitchFamily="34" charset="-122"/>
                <a:sym typeface="Calibri" pitchFamily="34" charset="0"/>
              </a:rPr>
              <a:t>期高血压和器质心脏病、中度以上传导性耳聋等</a:t>
            </a:r>
          </a:p>
        </p:txBody>
      </p:sp>
      <p:sp>
        <p:nvSpPr>
          <p:cNvPr id="16" name="矩形 15"/>
          <p:cNvSpPr/>
          <p:nvPr/>
        </p:nvSpPr>
        <p:spPr>
          <a:xfrm>
            <a:off x="445782" y="4351493"/>
            <a:ext cx="902811" cy="523220"/>
          </a:xfrm>
          <a:prstGeom prst="rect">
            <a:avLst/>
          </a:prstGeom>
        </p:spPr>
        <p:txBody>
          <a:bodyPr wrap="none">
            <a:spAutoFit/>
          </a:bodyPr>
          <a:lstStyle/>
          <a:p>
            <a:r>
              <a:rPr lang="zh-CN" altLang="en-US" sz="2800" b="1" dirty="0" smtClean="0">
                <a:solidFill>
                  <a:srgbClr val="C00000"/>
                </a:solidFill>
                <a:latin typeface="微软雅黑" panose="020B0503020204020204" pitchFamily="34" charset="-122"/>
                <a:ea typeface="微软雅黑" panose="020B0503020204020204" pitchFamily="34" charset="-122"/>
                <a:sym typeface="Calibri" pitchFamily="34" charset="0"/>
              </a:rPr>
              <a:t>高温</a:t>
            </a:r>
            <a:endParaRPr lang="zh-TW" altLang="en-US" sz="2800" b="1" dirty="0" smtClean="0">
              <a:solidFill>
                <a:srgbClr val="C00000"/>
              </a:solidFill>
              <a:latin typeface="微软雅黑" panose="020B0503020204020204" pitchFamily="34" charset="-122"/>
              <a:ea typeface="微软雅黑" panose="020B0503020204020204" pitchFamily="34" charset="-122"/>
              <a:sym typeface="Calibri" pitchFamily="34" charset="0"/>
            </a:endParaRPr>
          </a:p>
        </p:txBody>
      </p:sp>
      <p:sp>
        <p:nvSpPr>
          <p:cNvPr id="17" name="Rectangle 2"/>
          <p:cNvSpPr>
            <a:spLocks noChangeArrowheads="1"/>
          </p:cNvSpPr>
          <p:nvPr/>
        </p:nvSpPr>
        <p:spPr bwMode="auto">
          <a:xfrm>
            <a:off x="1313854" y="4495060"/>
            <a:ext cx="9187130" cy="369332"/>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lvl="0" fontAlgn="base">
              <a:spcBef>
                <a:spcPct val="0"/>
              </a:spcBef>
              <a:spcAft>
                <a:spcPct val="0"/>
              </a:spcAft>
            </a:pPr>
            <a:r>
              <a:rPr lang="en-US" altLang="zh-CN" dirty="0" smtClean="0">
                <a:latin typeface="微软雅黑" panose="020B0503020204020204" pitchFamily="34" charset="-122"/>
                <a:ea typeface="微软雅黑" panose="020B0503020204020204" pitchFamily="34" charset="-122"/>
                <a:sym typeface="Calibri" pitchFamily="34" charset="0"/>
              </a:rPr>
              <a:t>Ⅱ</a:t>
            </a:r>
            <a:r>
              <a:rPr lang="zh-CN" altLang="en-US" dirty="0" smtClean="0">
                <a:latin typeface="微软雅黑" panose="020B0503020204020204" pitchFamily="34" charset="-122"/>
                <a:ea typeface="微软雅黑" panose="020B0503020204020204" pitchFamily="34" charset="-122"/>
                <a:sym typeface="Calibri" pitchFamily="34" charset="0"/>
              </a:rPr>
              <a:t>期高血压、活动性消化性溃疡、慢性肾炎、为控制的甲亢、糖尿病、大面积皮肤疤痕等</a:t>
            </a:r>
          </a:p>
        </p:txBody>
      </p:sp>
      <p:sp>
        <p:nvSpPr>
          <p:cNvPr id="18" name="内容占位符 2"/>
          <p:cNvSpPr txBox="1">
            <a:spLocks/>
          </p:cNvSpPr>
          <p:nvPr/>
        </p:nvSpPr>
        <p:spPr bwMode="auto">
          <a:xfrm>
            <a:off x="2329873" y="1354307"/>
            <a:ext cx="7531762" cy="479626"/>
          </a:xfrm>
          <a:prstGeom prst="rect">
            <a:avLst/>
          </a:prstGeom>
          <a:noFill/>
          <a:ln w="9525">
            <a:noFill/>
            <a:miter lim="800000"/>
            <a:headEnd/>
            <a:tailEnd/>
          </a:ln>
        </p:spPr>
        <p:txBody>
          <a:bodyPr/>
          <a:lstStyle/>
          <a:p>
            <a:pPr marL="228600" indent="-228600" algn="ctr" eaLnBrk="1" hangingPunct="1">
              <a:lnSpc>
                <a:spcPts val="3800"/>
              </a:lnSpc>
              <a:spcBef>
                <a:spcPts val="1000"/>
              </a:spcBef>
              <a:defRPr/>
            </a:pPr>
            <a:r>
              <a:rPr lang="zh-CN" altLang="en-US" sz="3600" b="1" dirty="0" smtClean="0">
                <a:solidFill>
                  <a:srgbClr val="01458E"/>
                </a:solidFill>
                <a:latin typeface="微软雅黑" panose="020B0503020204020204" pitchFamily="34" charset="-122"/>
                <a:ea typeface="微软雅黑" panose="020B0503020204020204" pitchFamily="34" charset="-122"/>
                <a:sym typeface="Calibri" pitchFamily="34" charset="0"/>
              </a:rPr>
              <a:t>常见职业卫生禁忌证影响</a:t>
            </a:r>
            <a:endParaRPr lang="zh-CN" altLang="en-US" sz="3600" b="1" dirty="0">
              <a:solidFill>
                <a:srgbClr val="01458E"/>
              </a:solidFill>
              <a:latin typeface="微软雅黑" panose="020B0503020204020204" pitchFamily="34" charset="-122"/>
              <a:ea typeface="微软雅黑" panose="020B0503020204020204" pitchFamily="34" charset="-122"/>
              <a:sym typeface="Calibri" pitchFamily="34" charset="0"/>
            </a:endParaRPr>
          </a:p>
        </p:txBody>
      </p:sp>
    </p:spTree>
    <p:extLst>
      <p:ext uri="{BB962C8B-B14F-4D97-AF65-F5344CB8AC3E}">
        <p14:creationId xmlns:p14="http://schemas.microsoft.com/office/powerpoint/2010/main" val="1545750163"/>
      </p:ext>
    </p:extLst>
  </p:cSld>
  <p:clrMapOvr>
    <a:masterClrMapping/>
  </p:clrMapOvr>
  <mc:AlternateContent xmlns:mc="http://schemas.openxmlformats.org/markup-compatibility/2006" xmlns:p14="http://schemas.microsoft.com/office/powerpoint/2010/main">
    <mc:Choice Requires="p14">
      <p:transition p14:dur="0" advClick="0" advTm="2000"/>
    </mc:Choice>
    <mc:Fallback xmlns="">
      <p:transition advClick="0" advTm="2000"/>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30867" y="158553"/>
            <a:ext cx="60959" cy="191674"/>
          </a:xfrm>
          <a:prstGeom prst="rect">
            <a:avLst/>
          </a:prstGeom>
          <a:solidFill>
            <a:schemeClr val="tx1">
              <a:lumMod val="95000"/>
              <a:lumOff val="5000"/>
            </a:schemeClr>
          </a:solidFill>
        </p:spPr>
        <p:style>
          <a:lnRef idx="2">
            <a:schemeClr val="accent1">
              <a:shade val="50000"/>
            </a:schemeClr>
          </a:lnRef>
          <a:fillRef idx="1">
            <a:schemeClr val="accent1"/>
          </a:fillRef>
          <a:effectRef idx="0">
            <a:schemeClr val="accent1"/>
          </a:effectRef>
          <a:fontRef idx="minor">
            <a:schemeClr val="lt1"/>
          </a:fontRef>
        </p:style>
        <p:txBody>
          <a:bodyPr lIns="121268" tIns="60634" rIns="121268" bIns="60634" rtlCol="0" anchor="ctr"/>
          <a:lstStyle/>
          <a:p>
            <a:pPr algn="ctr"/>
            <a:endParaRPr lang="zh-CN" altLang="en-US"/>
          </a:p>
        </p:txBody>
      </p:sp>
      <p:sp>
        <p:nvSpPr>
          <p:cNvPr id="3" name="矩形 2"/>
          <p:cNvSpPr/>
          <p:nvPr/>
        </p:nvSpPr>
        <p:spPr>
          <a:xfrm>
            <a:off x="199857" y="158553"/>
            <a:ext cx="113625" cy="191674"/>
          </a:xfrm>
          <a:prstGeom prst="rect">
            <a:avLst/>
          </a:prstGeom>
          <a:solidFill>
            <a:schemeClr val="tx1">
              <a:lumMod val="95000"/>
              <a:lumOff val="5000"/>
            </a:schemeClr>
          </a:solidFill>
        </p:spPr>
        <p:style>
          <a:lnRef idx="2">
            <a:schemeClr val="accent1">
              <a:shade val="50000"/>
            </a:schemeClr>
          </a:lnRef>
          <a:fillRef idx="1">
            <a:schemeClr val="accent1"/>
          </a:fillRef>
          <a:effectRef idx="0">
            <a:schemeClr val="accent1"/>
          </a:effectRef>
          <a:fontRef idx="minor">
            <a:schemeClr val="lt1"/>
          </a:fontRef>
        </p:style>
        <p:txBody>
          <a:bodyPr lIns="121268" tIns="60634" rIns="121268" bIns="60634" rtlCol="0" anchor="ctr"/>
          <a:lstStyle/>
          <a:p>
            <a:pPr algn="ctr"/>
            <a:endParaRPr lang="zh-CN" altLang="en-US"/>
          </a:p>
        </p:txBody>
      </p:sp>
      <p:sp>
        <p:nvSpPr>
          <p:cNvPr id="4" name="文本框 3"/>
          <p:cNvSpPr txBox="1"/>
          <p:nvPr/>
        </p:nvSpPr>
        <p:spPr>
          <a:xfrm>
            <a:off x="313482" y="38482"/>
            <a:ext cx="2296748" cy="430229"/>
          </a:xfrm>
          <a:prstGeom prst="rect">
            <a:avLst/>
          </a:prstGeom>
          <a:noFill/>
        </p:spPr>
        <p:txBody>
          <a:bodyPr wrap="none" lIns="121268" tIns="60634" rIns="121268" bIns="60634" rtlCol="0">
            <a:spAutoFit/>
          </a:bodyPr>
          <a:lstStyle/>
          <a:p>
            <a:r>
              <a:rPr lang="zh-CN" altLang="en-US" sz="2000" b="1" dirty="0" smtClean="0">
                <a:latin typeface="微软雅黑" panose="020B0503020204020204" pitchFamily="34" charset="-122"/>
                <a:ea typeface="微软雅黑" panose="020B0503020204020204" pitchFamily="34" charset="-122"/>
              </a:rPr>
              <a:t>职业卫生基本概念</a:t>
            </a:r>
            <a:endParaRPr lang="zh-CN" altLang="en-US" sz="2000" b="1" dirty="0">
              <a:latin typeface="微软雅黑" panose="020B0503020204020204" pitchFamily="34" charset="-122"/>
              <a:ea typeface="微软雅黑" panose="020B0503020204020204" pitchFamily="34" charset="-122"/>
            </a:endParaRPr>
          </a:p>
        </p:txBody>
      </p:sp>
      <p:sp>
        <p:nvSpPr>
          <p:cNvPr id="5" name="文字方塊 4"/>
          <p:cNvSpPr txBox="1"/>
          <p:nvPr/>
        </p:nvSpPr>
        <p:spPr>
          <a:xfrm>
            <a:off x="693194" y="1898818"/>
            <a:ext cx="11046106" cy="1315745"/>
          </a:xfrm>
          <a:prstGeom prst="rect">
            <a:avLst/>
          </a:prstGeom>
          <a:noFill/>
        </p:spPr>
        <p:txBody>
          <a:bodyPr wrap="square" rtlCol="0">
            <a:spAutoFit/>
          </a:bodyPr>
          <a:lstStyle/>
          <a:p>
            <a:pPr>
              <a:lnSpc>
                <a:spcPct val="150000"/>
              </a:lnSpc>
            </a:pPr>
            <a:r>
              <a:rPr lang="zh-CN" altLang="en-US" sz="2800" b="1" dirty="0" smtClean="0">
                <a:solidFill>
                  <a:srgbClr val="01458E"/>
                </a:solidFill>
                <a:latin typeface="微软雅黑" panose="020B0503020204020204" pitchFamily="34" charset="-122"/>
                <a:ea typeface="微软雅黑" panose="020B0503020204020204" pitchFamily="34" charset="-122"/>
              </a:rPr>
              <a:t>    高危人群：</a:t>
            </a:r>
            <a:r>
              <a:rPr lang="zh-CN" altLang="en-US" sz="2500" dirty="0" smtClean="0">
                <a:latin typeface="微软雅黑" panose="020B0503020204020204" pitchFamily="34" charset="-122"/>
                <a:ea typeface="微软雅黑" panose="020B0503020204020204" pitchFamily="34" charset="-122"/>
              </a:rPr>
              <a:t>是指在职业活动中易遭受工作有关疾病、职业病和伤害的人群和（或）接触高浓度（高强度）职业性有害因素的职业人群。</a:t>
            </a:r>
            <a:endParaRPr lang="zh-TW" altLang="en-US" sz="2500" dirty="0">
              <a:latin typeface="微软雅黑" panose="020B0503020204020204" pitchFamily="34" charset="-122"/>
              <a:ea typeface="微软雅黑" panose="020B0503020204020204" pitchFamily="34" charset="-122"/>
            </a:endParaRPr>
          </a:p>
        </p:txBody>
      </p:sp>
      <p:cxnSp>
        <p:nvCxnSpPr>
          <p:cNvPr id="8" name="直線接點 7"/>
          <p:cNvCxnSpPr/>
          <p:nvPr/>
        </p:nvCxnSpPr>
        <p:spPr>
          <a:xfrm flipV="1">
            <a:off x="-11579" y="3622877"/>
            <a:ext cx="12240000" cy="11574"/>
          </a:xfrm>
          <a:prstGeom prst="line">
            <a:avLst/>
          </a:prstGeom>
          <a:ln w="31750">
            <a:solidFill>
              <a:srgbClr val="003399"/>
            </a:solidFill>
            <a:prstDash val="dash"/>
          </a:ln>
        </p:spPr>
        <p:style>
          <a:lnRef idx="1">
            <a:schemeClr val="accent1"/>
          </a:lnRef>
          <a:fillRef idx="0">
            <a:schemeClr val="accent1"/>
          </a:fillRef>
          <a:effectRef idx="0">
            <a:schemeClr val="accent1"/>
          </a:effectRef>
          <a:fontRef idx="minor">
            <a:schemeClr val="tx1"/>
          </a:fontRef>
        </p:style>
      </p:cxnSp>
      <p:sp>
        <p:nvSpPr>
          <p:cNvPr id="9" name="文字方塊 8"/>
          <p:cNvSpPr txBox="1"/>
          <p:nvPr/>
        </p:nvSpPr>
        <p:spPr>
          <a:xfrm>
            <a:off x="677121" y="3892285"/>
            <a:ext cx="11161858" cy="2677656"/>
          </a:xfrm>
          <a:prstGeom prst="rect">
            <a:avLst/>
          </a:prstGeom>
          <a:noFill/>
        </p:spPr>
        <p:txBody>
          <a:bodyPr wrap="square" rtlCol="0">
            <a:spAutoFit/>
          </a:bodyPr>
          <a:lstStyle/>
          <a:p>
            <a:pPr>
              <a:lnSpc>
                <a:spcPct val="150000"/>
              </a:lnSpc>
            </a:pPr>
            <a:r>
              <a:rPr lang="zh-CN" altLang="en-US" sz="2800" b="1" dirty="0" smtClean="0">
                <a:solidFill>
                  <a:srgbClr val="01458E"/>
                </a:solidFill>
                <a:latin typeface="微软雅黑" panose="020B0503020204020204" pitchFamily="34" charset="-122"/>
                <a:ea typeface="微软雅黑" panose="020B0503020204020204" pitchFamily="34" charset="-122"/>
                <a:sym typeface="Calibri" pitchFamily="34" charset="0"/>
              </a:rPr>
              <a:t>    职业病危害因素：</a:t>
            </a:r>
            <a:r>
              <a:rPr lang="zh-CN" altLang="en-US" sz="2800" dirty="0" smtClean="0">
                <a:latin typeface="微软雅黑" panose="020B0503020204020204" pitchFamily="34" charset="-122"/>
                <a:ea typeface="微软雅黑" panose="020B0503020204020204" pitchFamily="34" charset="-122"/>
              </a:rPr>
              <a:t>又称职业性有害因素，是指在职业活动中产生和存在的、可能对职业人群健康和作业能力造成不良影响的因素或条件，主要包括职业活动中存在的各种有害的化学因素、物理因素、生物因素，以及在作业过程中产生的其他职业性有害因素。</a:t>
            </a:r>
            <a:endParaRPr lang="zh-TW" altLang="en-US" sz="2500" dirty="0" smtClean="0">
              <a:latin typeface="微软雅黑" panose="020B0503020204020204" pitchFamily="34" charset="-122"/>
              <a:ea typeface="微软雅黑" panose="020B0503020204020204" pitchFamily="34" charset="-122"/>
              <a:sym typeface="Calibri" pitchFamily="34" charset="0"/>
            </a:endParaRPr>
          </a:p>
        </p:txBody>
      </p:sp>
    </p:spTree>
    <p:extLst>
      <p:ext uri="{BB962C8B-B14F-4D97-AF65-F5344CB8AC3E}">
        <p14:creationId xmlns:p14="http://schemas.microsoft.com/office/powerpoint/2010/main" val="652666708"/>
      </p:ext>
    </p:extLst>
  </p:cSld>
  <p:clrMapOvr>
    <a:masterClrMapping/>
  </p:clrMapOvr>
  <mc:AlternateContent xmlns:mc="http://schemas.openxmlformats.org/markup-compatibility/2006" xmlns:p14="http://schemas.microsoft.com/office/powerpoint/2010/main">
    <mc:Choice Requires="p14">
      <p:transition p14:dur="0" advClick="0" advTm="2000"/>
    </mc:Choice>
    <mc:Fallback xmlns="">
      <p:transition advClick="0" advTm="2000"/>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30867" y="158553"/>
            <a:ext cx="60959" cy="191674"/>
          </a:xfrm>
          <a:prstGeom prst="rect">
            <a:avLst/>
          </a:prstGeom>
          <a:solidFill>
            <a:schemeClr val="tx1">
              <a:lumMod val="95000"/>
              <a:lumOff val="5000"/>
            </a:schemeClr>
          </a:solidFill>
        </p:spPr>
        <p:style>
          <a:lnRef idx="2">
            <a:schemeClr val="accent1">
              <a:shade val="50000"/>
            </a:schemeClr>
          </a:lnRef>
          <a:fillRef idx="1">
            <a:schemeClr val="accent1"/>
          </a:fillRef>
          <a:effectRef idx="0">
            <a:schemeClr val="accent1"/>
          </a:effectRef>
          <a:fontRef idx="minor">
            <a:schemeClr val="lt1"/>
          </a:fontRef>
        </p:style>
        <p:txBody>
          <a:bodyPr lIns="121268" tIns="60634" rIns="121268" bIns="60634" rtlCol="0" anchor="ctr"/>
          <a:lstStyle/>
          <a:p>
            <a:pPr algn="ctr"/>
            <a:endParaRPr lang="zh-CN" altLang="en-US"/>
          </a:p>
        </p:txBody>
      </p:sp>
      <p:sp>
        <p:nvSpPr>
          <p:cNvPr id="3" name="矩形 2"/>
          <p:cNvSpPr/>
          <p:nvPr/>
        </p:nvSpPr>
        <p:spPr>
          <a:xfrm>
            <a:off x="199857" y="158553"/>
            <a:ext cx="113625" cy="191674"/>
          </a:xfrm>
          <a:prstGeom prst="rect">
            <a:avLst/>
          </a:prstGeom>
          <a:solidFill>
            <a:schemeClr val="tx1">
              <a:lumMod val="95000"/>
              <a:lumOff val="5000"/>
            </a:schemeClr>
          </a:solidFill>
        </p:spPr>
        <p:style>
          <a:lnRef idx="2">
            <a:schemeClr val="accent1">
              <a:shade val="50000"/>
            </a:schemeClr>
          </a:lnRef>
          <a:fillRef idx="1">
            <a:schemeClr val="accent1"/>
          </a:fillRef>
          <a:effectRef idx="0">
            <a:schemeClr val="accent1"/>
          </a:effectRef>
          <a:fontRef idx="minor">
            <a:schemeClr val="lt1"/>
          </a:fontRef>
        </p:style>
        <p:txBody>
          <a:bodyPr lIns="121268" tIns="60634" rIns="121268" bIns="60634" rtlCol="0" anchor="ctr"/>
          <a:lstStyle/>
          <a:p>
            <a:pPr algn="ctr"/>
            <a:endParaRPr lang="zh-CN" altLang="en-US"/>
          </a:p>
        </p:txBody>
      </p:sp>
      <p:sp>
        <p:nvSpPr>
          <p:cNvPr id="4" name="文本框 3"/>
          <p:cNvSpPr txBox="1"/>
          <p:nvPr/>
        </p:nvSpPr>
        <p:spPr>
          <a:xfrm>
            <a:off x="313482" y="38482"/>
            <a:ext cx="2809709" cy="430229"/>
          </a:xfrm>
          <a:prstGeom prst="rect">
            <a:avLst/>
          </a:prstGeom>
          <a:noFill/>
        </p:spPr>
        <p:txBody>
          <a:bodyPr wrap="none" lIns="121268" tIns="60634" rIns="121268" bIns="60634" rtlCol="0">
            <a:spAutoFit/>
          </a:bodyPr>
          <a:lstStyle/>
          <a:p>
            <a:r>
              <a:rPr lang="zh-CN" altLang="en-US" sz="2000" b="1" dirty="0" smtClean="0">
                <a:latin typeface="微软雅黑" panose="020B0503020204020204" pitchFamily="34" charset="-122"/>
                <a:ea typeface="微软雅黑" panose="020B0503020204020204" pitchFamily="34" charset="-122"/>
              </a:rPr>
              <a:t>职业病危害分类及预防</a:t>
            </a:r>
            <a:endParaRPr lang="zh-CN" altLang="en-US" sz="2000" b="1" dirty="0">
              <a:latin typeface="微软雅黑" panose="020B0503020204020204" pitchFamily="34" charset="-122"/>
              <a:ea typeface="微软雅黑" panose="020B0503020204020204" pitchFamily="34" charset="-122"/>
            </a:endParaRPr>
          </a:p>
        </p:txBody>
      </p:sp>
      <p:grpSp>
        <p:nvGrpSpPr>
          <p:cNvPr id="5" name="组合 6"/>
          <p:cNvGrpSpPr/>
          <p:nvPr/>
        </p:nvGrpSpPr>
        <p:grpSpPr>
          <a:xfrm>
            <a:off x="4655234" y="1276258"/>
            <a:ext cx="2879945" cy="636151"/>
            <a:chOff x="3131840" y="987574"/>
            <a:chExt cx="2880320" cy="648072"/>
          </a:xfrm>
        </p:grpSpPr>
        <p:sp>
          <p:nvSpPr>
            <p:cNvPr id="6" name="圆角矩形 2"/>
            <p:cNvSpPr/>
            <p:nvPr/>
          </p:nvSpPr>
          <p:spPr>
            <a:xfrm>
              <a:off x="3131840" y="987574"/>
              <a:ext cx="2880320" cy="648072"/>
            </a:xfrm>
            <a:prstGeom prst="roundRect">
              <a:avLst>
                <a:gd name="adj" fmla="val 50000"/>
              </a:avLst>
            </a:prstGeom>
            <a:noFill/>
            <a:ln w="28575">
              <a:solidFill>
                <a:srgbClr val="01458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00" dirty="0"/>
            </a:p>
          </p:txBody>
        </p:sp>
        <p:sp>
          <p:nvSpPr>
            <p:cNvPr id="7" name="TextBox 5"/>
            <p:cNvSpPr txBox="1"/>
            <p:nvPr/>
          </p:nvSpPr>
          <p:spPr>
            <a:xfrm>
              <a:off x="3864114" y="1080778"/>
              <a:ext cx="1569864" cy="517347"/>
            </a:xfrm>
            <a:prstGeom prst="rect">
              <a:avLst/>
            </a:prstGeom>
            <a:noFill/>
            <a:ln w="28575">
              <a:noFill/>
            </a:ln>
          </p:spPr>
          <p:txBody>
            <a:bodyPr wrap="none" rtlCol="0">
              <a:spAutoFit/>
            </a:bodyPr>
            <a:lstStyle/>
            <a:p>
              <a:r>
                <a:rPr lang="zh-CN" altLang="en-US" sz="2700" dirty="0" smtClean="0">
                  <a:solidFill>
                    <a:srgbClr val="01458E"/>
                  </a:solidFill>
                  <a:latin typeface="微软雅黑" panose="020B0503020204020204" pitchFamily="34" charset="-122"/>
                  <a:ea typeface="微软雅黑" panose="020B0503020204020204" pitchFamily="34" charset="-122"/>
                </a:rPr>
                <a:t>第二部分</a:t>
              </a:r>
              <a:endParaRPr lang="zh-CN" altLang="en-US" sz="2700" dirty="0">
                <a:solidFill>
                  <a:srgbClr val="01458E"/>
                </a:solidFill>
                <a:latin typeface="微软雅黑" panose="020B0503020204020204" pitchFamily="34" charset="-122"/>
                <a:ea typeface="微软雅黑" panose="020B0503020204020204" pitchFamily="34" charset="-122"/>
              </a:endParaRPr>
            </a:p>
          </p:txBody>
        </p:sp>
      </p:grpSp>
      <p:cxnSp>
        <p:nvCxnSpPr>
          <p:cNvPr id="8" name="直接连接符 15"/>
          <p:cNvCxnSpPr/>
          <p:nvPr/>
        </p:nvCxnSpPr>
        <p:spPr>
          <a:xfrm flipH="1">
            <a:off x="3139532" y="2793565"/>
            <a:ext cx="5920043" cy="0"/>
          </a:xfrm>
          <a:prstGeom prst="line">
            <a:avLst/>
          </a:prstGeom>
          <a:ln w="38100">
            <a:solidFill>
              <a:srgbClr val="01458E"/>
            </a:solidFill>
          </a:ln>
        </p:spPr>
        <p:style>
          <a:lnRef idx="1">
            <a:schemeClr val="accent1"/>
          </a:lnRef>
          <a:fillRef idx="0">
            <a:schemeClr val="accent1"/>
          </a:fillRef>
          <a:effectRef idx="0">
            <a:schemeClr val="accent1"/>
          </a:effectRef>
          <a:fontRef idx="minor">
            <a:schemeClr val="tx1"/>
          </a:fontRef>
        </p:style>
      </p:cxnSp>
      <p:cxnSp>
        <p:nvCxnSpPr>
          <p:cNvPr id="9" name="直接连接符 18"/>
          <p:cNvCxnSpPr/>
          <p:nvPr/>
        </p:nvCxnSpPr>
        <p:spPr>
          <a:xfrm flipH="1">
            <a:off x="3139532" y="4138026"/>
            <a:ext cx="5920043" cy="0"/>
          </a:xfrm>
          <a:prstGeom prst="line">
            <a:avLst/>
          </a:prstGeom>
          <a:ln w="38100">
            <a:solidFill>
              <a:srgbClr val="01458E"/>
            </a:solidFill>
          </a:ln>
        </p:spPr>
        <p:style>
          <a:lnRef idx="1">
            <a:schemeClr val="accent1"/>
          </a:lnRef>
          <a:fillRef idx="0">
            <a:schemeClr val="accent1"/>
          </a:fillRef>
          <a:effectRef idx="0">
            <a:schemeClr val="accent1"/>
          </a:effectRef>
          <a:fontRef idx="minor">
            <a:schemeClr val="tx1"/>
          </a:fontRef>
        </p:style>
      </p:cxnSp>
      <p:sp>
        <p:nvSpPr>
          <p:cNvPr id="10" name="TextBox 12"/>
          <p:cNvSpPr txBox="1"/>
          <p:nvPr/>
        </p:nvSpPr>
        <p:spPr>
          <a:xfrm>
            <a:off x="3212501" y="3081664"/>
            <a:ext cx="5760545" cy="784826"/>
          </a:xfrm>
          <a:prstGeom prst="rect">
            <a:avLst/>
          </a:prstGeom>
          <a:noFill/>
        </p:spPr>
        <p:txBody>
          <a:bodyPr wrap="none" lIns="121917" tIns="60958" rIns="121917" bIns="60958" rtlCol="0">
            <a:spAutoFit/>
          </a:bodyPr>
          <a:lstStyle/>
          <a:p>
            <a:pPr algn="ctr"/>
            <a:r>
              <a:rPr lang="zh-CN" altLang="en-US" sz="4300" b="1" dirty="0" smtClean="0">
                <a:solidFill>
                  <a:srgbClr val="01458E"/>
                </a:solidFill>
                <a:latin typeface="微软雅黑" panose="020B0503020204020204" pitchFamily="34" charset="-122"/>
                <a:ea typeface="微软雅黑" panose="020B0503020204020204" pitchFamily="34" charset="-122"/>
              </a:rPr>
              <a:t>职业病危害分类及预防</a:t>
            </a:r>
            <a:endParaRPr lang="zh-CN" altLang="en-US" sz="4300" b="1" dirty="0">
              <a:solidFill>
                <a:srgbClr val="01458E"/>
              </a:solidFill>
              <a:latin typeface="微软雅黑" panose="020B0503020204020204" pitchFamily="34" charset="-122"/>
              <a:ea typeface="微软雅黑" panose="020B0503020204020204" pitchFamily="34" charset="-122"/>
            </a:endParaRPr>
          </a:p>
        </p:txBody>
      </p:sp>
      <p:sp>
        <p:nvSpPr>
          <p:cNvPr id="12" name="椭圆 25"/>
          <p:cNvSpPr/>
          <p:nvPr/>
        </p:nvSpPr>
        <p:spPr>
          <a:xfrm>
            <a:off x="5806153" y="5350452"/>
            <a:ext cx="575989" cy="576197"/>
          </a:xfrm>
          <a:prstGeom prst="ellipse">
            <a:avLst/>
          </a:prstGeom>
          <a:solidFill>
            <a:srgbClr val="01458E"/>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r>
              <a:rPr lang="en-US" altLang="zh-CN" sz="3200" dirty="0" smtClean="0">
                <a:latin typeface="微软雅黑" panose="020B0503020204020204" pitchFamily="34" charset="-122"/>
                <a:ea typeface="微软雅黑" panose="020B0503020204020204" pitchFamily="34" charset="-122"/>
              </a:rPr>
              <a:t>2</a:t>
            </a:r>
            <a:endParaRPr lang="zh-CN" altLang="en-US" sz="3200" dirty="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171454515"/>
      </p:ext>
    </p:extLst>
  </p:cSld>
  <p:clrMapOvr>
    <a:masterClrMapping/>
  </p:clrMapOvr>
  <mc:AlternateContent xmlns:mc="http://schemas.openxmlformats.org/markup-compatibility/2006" xmlns:p14="http://schemas.microsoft.com/office/powerpoint/2010/main">
    <mc:Choice Requires="p14">
      <p:transition p14:dur="0" advClick="0" advTm="2000"/>
    </mc:Choice>
    <mc:Fallback xmlns="">
      <p:transition advClick="0" advTm="2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ppt_x"/>
                                          </p:val>
                                        </p:tav>
                                        <p:tav tm="100000">
                                          <p:val>
                                            <p:strVal val="#ppt_x"/>
                                          </p:val>
                                        </p:tav>
                                      </p:tavLst>
                                    </p:anim>
                                    <p:anim calcmode="lin" valueType="num">
                                      <p:cBhvr additive="base">
                                        <p:cTn id="8" dur="500" fill="hold"/>
                                        <p:tgtEl>
                                          <p:spTgt spid="12"/>
                                        </p:tgtEl>
                                        <p:attrNameLst>
                                          <p:attrName>ppt_y</p:attrName>
                                        </p:attrNameLst>
                                      </p:cBhvr>
                                      <p:tavLst>
                                        <p:tav tm="0">
                                          <p:val>
                                            <p:strVal val="1+#ppt_h/2"/>
                                          </p:val>
                                        </p:tav>
                                        <p:tav tm="100000">
                                          <p:val>
                                            <p:strVal val="#ppt_y"/>
                                          </p:val>
                                        </p:tav>
                                      </p:tavLst>
                                    </p:anim>
                                  </p:childTnLst>
                                </p:cTn>
                              </p:par>
                              <p:par>
                                <p:cTn id="9" presetID="2" presetClass="entr" presetSubtype="1" fill="hold" nodeType="with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500" fill="hold"/>
                                        <p:tgtEl>
                                          <p:spTgt spid="5"/>
                                        </p:tgtEl>
                                        <p:attrNameLst>
                                          <p:attrName>ppt_x</p:attrName>
                                        </p:attrNameLst>
                                      </p:cBhvr>
                                      <p:tavLst>
                                        <p:tav tm="0">
                                          <p:val>
                                            <p:strVal val="#ppt_x"/>
                                          </p:val>
                                        </p:tav>
                                        <p:tav tm="100000">
                                          <p:val>
                                            <p:strVal val="#ppt_x"/>
                                          </p:val>
                                        </p:tav>
                                      </p:tavLst>
                                    </p:anim>
                                    <p:anim calcmode="lin" valueType="num">
                                      <p:cBhvr additive="base">
                                        <p:cTn id="12" dur="500" fill="hold"/>
                                        <p:tgtEl>
                                          <p:spTgt spid="5"/>
                                        </p:tgtEl>
                                        <p:attrNameLst>
                                          <p:attrName>ppt_y</p:attrName>
                                        </p:attrNameLst>
                                      </p:cBhvr>
                                      <p:tavLst>
                                        <p:tav tm="0">
                                          <p:val>
                                            <p:strVal val="0-#ppt_h/2"/>
                                          </p:val>
                                        </p:tav>
                                        <p:tav tm="100000">
                                          <p:val>
                                            <p:strVal val="#ppt_y"/>
                                          </p:val>
                                        </p:tav>
                                      </p:tavLst>
                                    </p:anim>
                                  </p:childTnLst>
                                </p:cTn>
                              </p:par>
                            </p:childTnLst>
                          </p:cTn>
                        </p:par>
                        <p:par>
                          <p:cTn id="13" fill="hold">
                            <p:stCondLst>
                              <p:cond delay="500"/>
                            </p:stCondLst>
                            <p:childTnLst>
                              <p:par>
                                <p:cTn id="14" presetID="22" presetClass="entr" presetSubtype="8" fill="hold" nodeType="after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wipe(left)">
                                      <p:cBhvr>
                                        <p:cTn id="16" dur="500"/>
                                        <p:tgtEl>
                                          <p:spTgt spid="8"/>
                                        </p:tgtEl>
                                      </p:cBhvr>
                                    </p:animEffect>
                                  </p:childTnLst>
                                </p:cTn>
                              </p:par>
                              <p:par>
                                <p:cTn id="17" presetID="22" presetClass="entr" presetSubtype="2" fill="hold" nodeType="with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wipe(right)">
                                      <p:cBhvr>
                                        <p:cTn id="19" dur="500"/>
                                        <p:tgtEl>
                                          <p:spTgt spid="9"/>
                                        </p:tgtEl>
                                      </p:cBhvr>
                                    </p:animEffect>
                                  </p:childTnLst>
                                </p:cTn>
                              </p:par>
                            </p:childTnLst>
                          </p:cTn>
                        </p:par>
                        <p:par>
                          <p:cTn id="20" fill="hold">
                            <p:stCondLst>
                              <p:cond delay="1000"/>
                            </p:stCondLst>
                            <p:childTnLst>
                              <p:par>
                                <p:cTn id="21" presetID="41" presetClass="entr" presetSubtype="0" fill="hold" grpId="0" nodeType="afterEffect">
                                  <p:stCondLst>
                                    <p:cond delay="0"/>
                                  </p:stCondLst>
                                  <p:iterate type="lt">
                                    <p:tmPct val="10000"/>
                                  </p:iterate>
                                  <p:childTnLst>
                                    <p:set>
                                      <p:cBhvr>
                                        <p:cTn id="22" dur="1" fill="hold">
                                          <p:stCondLst>
                                            <p:cond delay="0"/>
                                          </p:stCondLst>
                                        </p:cTn>
                                        <p:tgtEl>
                                          <p:spTgt spid="10"/>
                                        </p:tgtEl>
                                        <p:attrNameLst>
                                          <p:attrName>style.visibility</p:attrName>
                                        </p:attrNameLst>
                                      </p:cBhvr>
                                      <p:to>
                                        <p:strVal val="visible"/>
                                      </p:to>
                                    </p:set>
                                    <p:anim calcmode="lin" valueType="num">
                                      <p:cBhvr>
                                        <p:cTn id="23" dur="500" fill="hold"/>
                                        <p:tgtEl>
                                          <p:spTgt spid="10"/>
                                        </p:tgtEl>
                                        <p:attrNameLst>
                                          <p:attrName>ppt_x</p:attrName>
                                        </p:attrNameLst>
                                      </p:cBhvr>
                                      <p:tavLst>
                                        <p:tav tm="0">
                                          <p:val>
                                            <p:strVal val="#ppt_x"/>
                                          </p:val>
                                        </p:tav>
                                        <p:tav tm="50000">
                                          <p:val>
                                            <p:strVal val="#ppt_x+.1"/>
                                          </p:val>
                                        </p:tav>
                                        <p:tav tm="100000">
                                          <p:val>
                                            <p:strVal val="#ppt_x"/>
                                          </p:val>
                                        </p:tav>
                                      </p:tavLst>
                                    </p:anim>
                                    <p:anim calcmode="lin" valueType="num">
                                      <p:cBhvr>
                                        <p:cTn id="24" dur="500" fill="hold"/>
                                        <p:tgtEl>
                                          <p:spTgt spid="10"/>
                                        </p:tgtEl>
                                        <p:attrNameLst>
                                          <p:attrName>ppt_y</p:attrName>
                                        </p:attrNameLst>
                                      </p:cBhvr>
                                      <p:tavLst>
                                        <p:tav tm="0">
                                          <p:val>
                                            <p:strVal val="#ppt_y"/>
                                          </p:val>
                                        </p:tav>
                                        <p:tav tm="100000">
                                          <p:val>
                                            <p:strVal val="#ppt_y"/>
                                          </p:val>
                                        </p:tav>
                                      </p:tavLst>
                                    </p:anim>
                                    <p:anim calcmode="lin" valueType="num">
                                      <p:cBhvr>
                                        <p:cTn id="25" dur="500" fill="hold"/>
                                        <p:tgtEl>
                                          <p:spTgt spid="10"/>
                                        </p:tgtEl>
                                        <p:attrNameLst>
                                          <p:attrName>ppt_h</p:attrName>
                                        </p:attrNameLst>
                                      </p:cBhvr>
                                      <p:tavLst>
                                        <p:tav tm="0">
                                          <p:val>
                                            <p:strVal val="#ppt_h/10"/>
                                          </p:val>
                                        </p:tav>
                                        <p:tav tm="50000">
                                          <p:val>
                                            <p:strVal val="#ppt_h+.01"/>
                                          </p:val>
                                        </p:tav>
                                        <p:tav tm="100000">
                                          <p:val>
                                            <p:strVal val="#ppt_h"/>
                                          </p:val>
                                        </p:tav>
                                      </p:tavLst>
                                    </p:anim>
                                    <p:anim calcmode="lin" valueType="num">
                                      <p:cBhvr>
                                        <p:cTn id="26" dur="500" fill="hold"/>
                                        <p:tgtEl>
                                          <p:spTgt spid="10"/>
                                        </p:tgtEl>
                                        <p:attrNameLst>
                                          <p:attrName>ppt_w</p:attrName>
                                        </p:attrNameLst>
                                      </p:cBhvr>
                                      <p:tavLst>
                                        <p:tav tm="0">
                                          <p:val>
                                            <p:strVal val="#ppt_w/10"/>
                                          </p:val>
                                        </p:tav>
                                        <p:tav tm="50000">
                                          <p:val>
                                            <p:strVal val="#ppt_w+.01"/>
                                          </p:val>
                                        </p:tav>
                                        <p:tav tm="100000">
                                          <p:val>
                                            <p:strVal val="#ppt_w"/>
                                          </p:val>
                                        </p:tav>
                                      </p:tavLst>
                                    </p:anim>
                                    <p:animEffect transition="in" filter="fade">
                                      <p:cBhvr>
                                        <p:cTn id="27" dur="500" tmFilter="0,0; .5, 1; 1, 1"/>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2"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MH_Other_1"/>
          <p:cNvSpPr/>
          <p:nvPr/>
        </p:nvSpPr>
        <p:spPr>
          <a:xfrm>
            <a:off x="439832" y="2118800"/>
            <a:ext cx="11320040" cy="3437048"/>
          </a:xfrm>
          <a:prstGeom prst="rect">
            <a:avLst/>
          </a:prstGeom>
          <a:solidFill>
            <a:schemeClr val="bg1">
              <a:lumMod val="75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algn="ctr">
              <a:defRPr/>
            </a:pPr>
            <a:endParaRPr lang="zh-CN" altLang="en-US">
              <a:latin typeface="Arial" panose="020B0604020202020204" pitchFamily="34" charset="0"/>
              <a:ea typeface="微软雅黑" panose="020B0503020204020204" pitchFamily="34" charset="-122"/>
            </a:endParaRPr>
          </a:p>
        </p:txBody>
      </p:sp>
      <p:sp>
        <p:nvSpPr>
          <p:cNvPr id="2" name="矩形 1"/>
          <p:cNvSpPr/>
          <p:nvPr/>
        </p:nvSpPr>
        <p:spPr>
          <a:xfrm>
            <a:off x="30867" y="158553"/>
            <a:ext cx="60959" cy="191674"/>
          </a:xfrm>
          <a:prstGeom prst="rect">
            <a:avLst/>
          </a:prstGeom>
          <a:solidFill>
            <a:schemeClr val="tx1">
              <a:lumMod val="95000"/>
              <a:lumOff val="5000"/>
            </a:schemeClr>
          </a:solidFill>
        </p:spPr>
        <p:style>
          <a:lnRef idx="2">
            <a:schemeClr val="accent1">
              <a:shade val="50000"/>
            </a:schemeClr>
          </a:lnRef>
          <a:fillRef idx="1">
            <a:schemeClr val="accent1"/>
          </a:fillRef>
          <a:effectRef idx="0">
            <a:schemeClr val="accent1"/>
          </a:effectRef>
          <a:fontRef idx="minor">
            <a:schemeClr val="lt1"/>
          </a:fontRef>
        </p:style>
        <p:txBody>
          <a:bodyPr lIns="121268" tIns="60634" rIns="121268" bIns="60634" rtlCol="0" anchor="ctr"/>
          <a:lstStyle/>
          <a:p>
            <a:pPr algn="ctr"/>
            <a:endParaRPr lang="zh-CN" altLang="en-US"/>
          </a:p>
        </p:txBody>
      </p:sp>
      <p:sp>
        <p:nvSpPr>
          <p:cNvPr id="3" name="矩形 2"/>
          <p:cNvSpPr/>
          <p:nvPr/>
        </p:nvSpPr>
        <p:spPr>
          <a:xfrm>
            <a:off x="199857" y="158553"/>
            <a:ext cx="113625" cy="191674"/>
          </a:xfrm>
          <a:prstGeom prst="rect">
            <a:avLst/>
          </a:prstGeom>
          <a:solidFill>
            <a:schemeClr val="tx1">
              <a:lumMod val="95000"/>
              <a:lumOff val="5000"/>
            </a:schemeClr>
          </a:solidFill>
        </p:spPr>
        <p:style>
          <a:lnRef idx="2">
            <a:schemeClr val="accent1">
              <a:shade val="50000"/>
            </a:schemeClr>
          </a:lnRef>
          <a:fillRef idx="1">
            <a:schemeClr val="accent1"/>
          </a:fillRef>
          <a:effectRef idx="0">
            <a:schemeClr val="accent1"/>
          </a:effectRef>
          <a:fontRef idx="minor">
            <a:schemeClr val="lt1"/>
          </a:fontRef>
        </p:style>
        <p:txBody>
          <a:bodyPr lIns="121268" tIns="60634" rIns="121268" bIns="60634" rtlCol="0" anchor="ctr"/>
          <a:lstStyle/>
          <a:p>
            <a:pPr algn="ctr"/>
            <a:endParaRPr lang="zh-CN" altLang="en-US"/>
          </a:p>
        </p:txBody>
      </p:sp>
      <p:sp>
        <p:nvSpPr>
          <p:cNvPr id="4" name="文本框 3"/>
          <p:cNvSpPr txBox="1"/>
          <p:nvPr/>
        </p:nvSpPr>
        <p:spPr>
          <a:xfrm>
            <a:off x="313482" y="38482"/>
            <a:ext cx="2809709" cy="430229"/>
          </a:xfrm>
          <a:prstGeom prst="rect">
            <a:avLst/>
          </a:prstGeom>
          <a:noFill/>
        </p:spPr>
        <p:txBody>
          <a:bodyPr wrap="none" lIns="121268" tIns="60634" rIns="121268" bIns="60634" rtlCol="0">
            <a:spAutoFit/>
          </a:bodyPr>
          <a:lstStyle/>
          <a:p>
            <a:r>
              <a:rPr lang="zh-CN" altLang="en-US" sz="2000" b="1" dirty="0" smtClean="0">
                <a:latin typeface="微软雅黑" panose="020B0503020204020204" pitchFamily="34" charset="-122"/>
                <a:ea typeface="微软雅黑" panose="020B0503020204020204" pitchFamily="34" charset="-122"/>
              </a:rPr>
              <a:t>职业病危害分类及预防</a:t>
            </a:r>
            <a:endParaRPr lang="zh-CN" altLang="en-US" sz="2000" b="1" dirty="0">
              <a:latin typeface="微软雅黑" panose="020B0503020204020204" pitchFamily="34" charset="-122"/>
              <a:ea typeface="微软雅黑" panose="020B0503020204020204" pitchFamily="34" charset="-122"/>
            </a:endParaRPr>
          </a:p>
        </p:txBody>
      </p:sp>
      <p:sp>
        <p:nvSpPr>
          <p:cNvPr id="5" name="MH_Other_1"/>
          <p:cNvSpPr/>
          <p:nvPr/>
        </p:nvSpPr>
        <p:spPr>
          <a:xfrm>
            <a:off x="1524000" y="2336800"/>
            <a:ext cx="9144000" cy="321904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noAutofit/>
          </a:bodyPr>
          <a:lstStyle/>
          <a:p>
            <a:pPr algn="ctr">
              <a:defRPr/>
            </a:pPr>
            <a:endParaRPr lang="zh-CN" altLang="en-US" sz="2500" b="1">
              <a:solidFill>
                <a:srgbClr val="01458E"/>
              </a:solidFill>
              <a:latin typeface="微软雅黑" panose="020B0503020204020204" pitchFamily="34" charset="-122"/>
              <a:ea typeface="微软雅黑" panose="020B0503020204020204" pitchFamily="34" charset="-122"/>
              <a:sym typeface="Calibri" pitchFamily="34" charset="0"/>
            </a:endParaRPr>
          </a:p>
        </p:txBody>
      </p:sp>
      <p:sp>
        <p:nvSpPr>
          <p:cNvPr id="6" name="MH_Other_2"/>
          <p:cNvSpPr/>
          <p:nvPr/>
        </p:nvSpPr>
        <p:spPr>
          <a:xfrm>
            <a:off x="2205885" y="2336801"/>
            <a:ext cx="488950" cy="779463"/>
          </a:xfrm>
          <a:prstGeom prst="rect">
            <a:avLst/>
          </a:prstGeom>
          <a:solidFill>
            <a:srgbClr val="8F5EA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algn="ctr">
              <a:defRPr/>
            </a:pPr>
            <a:r>
              <a:rPr lang="en-US" altLang="zh-CN" sz="4400" dirty="0">
                <a:solidFill>
                  <a:schemeClr val="bg1"/>
                </a:solidFill>
                <a:latin typeface="微软雅黑" panose="020B0503020204020204" pitchFamily="34" charset="-122"/>
                <a:ea typeface="微软雅黑" panose="020B0503020204020204" pitchFamily="34" charset="-122"/>
              </a:rPr>
              <a:t>1</a:t>
            </a:r>
            <a:endParaRPr lang="zh-CN" altLang="en-US" sz="4400" dirty="0">
              <a:solidFill>
                <a:schemeClr val="bg1"/>
              </a:solidFill>
              <a:latin typeface="微软雅黑" panose="020B0503020204020204" pitchFamily="34" charset="-122"/>
              <a:ea typeface="微软雅黑" panose="020B0503020204020204" pitchFamily="34" charset="-122"/>
            </a:endParaRPr>
          </a:p>
        </p:txBody>
      </p:sp>
      <p:sp>
        <p:nvSpPr>
          <p:cNvPr id="7" name="MH_SubTitle_1"/>
          <p:cNvSpPr/>
          <p:nvPr/>
        </p:nvSpPr>
        <p:spPr>
          <a:xfrm>
            <a:off x="879665" y="3208863"/>
            <a:ext cx="3183038" cy="56356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defRPr/>
            </a:pPr>
            <a:r>
              <a:rPr lang="zh-CN" altLang="en-US" sz="2500" b="1" dirty="0" smtClean="0">
                <a:solidFill>
                  <a:srgbClr val="01458E"/>
                </a:solidFill>
                <a:latin typeface="微软雅黑" panose="020B0503020204020204" pitchFamily="34" charset="-122"/>
                <a:ea typeface="微软雅黑" panose="020B0503020204020204" pitchFamily="34" charset="-122"/>
                <a:sym typeface="Calibri" pitchFamily="34" charset="0"/>
              </a:rPr>
              <a:t>生产工艺过程中产生</a:t>
            </a:r>
            <a:endParaRPr lang="en-US" altLang="zh-CN" sz="2500" b="1" dirty="0">
              <a:solidFill>
                <a:srgbClr val="01458E"/>
              </a:solidFill>
              <a:latin typeface="微软雅黑" panose="020B0503020204020204" pitchFamily="34" charset="-122"/>
              <a:ea typeface="微软雅黑" panose="020B0503020204020204" pitchFamily="34" charset="-122"/>
              <a:sym typeface="Calibri" pitchFamily="34" charset="0"/>
            </a:endParaRPr>
          </a:p>
        </p:txBody>
      </p:sp>
      <p:sp>
        <p:nvSpPr>
          <p:cNvPr id="8" name="MH_Text_1"/>
          <p:cNvSpPr/>
          <p:nvPr/>
        </p:nvSpPr>
        <p:spPr>
          <a:xfrm>
            <a:off x="1583585" y="3787775"/>
            <a:ext cx="1733550" cy="1524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lnSpc>
                <a:spcPct val="150000"/>
              </a:lnSpc>
            </a:pPr>
            <a:r>
              <a:rPr lang="zh-CN" altLang="en-US" sz="2200" dirty="0" smtClean="0">
                <a:solidFill>
                  <a:schemeClr val="tx1"/>
                </a:solidFill>
                <a:latin typeface="微软雅黑" panose="020B0503020204020204" pitchFamily="34" charset="-122"/>
                <a:ea typeface="微软雅黑" panose="020B0503020204020204" pitchFamily="34" charset="-122"/>
                <a:sym typeface="Calibri" pitchFamily="34" charset="0"/>
              </a:rPr>
              <a:t>物理因素</a:t>
            </a:r>
            <a:endParaRPr lang="en-US" altLang="zh-CN" sz="2200" dirty="0" smtClean="0">
              <a:solidFill>
                <a:schemeClr val="tx1"/>
              </a:solidFill>
              <a:latin typeface="微软雅黑" panose="020B0503020204020204" pitchFamily="34" charset="-122"/>
              <a:ea typeface="微软雅黑" panose="020B0503020204020204" pitchFamily="34" charset="-122"/>
              <a:sym typeface="Calibri" pitchFamily="34" charset="0"/>
            </a:endParaRPr>
          </a:p>
          <a:p>
            <a:pPr algn="ctr">
              <a:lnSpc>
                <a:spcPct val="150000"/>
              </a:lnSpc>
            </a:pPr>
            <a:r>
              <a:rPr lang="zh-CN" altLang="en-US" sz="2200" dirty="0" smtClean="0">
                <a:solidFill>
                  <a:schemeClr val="tx1"/>
                </a:solidFill>
                <a:latin typeface="微软雅黑" panose="020B0503020204020204" pitchFamily="34" charset="-122"/>
                <a:ea typeface="微软雅黑" panose="020B0503020204020204" pitchFamily="34" charset="-122"/>
                <a:sym typeface="Calibri" pitchFamily="34" charset="0"/>
              </a:rPr>
              <a:t>化学因素</a:t>
            </a:r>
            <a:endParaRPr lang="en-US" altLang="zh-CN" sz="2200" dirty="0" smtClean="0">
              <a:solidFill>
                <a:schemeClr val="tx1"/>
              </a:solidFill>
              <a:latin typeface="微软雅黑" panose="020B0503020204020204" pitchFamily="34" charset="-122"/>
              <a:ea typeface="微软雅黑" panose="020B0503020204020204" pitchFamily="34" charset="-122"/>
              <a:sym typeface="Calibri" pitchFamily="34" charset="0"/>
            </a:endParaRPr>
          </a:p>
          <a:p>
            <a:pPr algn="ctr">
              <a:lnSpc>
                <a:spcPct val="150000"/>
              </a:lnSpc>
            </a:pPr>
            <a:r>
              <a:rPr lang="zh-CN" altLang="en-US" sz="2200" dirty="0" smtClean="0">
                <a:solidFill>
                  <a:schemeClr val="tx1"/>
                </a:solidFill>
                <a:latin typeface="微软雅黑" panose="020B0503020204020204" pitchFamily="34" charset="-122"/>
                <a:ea typeface="微软雅黑" panose="020B0503020204020204" pitchFamily="34" charset="-122"/>
                <a:sym typeface="Calibri" pitchFamily="34" charset="0"/>
              </a:rPr>
              <a:t>生物因素</a:t>
            </a:r>
            <a:endParaRPr lang="zh-CN" altLang="en-US" sz="2200" dirty="0">
              <a:solidFill>
                <a:schemeClr val="tx1"/>
              </a:solidFill>
              <a:latin typeface="微软雅黑" panose="020B0503020204020204" pitchFamily="34" charset="-122"/>
              <a:ea typeface="微软雅黑" panose="020B0503020204020204" pitchFamily="34" charset="-122"/>
              <a:sym typeface="Calibri" pitchFamily="34" charset="0"/>
            </a:endParaRPr>
          </a:p>
        </p:txBody>
      </p:sp>
      <p:sp>
        <p:nvSpPr>
          <p:cNvPr id="9" name="MH_Other_3"/>
          <p:cNvSpPr/>
          <p:nvPr/>
        </p:nvSpPr>
        <p:spPr>
          <a:xfrm>
            <a:off x="5839343" y="2336801"/>
            <a:ext cx="488950" cy="779463"/>
          </a:xfrm>
          <a:prstGeom prst="rect">
            <a:avLst/>
          </a:prstGeom>
          <a:solidFill>
            <a:srgbClr val="E0607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algn="ctr">
              <a:defRPr/>
            </a:pPr>
            <a:r>
              <a:rPr lang="en-US" altLang="zh-CN" sz="4400" dirty="0">
                <a:solidFill>
                  <a:schemeClr val="bg1"/>
                </a:solidFill>
                <a:latin typeface="微软雅黑" panose="020B0503020204020204" pitchFamily="34" charset="-122"/>
                <a:ea typeface="微软雅黑" panose="020B0503020204020204" pitchFamily="34" charset="-122"/>
              </a:rPr>
              <a:t>2</a:t>
            </a:r>
            <a:endParaRPr lang="zh-CN" altLang="en-US" sz="4400" dirty="0">
              <a:solidFill>
                <a:schemeClr val="bg1"/>
              </a:solidFill>
              <a:latin typeface="微软雅黑" panose="020B0503020204020204" pitchFamily="34" charset="-122"/>
              <a:ea typeface="微软雅黑" panose="020B0503020204020204" pitchFamily="34" charset="-122"/>
            </a:endParaRPr>
          </a:p>
        </p:txBody>
      </p:sp>
      <p:sp>
        <p:nvSpPr>
          <p:cNvPr id="10" name="MH_SubTitle_2"/>
          <p:cNvSpPr/>
          <p:nvPr/>
        </p:nvSpPr>
        <p:spPr>
          <a:xfrm>
            <a:off x="4734043" y="3206150"/>
            <a:ext cx="2685324" cy="56515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defRPr/>
            </a:pPr>
            <a:r>
              <a:rPr lang="zh-CN" altLang="en-US" sz="2500" b="1" dirty="0" smtClean="0">
                <a:solidFill>
                  <a:srgbClr val="01458E"/>
                </a:solidFill>
                <a:latin typeface="微软雅黑" panose="020B0503020204020204" pitchFamily="34" charset="-122"/>
                <a:ea typeface="微软雅黑" panose="020B0503020204020204" pitchFamily="34" charset="-122"/>
                <a:sym typeface="Calibri" pitchFamily="34" charset="0"/>
              </a:rPr>
              <a:t>劳动过程中产生</a:t>
            </a:r>
            <a:endParaRPr lang="en-US" altLang="zh-CN" sz="2500" b="1" dirty="0">
              <a:solidFill>
                <a:srgbClr val="01458E"/>
              </a:solidFill>
              <a:latin typeface="微软雅黑" panose="020B0503020204020204" pitchFamily="34" charset="-122"/>
              <a:ea typeface="微软雅黑" panose="020B0503020204020204" pitchFamily="34" charset="-122"/>
              <a:sym typeface="Calibri" pitchFamily="34" charset="0"/>
            </a:endParaRPr>
          </a:p>
        </p:txBody>
      </p:sp>
      <p:sp>
        <p:nvSpPr>
          <p:cNvPr id="11" name="MH_Text_2"/>
          <p:cNvSpPr/>
          <p:nvPr/>
        </p:nvSpPr>
        <p:spPr>
          <a:xfrm>
            <a:off x="4780344" y="3773489"/>
            <a:ext cx="2743199" cy="211802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lnSpc>
                <a:spcPct val="150000"/>
              </a:lnSpc>
            </a:pPr>
            <a:r>
              <a:rPr lang="zh-CN" altLang="en-US" sz="2200" dirty="0" smtClean="0">
                <a:solidFill>
                  <a:schemeClr val="tx1"/>
                </a:solidFill>
                <a:latin typeface="微软雅黑" panose="020B0503020204020204" pitchFamily="34" charset="-122"/>
                <a:ea typeface="微软雅黑" panose="020B0503020204020204" pitchFamily="34" charset="-122"/>
                <a:sym typeface="Calibri" pitchFamily="34" charset="0"/>
              </a:rPr>
              <a:t>不合理的劳动组织</a:t>
            </a:r>
            <a:endParaRPr lang="en-US" altLang="zh-CN" sz="2200" dirty="0" smtClean="0">
              <a:solidFill>
                <a:schemeClr val="tx1"/>
              </a:solidFill>
              <a:latin typeface="微软雅黑" panose="020B0503020204020204" pitchFamily="34" charset="-122"/>
              <a:ea typeface="微软雅黑" panose="020B0503020204020204" pitchFamily="34" charset="-122"/>
              <a:sym typeface="Calibri" pitchFamily="34" charset="0"/>
            </a:endParaRPr>
          </a:p>
          <a:p>
            <a:pPr algn="ctr">
              <a:lnSpc>
                <a:spcPct val="150000"/>
              </a:lnSpc>
            </a:pPr>
            <a:r>
              <a:rPr lang="zh-CN" altLang="en-US" sz="2200" dirty="0" smtClean="0">
                <a:solidFill>
                  <a:schemeClr val="tx1"/>
                </a:solidFill>
                <a:latin typeface="微软雅黑" panose="020B0503020204020204" pitchFamily="34" charset="-122"/>
                <a:ea typeface="微软雅黑" panose="020B0503020204020204" pitchFamily="34" charset="-122"/>
                <a:sym typeface="Calibri" pitchFamily="34" charset="0"/>
              </a:rPr>
              <a:t>劳动强度过大</a:t>
            </a:r>
            <a:endParaRPr lang="en-US" altLang="zh-CN" sz="2200" dirty="0" smtClean="0">
              <a:solidFill>
                <a:schemeClr val="tx1"/>
              </a:solidFill>
              <a:latin typeface="微软雅黑" panose="020B0503020204020204" pitchFamily="34" charset="-122"/>
              <a:ea typeface="微软雅黑" panose="020B0503020204020204" pitchFamily="34" charset="-122"/>
              <a:sym typeface="Calibri" pitchFamily="34" charset="0"/>
            </a:endParaRPr>
          </a:p>
          <a:p>
            <a:pPr algn="ctr">
              <a:lnSpc>
                <a:spcPct val="150000"/>
              </a:lnSpc>
            </a:pPr>
            <a:r>
              <a:rPr lang="zh-CN" altLang="en-US" sz="2200" dirty="0" smtClean="0">
                <a:solidFill>
                  <a:schemeClr val="tx1"/>
                </a:solidFill>
                <a:latin typeface="微软雅黑" panose="020B0503020204020204" pitchFamily="34" charset="-122"/>
                <a:ea typeface="微软雅黑" panose="020B0503020204020204" pitchFamily="34" charset="-122"/>
                <a:sym typeface="Calibri" pitchFamily="34" charset="0"/>
              </a:rPr>
              <a:t>长时间处于不良体位</a:t>
            </a:r>
            <a:endParaRPr lang="en-US" altLang="zh-CN" sz="2200" dirty="0" smtClean="0">
              <a:solidFill>
                <a:schemeClr val="tx1"/>
              </a:solidFill>
              <a:latin typeface="微软雅黑" panose="020B0503020204020204" pitchFamily="34" charset="-122"/>
              <a:ea typeface="微软雅黑" panose="020B0503020204020204" pitchFamily="34" charset="-122"/>
              <a:sym typeface="Calibri" pitchFamily="34" charset="0"/>
            </a:endParaRPr>
          </a:p>
        </p:txBody>
      </p:sp>
      <p:sp>
        <p:nvSpPr>
          <p:cNvPr id="12" name="MH_Other_4"/>
          <p:cNvSpPr/>
          <p:nvPr/>
        </p:nvSpPr>
        <p:spPr>
          <a:xfrm>
            <a:off x="9440751" y="2336801"/>
            <a:ext cx="488950" cy="779463"/>
          </a:xfrm>
          <a:prstGeom prst="rect">
            <a:avLst/>
          </a:prstGeom>
          <a:solidFill>
            <a:srgbClr val="398E7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algn="ctr">
              <a:defRPr/>
            </a:pPr>
            <a:r>
              <a:rPr lang="en-US" altLang="zh-CN" sz="4400" dirty="0">
                <a:solidFill>
                  <a:schemeClr val="bg1"/>
                </a:solidFill>
                <a:latin typeface="微软雅黑" panose="020B0503020204020204" pitchFamily="34" charset="-122"/>
                <a:ea typeface="微软雅黑" panose="020B0503020204020204" pitchFamily="34" charset="-122"/>
              </a:rPr>
              <a:t>3</a:t>
            </a:r>
            <a:endParaRPr lang="zh-CN" altLang="en-US" sz="4400" dirty="0">
              <a:solidFill>
                <a:schemeClr val="bg1"/>
              </a:solidFill>
              <a:latin typeface="微软雅黑" panose="020B0503020204020204" pitchFamily="34" charset="-122"/>
              <a:ea typeface="微软雅黑" panose="020B0503020204020204" pitchFamily="34" charset="-122"/>
            </a:endParaRPr>
          </a:p>
        </p:txBody>
      </p:sp>
      <p:sp>
        <p:nvSpPr>
          <p:cNvPr id="13" name="MH_SubTitle_3"/>
          <p:cNvSpPr/>
          <p:nvPr/>
        </p:nvSpPr>
        <p:spPr>
          <a:xfrm>
            <a:off x="8345364" y="3206150"/>
            <a:ext cx="2759499" cy="56515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defRPr/>
            </a:pPr>
            <a:r>
              <a:rPr lang="zh-CN" altLang="en-US" sz="2500" b="1" dirty="0" smtClean="0">
                <a:solidFill>
                  <a:srgbClr val="01458E"/>
                </a:solidFill>
                <a:latin typeface="微软雅黑" panose="020B0503020204020204" pitchFamily="34" charset="-122"/>
                <a:ea typeface="微软雅黑" panose="020B0503020204020204" pitchFamily="34" charset="-122"/>
                <a:sym typeface="Calibri" pitchFamily="34" charset="0"/>
              </a:rPr>
              <a:t>工作环境中产生</a:t>
            </a:r>
            <a:endParaRPr lang="en-US" altLang="zh-CN" sz="2500" b="1" dirty="0">
              <a:solidFill>
                <a:srgbClr val="01458E"/>
              </a:solidFill>
              <a:latin typeface="微软雅黑" panose="020B0503020204020204" pitchFamily="34" charset="-122"/>
              <a:ea typeface="微软雅黑" panose="020B0503020204020204" pitchFamily="34" charset="-122"/>
              <a:sym typeface="Calibri" pitchFamily="34" charset="0"/>
            </a:endParaRPr>
          </a:p>
        </p:txBody>
      </p:sp>
      <p:sp>
        <p:nvSpPr>
          <p:cNvPr id="14" name="MH_Text_3"/>
          <p:cNvSpPr/>
          <p:nvPr/>
        </p:nvSpPr>
        <p:spPr>
          <a:xfrm>
            <a:off x="7766608" y="3785065"/>
            <a:ext cx="4016414" cy="175921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lnSpc>
                <a:spcPct val="150000"/>
              </a:lnSpc>
            </a:pPr>
            <a:r>
              <a:rPr lang="zh-CN" altLang="en-US" sz="2200" dirty="0" smtClean="0">
                <a:solidFill>
                  <a:schemeClr val="tx1"/>
                </a:solidFill>
                <a:latin typeface="微软雅黑" panose="020B0503020204020204" pitchFamily="34" charset="-122"/>
                <a:ea typeface="微软雅黑" panose="020B0503020204020204" pitchFamily="34" charset="-122"/>
                <a:sym typeface="Calibri" pitchFamily="34" charset="0"/>
              </a:rPr>
              <a:t>自然环境中的因素</a:t>
            </a:r>
            <a:endParaRPr lang="en-US" altLang="zh-CN" sz="2200" dirty="0" smtClean="0">
              <a:solidFill>
                <a:schemeClr val="tx1"/>
              </a:solidFill>
              <a:latin typeface="微软雅黑" panose="020B0503020204020204" pitchFamily="34" charset="-122"/>
              <a:ea typeface="微软雅黑" panose="020B0503020204020204" pitchFamily="34" charset="-122"/>
              <a:sym typeface="Calibri" pitchFamily="34" charset="0"/>
            </a:endParaRPr>
          </a:p>
          <a:p>
            <a:pPr algn="ctr">
              <a:lnSpc>
                <a:spcPct val="150000"/>
              </a:lnSpc>
            </a:pPr>
            <a:r>
              <a:rPr lang="zh-CN" altLang="en-US" sz="2200" dirty="0" smtClean="0">
                <a:solidFill>
                  <a:schemeClr val="tx1"/>
                </a:solidFill>
                <a:latin typeface="微软雅黑" panose="020B0503020204020204" pitchFamily="34" charset="-122"/>
                <a:ea typeface="微软雅黑" panose="020B0503020204020204" pitchFamily="34" charset="-122"/>
                <a:sym typeface="Calibri" pitchFamily="34" charset="0"/>
              </a:rPr>
              <a:t>厂房建筑或布局不合理</a:t>
            </a:r>
            <a:endParaRPr lang="en-US" altLang="zh-CN" sz="2200" dirty="0" smtClean="0">
              <a:solidFill>
                <a:schemeClr val="tx1"/>
              </a:solidFill>
              <a:latin typeface="微软雅黑" panose="020B0503020204020204" pitchFamily="34" charset="-122"/>
              <a:ea typeface="微软雅黑" panose="020B0503020204020204" pitchFamily="34" charset="-122"/>
              <a:sym typeface="Calibri" pitchFamily="34" charset="0"/>
            </a:endParaRPr>
          </a:p>
          <a:p>
            <a:pPr algn="ctr">
              <a:lnSpc>
                <a:spcPct val="150000"/>
              </a:lnSpc>
            </a:pPr>
            <a:r>
              <a:rPr lang="zh-CN" altLang="en-US" sz="2200" dirty="0" smtClean="0">
                <a:solidFill>
                  <a:schemeClr val="tx1"/>
                </a:solidFill>
                <a:latin typeface="微软雅黑" panose="020B0503020204020204" pitchFamily="34" charset="-122"/>
                <a:ea typeface="微软雅黑" panose="020B0503020204020204" pitchFamily="34" charset="-122"/>
                <a:sym typeface="Calibri" pitchFamily="34" charset="0"/>
              </a:rPr>
              <a:t>不合理生产过程所致环境污染</a:t>
            </a:r>
          </a:p>
        </p:txBody>
      </p:sp>
      <p:sp>
        <p:nvSpPr>
          <p:cNvPr id="15" name="矩形 14"/>
          <p:cNvSpPr/>
          <p:nvPr/>
        </p:nvSpPr>
        <p:spPr>
          <a:xfrm>
            <a:off x="2866336" y="1243191"/>
            <a:ext cx="6440822" cy="646331"/>
          </a:xfrm>
          <a:prstGeom prst="rect">
            <a:avLst/>
          </a:prstGeom>
        </p:spPr>
        <p:txBody>
          <a:bodyPr wrap="square" anchor="ctr">
            <a:spAutoFit/>
          </a:bodyPr>
          <a:lstStyle/>
          <a:p>
            <a:pPr algn="ctr"/>
            <a:r>
              <a:rPr lang="zh-CN" altLang="en-US" sz="3600" b="1" dirty="0" smtClean="0">
                <a:solidFill>
                  <a:srgbClr val="01458E"/>
                </a:solidFill>
                <a:latin typeface="微软雅黑" panose="020B0503020204020204" pitchFamily="34" charset="-122"/>
                <a:ea typeface="微软雅黑" panose="020B0503020204020204" pitchFamily="34" charset="-122"/>
                <a:sym typeface="Calibri" pitchFamily="34" charset="0"/>
              </a:rPr>
              <a:t>职业病危害因素分类</a:t>
            </a:r>
            <a:endParaRPr lang="en-US" altLang="zh-CN" sz="3600" b="1" dirty="0" smtClean="0">
              <a:solidFill>
                <a:srgbClr val="01458E"/>
              </a:solidFill>
              <a:latin typeface="微软雅黑" panose="020B0503020204020204" pitchFamily="34" charset="-122"/>
              <a:ea typeface="微软雅黑" panose="020B0503020204020204" pitchFamily="34" charset="-122"/>
              <a:sym typeface="Calibri" pitchFamily="34" charset="0"/>
            </a:endParaRPr>
          </a:p>
        </p:txBody>
      </p:sp>
    </p:spTree>
    <p:extLst>
      <p:ext uri="{BB962C8B-B14F-4D97-AF65-F5344CB8AC3E}">
        <p14:creationId xmlns:p14="http://schemas.microsoft.com/office/powerpoint/2010/main" val="724316643"/>
      </p:ext>
    </p:extLst>
  </p:cSld>
  <p:clrMapOvr>
    <a:masterClrMapping/>
  </p:clrMapOvr>
  <mc:AlternateContent xmlns:mc="http://schemas.openxmlformats.org/markup-compatibility/2006" xmlns:p14="http://schemas.microsoft.com/office/powerpoint/2010/main">
    <mc:Choice Requires="p14">
      <p:transition p14:dur="0" advClick="0" advTm="2000"/>
    </mc:Choice>
    <mc:Fallback xmlns="">
      <p:transition advClick="0" advTm="2000"/>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表格 4"/>
          <p:cNvGraphicFramePr>
            <a:graphicFrameLocks noGrp="1"/>
          </p:cNvGraphicFramePr>
          <p:nvPr/>
        </p:nvGraphicFramePr>
        <p:xfrm>
          <a:off x="365357" y="1990791"/>
          <a:ext cx="11431308" cy="4386805"/>
        </p:xfrm>
        <a:graphic>
          <a:graphicData uri="http://schemas.openxmlformats.org/drawingml/2006/table">
            <a:tbl>
              <a:tblPr>
                <a:effectLst/>
              </a:tblPr>
              <a:tblGrid>
                <a:gridCol w="1418176"/>
                <a:gridCol w="3874883"/>
                <a:gridCol w="6138249"/>
              </a:tblGrid>
              <a:tr h="272576">
                <a:tc>
                  <a:txBody>
                    <a:bodyPr/>
                    <a:lstStyle/>
                    <a:p>
                      <a:pPr algn="ctr">
                        <a:lnSpc>
                          <a:spcPct val="150000"/>
                        </a:lnSpc>
                        <a:spcBef>
                          <a:spcPts val="50"/>
                        </a:spcBef>
                      </a:pPr>
                      <a:r>
                        <a:rPr lang="zh-CN" altLang="en-US" sz="2800" b="1" kern="1200" dirty="0" smtClean="0">
                          <a:solidFill>
                            <a:srgbClr val="01458E"/>
                          </a:solidFill>
                          <a:latin typeface="微软雅黑" panose="020B0503020204020204" pitchFamily="34" charset="-122"/>
                          <a:ea typeface="微软雅黑" panose="020B0503020204020204" pitchFamily="34" charset="-122"/>
                          <a:cs typeface="+mn-cs"/>
                          <a:sym typeface="Calibri" pitchFamily="34" charset="0"/>
                        </a:rPr>
                        <a:t>种类</a:t>
                      </a:r>
                      <a:endParaRPr lang="zh-TW" altLang="en-US" sz="2800" b="1" kern="1200" dirty="0" smtClean="0">
                        <a:solidFill>
                          <a:srgbClr val="01458E"/>
                        </a:solidFill>
                        <a:latin typeface="微软雅黑" panose="020B0503020204020204" pitchFamily="34" charset="-122"/>
                        <a:ea typeface="微软雅黑" panose="020B0503020204020204" pitchFamily="34" charset="-122"/>
                        <a:cs typeface="+mn-cs"/>
                        <a:sym typeface="Calibri" pitchFamily="34" charset="0"/>
                      </a:endParaRPr>
                    </a:p>
                  </a:txBody>
                  <a:tcPr>
                    <a:lnL w="38100" cap="flat" cmpd="sng" algn="ctr">
                      <a:noFill/>
                      <a:prstDash val="lgDash"/>
                      <a:round/>
                      <a:headEnd type="none" w="med" len="med"/>
                      <a:tailEnd type="none" w="med" len="med"/>
                    </a:lnL>
                    <a:lnR w="38100" cap="flat" cmpd="sng" algn="ctr">
                      <a:solidFill>
                        <a:schemeClr val="tx1">
                          <a:lumMod val="95000"/>
                          <a:lumOff val="5000"/>
                        </a:schemeClr>
                      </a:solidFill>
                      <a:prstDash val="solid"/>
                      <a:round/>
                      <a:headEnd type="none" w="med" len="med"/>
                      <a:tailEnd type="none" w="med" len="med"/>
                    </a:lnR>
                    <a:lnT w="38100" cap="flat" cmpd="sng" algn="ctr">
                      <a:solidFill>
                        <a:schemeClr val="tx1">
                          <a:lumMod val="95000"/>
                          <a:lumOff val="5000"/>
                        </a:schemeClr>
                      </a:solidFill>
                      <a:prstDash val="solid"/>
                      <a:round/>
                      <a:headEnd type="none" w="med" len="med"/>
                      <a:tailEnd type="none" w="med" len="med"/>
                    </a:lnT>
                    <a:lnB w="38100" cap="flat" cmpd="sng" algn="ctr">
                      <a:solidFill>
                        <a:schemeClr val="tx1">
                          <a:lumMod val="95000"/>
                          <a:lumOff val="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914400" rtl="0" eaLnBrk="1" latinLnBrk="0" hangingPunct="1">
                        <a:lnSpc>
                          <a:spcPct val="150000"/>
                        </a:lnSpc>
                        <a:spcBef>
                          <a:spcPts val="50"/>
                        </a:spcBef>
                      </a:pPr>
                      <a:r>
                        <a:rPr lang="zh-CN" altLang="en-US" sz="2800" b="1" kern="1200" dirty="0" smtClean="0">
                          <a:solidFill>
                            <a:srgbClr val="01458E"/>
                          </a:solidFill>
                          <a:latin typeface="微软雅黑" panose="020B0503020204020204" pitchFamily="34" charset="-122"/>
                          <a:ea typeface="微软雅黑" panose="020B0503020204020204" pitchFamily="34" charset="-122"/>
                          <a:cs typeface="+mn-cs"/>
                          <a:sym typeface="Calibri" pitchFamily="34" charset="0"/>
                        </a:rPr>
                        <a:t>职业病危害因素</a:t>
                      </a:r>
                      <a:endParaRPr lang="zh-TW" altLang="en-US" sz="2800" b="1" kern="1200" dirty="0" smtClean="0">
                        <a:solidFill>
                          <a:srgbClr val="01458E"/>
                        </a:solidFill>
                        <a:latin typeface="微软雅黑" panose="020B0503020204020204" pitchFamily="34" charset="-122"/>
                        <a:ea typeface="微软雅黑" panose="020B0503020204020204" pitchFamily="34" charset="-122"/>
                        <a:cs typeface="+mn-cs"/>
                        <a:sym typeface="Calibri" pitchFamily="34" charset="0"/>
                      </a:endParaRPr>
                    </a:p>
                  </a:txBody>
                  <a:tcPr>
                    <a:lnL w="38100" cap="flat" cmpd="sng" algn="ctr">
                      <a:solidFill>
                        <a:schemeClr val="tx1">
                          <a:lumMod val="95000"/>
                          <a:lumOff val="5000"/>
                        </a:schemeClr>
                      </a:solidFill>
                      <a:prstDash val="solid"/>
                      <a:round/>
                      <a:headEnd type="none" w="med" len="med"/>
                      <a:tailEnd type="none" w="med" len="med"/>
                    </a:lnL>
                    <a:lnR w="38100" cap="flat" cmpd="sng" algn="ctr">
                      <a:solidFill>
                        <a:schemeClr val="tx1">
                          <a:lumMod val="95000"/>
                          <a:lumOff val="5000"/>
                        </a:schemeClr>
                      </a:solidFill>
                      <a:prstDash val="solid"/>
                      <a:round/>
                      <a:headEnd type="none" w="med" len="med"/>
                      <a:tailEnd type="none" w="med" len="med"/>
                    </a:lnR>
                    <a:lnT w="38100" cap="flat" cmpd="sng" algn="ctr">
                      <a:solidFill>
                        <a:schemeClr val="tx1">
                          <a:lumMod val="95000"/>
                          <a:lumOff val="5000"/>
                        </a:schemeClr>
                      </a:solidFill>
                      <a:prstDash val="solid"/>
                      <a:round/>
                      <a:headEnd type="none" w="med" len="med"/>
                      <a:tailEnd type="none" w="med" len="med"/>
                    </a:lnT>
                    <a:lnB w="38100" cap="flat" cmpd="sng" algn="ctr">
                      <a:solidFill>
                        <a:schemeClr val="tx1">
                          <a:lumMod val="95000"/>
                          <a:lumOff val="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914400" rtl="0" eaLnBrk="1" latinLnBrk="0" hangingPunct="1">
                        <a:lnSpc>
                          <a:spcPct val="150000"/>
                        </a:lnSpc>
                        <a:spcBef>
                          <a:spcPts val="50"/>
                        </a:spcBef>
                      </a:pPr>
                      <a:r>
                        <a:rPr lang="zh-CN" altLang="en-US" sz="2800" b="1" kern="1200" dirty="0" smtClean="0">
                          <a:solidFill>
                            <a:srgbClr val="01458E"/>
                          </a:solidFill>
                          <a:latin typeface="微软雅黑" panose="020B0503020204020204" pitchFamily="34" charset="-122"/>
                          <a:ea typeface="微软雅黑" panose="020B0503020204020204" pitchFamily="34" charset="-122"/>
                          <a:cs typeface="+mn-cs"/>
                          <a:sym typeface="Calibri" pitchFamily="34" charset="0"/>
                        </a:rPr>
                        <a:t>侵害人体途径</a:t>
                      </a:r>
                      <a:endParaRPr lang="zh-TW" altLang="en-US" sz="2800" b="1" kern="1200" dirty="0" smtClean="0">
                        <a:solidFill>
                          <a:srgbClr val="01458E"/>
                        </a:solidFill>
                        <a:latin typeface="微软雅黑" panose="020B0503020204020204" pitchFamily="34" charset="-122"/>
                        <a:ea typeface="微软雅黑" panose="020B0503020204020204" pitchFamily="34" charset="-122"/>
                        <a:cs typeface="+mn-cs"/>
                        <a:sym typeface="Calibri" pitchFamily="34" charset="0"/>
                      </a:endParaRPr>
                    </a:p>
                  </a:txBody>
                  <a:tcPr>
                    <a:lnL w="38100" cap="flat" cmpd="sng" algn="ctr">
                      <a:solidFill>
                        <a:schemeClr val="tx1">
                          <a:lumMod val="95000"/>
                          <a:lumOff val="5000"/>
                        </a:schemeClr>
                      </a:solidFill>
                      <a:prstDash val="solid"/>
                      <a:round/>
                      <a:headEnd type="none" w="med" len="med"/>
                      <a:tailEnd type="none" w="med" len="med"/>
                    </a:lnL>
                    <a:lnR w="38100" cap="flat" cmpd="sng" algn="ctr">
                      <a:noFill/>
                      <a:prstDash val="lgDash"/>
                      <a:round/>
                      <a:headEnd type="none" w="med" len="med"/>
                      <a:tailEnd type="none" w="med" len="med"/>
                    </a:lnR>
                    <a:lnT w="38100" cap="flat" cmpd="sng" algn="ctr">
                      <a:solidFill>
                        <a:schemeClr val="tx1">
                          <a:lumMod val="95000"/>
                          <a:lumOff val="5000"/>
                        </a:schemeClr>
                      </a:solidFill>
                      <a:prstDash val="solid"/>
                      <a:round/>
                      <a:headEnd type="none" w="med" len="med"/>
                      <a:tailEnd type="none" w="med" len="med"/>
                    </a:lnT>
                    <a:lnB w="38100" cap="flat" cmpd="sng" algn="ctr">
                      <a:solidFill>
                        <a:schemeClr val="tx1">
                          <a:lumMod val="95000"/>
                          <a:lumOff val="5000"/>
                        </a:schemeClr>
                      </a:solidFill>
                      <a:prstDash val="solid"/>
                      <a:round/>
                      <a:headEnd type="none" w="med" len="med"/>
                      <a:tailEnd type="none" w="med" len="med"/>
                    </a:lnB>
                    <a:lnTlToBr w="12700" cmpd="sng">
                      <a:noFill/>
                      <a:prstDash val="solid"/>
                    </a:lnTlToBr>
                    <a:lnBlToTr w="12700" cmpd="sng">
                      <a:noFill/>
                      <a:prstDash val="solid"/>
                    </a:lnBlToTr>
                    <a:noFill/>
                  </a:tcPr>
                </a:tc>
              </a:tr>
              <a:tr h="763929">
                <a:tc>
                  <a:txBody>
                    <a:bodyPr/>
                    <a:lstStyle/>
                    <a:p>
                      <a:pPr marL="0" algn="ctr" defTabSz="914400" rtl="0" eaLnBrk="1" latinLnBrk="0" hangingPunct="1">
                        <a:lnSpc>
                          <a:spcPct val="150000"/>
                        </a:lnSpc>
                      </a:pPr>
                      <a:endParaRPr lang="en-US" altLang="zh-CN" sz="2400" b="0" kern="1200" dirty="0" smtClean="0">
                        <a:solidFill>
                          <a:schemeClr val="tx1"/>
                        </a:solidFill>
                        <a:latin typeface="Microsoft YaHei" pitchFamily="34" charset="-122"/>
                        <a:ea typeface="Microsoft YaHei" pitchFamily="34" charset="-122"/>
                        <a:cs typeface="+mn-cs"/>
                      </a:endParaRPr>
                    </a:p>
                    <a:p>
                      <a:pPr marL="0" algn="ctr" defTabSz="914400" rtl="0" eaLnBrk="1" latinLnBrk="0" hangingPunct="1">
                        <a:lnSpc>
                          <a:spcPct val="150000"/>
                        </a:lnSpc>
                      </a:pPr>
                      <a:r>
                        <a:rPr lang="zh-CN" altLang="en-US" sz="2400" b="0" kern="1200" dirty="0" smtClean="0">
                          <a:solidFill>
                            <a:schemeClr val="tx1"/>
                          </a:solidFill>
                          <a:latin typeface="Microsoft YaHei" pitchFamily="34" charset="-122"/>
                          <a:ea typeface="Microsoft YaHei" pitchFamily="34" charset="-122"/>
                          <a:cs typeface="+mn-cs"/>
                        </a:rPr>
                        <a:t>物理因素</a:t>
                      </a:r>
                      <a:endParaRPr lang="zh-TW" altLang="en-US" sz="2400" b="0" kern="1200" dirty="0" smtClean="0">
                        <a:solidFill>
                          <a:schemeClr val="tx1"/>
                        </a:solidFill>
                        <a:latin typeface="Microsoft YaHei" pitchFamily="34" charset="-122"/>
                        <a:ea typeface="Microsoft YaHei" pitchFamily="34" charset="-122"/>
                        <a:cs typeface="+mn-cs"/>
                      </a:endParaRPr>
                    </a:p>
                  </a:txBody>
                  <a:tcPr>
                    <a:lnL w="38100" cap="flat" cmpd="sng" algn="ctr">
                      <a:noFill/>
                      <a:prstDash val="lgDash"/>
                      <a:round/>
                      <a:headEnd type="none" w="med" len="med"/>
                      <a:tailEnd type="none" w="med" len="med"/>
                    </a:lnL>
                    <a:lnR w="38100" cap="flat" cmpd="sng" algn="ctr">
                      <a:solidFill>
                        <a:schemeClr val="tx1">
                          <a:lumMod val="95000"/>
                          <a:lumOff val="5000"/>
                        </a:schemeClr>
                      </a:solidFill>
                      <a:prstDash val="solid"/>
                      <a:round/>
                      <a:headEnd type="none" w="med" len="med"/>
                      <a:tailEnd type="none" w="med" len="med"/>
                    </a:lnR>
                    <a:lnT w="38100" cap="flat" cmpd="sng" algn="ctr">
                      <a:solidFill>
                        <a:schemeClr val="tx1">
                          <a:lumMod val="95000"/>
                          <a:lumOff val="5000"/>
                        </a:schemeClr>
                      </a:solidFill>
                      <a:prstDash val="solid"/>
                      <a:round/>
                      <a:headEnd type="none" w="med" len="med"/>
                      <a:tailEnd type="none" w="med" len="med"/>
                    </a:lnT>
                    <a:lnB w="38100" cap="flat" cmpd="sng" algn="ctr">
                      <a:solidFill>
                        <a:schemeClr val="tx1">
                          <a:lumMod val="95000"/>
                          <a:lumOff val="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base" latinLnBrk="0" hangingPunct="1">
                        <a:lnSpc>
                          <a:spcPct val="250000"/>
                        </a:lnSpc>
                        <a:spcBef>
                          <a:spcPct val="0"/>
                        </a:spcBef>
                        <a:spcAft>
                          <a:spcPct val="0"/>
                        </a:spcAft>
                        <a:buClrTx/>
                        <a:buSzTx/>
                        <a:buFontTx/>
                        <a:buNone/>
                        <a:tabLst/>
                        <a:defRPr/>
                      </a:pPr>
                      <a:r>
                        <a:rPr lang="zh-CN" altLang="en-US" sz="2400" b="0" kern="1200" dirty="0" smtClean="0">
                          <a:solidFill>
                            <a:schemeClr val="tx1"/>
                          </a:solidFill>
                          <a:latin typeface="Microsoft YaHei" pitchFamily="34" charset="-122"/>
                          <a:ea typeface="Microsoft YaHei" pitchFamily="34" charset="-122"/>
                          <a:cs typeface="+mn-cs"/>
                        </a:rPr>
                        <a:t>如噪声、振动、</a:t>
                      </a:r>
                      <a:endParaRPr lang="en-US" altLang="zh-CN" sz="2400" b="0" kern="1200" dirty="0" smtClean="0">
                        <a:solidFill>
                          <a:schemeClr val="tx1"/>
                        </a:solidFill>
                        <a:latin typeface="Microsoft YaHei" pitchFamily="34" charset="-122"/>
                        <a:ea typeface="Microsoft YaHei" pitchFamily="34" charset="-122"/>
                        <a:cs typeface="+mn-cs"/>
                      </a:endParaRPr>
                    </a:p>
                    <a:p>
                      <a:pPr marL="0" marR="0" lvl="0" indent="0" algn="ctr" defTabSz="914400" rtl="0" eaLnBrk="1" fontAlgn="base" latinLnBrk="0" hangingPunct="1">
                        <a:lnSpc>
                          <a:spcPct val="150000"/>
                        </a:lnSpc>
                        <a:spcBef>
                          <a:spcPct val="0"/>
                        </a:spcBef>
                        <a:spcAft>
                          <a:spcPct val="0"/>
                        </a:spcAft>
                        <a:buClrTx/>
                        <a:buSzTx/>
                        <a:buFontTx/>
                        <a:buNone/>
                        <a:tabLst/>
                        <a:defRPr/>
                      </a:pPr>
                      <a:r>
                        <a:rPr lang="zh-CN" altLang="en-US" sz="2400" b="0" kern="1200" dirty="0" smtClean="0">
                          <a:solidFill>
                            <a:schemeClr val="tx1"/>
                          </a:solidFill>
                          <a:latin typeface="Microsoft YaHei" pitchFamily="34" charset="-122"/>
                          <a:ea typeface="Microsoft YaHei" pitchFamily="34" charset="-122"/>
                          <a:cs typeface="+mn-cs"/>
                        </a:rPr>
                        <a:t>电离辐射、高温</a:t>
                      </a:r>
                      <a:endParaRPr lang="zh-TW" altLang="en-US" sz="2400" b="0" kern="1200" dirty="0" smtClean="0">
                        <a:solidFill>
                          <a:schemeClr val="tx1"/>
                        </a:solidFill>
                        <a:latin typeface="Microsoft YaHei" pitchFamily="34" charset="-122"/>
                        <a:ea typeface="Microsoft YaHei" pitchFamily="34" charset="-122"/>
                        <a:cs typeface="+mn-cs"/>
                      </a:endParaRPr>
                    </a:p>
                  </a:txBody>
                  <a:tcPr>
                    <a:lnL w="38100" cap="flat" cmpd="sng" algn="ctr">
                      <a:solidFill>
                        <a:schemeClr val="tx1">
                          <a:lumMod val="95000"/>
                          <a:lumOff val="5000"/>
                        </a:schemeClr>
                      </a:solidFill>
                      <a:prstDash val="solid"/>
                      <a:round/>
                      <a:headEnd type="none" w="med" len="med"/>
                      <a:tailEnd type="none" w="med" len="med"/>
                    </a:lnL>
                    <a:lnR w="38100" cap="flat" cmpd="sng" algn="ctr">
                      <a:solidFill>
                        <a:schemeClr val="tx1">
                          <a:lumMod val="95000"/>
                          <a:lumOff val="5000"/>
                        </a:schemeClr>
                      </a:solidFill>
                      <a:prstDash val="solid"/>
                      <a:round/>
                      <a:headEnd type="none" w="med" len="med"/>
                      <a:tailEnd type="none" w="med" len="med"/>
                    </a:lnR>
                    <a:lnT w="38100" cap="flat" cmpd="sng" algn="ctr">
                      <a:solidFill>
                        <a:schemeClr val="tx1">
                          <a:lumMod val="95000"/>
                          <a:lumOff val="5000"/>
                        </a:schemeClr>
                      </a:solidFill>
                      <a:prstDash val="solid"/>
                      <a:round/>
                      <a:headEnd type="none" w="med" len="med"/>
                      <a:tailEnd type="none" w="med" len="med"/>
                    </a:lnT>
                    <a:lnB w="38100" cap="flat" cmpd="sng" algn="ctr">
                      <a:solidFill>
                        <a:schemeClr val="tx1">
                          <a:lumMod val="95000"/>
                          <a:lumOff val="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base" latinLnBrk="0" hangingPunct="1">
                        <a:lnSpc>
                          <a:spcPct val="150000"/>
                        </a:lnSpc>
                        <a:spcBef>
                          <a:spcPct val="0"/>
                        </a:spcBef>
                        <a:spcAft>
                          <a:spcPct val="0"/>
                        </a:spcAft>
                        <a:buClrTx/>
                        <a:buSzTx/>
                        <a:buFontTx/>
                        <a:buNone/>
                        <a:tabLst/>
                      </a:pPr>
                      <a:r>
                        <a:rPr lang="zh-CN" altLang="en-US" sz="2400" b="0" kern="1200" dirty="0" smtClean="0">
                          <a:solidFill>
                            <a:schemeClr val="tx1"/>
                          </a:solidFill>
                          <a:latin typeface="Microsoft YaHei" pitchFamily="34" charset="-122"/>
                          <a:ea typeface="Microsoft YaHei" pitchFamily="34" charset="-122"/>
                          <a:cs typeface="+mn-cs"/>
                        </a:rPr>
                        <a:t>可直接造成全身或局部损伤</a:t>
                      </a:r>
                      <a:endParaRPr lang="en-US" altLang="zh-CN" sz="2400" b="0" kern="1200" dirty="0" smtClean="0">
                        <a:solidFill>
                          <a:schemeClr val="tx1"/>
                        </a:solidFill>
                        <a:latin typeface="Microsoft YaHei" pitchFamily="34" charset="-122"/>
                        <a:ea typeface="Microsoft YaHei" pitchFamily="34" charset="-122"/>
                        <a:cs typeface="+mn-cs"/>
                      </a:endParaRPr>
                    </a:p>
                    <a:p>
                      <a:pPr marL="0" marR="0" lvl="0" indent="0" algn="ctr" defTabSz="914400" rtl="0" eaLnBrk="1" fontAlgn="base" latinLnBrk="0" hangingPunct="1">
                        <a:lnSpc>
                          <a:spcPct val="150000"/>
                        </a:lnSpc>
                        <a:spcBef>
                          <a:spcPct val="0"/>
                        </a:spcBef>
                        <a:spcAft>
                          <a:spcPct val="0"/>
                        </a:spcAft>
                        <a:buClrTx/>
                        <a:buSzTx/>
                        <a:buFontTx/>
                        <a:buNone/>
                        <a:tabLst/>
                      </a:pPr>
                      <a:r>
                        <a:rPr lang="zh-CN" altLang="en-US" sz="2400" b="0" kern="1200" dirty="0" smtClean="0">
                          <a:solidFill>
                            <a:schemeClr val="tx1"/>
                          </a:solidFill>
                          <a:latin typeface="Microsoft YaHei" pitchFamily="34" charset="-122"/>
                          <a:ea typeface="Microsoft YaHei" pitchFamily="34" charset="-122"/>
                          <a:cs typeface="+mn-cs"/>
                        </a:rPr>
                        <a:t>比如电离辐射、非电离辐射能造成人体广泛的损伤；紫外线、红外线可以造成局部损伤</a:t>
                      </a:r>
                      <a:endParaRPr lang="zh-TW" altLang="en-US" sz="2400" b="0" kern="1200" dirty="0" smtClean="0">
                        <a:solidFill>
                          <a:schemeClr val="tx1"/>
                        </a:solidFill>
                        <a:latin typeface="Microsoft YaHei" pitchFamily="34" charset="-122"/>
                        <a:ea typeface="Microsoft YaHei" pitchFamily="34" charset="-122"/>
                        <a:cs typeface="+mn-cs"/>
                      </a:endParaRPr>
                    </a:p>
                  </a:txBody>
                  <a:tcPr>
                    <a:lnL w="38100" cap="flat" cmpd="sng" algn="ctr">
                      <a:solidFill>
                        <a:schemeClr val="tx1">
                          <a:lumMod val="95000"/>
                          <a:lumOff val="5000"/>
                        </a:schemeClr>
                      </a:solidFill>
                      <a:prstDash val="solid"/>
                      <a:round/>
                      <a:headEnd type="none" w="med" len="med"/>
                      <a:tailEnd type="none" w="med" len="med"/>
                    </a:lnL>
                    <a:lnR w="38100" cap="flat" cmpd="sng" algn="ctr">
                      <a:noFill/>
                      <a:prstDash val="lgDash"/>
                      <a:round/>
                      <a:headEnd type="none" w="med" len="med"/>
                      <a:tailEnd type="none" w="med" len="med"/>
                    </a:lnR>
                    <a:lnT w="38100" cap="flat" cmpd="sng" algn="ctr">
                      <a:solidFill>
                        <a:schemeClr val="tx1">
                          <a:lumMod val="95000"/>
                          <a:lumOff val="5000"/>
                        </a:schemeClr>
                      </a:solidFill>
                      <a:prstDash val="solid"/>
                      <a:round/>
                      <a:headEnd type="none" w="med" len="med"/>
                      <a:tailEnd type="none" w="med" len="med"/>
                    </a:lnT>
                    <a:lnB w="38100" cap="flat" cmpd="sng" algn="ctr">
                      <a:solidFill>
                        <a:schemeClr val="tx1">
                          <a:lumMod val="95000"/>
                          <a:lumOff val="5000"/>
                        </a:schemeClr>
                      </a:solidFill>
                      <a:prstDash val="solid"/>
                      <a:round/>
                      <a:headEnd type="none" w="med" len="med"/>
                      <a:tailEnd type="none" w="med" len="med"/>
                    </a:lnB>
                    <a:lnTlToBr w="12700" cmpd="sng">
                      <a:noFill/>
                      <a:prstDash val="solid"/>
                    </a:lnTlToBr>
                    <a:lnBlToTr w="12700" cmpd="sng">
                      <a:noFill/>
                      <a:prstDash val="solid"/>
                    </a:lnBlToTr>
                    <a:noFill/>
                  </a:tcPr>
                </a:tc>
              </a:tr>
              <a:tr h="1124077">
                <a:tc>
                  <a:txBody>
                    <a:bodyPr/>
                    <a:lstStyle/>
                    <a:p>
                      <a:pPr marL="0" algn="ctr" defTabSz="914400" rtl="0" eaLnBrk="1" latinLnBrk="0" hangingPunct="1">
                        <a:lnSpc>
                          <a:spcPct val="250000"/>
                        </a:lnSpc>
                        <a:spcBef>
                          <a:spcPts val="1200"/>
                        </a:spcBef>
                      </a:pPr>
                      <a:r>
                        <a:rPr lang="zh-CN" altLang="en-US" sz="2400" b="0" kern="1200" dirty="0" smtClean="0">
                          <a:solidFill>
                            <a:schemeClr val="tx1"/>
                          </a:solidFill>
                          <a:latin typeface="Microsoft YaHei" pitchFamily="34" charset="-122"/>
                          <a:ea typeface="Microsoft YaHei" pitchFamily="34" charset="-122"/>
                          <a:cs typeface="+mn-cs"/>
                        </a:rPr>
                        <a:t>化学因素</a:t>
                      </a:r>
                      <a:endParaRPr lang="zh-TW" altLang="en-US" sz="2400" b="0" kern="1200" dirty="0" smtClean="0">
                        <a:solidFill>
                          <a:schemeClr val="tx1"/>
                        </a:solidFill>
                        <a:latin typeface="Microsoft YaHei" pitchFamily="34" charset="-122"/>
                        <a:ea typeface="Microsoft YaHei" pitchFamily="34" charset="-122"/>
                        <a:cs typeface="+mn-cs"/>
                      </a:endParaRPr>
                    </a:p>
                  </a:txBody>
                  <a:tcPr>
                    <a:lnL w="38100" cap="flat" cmpd="sng" algn="ctr">
                      <a:noFill/>
                      <a:prstDash val="lgDash"/>
                      <a:round/>
                      <a:headEnd type="none" w="med" len="med"/>
                      <a:tailEnd type="none" w="med" len="med"/>
                    </a:lnL>
                    <a:lnR w="38100" cap="flat" cmpd="sng" algn="ctr">
                      <a:solidFill>
                        <a:schemeClr val="tx1">
                          <a:lumMod val="95000"/>
                          <a:lumOff val="5000"/>
                        </a:schemeClr>
                      </a:solidFill>
                      <a:prstDash val="solid"/>
                      <a:round/>
                      <a:headEnd type="none" w="med" len="med"/>
                      <a:tailEnd type="none" w="med" len="med"/>
                    </a:lnR>
                    <a:lnT w="38100" cap="flat" cmpd="sng" algn="ctr">
                      <a:solidFill>
                        <a:schemeClr val="tx1">
                          <a:lumMod val="95000"/>
                          <a:lumOff val="5000"/>
                        </a:schemeClr>
                      </a:solidFill>
                      <a:prstDash val="solid"/>
                      <a:round/>
                      <a:headEnd type="none" w="med" len="med"/>
                      <a:tailEnd type="none" w="med" len="med"/>
                    </a:lnT>
                    <a:lnB w="38100" cap="flat" cmpd="sng" algn="ctr">
                      <a:solidFill>
                        <a:schemeClr val="tx1">
                          <a:lumMod val="95000"/>
                          <a:lumOff val="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base" latinLnBrk="0" hangingPunct="1">
                        <a:lnSpc>
                          <a:spcPct val="150000"/>
                        </a:lnSpc>
                        <a:spcBef>
                          <a:spcPct val="0"/>
                        </a:spcBef>
                        <a:spcAft>
                          <a:spcPct val="0"/>
                        </a:spcAft>
                        <a:buClrTx/>
                        <a:buSzTx/>
                        <a:buFontTx/>
                        <a:buNone/>
                        <a:tabLst/>
                      </a:pPr>
                      <a:r>
                        <a:rPr lang="zh-CN" altLang="en-US" sz="2400" b="0" kern="1200" dirty="0" smtClean="0">
                          <a:solidFill>
                            <a:schemeClr val="tx1"/>
                          </a:solidFill>
                          <a:latin typeface="Microsoft YaHei" pitchFamily="34" charset="-122"/>
                          <a:ea typeface="Microsoft YaHei" pitchFamily="34" charset="-122"/>
                          <a:cs typeface="+mn-cs"/>
                        </a:rPr>
                        <a:t>如金属、有害气体、</a:t>
                      </a:r>
                      <a:endParaRPr lang="en-US" altLang="zh-CN" sz="2400" b="0" kern="1200" dirty="0" smtClean="0">
                        <a:solidFill>
                          <a:schemeClr val="tx1"/>
                        </a:solidFill>
                        <a:latin typeface="Microsoft YaHei" pitchFamily="34" charset="-122"/>
                        <a:ea typeface="Microsoft YaHei" pitchFamily="34" charset="-122"/>
                        <a:cs typeface="+mn-cs"/>
                      </a:endParaRPr>
                    </a:p>
                    <a:p>
                      <a:pPr marL="0" marR="0" lvl="0" indent="0" algn="ctr" defTabSz="914400" rtl="0" eaLnBrk="1" fontAlgn="base" latinLnBrk="0" hangingPunct="1">
                        <a:lnSpc>
                          <a:spcPct val="150000"/>
                        </a:lnSpc>
                        <a:spcBef>
                          <a:spcPct val="0"/>
                        </a:spcBef>
                        <a:spcAft>
                          <a:spcPct val="0"/>
                        </a:spcAft>
                        <a:buClrTx/>
                        <a:buSzTx/>
                        <a:buFontTx/>
                        <a:buNone/>
                        <a:tabLst/>
                      </a:pPr>
                      <a:r>
                        <a:rPr lang="zh-CN" altLang="en-US" sz="2400" b="0" kern="1200" dirty="0" smtClean="0">
                          <a:solidFill>
                            <a:schemeClr val="tx1"/>
                          </a:solidFill>
                          <a:latin typeface="Microsoft YaHei" pitchFamily="34" charset="-122"/>
                          <a:ea typeface="Microsoft YaHei" pitchFamily="34" charset="-122"/>
                          <a:cs typeface="+mn-cs"/>
                        </a:rPr>
                        <a:t>有机溶剂、生产性粉尘</a:t>
                      </a:r>
                      <a:endParaRPr lang="zh-TW" altLang="en-US" sz="2400" b="0" kern="1200" dirty="0" smtClean="0">
                        <a:solidFill>
                          <a:schemeClr val="tx1"/>
                        </a:solidFill>
                        <a:latin typeface="Microsoft YaHei" pitchFamily="34" charset="-122"/>
                        <a:ea typeface="Microsoft YaHei" pitchFamily="34" charset="-122"/>
                        <a:cs typeface="+mn-cs"/>
                      </a:endParaRPr>
                    </a:p>
                  </a:txBody>
                  <a:tcPr>
                    <a:lnL w="38100" cap="flat" cmpd="sng" algn="ctr">
                      <a:solidFill>
                        <a:schemeClr val="tx1">
                          <a:lumMod val="95000"/>
                          <a:lumOff val="5000"/>
                        </a:schemeClr>
                      </a:solidFill>
                      <a:prstDash val="solid"/>
                      <a:round/>
                      <a:headEnd type="none" w="med" len="med"/>
                      <a:tailEnd type="none" w="med" len="med"/>
                    </a:lnL>
                    <a:lnR w="38100" cap="flat" cmpd="sng" algn="ctr">
                      <a:solidFill>
                        <a:schemeClr val="tx1">
                          <a:lumMod val="95000"/>
                          <a:lumOff val="5000"/>
                        </a:schemeClr>
                      </a:solidFill>
                      <a:prstDash val="solid"/>
                      <a:round/>
                      <a:headEnd type="none" w="med" len="med"/>
                      <a:tailEnd type="none" w="med" len="med"/>
                    </a:lnR>
                    <a:lnT w="38100" cap="flat" cmpd="sng" algn="ctr">
                      <a:solidFill>
                        <a:schemeClr val="tx1">
                          <a:lumMod val="95000"/>
                          <a:lumOff val="5000"/>
                        </a:schemeClr>
                      </a:solidFill>
                      <a:prstDash val="solid"/>
                      <a:round/>
                      <a:headEnd type="none" w="med" len="med"/>
                      <a:tailEnd type="none" w="med" len="med"/>
                    </a:lnT>
                    <a:lnB w="38100" cap="flat" cmpd="sng" algn="ctr">
                      <a:solidFill>
                        <a:schemeClr val="tx1">
                          <a:lumMod val="95000"/>
                          <a:lumOff val="5000"/>
                        </a:schemeClr>
                      </a:solidFill>
                      <a:prstDash val="solid"/>
                      <a:round/>
                      <a:headEnd type="none" w="med" len="med"/>
                      <a:tailEnd type="none" w="med" len="med"/>
                    </a:lnB>
                    <a:lnTlToBr w="12700" cmpd="sng">
                      <a:noFill/>
                      <a:prstDash val="solid"/>
                    </a:lnTlToBr>
                    <a:lnBlToTr w="12700" cmpd="sng">
                      <a:noFill/>
                      <a:prstDash val="solid"/>
                    </a:lnBlToTr>
                    <a:noFill/>
                  </a:tcPr>
                </a:tc>
                <a:tc rowSpan="2">
                  <a:txBody>
                    <a:bodyPr/>
                    <a:lstStyle/>
                    <a:p>
                      <a:pPr marL="0" marR="0" lvl="0" indent="0" algn="ctr" defTabSz="914400" rtl="0" eaLnBrk="1" fontAlgn="base" latinLnBrk="0" hangingPunct="1">
                        <a:lnSpc>
                          <a:spcPct val="150000"/>
                        </a:lnSpc>
                        <a:spcBef>
                          <a:spcPct val="0"/>
                        </a:spcBef>
                        <a:spcAft>
                          <a:spcPct val="0"/>
                        </a:spcAft>
                        <a:buClrTx/>
                        <a:buSzTx/>
                        <a:buFontTx/>
                        <a:buNone/>
                        <a:tabLst/>
                      </a:pPr>
                      <a:endParaRPr lang="en-US" altLang="zh-CN" sz="2400" b="0" kern="1200" dirty="0" smtClean="0">
                        <a:solidFill>
                          <a:schemeClr val="tx1"/>
                        </a:solidFill>
                        <a:latin typeface="Microsoft YaHei" pitchFamily="34" charset="-122"/>
                        <a:ea typeface="Microsoft YaHei" pitchFamily="34" charset="-122"/>
                        <a:cs typeface="+mn-cs"/>
                      </a:endParaRPr>
                    </a:p>
                    <a:p>
                      <a:pPr marL="0" marR="0" lvl="0" indent="0" algn="ctr" defTabSz="914400" rtl="0" eaLnBrk="1" fontAlgn="base" latinLnBrk="0" hangingPunct="1">
                        <a:lnSpc>
                          <a:spcPct val="150000"/>
                        </a:lnSpc>
                        <a:spcBef>
                          <a:spcPct val="0"/>
                        </a:spcBef>
                        <a:spcAft>
                          <a:spcPct val="0"/>
                        </a:spcAft>
                        <a:buClrTx/>
                        <a:buSzTx/>
                        <a:buFontTx/>
                        <a:buNone/>
                        <a:tabLst/>
                      </a:pPr>
                      <a:r>
                        <a:rPr lang="zh-CN" altLang="en-US" sz="2400" b="0" kern="1200" dirty="0" smtClean="0">
                          <a:solidFill>
                            <a:schemeClr val="tx1"/>
                          </a:solidFill>
                          <a:latin typeface="Microsoft YaHei" pitchFamily="34" charset="-122"/>
                          <a:ea typeface="Microsoft YaHei" pitchFamily="34" charset="-122"/>
                          <a:cs typeface="+mn-cs"/>
                        </a:rPr>
                        <a:t>通过呼吸道、消化道和皮肤、粘膜侵害人体</a:t>
                      </a:r>
                      <a:endParaRPr lang="en-US" altLang="zh-CN" sz="2400" b="0" kern="1200" dirty="0" smtClean="0">
                        <a:solidFill>
                          <a:schemeClr val="tx1"/>
                        </a:solidFill>
                        <a:latin typeface="Microsoft YaHei" pitchFamily="34" charset="-122"/>
                        <a:ea typeface="Microsoft YaHei" pitchFamily="34" charset="-122"/>
                        <a:cs typeface="+mn-cs"/>
                      </a:endParaRPr>
                    </a:p>
                  </a:txBody>
                  <a:tcPr>
                    <a:lnL w="38100" cap="flat" cmpd="sng" algn="ctr">
                      <a:solidFill>
                        <a:schemeClr val="tx1">
                          <a:lumMod val="95000"/>
                          <a:lumOff val="5000"/>
                        </a:schemeClr>
                      </a:solidFill>
                      <a:prstDash val="solid"/>
                      <a:round/>
                      <a:headEnd type="none" w="med" len="med"/>
                      <a:tailEnd type="none" w="med" len="med"/>
                    </a:lnL>
                    <a:lnR w="38100" cap="flat" cmpd="sng" algn="ctr">
                      <a:noFill/>
                      <a:prstDash val="lgDash"/>
                      <a:round/>
                      <a:headEnd type="none" w="med" len="med"/>
                      <a:tailEnd type="none" w="med" len="med"/>
                    </a:lnR>
                    <a:lnT w="38100" cap="flat" cmpd="sng" algn="ctr">
                      <a:solidFill>
                        <a:schemeClr val="tx1">
                          <a:lumMod val="95000"/>
                          <a:lumOff val="5000"/>
                        </a:schemeClr>
                      </a:solidFill>
                      <a:prstDash val="solid"/>
                      <a:round/>
                      <a:headEnd type="none" w="med" len="med"/>
                      <a:tailEnd type="none" w="med" len="med"/>
                    </a:lnT>
                    <a:lnB w="38100" cap="flat" cmpd="sng" algn="ctr">
                      <a:solidFill>
                        <a:schemeClr val="tx1">
                          <a:lumMod val="95000"/>
                          <a:lumOff val="5000"/>
                        </a:schemeClr>
                      </a:solidFill>
                      <a:prstDash val="solid"/>
                      <a:round/>
                      <a:headEnd type="none" w="med" len="med"/>
                      <a:tailEnd type="none" w="med" len="med"/>
                    </a:lnB>
                    <a:lnTlToBr w="12700" cmpd="sng">
                      <a:noFill/>
                      <a:prstDash val="solid"/>
                    </a:lnTlToBr>
                    <a:lnBlToTr w="12700" cmpd="sng">
                      <a:noFill/>
                      <a:prstDash val="solid"/>
                    </a:lnBlToTr>
                    <a:noFill/>
                  </a:tcPr>
                </a:tc>
              </a:tr>
              <a:tr h="729205">
                <a:tc>
                  <a:txBody>
                    <a:bodyPr/>
                    <a:lstStyle/>
                    <a:p>
                      <a:pPr marL="0" algn="ctr" defTabSz="914400" rtl="0" eaLnBrk="1" latinLnBrk="0" hangingPunct="1">
                        <a:lnSpc>
                          <a:spcPct val="150000"/>
                        </a:lnSpc>
                      </a:pPr>
                      <a:r>
                        <a:rPr lang="zh-CN" altLang="en-US" sz="2400" b="0" kern="1200" dirty="0" smtClean="0">
                          <a:solidFill>
                            <a:schemeClr val="tx1"/>
                          </a:solidFill>
                          <a:latin typeface="Microsoft YaHei" pitchFamily="34" charset="-122"/>
                          <a:ea typeface="Microsoft YaHei" pitchFamily="34" charset="-122"/>
                          <a:cs typeface="+mn-cs"/>
                        </a:rPr>
                        <a:t>生物因素</a:t>
                      </a:r>
                      <a:endParaRPr lang="zh-TW" altLang="en-US" sz="2400" b="0" kern="1200" dirty="0" smtClean="0">
                        <a:solidFill>
                          <a:schemeClr val="tx1"/>
                        </a:solidFill>
                        <a:latin typeface="Microsoft YaHei" pitchFamily="34" charset="-122"/>
                        <a:ea typeface="Microsoft YaHei" pitchFamily="34" charset="-122"/>
                        <a:cs typeface="+mn-cs"/>
                      </a:endParaRPr>
                    </a:p>
                  </a:txBody>
                  <a:tcPr>
                    <a:lnL w="38100" cap="flat" cmpd="sng" algn="ctr">
                      <a:noFill/>
                      <a:prstDash val="lgDash"/>
                      <a:round/>
                      <a:headEnd type="none" w="med" len="med"/>
                      <a:tailEnd type="none" w="med" len="med"/>
                    </a:lnL>
                    <a:lnR w="38100" cap="flat" cmpd="sng" algn="ctr">
                      <a:solidFill>
                        <a:schemeClr val="tx1">
                          <a:lumMod val="95000"/>
                          <a:lumOff val="5000"/>
                        </a:schemeClr>
                      </a:solidFill>
                      <a:prstDash val="solid"/>
                      <a:round/>
                      <a:headEnd type="none" w="med" len="med"/>
                      <a:tailEnd type="none" w="med" len="med"/>
                    </a:lnR>
                    <a:lnT w="38100" cap="flat" cmpd="sng" algn="ctr">
                      <a:solidFill>
                        <a:schemeClr val="tx1">
                          <a:lumMod val="95000"/>
                          <a:lumOff val="5000"/>
                        </a:schemeClr>
                      </a:solidFill>
                      <a:prstDash val="solid"/>
                      <a:round/>
                      <a:headEnd type="none" w="med" len="med"/>
                      <a:tailEnd type="none" w="med" len="med"/>
                    </a:lnT>
                    <a:lnB w="38100" cap="flat" cmpd="sng" algn="ctr">
                      <a:solidFill>
                        <a:schemeClr val="tx1">
                          <a:lumMod val="95000"/>
                          <a:lumOff val="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base" latinLnBrk="0" hangingPunct="1">
                        <a:lnSpc>
                          <a:spcPct val="150000"/>
                        </a:lnSpc>
                        <a:spcBef>
                          <a:spcPct val="0"/>
                        </a:spcBef>
                        <a:spcAft>
                          <a:spcPct val="0"/>
                        </a:spcAft>
                        <a:buClrTx/>
                        <a:buSzTx/>
                        <a:buFontTx/>
                        <a:buNone/>
                        <a:tabLst/>
                        <a:defRPr/>
                      </a:pPr>
                      <a:r>
                        <a:rPr lang="zh-CN" altLang="en-US" sz="2400" b="0" kern="1200" dirty="0" smtClean="0">
                          <a:solidFill>
                            <a:schemeClr val="tx1"/>
                          </a:solidFill>
                          <a:latin typeface="Microsoft YaHei" pitchFamily="34" charset="-122"/>
                          <a:ea typeface="Microsoft YaHei" pitchFamily="34" charset="-122"/>
                          <a:cs typeface="+mn-cs"/>
                        </a:rPr>
                        <a:t>如致病微生物、生物毒素</a:t>
                      </a:r>
                      <a:endParaRPr lang="zh-TW" altLang="en-US" sz="2400" b="0" kern="1200" dirty="0" smtClean="0">
                        <a:solidFill>
                          <a:schemeClr val="tx1"/>
                        </a:solidFill>
                        <a:latin typeface="Microsoft YaHei" pitchFamily="34" charset="-122"/>
                        <a:ea typeface="Microsoft YaHei" pitchFamily="34" charset="-122"/>
                        <a:cs typeface="+mn-cs"/>
                      </a:endParaRPr>
                    </a:p>
                  </a:txBody>
                  <a:tcPr>
                    <a:lnL w="38100" cap="flat" cmpd="sng" algn="ctr">
                      <a:solidFill>
                        <a:schemeClr val="tx1">
                          <a:lumMod val="95000"/>
                          <a:lumOff val="5000"/>
                        </a:schemeClr>
                      </a:solidFill>
                      <a:prstDash val="solid"/>
                      <a:round/>
                      <a:headEnd type="none" w="med" len="med"/>
                      <a:tailEnd type="none" w="med" len="med"/>
                    </a:lnL>
                    <a:lnR w="38100" cap="flat" cmpd="sng" algn="ctr">
                      <a:solidFill>
                        <a:schemeClr val="tx1">
                          <a:lumMod val="95000"/>
                          <a:lumOff val="5000"/>
                        </a:schemeClr>
                      </a:solidFill>
                      <a:prstDash val="solid"/>
                      <a:round/>
                      <a:headEnd type="none" w="med" len="med"/>
                      <a:tailEnd type="none" w="med" len="med"/>
                    </a:lnR>
                    <a:lnT w="38100" cap="flat" cmpd="sng" algn="ctr">
                      <a:solidFill>
                        <a:schemeClr val="tx1">
                          <a:lumMod val="95000"/>
                          <a:lumOff val="5000"/>
                        </a:schemeClr>
                      </a:solidFill>
                      <a:prstDash val="solid"/>
                      <a:round/>
                      <a:headEnd type="none" w="med" len="med"/>
                      <a:tailEnd type="none" w="med" len="med"/>
                    </a:lnT>
                    <a:lnB w="38100" cap="flat" cmpd="sng" algn="ctr">
                      <a:solidFill>
                        <a:schemeClr val="tx1">
                          <a:lumMod val="95000"/>
                          <a:lumOff val="5000"/>
                        </a:schemeClr>
                      </a:solid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pPr marL="0" algn="ctr" defTabSz="914400" rtl="0" eaLnBrk="1" latinLnBrk="0" hangingPunct="1">
                        <a:lnSpc>
                          <a:spcPct val="150000"/>
                        </a:lnSpc>
                      </a:pPr>
                      <a:endParaRPr lang="en-US" altLang="zh-CN" sz="2400" b="0" kern="1200" dirty="0" smtClean="0">
                        <a:solidFill>
                          <a:schemeClr val="tx1"/>
                        </a:solidFill>
                        <a:latin typeface="Microsoft YaHei" pitchFamily="34" charset="-122"/>
                        <a:ea typeface="Microsoft YaHei" pitchFamily="34" charset="-122"/>
                        <a:cs typeface="+mn-cs"/>
                      </a:endParaRPr>
                    </a:p>
                  </a:txBody>
                  <a:tcPr>
                    <a:lnL w="38100" cap="flat" cmpd="sng" algn="ctr">
                      <a:solidFill>
                        <a:schemeClr val="tx1">
                          <a:lumMod val="95000"/>
                          <a:lumOff val="5000"/>
                        </a:schemeClr>
                      </a:solidFill>
                      <a:prstDash val="solid"/>
                      <a:round/>
                      <a:headEnd type="none" w="med" len="med"/>
                      <a:tailEnd type="none" w="med" len="med"/>
                    </a:lnL>
                    <a:lnR w="38100" cap="flat" cmpd="sng" algn="ctr">
                      <a:noFill/>
                      <a:prstDash val="lgDash"/>
                      <a:round/>
                      <a:headEnd type="none" w="med" len="med"/>
                      <a:tailEnd type="none" w="med" len="med"/>
                    </a:lnR>
                    <a:lnT w="38100" cap="flat" cmpd="sng" algn="ctr">
                      <a:solidFill>
                        <a:schemeClr val="tx1">
                          <a:lumMod val="95000"/>
                          <a:lumOff val="5000"/>
                        </a:schemeClr>
                      </a:solidFill>
                      <a:prstDash val="solid"/>
                      <a:round/>
                      <a:headEnd type="none" w="med" len="med"/>
                      <a:tailEnd type="none" w="med" len="med"/>
                    </a:lnT>
                    <a:lnB w="38100" cap="flat" cmpd="sng" algn="ctr">
                      <a:solidFill>
                        <a:schemeClr val="tx1">
                          <a:lumMod val="95000"/>
                          <a:lumOff val="5000"/>
                        </a:schemeClr>
                      </a:solidFill>
                      <a:prstDash val="solid"/>
                      <a:round/>
                      <a:headEnd type="none" w="med" len="med"/>
                      <a:tailEnd type="none" w="med" len="med"/>
                    </a:lnB>
                    <a:lnTlToBr w="12700" cmpd="sng">
                      <a:noFill/>
                      <a:prstDash val="solid"/>
                    </a:lnTlToBr>
                    <a:lnBlToTr w="12700" cmpd="sng">
                      <a:noFill/>
                      <a:prstDash val="solid"/>
                    </a:lnBlToTr>
                    <a:noFill/>
                  </a:tcPr>
                </a:tc>
              </a:tr>
            </a:tbl>
          </a:graphicData>
        </a:graphic>
      </p:graphicFrame>
      <p:sp>
        <p:nvSpPr>
          <p:cNvPr id="6" name="内容占位符 2"/>
          <p:cNvSpPr txBox="1">
            <a:spLocks/>
          </p:cNvSpPr>
          <p:nvPr/>
        </p:nvSpPr>
        <p:spPr bwMode="auto">
          <a:xfrm>
            <a:off x="1294289" y="1030251"/>
            <a:ext cx="9604375" cy="479626"/>
          </a:xfrm>
          <a:prstGeom prst="rect">
            <a:avLst/>
          </a:prstGeom>
          <a:noFill/>
          <a:ln w="9525">
            <a:noFill/>
            <a:miter lim="800000"/>
            <a:headEnd/>
            <a:tailEnd/>
          </a:ln>
        </p:spPr>
        <p:txBody>
          <a:bodyPr/>
          <a:lstStyle/>
          <a:p>
            <a:pPr marL="228600" indent="-228600" algn="ctr">
              <a:lnSpc>
                <a:spcPts val="3800"/>
              </a:lnSpc>
              <a:spcBef>
                <a:spcPts val="1000"/>
              </a:spcBef>
              <a:defRPr/>
            </a:pPr>
            <a:r>
              <a:rPr lang="zh-CN" altLang="en-US" sz="3600" b="1" dirty="0">
                <a:solidFill>
                  <a:srgbClr val="01458E"/>
                </a:solidFill>
                <a:latin typeface="微软雅黑" panose="020B0503020204020204" pitchFamily="34" charset="-122"/>
                <a:ea typeface="微软雅黑" panose="020B0503020204020204" pitchFamily="34" charset="-122"/>
                <a:sym typeface="Calibri" pitchFamily="34" charset="0"/>
              </a:rPr>
              <a:t> </a:t>
            </a:r>
            <a:r>
              <a:rPr lang="zh-CN" altLang="en-US" sz="3600" b="1" dirty="0" smtClean="0">
                <a:solidFill>
                  <a:srgbClr val="01458E"/>
                </a:solidFill>
                <a:latin typeface="微软雅黑" panose="020B0503020204020204" pitchFamily="34" charset="-122"/>
                <a:ea typeface="微软雅黑" panose="020B0503020204020204" pitchFamily="34" charset="-122"/>
                <a:sym typeface="Calibri" pitchFamily="34" charset="0"/>
              </a:rPr>
              <a:t> 生产工艺过程中产生的有害因素</a:t>
            </a:r>
            <a:endParaRPr lang="en-US" altLang="zh-CN" sz="3600" b="1" dirty="0" smtClean="0">
              <a:solidFill>
                <a:srgbClr val="01458E"/>
              </a:solidFill>
              <a:latin typeface="微软雅黑" panose="020B0503020204020204" pitchFamily="34" charset="-122"/>
              <a:ea typeface="微软雅黑" panose="020B0503020204020204" pitchFamily="34" charset="-122"/>
              <a:sym typeface="Calibri" pitchFamily="34" charset="0"/>
            </a:endParaRPr>
          </a:p>
          <a:p>
            <a:pPr marL="228600" indent="-228600" eaLnBrk="1" hangingPunct="1">
              <a:lnSpc>
                <a:spcPts val="3800"/>
              </a:lnSpc>
              <a:spcBef>
                <a:spcPts val="1000"/>
              </a:spcBef>
              <a:defRPr/>
            </a:pPr>
            <a:endParaRPr lang="zh-CN" altLang="en-US" sz="2800" b="1" dirty="0">
              <a:solidFill>
                <a:srgbClr val="00863D"/>
              </a:solidFill>
              <a:latin typeface="微软雅黑" panose="020B0503020204020204" pitchFamily="34" charset="-122"/>
              <a:ea typeface="微软雅黑" panose="020B0503020204020204" pitchFamily="34" charset="-122"/>
              <a:sym typeface="Calibri" pitchFamily="34" charset="0"/>
            </a:endParaRPr>
          </a:p>
        </p:txBody>
      </p:sp>
      <p:sp>
        <p:nvSpPr>
          <p:cNvPr id="7" name="矩形 6"/>
          <p:cNvSpPr/>
          <p:nvPr/>
        </p:nvSpPr>
        <p:spPr>
          <a:xfrm>
            <a:off x="30867" y="158553"/>
            <a:ext cx="60959" cy="191674"/>
          </a:xfrm>
          <a:prstGeom prst="rect">
            <a:avLst/>
          </a:prstGeom>
          <a:solidFill>
            <a:schemeClr val="tx1">
              <a:lumMod val="95000"/>
              <a:lumOff val="5000"/>
            </a:schemeClr>
          </a:solidFill>
        </p:spPr>
        <p:style>
          <a:lnRef idx="2">
            <a:schemeClr val="accent1">
              <a:shade val="50000"/>
            </a:schemeClr>
          </a:lnRef>
          <a:fillRef idx="1">
            <a:schemeClr val="accent1"/>
          </a:fillRef>
          <a:effectRef idx="0">
            <a:schemeClr val="accent1"/>
          </a:effectRef>
          <a:fontRef idx="minor">
            <a:schemeClr val="lt1"/>
          </a:fontRef>
        </p:style>
        <p:txBody>
          <a:bodyPr lIns="121268" tIns="60634" rIns="121268" bIns="60634" rtlCol="0" anchor="ctr"/>
          <a:lstStyle/>
          <a:p>
            <a:pPr algn="ctr"/>
            <a:endParaRPr lang="zh-CN" altLang="en-US"/>
          </a:p>
        </p:txBody>
      </p:sp>
      <p:sp>
        <p:nvSpPr>
          <p:cNvPr id="8" name="矩形 7"/>
          <p:cNvSpPr/>
          <p:nvPr/>
        </p:nvSpPr>
        <p:spPr>
          <a:xfrm>
            <a:off x="199857" y="158553"/>
            <a:ext cx="113625" cy="191674"/>
          </a:xfrm>
          <a:prstGeom prst="rect">
            <a:avLst/>
          </a:prstGeom>
          <a:solidFill>
            <a:schemeClr val="tx1">
              <a:lumMod val="95000"/>
              <a:lumOff val="5000"/>
            </a:schemeClr>
          </a:solidFill>
        </p:spPr>
        <p:style>
          <a:lnRef idx="2">
            <a:schemeClr val="accent1">
              <a:shade val="50000"/>
            </a:schemeClr>
          </a:lnRef>
          <a:fillRef idx="1">
            <a:schemeClr val="accent1"/>
          </a:fillRef>
          <a:effectRef idx="0">
            <a:schemeClr val="accent1"/>
          </a:effectRef>
          <a:fontRef idx="minor">
            <a:schemeClr val="lt1"/>
          </a:fontRef>
        </p:style>
        <p:txBody>
          <a:bodyPr lIns="121268" tIns="60634" rIns="121268" bIns="60634" rtlCol="0" anchor="ctr"/>
          <a:lstStyle/>
          <a:p>
            <a:pPr algn="ctr"/>
            <a:endParaRPr lang="zh-CN" altLang="en-US"/>
          </a:p>
        </p:txBody>
      </p:sp>
      <p:sp>
        <p:nvSpPr>
          <p:cNvPr id="9" name="文本框 3"/>
          <p:cNvSpPr txBox="1"/>
          <p:nvPr/>
        </p:nvSpPr>
        <p:spPr>
          <a:xfrm>
            <a:off x="313482" y="38482"/>
            <a:ext cx="2809709" cy="430229"/>
          </a:xfrm>
          <a:prstGeom prst="rect">
            <a:avLst/>
          </a:prstGeom>
          <a:noFill/>
        </p:spPr>
        <p:txBody>
          <a:bodyPr wrap="none" lIns="121268" tIns="60634" rIns="121268" bIns="60634" rtlCol="0">
            <a:spAutoFit/>
          </a:bodyPr>
          <a:lstStyle/>
          <a:p>
            <a:r>
              <a:rPr lang="zh-CN" altLang="en-US" sz="2000" b="1" dirty="0" smtClean="0">
                <a:latin typeface="微软雅黑" panose="020B0503020204020204" pitchFamily="34" charset="-122"/>
                <a:ea typeface="微软雅黑" panose="020B0503020204020204" pitchFamily="34" charset="-122"/>
              </a:rPr>
              <a:t>职业病危害分类及预防</a:t>
            </a:r>
            <a:endParaRPr lang="zh-CN" altLang="en-US" sz="2000" b="1" dirty="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19006738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30867" y="158553"/>
            <a:ext cx="60959" cy="191674"/>
          </a:xfrm>
          <a:prstGeom prst="rect">
            <a:avLst/>
          </a:prstGeom>
          <a:solidFill>
            <a:schemeClr val="tx1">
              <a:lumMod val="95000"/>
              <a:lumOff val="5000"/>
            </a:schemeClr>
          </a:solidFill>
        </p:spPr>
        <p:style>
          <a:lnRef idx="2">
            <a:schemeClr val="accent1">
              <a:shade val="50000"/>
            </a:schemeClr>
          </a:lnRef>
          <a:fillRef idx="1">
            <a:schemeClr val="accent1"/>
          </a:fillRef>
          <a:effectRef idx="0">
            <a:schemeClr val="accent1"/>
          </a:effectRef>
          <a:fontRef idx="minor">
            <a:schemeClr val="lt1"/>
          </a:fontRef>
        </p:style>
        <p:txBody>
          <a:bodyPr lIns="121268" tIns="60634" rIns="121268" bIns="60634" rtlCol="0" anchor="ctr"/>
          <a:lstStyle/>
          <a:p>
            <a:pPr algn="ctr"/>
            <a:endParaRPr lang="zh-CN" altLang="en-US"/>
          </a:p>
        </p:txBody>
      </p:sp>
      <p:sp>
        <p:nvSpPr>
          <p:cNvPr id="3" name="矩形 2"/>
          <p:cNvSpPr/>
          <p:nvPr/>
        </p:nvSpPr>
        <p:spPr>
          <a:xfrm>
            <a:off x="199857" y="158553"/>
            <a:ext cx="113625" cy="191674"/>
          </a:xfrm>
          <a:prstGeom prst="rect">
            <a:avLst/>
          </a:prstGeom>
          <a:solidFill>
            <a:schemeClr val="tx1">
              <a:lumMod val="95000"/>
              <a:lumOff val="5000"/>
            </a:schemeClr>
          </a:solidFill>
        </p:spPr>
        <p:style>
          <a:lnRef idx="2">
            <a:schemeClr val="accent1">
              <a:shade val="50000"/>
            </a:schemeClr>
          </a:lnRef>
          <a:fillRef idx="1">
            <a:schemeClr val="accent1"/>
          </a:fillRef>
          <a:effectRef idx="0">
            <a:schemeClr val="accent1"/>
          </a:effectRef>
          <a:fontRef idx="minor">
            <a:schemeClr val="lt1"/>
          </a:fontRef>
        </p:style>
        <p:txBody>
          <a:bodyPr lIns="121268" tIns="60634" rIns="121268" bIns="60634" rtlCol="0" anchor="ctr"/>
          <a:lstStyle/>
          <a:p>
            <a:pPr algn="ctr"/>
            <a:endParaRPr lang="zh-CN" altLang="en-US"/>
          </a:p>
        </p:txBody>
      </p:sp>
      <p:sp>
        <p:nvSpPr>
          <p:cNvPr id="4" name="文本框 3"/>
          <p:cNvSpPr txBox="1"/>
          <p:nvPr/>
        </p:nvSpPr>
        <p:spPr>
          <a:xfrm>
            <a:off x="313482" y="38482"/>
            <a:ext cx="2809709" cy="430229"/>
          </a:xfrm>
          <a:prstGeom prst="rect">
            <a:avLst/>
          </a:prstGeom>
          <a:noFill/>
        </p:spPr>
        <p:txBody>
          <a:bodyPr wrap="none" lIns="121268" tIns="60634" rIns="121268" bIns="60634" rtlCol="0">
            <a:spAutoFit/>
          </a:bodyPr>
          <a:lstStyle/>
          <a:p>
            <a:r>
              <a:rPr lang="zh-CN" altLang="en-US" sz="2000" b="1" dirty="0" smtClean="0">
                <a:latin typeface="微软雅黑" panose="020B0503020204020204" pitchFamily="34" charset="-122"/>
                <a:ea typeface="微软雅黑" panose="020B0503020204020204" pitchFamily="34" charset="-122"/>
              </a:rPr>
              <a:t>职业病危害分类及预防</a:t>
            </a:r>
            <a:endParaRPr lang="zh-CN" altLang="en-US" sz="2000" b="1" dirty="0">
              <a:latin typeface="微软雅黑" panose="020B0503020204020204" pitchFamily="34" charset="-122"/>
              <a:ea typeface="微软雅黑" panose="020B0503020204020204" pitchFamily="34" charset="-122"/>
            </a:endParaRPr>
          </a:p>
        </p:txBody>
      </p:sp>
      <p:sp>
        <p:nvSpPr>
          <p:cNvPr id="5" name="文字方塊 4"/>
          <p:cNvSpPr txBox="1"/>
          <p:nvPr/>
        </p:nvSpPr>
        <p:spPr>
          <a:xfrm>
            <a:off x="2019650" y="2845631"/>
            <a:ext cx="8160152" cy="1015663"/>
          </a:xfrm>
          <a:prstGeom prst="rect">
            <a:avLst/>
          </a:prstGeom>
          <a:noFill/>
        </p:spPr>
        <p:txBody>
          <a:bodyPr wrap="square" rtlCol="0">
            <a:spAutoFit/>
          </a:bodyPr>
          <a:lstStyle/>
          <a:p>
            <a:r>
              <a:rPr lang="zh-CN" altLang="en-US" sz="6000" b="1" dirty="0" smtClean="0">
                <a:solidFill>
                  <a:srgbClr val="01458E"/>
                </a:solidFill>
                <a:latin typeface="微软雅黑" panose="020B0503020204020204" pitchFamily="34" charset="-122"/>
                <a:ea typeface="微软雅黑" panose="020B0503020204020204" pitchFamily="34" charset="-122"/>
              </a:rPr>
              <a:t>个人呼吸防护八大误区</a:t>
            </a:r>
            <a:endParaRPr lang="zh-TW" altLang="en-US" sz="6000" b="1" dirty="0" smtClean="0">
              <a:solidFill>
                <a:srgbClr val="01458E"/>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564548018"/>
      </p:ext>
    </p:extLst>
  </p:cSld>
  <p:clrMapOvr>
    <a:masterClrMapping/>
  </p:clrMapOvr>
  <mc:AlternateContent xmlns:mc="http://schemas.openxmlformats.org/markup-compatibility/2006" xmlns:p14="http://schemas.microsoft.com/office/powerpoint/2010/main">
    <mc:Choice Requires="p14">
      <p:transition p14:dur="0" advClick="0" advTm="2000"/>
    </mc:Choice>
    <mc:Fallback xmlns="">
      <p:transition advClick="0" advTm="2000"/>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30867" y="158553"/>
            <a:ext cx="60959" cy="191674"/>
          </a:xfrm>
          <a:prstGeom prst="rect">
            <a:avLst/>
          </a:prstGeom>
          <a:solidFill>
            <a:schemeClr val="tx1">
              <a:lumMod val="95000"/>
              <a:lumOff val="5000"/>
            </a:schemeClr>
          </a:solidFill>
        </p:spPr>
        <p:style>
          <a:lnRef idx="2">
            <a:schemeClr val="accent1">
              <a:shade val="50000"/>
            </a:schemeClr>
          </a:lnRef>
          <a:fillRef idx="1">
            <a:schemeClr val="accent1"/>
          </a:fillRef>
          <a:effectRef idx="0">
            <a:schemeClr val="accent1"/>
          </a:effectRef>
          <a:fontRef idx="minor">
            <a:schemeClr val="lt1"/>
          </a:fontRef>
        </p:style>
        <p:txBody>
          <a:bodyPr lIns="121268" tIns="60634" rIns="121268" bIns="60634" rtlCol="0" anchor="ctr"/>
          <a:lstStyle/>
          <a:p>
            <a:pPr algn="ctr"/>
            <a:endParaRPr lang="zh-CN" altLang="en-US"/>
          </a:p>
        </p:txBody>
      </p:sp>
      <p:sp>
        <p:nvSpPr>
          <p:cNvPr id="3" name="矩形 2"/>
          <p:cNvSpPr/>
          <p:nvPr/>
        </p:nvSpPr>
        <p:spPr>
          <a:xfrm>
            <a:off x="199857" y="158553"/>
            <a:ext cx="113625" cy="191674"/>
          </a:xfrm>
          <a:prstGeom prst="rect">
            <a:avLst/>
          </a:prstGeom>
          <a:solidFill>
            <a:schemeClr val="tx1">
              <a:lumMod val="95000"/>
              <a:lumOff val="5000"/>
            </a:schemeClr>
          </a:solidFill>
        </p:spPr>
        <p:style>
          <a:lnRef idx="2">
            <a:schemeClr val="accent1">
              <a:shade val="50000"/>
            </a:schemeClr>
          </a:lnRef>
          <a:fillRef idx="1">
            <a:schemeClr val="accent1"/>
          </a:fillRef>
          <a:effectRef idx="0">
            <a:schemeClr val="accent1"/>
          </a:effectRef>
          <a:fontRef idx="minor">
            <a:schemeClr val="lt1"/>
          </a:fontRef>
        </p:style>
        <p:txBody>
          <a:bodyPr lIns="121268" tIns="60634" rIns="121268" bIns="60634" rtlCol="0" anchor="ctr"/>
          <a:lstStyle/>
          <a:p>
            <a:pPr algn="ctr"/>
            <a:endParaRPr lang="zh-CN" altLang="en-US"/>
          </a:p>
        </p:txBody>
      </p:sp>
      <p:sp>
        <p:nvSpPr>
          <p:cNvPr id="4" name="文本框 3"/>
          <p:cNvSpPr txBox="1"/>
          <p:nvPr/>
        </p:nvSpPr>
        <p:spPr>
          <a:xfrm>
            <a:off x="313482" y="38482"/>
            <a:ext cx="2809709" cy="430229"/>
          </a:xfrm>
          <a:prstGeom prst="rect">
            <a:avLst/>
          </a:prstGeom>
          <a:noFill/>
        </p:spPr>
        <p:txBody>
          <a:bodyPr wrap="none" lIns="121268" tIns="60634" rIns="121268" bIns="60634" rtlCol="0">
            <a:spAutoFit/>
          </a:bodyPr>
          <a:lstStyle/>
          <a:p>
            <a:r>
              <a:rPr lang="zh-CN" altLang="en-US" sz="2000" b="1" dirty="0" smtClean="0">
                <a:latin typeface="微软雅黑" panose="020B0503020204020204" pitchFamily="34" charset="-122"/>
                <a:ea typeface="微软雅黑" panose="020B0503020204020204" pitchFamily="34" charset="-122"/>
              </a:rPr>
              <a:t>职业病危害分类及预防</a:t>
            </a:r>
            <a:endParaRPr lang="zh-CN" altLang="en-US" sz="2000" b="1" dirty="0">
              <a:latin typeface="微软雅黑" panose="020B0503020204020204" pitchFamily="34" charset="-122"/>
              <a:ea typeface="微软雅黑" panose="020B0503020204020204" pitchFamily="34" charset="-122"/>
            </a:endParaRPr>
          </a:p>
        </p:txBody>
      </p:sp>
      <p:sp>
        <p:nvSpPr>
          <p:cNvPr id="5" name="矩形 4"/>
          <p:cNvSpPr/>
          <p:nvPr/>
        </p:nvSpPr>
        <p:spPr>
          <a:xfrm>
            <a:off x="4075093" y="2868781"/>
            <a:ext cx="4031873" cy="1015663"/>
          </a:xfrm>
          <a:prstGeom prst="rect">
            <a:avLst/>
          </a:prstGeom>
        </p:spPr>
        <p:txBody>
          <a:bodyPr wrap="none">
            <a:spAutoFit/>
          </a:bodyPr>
          <a:lstStyle/>
          <a:p>
            <a:r>
              <a:rPr lang="zh-CN" altLang="en-US" sz="6000" b="1" dirty="0" smtClean="0">
                <a:solidFill>
                  <a:srgbClr val="01458E"/>
                </a:solidFill>
                <a:latin typeface="微软雅黑" panose="020B0503020204020204" pitchFamily="34" charset="-122"/>
                <a:ea typeface="微软雅黑" panose="020B0503020204020204" pitchFamily="34" charset="-122"/>
              </a:rPr>
              <a:t>我感觉不到</a:t>
            </a:r>
            <a:endParaRPr lang="zh-CN" altLang="en-US" sz="6000" b="1" dirty="0">
              <a:solidFill>
                <a:srgbClr val="01458E"/>
              </a:solidFill>
              <a:latin typeface="微软雅黑" panose="020B0503020204020204" pitchFamily="34" charset="-122"/>
              <a:ea typeface="微软雅黑" panose="020B0503020204020204" pitchFamily="34" charset="-122"/>
            </a:endParaRPr>
          </a:p>
        </p:txBody>
      </p:sp>
      <p:sp>
        <p:nvSpPr>
          <p:cNvPr id="8" name="矩形 7"/>
          <p:cNvSpPr/>
          <p:nvPr/>
        </p:nvSpPr>
        <p:spPr>
          <a:xfrm>
            <a:off x="5078329" y="1471001"/>
            <a:ext cx="2041525" cy="662907"/>
          </a:xfrm>
          <a:prstGeom prst="rect">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4800" b="1" dirty="0" smtClean="0">
                <a:solidFill>
                  <a:schemeClr val="bg1"/>
                </a:solidFill>
              </a:rPr>
              <a:t>误区一</a:t>
            </a:r>
            <a:endParaRPr lang="zh-CN" altLang="en-US" sz="4800" b="1" dirty="0">
              <a:solidFill>
                <a:schemeClr val="bg1"/>
              </a:solidFill>
            </a:endParaRPr>
          </a:p>
        </p:txBody>
      </p:sp>
    </p:spTree>
    <p:extLst>
      <p:ext uri="{BB962C8B-B14F-4D97-AF65-F5344CB8AC3E}">
        <p14:creationId xmlns:p14="http://schemas.microsoft.com/office/powerpoint/2010/main" val="1121862083"/>
      </p:ext>
    </p:extLst>
  </p:cSld>
  <p:clrMapOvr>
    <a:masterClrMapping/>
  </p:clrMapOvr>
  <mc:AlternateContent xmlns:mc="http://schemas.openxmlformats.org/markup-compatibility/2006" xmlns:p14="http://schemas.microsoft.com/office/powerpoint/2010/main">
    <mc:Choice Requires="p14">
      <p:transition p14:dur="0" advClick="0" advTm="2000"/>
    </mc:Choice>
    <mc:Fallback xmlns="">
      <p:transition advClick="0" advTm="2000"/>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30867" y="158553"/>
            <a:ext cx="60959" cy="191674"/>
          </a:xfrm>
          <a:prstGeom prst="rect">
            <a:avLst/>
          </a:prstGeom>
          <a:solidFill>
            <a:schemeClr val="tx1">
              <a:lumMod val="95000"/>
              <a:lumOff val="5000"/>
            </a:schemeClr>
          </a:solidFill>
        </p:spPr>
        <p:style>
          <a:lnRef idx="2">
            <a:schemeClr val="accent1">
              <a:shade val="50000"/>
            </a:schemeClr>
          </a:lnRef>
          <a:fillRef idx="1">
            <a:schemeClr val="accent1"/>
          </a:fillRef>
          <a:effectRef idx="0">
            <a:schemeClr val="accent1"/>
          </a:effectRef>
          <a:fontRef idx="minor">
            <a:schemeClr val="lt1"/>
          </a:fontRef>
        </p:style>
        <p:txBody>
          <a:bodyPr lIns="121268" tIns="60634" rIns="121268" bIns="60634" rtlCol="0" anchor="ctr"/>
          <a:lstStyle/>
          <a:p>
            <a:pPr algn="ctr"/>
            <a:endParaRPr lang="zh-CN" altLang="en-US"/>
          </a:p>
        </p:txBody>
      </p:sp>
      <p:sp>
        <p:nvSpPr>
          <p:cNvPr id="3" name="矩形 2"/>
          <p:cNvSpPr/>
          <p:nvPr/>
        </p:nvSpPr>
        <p:spPr>
          <a:xfrm>
            <a:off x="199857" y="158553"/>
            <a:ext cx="113625" cy="191674"/>
          </a:xfrm>
          <a:prstGeom prst="rect">
            <a:avLst/>
          </a:prstGeom>
          <a:solidFill>
            <a:schemeClr val="tx1">
              <a:lumMod val="95000"/>
              <a:lumOff val="5000"/>
            </a:schemeClr>
          </a:solidFill>
        </p:spPr>
        <p:style>
          <a:lnRef idx="2">
            <a:schemeClr val="accent1">
              <a:shade val="50000"/>
            </a:schemeClr>
          </a:lnRef>
          <a:fillRef idx="1">
            <a:schemeClr val="accent1"/>
          </a:fillRef>
          <a:effectRef idx="0">
            <a:schemeClr val="accent1"/>
          </a:effectRef>
          <a:fontRef idx="minor">
            <a:schemeClr val="lt1"/>
          </a:fontRef>
        </p:style>
        <p:txBody>
          <a:bodyPr lIns="121268" tIns="60634" rIns="121268" bIns="60634" rtlCol="0" anchor="ctr"/>
          <a:lstStyle/>
          <a:p>
            <a:pPr algn="ctr"/>
            <a:endParaRPr lang="zh-CN" altLang="en-US"/>
          </a:p>
        </p:txBody>
      </p:sp>
      <p:sp>
        <p:nvSpPr>
          <p:cNvPr id="4" name="文本框 3"/>
          <p:cNvSpPr txBox="1"/>
          <p:nvPr/>
        </p:nvSpPr>
        <p:spPr>
          <a:xfrm>
            <a:off x="313482" y="38482"/>
            <a:ext cx="2809709" cy="430229"/>
          </a:xfrm>
          <a:prstGeom prst="rect">
            <a:avLst/>
          </a:prstGeom>
          <a:noFill/>
        </p:spPr>
        <p:txBody>
          <a:bodyPr wrap="none" lIns="121268" tIns="60634" rIns="121268" bIns="60634" rtlCol="0">
            <a:spAutoFit/>
          </a:bodyPr>
          <a:lstStyle/>
          <a:p>
            <a:r>
              <a:rPr lang="zh-CN" altLang="en-US" sz="2000" b="1" dirty="0" smtClean="0">
                <a:latin typeface="微软雅黑" panose="020B0503020204020204" pitchFamily="34" charset="-122"/>
                <a:ea typeface="微软雅黑" panose="020B0503020204020204" pitchFamily="34" charset="-122"/>
              </a:rPr>
              <a:t>职业病危害分类及预防</a:t>
            </a:r>
            <a:endParaRPr lang="zh-CN" altLang="en-US" sz="2000" b="1" dirty="0">
              <a:latin typeface="微软雅黑" panose="020B0503020204020204" pitchFamily="34" charset="-122"/>
              <a:ea typeface="微软雅黑" panose="020B0503020204020204" pitchFamily="34" charset="-122"/>
            </a:endParaRPr>
          </a:p>
        </p:txBody>
      </p:sp>
      <p:sp>
        <p:nvSpPr>
          <p:cNvPr id="5" name="矩形 4"/>
          <p:cNvSpPr/>
          <p:nvPr/>
        </p:nvSpPr>
        <p:spPr>
          <a:xfrm>
            <a:off x="3322718" y="2868781"/>
            <a:ext cx="5570756" cy="1015663"/>
          </a:xfrm>
          <a:prstGeom prst="rect">
            <a:avLst/>
          </a:prstGeom>
        </p:spPr>
        <p:txBody>
          <a:bodyPr wrap="none">
            <a:spAutoFit/>
          </a:bodyPr>
          <a:lstStyle/>
          <a:p>
            <a:r>
              <a:rPr lang="zh-CN" altLang="en-US" sz="6000" b="1" dirty="0" smtClean="0">
                <a:solidFill>
                  <a:srgbClr val="01458E"/>
                </a:solidFill>
                <a:latin typeface="微软雅黑" panose="020B0503020204020204" pitchFamily="34" charset="-122"/>
                <a:ea typeface="微软雅黑" panose="020B0503020204020204" pitchFamily="34" charset="-122"/>
              </a:rPr>
              <a:t>万能的纱布口罩</a:t>
            </a:r>
            <a:endParaRPr lang="zh-CN" altLang="en-US" sz="6000" b="1" dirty="0">
              <a:solidFill>
                <a:srgbClr val="01458E"/>
              </a:solidFill>
              <a:latin typeface="微软雅黑" panose="020B0503020204020204" pitchFamily="34" charset="-122"/>
              <a:ea typeface="微软雅黑" panose="020B0503020204020204" pitchFamily="34" charset="-122"/>
            </a:endParaRPr>
          </a:p>
        </p:txBody>
      </p:sp>
      <p:sp>
        <p:nvSpPr>
          <p:cNvPr id="8" name="矩形 7"/>
          <p:cNvSpPr/>
          <p:nvPr/>
        </p:nvSpPr>
        <p:spPr>
          <a:xfrm>
            <a:off x="5078329" y="1471001"/>
            <a:ext cx="2041525" cy="662907"/>
          </a:xfrm>
          <a:prstGeom prst="rect">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4800" b="1" dirty="0" smtClean="0">
                <a:solidFill>
                  <a:schemeClr val="bg1"/>
                </a:solidFill>
              </a:rPr>
              <a:t>误区二</a:t>
            </a:r>
            <a:endParaRPr lang="zh-CN" altLang="en-US" sz="4800" b="1" dirty="0">
              <a:solidFill>
                <a:schemeClr val="bg1"/>
              </a:solidFill>
            </a:endParaRPr>
          </a:p>
        </p:txBody>
      </p:sp>
    </p:spTree>
    <p:extLst>
      <p:ext uri="{BB962C8B-B14F-4D97-AF65-F5344CB8AC3E}">
        <p14:creationId xmlns:p14="http://schemas.microsoft.com/office/powerpoint/2010/main" val="2166160989"/>
      </p:ext>
    </p:extLst>
  </p:cSld>
  <p:clrMapOvr>
    <a:masterClrMapping/>
  </p:clrMapOvr>
  <mc:AlternateContent xmlns:mc="http://schemas.openxmlformats.org/markup-compatibility/2006" xmlns:p14="http://schemas.microsoft.com/office/powerpoint/2010/main">
    <mc:Choice Requires="p14">
      <p:transition p14:dur="0" advClick="0" advTm="2000"/>
    </mc:Choice>
    <mc:Fallback xmlns="">
      <p:transition advClick="0" advTm="2000"/>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30867" y="158553"/>
            <a:ext cx="60959" cy="191674"/>
          </a:xfrm>
          <a:prstGeom prst="rect">
            <a:avLst/>
          </a:prstGeom>
          <a:solidFill>
            <a:schemeClr val="tx1">
              <a:lumMod val="95000"/>
              <a:lumOff val="5000"/>
            </a:schemeClr>
          </a:solidFill>
        </p:spPr>
        <p:style>
          <a:lnRef idx="2">
            <a:schemeClr val="accent1">
              <a:shade val="50000"/>
            </a:schemeClr>
          </a:lnRef>
          <a:fillRef idx="1">
            <a:schemeClr val="accent1"/>
          </a:fillRef>
          <a:effectRef idx="0">
            <a:schemeClr val="accent1"/>
          </a:effectRef>
          <a:fontRef idx="minor">
            <a:schemeClr val="lt1"/>
          </a:fontRef>
        </p:style>
        <p:txBody>
          <a:bodyPr lIns="121268" tIns="60634" rIns="121268" bIns="60634" rtlCol="0" anchor="ctr"/>
          <a:lstStyle/>
          <a:p>
            <a:pPr algn="ctr"/>
            <a:endParaRPr lang="zh-CN" altLang="en-US"/>
          </a:p>
        </p:txBody>
      </p:sp>
      <p:sp>
        <p:nvSpPr>
          <p:cNvPr id="3" name="矩形 2"/>
          <p:cNvSpPr/>
          <p:nvPr/>
        </p:nvSpPr>
        <p:spPr>
          <a:xfrm>
            <a:off x="199857" y="158553"/>
            <a:ext cx="113625" cy="191674"/>
          </a:xfrm>
          <a:prstGeom prst="rect">
            <a:avLst/>
          </a:prstGeom>
          <a:solidFill>
            <a:schemeClr val="tx1">
              <a:lumMod val="95000"/>
              <a:lumOff val="5000"/>
            </a:schemeClr>
          </a:solidFill>
        </p:spPr>
        <p:style>
          <a:lnRef idx="2">
            <a:schemeClr val="accent1">
              <a:shade val="50000"/>
            </a:schemeClr>
          </a:lnRef>
          <a:fillRef idx="1">
            <a:schemeClr val="accent1"/>
          </a:fillRef>
          <a:effectRef idx="0">
            <a:schemeClr val="accent1"/>
          </a:effectRef>
          <a:fontRef idx="minor">
            <a:schemeClr val="lt1"/>
          </a:fontRef>
        </p:style>
        <p:txBody>
          <a:bodyPr lIns="121268" tIns="60634" rIns="121268" bIns="60634" rtlCol="0" anchor="ctr"/>
          <a:lstStyle/>
          <a:p>
            <a:pPr algn="ctr"/>
            <a:endParaRPr lang="zh-CN" altLang="en-US"/>
          </a:p>
        </p:txBody>
      </p:sp>
      <p:sp>
        <p:nvSpPr>
          <p:cNvPr id="4" name="文本框 3"/>
          <p:cNvSpPr txBox="1"/>
          <p:nvPr/>
        </p:nvSpPr>
        <p:spPr>
          <a:xfrm>
            <a:off x="313482" y="38482"/>
            <a:ext cx="2809709" cy="430229"/>
          </a:xfrm>
          <a:prstGeom prst="rect">
            <a:avLst/>
          </a:prstGeom>
          <a:noFill/>
        </p:spPr>
        <p:txBody>
          <a:bodyPr wrap="none" lIns="121268" tIns="60634" rIns="121268" bIns="60634" rtlCol="0">
            <a:spAutoFit/>
          </a:bodyPr>
          <a:lstStyle/>
          <a:p>
            <a:r>
              <a:rPr lang="zh-CN" altLang="en-US" sz="2000" b="1" dirty="0" smtClean="0">
                <a:latin typeface="微软雅黑" panose="020B0503020204020204" pitchFamily="34" charset="-122"/>
                <a:ea typeface="微软雅黑" panose="020B0503020204020204" pitchFamily="34" charset="-122"/>
              </a:rPr>
              <a:t>职业病危害分类及预防</a:t>
            </a:r>
            <a:endParaRPr lang="zh-CN" altLang="en-US" sz="2000" b="1" dirty="0">
              <a:latin typeface="微软雅黑" panose="020B0503020204020204" pitchFamily="34" charset="-122"/>
              <a:ea typeface="微软雅黑" panose="020B0503020204020204" pitchFamily="34" charset="-122"/>
            </a:endParaRPr>
          </a:p>
        </p:txBody>
      </p:sp>
      <p:sp>
        <p:nvSpPr>
          <p:cNvPr id="5" name="矩形 4"/>
          <p:cNvSpPr/>
          <p:nvPr/>
        </p:nvSpPr>
        <p:spPr>
          <a:xfrm>
            <a:off x="1401339" y="2868781"/>
            <a:ext cx="9417963" cy="1015663"/>
          </a:xfrm>
          <a:prstGeom prst="rect">
            <a:avLst/>
          </a:prstGeom>
        </p:spPr>
        <p:txBody>
          <a:bodyPr wrap="none">
            <a:spAutoFit/>
          </a:bodyPr>
          <a:lstStyle/>
          <a:p>
            <a:r>
              <a:rPr lang="zh-CN" altLang="en-US" sz="6000" b="1" dirty="0" smtClean="0">
                <a:solidFill>
                  <a:srgbClr val="01458E"/>
                </a:solidFill>
                <a:latin typeface="微软雅黑" panose="020B0503020204020204" pitchFamily="34" charset="-122"/>
                <a:ea typeface="微软雅黑" panose="020B0503020204020204" pitchFamily="34" charset="-122"/>
              </a:rPr>
              <a:t>不能洗的口罩怎么会好用？</a:t>
            </a:r>
          </a:p>
        </p:txBody>
      </p:sp>
      <p:sp>
        <p:nvSpPr>
          <p:cNvPr id="8" name="矩形 7"/>
          <p:cNvSpPr/>
          <p:nvPr/>
        </p:nvSpPr>
        <p:spPr>
          <a:xfrm>
            <a:off x="5078329" y="1471001"/>
            <a:ext cx="2041525" cy="662907"/>
          </a:xfrm>
          <a:prstGeom prst="rect">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4800" b="1" dirty="0" smtClean="0">
                <a:solidFill>
                  <a:schemeClr val="bg1"/>
                </a:solidFill>
              </a:rPr>
              <a:t>误区三</a:t>
            </a:r>
            <a:endParaRPr lang="zh-CN" altLang="en-US" sz="4800" b="1" dirty="0">
              <a:solidFill>
                <a:schemeClr val="bg1"/>
              </a:solidFill>
            </a:endParaRPr>
          </a:p>
        </p:txBody>
      </p:sp>
    </p:spTree>
    <p:extLst>
      <p:ext uri="{BB962C8B-B14F-4D97-AF65-F5344CB8AC3E}">
        <p14:creationId xmlns:p14="http://schemas.microsoft.com/office/powerpoint/2010/main" val="3140846310"/>
      </p:ext>
    </p:extLst>
  </p:cSld>
  <p:clrMapOvr>
    <a:masterClrMapping/>
  </p:clrMapOvr>
  <mc:AlternateContent xmlns:mc="http://schemas.openxmlformats.org/markup-compatibility/2006" xmlns:p14="http://schemas.microsoft.com/office/powerpoint/2010/main">
    <mc:Choice Requires="p14">
      <p:transition p14:dur="0" advClick="0" advTm="2000"/>
    </mc:Choice>
    <mc:Fallback xmlns="">
      <p:transition advClick="0" advTm="2000"/>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30867" y="158553"/>
            <a:ext cx="60959" cy="191674"/>
          </a:xfrm>
          <a:prstGeom prst="rect">
            <a:avLst/>
          </a:prstGeom>
          <a:solidFill>
            <a:schemeClr val="tx1">
              <a:lumMod val="95000"/>
              <a:lumOff val="5000"/>
            </a:schemeClr>
          </a:solidFill>
        </p:spPr>
        <p:style>
          <a:lnRef idx="2">
            <a:schemeClr val="accent1">
              <a:shade val="50000"/>
            </a:schemeClr>
          </a:lnRef>
          <a:fillRef idx="1">
            <a:schemeClr val="accent1"/>
          </a:fillRef>
          <a:effectRef idx="0">
            <a:schemeClr val="accent1"/>
          </a:effectRef>
          <a:fontRef idx="minor">
            <a:schemeClr val="lt1"/>
          </a:fontRef>
        </p:style>
        <p:txBody>
          <a:bodyPr lIns="121268" tIns="60634" rIns="121268" bIns="60634" rtlCol="0" anchor="ctr"/>
          <a:lstStyle/>
          <a:p>
            <a:pPr algn="ctr"/>
            <a:endParaRPr lang="zh-CN" altLang="en-US"/>
          </a:p>
        </p:txBody>
      </p:sp>
      <p:sp>
        <p:nvSpPr>
          <p:cNvPr id="3" name="矩形 2"/>
          <p:cNvSpPr/>
          <p:nvPr/>
        </p:nvSpPr>
        <p:spPr>
          <a:xfrm>
            <a:off x="199857" y="158553"/>
            <a:ext cx="113625" cy="191674"/>
          </a:xfrm>
          <a:prstGeom prst="rect">
            <a:avLst/>
          </a:prstGeom>
          <a:solidFill>
            <a:schemeClr val="tx1">
              <a:lumMod val="95000"/>
              <a:lumOff val="5000"/>
            </a:schemeClr>
          </a:solidFill>
        </p:spPr>
        <p:style>
          <a:lnRef idx="2">
            <a:schemeClr val="accent1">
              <a:shade val="50000"/>
            </a:schemeClr>
          </a:lnRef>
          <a:fillRef idx="1">
            <a:schemeClr val="accent1"/>
          </a:fillRef>
          <a:effectRef idx="0">
            <a:schemeClr val="accent1"/>
          </a:effectRef>
          <a:fontRef idx="minor">
            <a:schemeClr val="lt1"/>
          </a:fontRef>
        </p:style>
        <p:txBody>
          <a:bodyPr lIns="121268" tIns="60634" rIns="121268" bIns="60634" rtlCol="0" anchor="ctr"/>
          <a:lstStyle/>
          <a:p>
            <a:pPr algn="ctr"/>
            <a:endParaRPr lang="zh-CN" altLang="en-US"/>
          </a:p>
        </p:txBody>
      </p:sp>
      <p:sp>
        <p:nvSpPr>
          <p:cNvPr id="4" name="文本框 3"/>
          <p:cNvSpPr txBox="1"/>
          <p:nvPr/>
        </p:nvSpPr>
        <p:spPr>
          <a:xfrm>
            <a:off x="313482" y="38482"/>
            <a:ext cx="2809709" cy="430229"/>
          </a:xfrm>
          <a:prstGeom prst="rect">
            <a:avLst/>
          </a:prstGeom>
          <a:noFill/>
        </p:spPr>
        <p:txBody>
          <a:bodyPr wrap="none" lIns="121268" tIns="60634" rIns="121268" bIns="60634" rtlCol="0">
            <a:spAutoFit/>
          </a:bodyPr>
          <a:lstStyle/>
          <a:p>
            <a:r>
              <a:rPr lang="zh-CN" altLang="en-US" sz="2000" b="1" dirty="0" smtClean="0">
                <a:latin typeface="微软雅黑" panose="020B0503020204020204" pitchFamily="34" charset="-122"/>
                <a:ea typeface="微软雅黑" panose="020B0503020204020204" pitchFamily="34" charset="-122"/>
              </a:rPr>
              <a:t>职业病危害分类及预防</a:t>
            </a:r>
            <a:endParaRPr lang="zh-CN" altLang="en-US" sz="2000" b="1" dirty="0">
              <a:latin typeface="微软雅黑" panose="020B0503020204020204" pitchFamily="34" charset="-122"/>
              <a:ea typeface="微软雅黑" panose="020B0503020204020204" pitchFamily="34" charset="-122"/>
            </a:endParaRPr>
          </a:p>
        </p:txBody>
      </p:sp>
      <p:sp>
        <p:nvSpPr>
          <p:cNvPr id="5" name="矩形 4"/>
          <p:cNvSpPr/>
          <p:nvPr/>
        </p:nvSpPr>
        <p:spPr>
          <a:xfrm>
            <a:off x="1779976" y="2868781"/>
            <a:ext cx="8648521" cy="1015663"/>
          </a:xfrm>
          <a:prstGeom prst="rect">
            <a:avLst/>
          </a:prstGeom>
        </p:spPr>
        <p:txBody>
          <a:bodyPr wrap="none">
            <a:spAutoFit/>
          </a:bodyPr>
          <a:lstStyle/>
          <a:p>
            <a:r>
              <a:rPr lang="zh-CN" altLang="en-US" sz="6000" b="1" dirty="0" smtClean="0">
                <a:solidFill>
                  <a:srgbClr val="01458E"/>
                </a:solidFill>
                <a:latin typeface="微软雅黑" panose="020B0503020204020204" pitchFamily="34" charset="-122"/>
                <a:ea typeface="微软雅黑" panose="020B0503020204020204" pitchFamily="34" charset="-122"/>
              </a:rPr>
              <a:t>我的身体已经有抵抗力了</a:t>
            </a:r>
          </a:p>
        </p:txBody>
      </p:sp>
      <p:sp>
        <p:nvSpPr>
          <p:cNvPr id="8" name="矩形 7"/>
          <p:cNvSpPr/>
          <p:nvPr/>
        </p:nvSpPr>
        <p:spPr>
          <a:xfrm>
            <a:off x="5078329" y="1471001"/>
            <a:ext cx="2041525" cy="662907"/>
          </a:xfrm>
          <a:prstGeom prst="rect">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4800" b="1" dirty="0" smtClean="0">
                <a:solidFill>
                  <a:schemeClr val="bg1"/>
                </a:solidFill>
              </a:rPr>
              <a:t>误区四</a:t>
            </a:r>
            <a:endParaRPr lang="zh-CN" altLang="en-US" sz="4800" b="1" dirty="0">
              <a:solidFill>
                <a:schemeClr val="bg1"/>
              </a:solidFill>
            </a:endParaRPr>
          </a:p>
        </p:txBody>
      </p:sp>
    </p:spTree>
    <p:extLst>
      <p:ext uri="{BB962C8B-B14F-4D97-AF65-F5344CB8AC3E}">
        <p14:creationId xmlns:p14="http://schemas.microsoft.com/office/powerpoint/2010/main" val="2161155550"/>
      </p:ext>
    </p:extLst>
  </p:cSld>
  <p:clrMapOvr>
    <a:masterClrMapping/>
  </p:clrMapOvr>
  <mc:AlternateContent xmlns:mc="http://schemas.openxmlformats.org/markup-compatibility/2006" xmlns:p14="http://schemas.microsoft.com/office/powerpoint/2010/main">
    <mc:Choice Requires="p14">
      <p:transition p14:dur="0" advClick="0" advTm="2000"/>
    </mc:Choice>
    <mc:Fallback xmlns="">
      <p:transition advClick="0" advTm="2000"/>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30867" y="158553"/>
            <a:ext cx="60959" cy="191674"/>
          </a:xfrm>
          <a:prstGeom prst="rect">
            <a:avLst/>
          </a:prstGeom>
          <a:solidFill>
            <a:schemeClr val="tx1">
              <a:lumMod val="95000"/>
              <a:lumOff val="5000"/>
            </a:schemeClr>
          </a:solidFill>
        </p:spPr>
        <p:style>
          <a:lnRef idx="2">
            <a:schemeClr val="accent1">
              <a:shade val="50000"/>
            </a:schemeClr>
          </a:lnRef>
          <a:fillRef idx="1">
            <a:schemeClr val="accent1"/>
          </a:fillRef>
          <a:effectRef idx="0">
            <a:schemeClr val="accent1"/>
          </a:effectRef>
          <a:fontRef idx="minor">
            <a:schemeClr val="lt1"/>
          </a:fontRef>
        </p:style>
        <p:txBody>
          <a:bodyPr lIns="121268" tIns="60634" rIns="121268" bIns="60634" rtlCol="0" anchor="ctr"/>
          <a:lstStyle/>
          <a:p>
            <a:pPr algn="ctr"/>
            <a:endParaRPr lang="zh-CN" altLang="en-US"/>
          </a:p>
        </p:txBody>
      </p:sp>
      <p:sp>
        <p:nvSpPr>
          <p:cNvPr id="3" name="矩形 2"/>
          <p:cNvSpPr/>
          <p:nvPr/>
        </p:nvSpPr>
        <p:spPr>
          <a:xfrm>
            <a:off x="199857" y="158553"/>
            <a:ext cx="113625" cy="191674"/>
          </a:xfrm>
          <a:prstGeom prst="rect">
            <a:avLst/>
          </a:prstGeom>
          <a:solidFill>
            <a:schemeClr val="tx1">
              <a:lumMod val="95000"/>
              <a:lumOff val="5000"/>
            </a:schemeClr>
          </a:solidFill>
        </p:spPr>
        <p:style>
          <a:lnRef idx="2">
            <a:schemeClr val="accent1">
              <a:shade val="50000"/>
            </a:schemeClr>
          </a:lnRef>
          <a:fillRef idx="1">
            <a:schemeClr val="accent1"/>
          </a:fillRef>
          <a:effectRef idx="0">
            <a:schemeClr val="accent1"/>
          </a:effectRef>
          <a:fontRef idx="minor">
            <a:schemeClr val="lt1"/>
          </a:fontRef>
        </p:style>
        <p:txBody>
          <a:bodyPr lIns="121268" tIns="60634" rIns="121268" bIns="60634" rtlCol="0" anchor="ctr"/>
          <a:lstStyle/>
          <a:p>
            <a:pPr algn="ctr"/>
            <a:endParaRPr lang="zh-CN" altLang="en-US"/>
          </a:p>
        </p:txBody>
      </p:sp>
      <p:sp>
        <p:nvSpPr>
          <p:cNvPr id="4" name="文本框 3"/>
          <p:cNvSpPr txBox="1"/>
          <p:nvPr/>
        </p:nvSpPr>
        <p:spPr>
          <a:xfrm>
            <a:off x="313482" y="38482"/>
            <a:ext cx="2809709" cy="430229"/>
          </a:xfrm>
          <a:prstGeom prst="rect">
            <a:avLst/>
          </a:prstGeom>
          <a:noFill/>
        </p:spPr>
        <p:txBody>
          <a:bodyPr wrap="none" lIns="121268" tIns="60634" rIns="121268" bIns="60634" rtlCol="0">
            <a:spAutoFit/>
          </a:bodyPr>
          <a:lstStyle/>
          <a:p>
            <a:r>
              <a:rPr lang="zh-CN" altLang="en-US" sz="2000" b="1" dirty="0" smtClean="0">
                <a:latin typeface="微软雅黑" panose="020B0503020204020204" pitchFamily="34" charset="-122"/>
                <a:ea typeface="微软雅黑" panose="020B0503020204020204" pitchFamily="34" charset="-122"/>
              </a:rPr>
              <a:t>职业病危害分类及预防</a:t>
            </a:r>
            <a:endParaRPr lang="zh-CN" altLang="en-US" sz="2000" b="1" dirty="0">
              <a:latin typeface="微软雅黑" panose="020B0503020204020204" pitchFamily="34" charset="-122"/>
              <a:ea typeface="微软雅黑" panose="020B0503020204020204" pitchFamily="34" charset="-122"/>
            </a:endParaRPr>
          </a:p>
        </p:txBody>
      </p:sp>
      <p:sp>
        <p:nvSpPr>
          <p:cNvPr id="5" name="矩形 4"/>
          <p:cNvSpPr/>
          <p:nvPr/>
        </p:nvSpPr>
        <p:spPr>
          <a:xfrm>
            <a:off x="2914326" y="2868781"/>
            <a:ext cx="6340197" cy="1015663"/>
          </a:xfrm>
          <a:prstGeom prst="rect">
            <a:avLst/>
          </a:prstGeom>
        </p:spPr>
        <p:txBody>
          <a:bodyPr wrap="none">
            <a:spAutoFit/>
          </a:bodyPr>
          <a:lstStyle/>
          <a:p>
            <a:r>
              <a:rPr lang="zh-CN" altLang="en-US" sz="6000" b="1" dirty="0" smtClean="0">
                <a:solidFill>
                  <a:srgbClr val="01458E"/>
                </a:solidFill>
                <a:latin typeface="微软雅黑" panose="020B0503020204020204" pitchFamily="34" charset="-122"/>
                <a:ea typeface="微软雅黑" panose="020B0503020204020204" pitchFamily="34" charset="-122"/>
              </a:rPr>
              <a:t>我干几年就不干了</a:t>
            </a:r>
          </a:p>
        </p:txBody>
      </p:sp>
      <p:sp>
        <p:nvSpPr>
          <p:cNvPr id="8" name="矩形 7"/>
          <p:cNvSpPr/>
          <p:nvPr/>
        </p:nvSpPr>
        <p:spPr>
          <a:xfrm>
            <a:off x="5078329" y="1471001"/>
            <a:ext cx="2041525" cy="662907"/>
          </a:xfrm>
          <a:prstGeom prst="rect">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4800" b="1" dirty="0" smtClean="0">
                <a:solidFill>
                  <a:schemeClr val="bg1"/>
                </a:solidFill>
              </a:rPr>
              <a:t>误区五</a:t>
            </a:r>
            <a:endParaRPr lang="zh-CN" altLang="en-US" sz="4800" b="1" dirty="0">
              <a:solidFill>
                <a:schemeClr val="bg1"/>
              </a:solidFill>
            </a:endParaRPr>
          </a:p>
        </p:txBody>
      </p:sp>
    </p:spTree>
    <p:extLst>
      <p:ext uri="{BB962C8B-B14F-4D97-AF65-F5344CB8AC3E}">
        <p14:creationId xmlns:p14="http://schemas.microsoft.com/office/powerpoint/2010/main" val="2420235312"/>
      </p:ext>
    </p:extLst>
  </p:cSld>
  <p:clrMapOvr>
    <a:masterClrMapping/>
  </p:clrMapOvr>
  <mc:AlternateContent xmlns:mc="http://schemas.openxmlformats.org/markup-compatibility/2006" xmlns:p14="http://schemas.microsoft.com/office/powerpoint/2010/main">
    <mc:Choice Requires="p14">
      <p:transition p14:dur="0" advClick="0" advTm="2000"/>
    </mc:Choice>
    <mc:Fallback xmlns="">
      <p:transition advClick="0" advTm="2000"/>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30867" y="158553"/>
            <a:ext cx="60959" cy="191674"/>
          </a:xfrm>
          <a:prstGeom prst="rect">
            <a:avLst/>
          </a:prstGeom>
          <a:solidFill>
            <a:schemeClr val="tx1">
              <a:lumMod val="95000"/>
              <a:lumOff val="5000"/>
            </a:schemeClr>
          </a:solidFill>
        </p:spPr>
        <p:style>
          <a:lnRef idx="2">
            <a:schemeClr val="accent1">
              <a:shade val="50000"/>
            </a:schemeClr>
          </a:lnRef>
          <a:fillRef idx="1">
            <a:schemeClr val="accent1"/>
          </a:fillRef>
          <a:effectRef idx="0">
            <a:schemeClr val="accent1"/>
          </a:effectRef>
          <a:fontRef idx="minor">
            <a:schemeClr val="lt1"/>
          </a:fontRef>
        </p:style>
        <p:txBody>
          <a:bodyPr lIns="121268" tIns="60634" rIns="121268" bIns="60634" rtlCol="0" anchor="ctr"/>
          <a:lstStyle/>
          <a:p>
            <a:pPr algn="ctr"/>
            <a:endParaRPr lang="zh-CN" altLang="en-US"/>
          </a:p>
        </p:txBody>
      </p:sp>
      <p:sp>
        <p:nvSpPr>
          <p:cNvPr id="3" name="矩形 2"/>
          <p:cNvSpPr/>
          <p:nvPr/>
        </p:nvSpPr>
        <p:spPr>
          <a:xfrm>
            <a:off x="199857" y="158553"/>
            <a:ext cx="113625" cy="191674"/>
          </a:xfrm>
          <a:prstGeom prst="rect">
            <a:avLst/>
          </a:prstGeom>
          <a:solidFill>
            <a:schemeClr val="tx1">
              <a:lumMod val="95000"/>
              <a:lumOff val="5000"/>
            </a:schemeClr>
          </a:solidFill>
        </p:spPr>
        <p:style>
          <a:lnRef idx="2">
            <a:schemeClr val="accent1">
              <a:shade val="50000"/>
            </a:schemeClr>
          </a:lnRef>
          <a:fillRef idx="1">
            <a:schemeClr val="accent1"/>
          </a:fillRef>
          <a:effectRef idx="0">
            <a:schemeClr val="accent1"/>
          </a:effectRef>
          <a:fontRef idx="minor">
            <a:schemeClr val="lt1"/>
          </a:fontRef>
        </p:style>
        <p:txBody>
          <a:bodyPr lIns="121268" tIns="60634" rIns="121268" bIns="60634" rtlCol="0" anchor="ctr"/>
          <a:lstStyle/>
          <a:p>
            <a:pPr algn="ctr"/>
            <a:endParaRPr lang="zh-CN" altLang="en-US"/>
          </a:p>
        </p:txBody>
      </p:sp>
      <p:sp>
        <p:nvSpPr>
          <p:cNvPr id="4" name="文本框 3"/>
          <p:cNvSpPr txBox="1"/>
          <p:nvPr/>
        </p:nvSpPr>
        <p:spPr>
          <a:xfrm>
            <a:off x="313482" y="38482"/>
            <a:ext cx="2809709" cy="430229"/>
          </a:xfrm>
          <a:prstGeom prst="rect">
            <a:avLst/>
          </a:prstGeom>
          <a:noFill/>
        </p:spPr>
        <p:txBody>
          <a:bodyPr wrap="none" lIns="121268" tIns="60634" rIns="121268" bIns="60634" rtlCol="0">
            <a:spAutoFit/>
          </a:bodyPr>
          <a:lstStyle/>
          <a:p>
            <a:r>
              <a:rPr lang="zh-CN" altLang="en-US" sz="2000" b="1" dirty="0" smtClean="0">
                <a:latin typeface="微软雅黑" panose="020B0503020204020204" pitchFamily="34" charset="-122"/>
                <a:ea typeface="微软雅黑" panose="020B0503020204020204" pitchFamily="34" charset="-122"/>
              </a:rPr>
              <a:t>职业病危害分类及预防</a:t>
            </a:r>
            <a:endParaRPr lang="zh-CN" altLang="en-US" sz="2000" b="1" dirty="0">
              <a:latin typeface="微软雅黑" panose="020B0503020204020204" pitchFamily="34" charset="-122"/>
              <a:ea typeface="微软雅黑" panose="020B0503020204020204" pitchFamily="34" charset="-122"/>
            </a:endParaRPr>
          </a:p>
        </p:txBody>
      </p:sp>
      <p:sp>
        <p:nvSpPr>
          <p:cNvPr id="5" name="矩形 4"/>
          <p:cNvSpPr/>
          <p:nvPr/>
        </p:nvSpPr>
        <p:spPr>
          <a:xfrm>
            <a:off x="224027" y="2867306"/>
            <a:ext cx="11726287" cy="1015663"/>
          </a:xfrm>
          <a:prstGeom prst="rect">
            <a:avLst/>
          </a:prstGeom>
        </p:spPr>
        <p:txBody>
          <a:bodyPr wrap="none">
            <a:spAutoFit/>
          </a:bodyPr>
          <a:lstStyle/>
          <a:p>
            <a:r>
              <a:rPr lang="zh-CN" altLang="en-US" sz="6000" b="1" dirty="0" smtClean="0">
                <a:solidFill>
                  <a:srgbClr val="01458E"/>
                </a:solidFill>
                <a:latin typeface="微软雅黑" panose="020B0503020204020204" pitchFamily="34" charset="-122"/>
                <a:ea typeface="微软雅黑" panose="020B0503020204020204" pitchFamily="34" charset="-122"/>
              </a:rPr>
              <a:t>买个医生做手术时戴的口罩就行了</a:t>
            </a:r>
          </a:p>
        </p:txBody>
      </p:sp>
      <p:sp>
        <p:nvSpPr>
          <p:cNvPr id="8" name="矩形 7"/>
          <p:cNvSpPr/>
          <p:nvPr/>
        </p:nvSpPr>
        <p:spPr>
          <a:xfrm>
            <a:off x="5078329" y="1471001"/>
            <a:ext cx="2041525" cy="662907"/>
          </a:xfrm>
          <a:prstGeom prst="rect">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4800" b="1" dirty="0" smtClean="0">
                <a:solidFill>
                  <a:schemeClr val="bg1"/>
                </a:solidFill>
              </a:rPr>
              <a:t>误区六</a:t>
            </a:r>
            <a:endParaRPr lang="zh-CN" altLang="en-US" sz="4800" b="1" dirty="0">
              <a:solidFill>
                <a:schemeClr val="bg1"/>
              </a:solidFill>
            </a:endParaRPr>
          </a:p>
        </p:txBody>
      </p:sp>
    </p:spTree>
    <p:extLst>
      <p:ext uri="{BB962C8B-B14F-4D97-AF65-F5344CB8AC3E}">
        <p14:creationId xmlns:p14="http://schemas.microsoft.com/office/powerpoint/2010/main" val="361093232"/>
      </p:ext>
    </p:extLst>
  </p:cSld>
  <p:clrMapOvr>
    <a:masterClrMapping/>
  </p:clrMapOvr>
  <mc:AlternateContent xmlns:mc="http://schemas.openxmlformats.org/markup-compatibility/2006" xmlns:p14="http://schemas.microsoft.com/office/powerpoint/2010/main">
    <mc:Choice Requires="p14">
      <p:transition p14:dur="0" advClick="0" advTm="2000"/>
    </mc:Choice>
    <mc:Fallback xmlns="">
      <p:transition advClick="0" advTm="2000"/>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30867" y="158553"/>
            <a:ext cx="60959" cy="191674"/>
          </a:xfrm>
          <a:prstGeom prst="rect">
            <a:avLst/>
          </a:prstGeom>
          <a:solidFill>
            <a:schemeClr val="tx1">
              <a:lumMod val="95000"/>
              <a:lumOff val="5000"/>
            </a:schemeClr>
          </a:solidFill>
        </p:spPr>
        <p:style>
          <a:lnRef idx="2">
            <a:schemeClr val="accent1">
              <a:shade val="50000"/>
            </a:schemeClr>
          </a:lnRef>
          <a:fillRef idx="1">
            <a:schemeClr val="accent1"/>
          </a:fillRef>
          <a:effectRef idx="0">
            <a:schemeClr val="accent1"/>
          </a:effectRef>
          <a:fontRef idx="minor">
            <a:schemeClr val="lt1"/>
          </a:fontRef>
        </p:style>
        <p:txBody>
          <a:bodyPr lIns="121268" tIns="60634" rIns="121268" bIns="60634" rtlCol="0" anchor="ctr"/>
          <a:lstStyle/>
          <a:p>
            <a:pPr algn="ctr"/>
            <a:endParaRPr lang="zh-CN" altLang="en-US"/>
          </a:p>
        </p:txBody>
      </p:sp>
      <p:sp>
        <p:nvSpPr>
          <p:cNvPr id="3" name="矩形 2"/>
          <p:cNvSpPr/>
          <p:nvPr/>
        </p:nvSpPr>
        <p:spPr>
          <a:xfrm>
            <a:off x="199857" y="158553"/>
            <a:ext cx="113625" cy="191674"/>
          </a:xfrm>
          <a:prstGeom prst="rect">
            <a:avLst/>
          </a:prstGeom>
          <a:solidFill>
            <a:schemeClr val="tx1">
              <a:lumMod val="95000"/>
              <a:lumOff val="5000"/>
            </a:schemeClr>
          </a:solidFill>
        </p:spPr>
        <p:style>
          <a:lnRef idx="2">
            <a:schemeClr val="accent1">
              <a:shade val="50000"/>
            </a:schemeClr>
          </a:lnRef>
          <a:fillRef idx="1">
            <a:schemeClr val="accent1"/>
          </a:fillRef>
          <a:effectRef idx="0">
            <a:schemeClr val="accent1"/>
          </a:effectRef>
          <a:fontRef idx="minor">
            <a:schemeClr val="lt1"/>
          </a:fontRef>
        </p:style>
        <p:txBody>
          <a:bodyPr lIns="121268" tIns="60634" rIns="121268" bIns="60634" rtlCol="0" anchor="ctr"/>
          <a:lstStyle/>
          <a:p>
            <a:pPr algn="ctr"/>
            <a:endParaRPr lang="zh-CN" altLang="en-US"/>
          </a:p>
        </p:txBody>
      </p:sp>
      <p:sp>
        <p:nvSpPr>
          <p:cNvPr id="4" name="文本框 3"/>
          <p:cNvSpPr txBox="1"/>
          <p:nvPr/>
        </p:nvSpPr>
        <p:spPr>
          <a:xfrm>
            <a:off x="313482" y="38482"/>
            <a:ext cx="2809709" cy="430229"/>
          </a:xfrm>
          <a:prstGeom prst="rect">
            <a:avLst/>
          </a:prstGeom>
          <a:noFill/>
        </p:spPr>
        <p:txBody>
          <a:bodyPr wrap="none" lIns="121268" tIns="60634" rIns="121268" bIns="60634" rtlCol="0">
            <a:spAutoFit/>
          </a:bodyPr>
          <a:lstStyle/>
          <a:p>
            <a:r>
              <a:rPr lang="zh-CN" altLang="en-US" sz="2000" b="1" dirty="0" smtClean="0">
                <a:latin typeface="微软雅黑" panose="020B0503020204020204" pitchFamily="34" charset="-122"/>
                <a:ea typeface="微软雅黑" panose="020B0503020204020204" pitchFamily="34" charset="-122"/>
              </a:rPr>
              <a:t>职业病危害分类及预防</a:t>
            </a:r>
            <a:endParaRPr lang="zh-CN" altLang="en-US" sz="2000" b="1" dirty="0">
              <a:latin typeface="微软雅黑" panose="020B0503020204020204" pitchFamily="34" charset="-122"/>
              <a:ea typeface="微软雅黑" panose="020B0503020204020204" pitchFamily="34" charset="-122"/>
            </a:endParaRPr>
          </a:p>
        </p:txBody>
      </p:sp>
      <p:sp>
        <p:nvSpPr>
          <p:cNvPr id="5" name="矩形 4"/>
          <p:cNvSpPr/>
          <p:nvPr/>
        </p:nvSpPr>
        <p:spPr>
          <a:xfrm>
            <a:off x="3314471" y="2878875"/>
            <a:ext cx="5570756" cy="1015663"/>
          </a:xfrm>
          <a:prstGeom prst="rect">
            <a:avLst/>
          </a:prstGeom>
        </p:spPr>
        <p:txBody>
          <a:bodyPr wrap="none">
            <a:spAutoFit/>
          </a:bodyPr>
          <a:lstStyle/>
          <a:p>
            <a:r>
              <a:rPr lang="zh-CN" altLang="en-US" sz="6000" b="1" dirty="0" smtClean="0">
                <a:solidFill>
                  <a:srgbClr val="01458E"/>
                </a:solidFill>
                <a:latin typeface="微软雅黑" panose="020B0503020204020204" pitchFamily="34" charset="-122"/>
                <a:ea typeface="微软雅黑" panose="020B0503020204020204" pitchFamily="34" charset="-122"/>
              </a:rPr>
              <a:t>口罩谁不会戴？</a:t>
            </a:r>
          </a:p>
        </p:txBody>
      </p:sp>
      <p:sp>
        <p:nvSpPr>
          <p:cNvPr id="8" name="矩形 7"/>
          <p:cNvSpPr/>
          <p:nvPr/>
        </p:nvSpPr>
        <p:spPr>
          <a:xfrm>
            <a:off x="5078329" y="1471001"/>
            <a:ext cx="2041525" cy="662907"/>
          </a:xfrm>
          <a:prstGeom prst="rect">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4800" b="1" dirty="0" smtClean="0">
                <a:solidFill>
                  <a:schemeClr val="bg1"/>
                </a:solidFill>
              </a:rPr>
              <a:t>误区七</a:t>
            </a:r>
            <a:endParaRPr lang="zh-CN" altLang="en-US" sz="4800" b="1" dirty="0">
              <a:solidFill>
                <a:schemeClr val="bg1"/>
              </a:solidFill>
            </a:endParaRPr>
          </a:p>
        </p:txBody>
      </p:sp>
    </p:spTree>
    <p:extLst>
      <p:ext uri="{BB962C8B-B14F-4D97-AF65-F5344CB8AC3E}">
        <p14:creationId xmlns:p14="http://schemas.microsoft.com/office/powerpoint/2010/main" val="4073311043"/>
      </p:ext>
    </p:extLst>
  </p:cSld>
  <p:clrMapOvr>
    <a:masterClrMapping/>
  </p:clrMapOvr>
  <mc:AlternateContent xmlns:mc="http://schemas.openxmlformats.org/markup-compatibility/2006" xmlns:p14="http://schemas.microsoft.com/office/powerpoint/2010/main">
    <mc:Choice Requires="p14">
      <p:transition p14:dur="0" advClick="0" advTm="2000"/>
    </mc:Choice>
    <mc:Fallback xmlns="">
      <p:transition advClick="0" advTm="2000"/>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30867" y="158553"/>
            <a:ext cx="60959" cy="191674"/>
          </a:xfrm>
          <a:prstGeom prst="rect">
            <a:avLst/>
          </a:prstGeom>
          <a:solidFill>
            <a:schemeClr val="tx1">
              <a:lumMod val="95000"/>
              <a:lumOff val="5000"/>
            </a:schemeClr>
          </a:solidFill>
        </p:spPr>
        <p:style>
          <a:lnRef idx="2">
            <a:schemeClr val="accent1">
              <a:shade val="50000"/>
            </a:schemeClr>
          </a:lnRef>
          <a:fillRef idx="1">
            <a:schemeClr val="accent1"/>
          </a:fillRef>
          <a:effectRef idx="0">
            <a:schemeClr val="accent1"/>
          </a:effectRef>
          <a:fontRef idx="minor">
            <a:schemeClr val="lt1"/>
          </a:fontRef>
        </p:style>
        <p:txBody>
          <a:bodyPr lIns="121268" tIns="60634" rIns="121268" bIns="60634" rtlCol="0" anchor="ctr"/>
          <a:lstStyle/>
          <a:p>
            <a:pPr algn="ctr"/>
            <a:endParaRPr lang="zh-CN" altLang="en-US"/>
          </a:p>
        </p:txBody>
      </p:sp>
      <p:sp>
        <p:nvSpPr>
          <p:cNvPr id="3" name="矩形 2"/>
          <p:cNvSpPr/>
          <p:nvPr/>
        </p:nvSpPr>
        <p:spPr>
          <a:xfrm>
            <a:off x="199857" y="158553"/>
            <a:ext cx="113625" cy="191674"/>
          </a:xfrm>
          <a:prstGeom prst="rect">
            <a:avLst/>
          </a:prstGeom>
          <a:solidFill>
            <a:schemeClr val="tx1">
              <a:lumMod val="95000"/>
              <a:lumOff val="5000"/>
            </a:schemeClr>
          </a:solidFill>
        </p:spPr>
        <p:style>
          <a:lnRef idx="2">
            <a:schemeClr val="accent1">
              <a:shade val="50000"/>
            </a:schemeClr>
          </a:lnRef>
          <a:fillRef idx="1">
            <a:schemeClr val="accent1"/>
          </a:fillRef>
          <a:effectRef idx="0">
            <a:schemeClr val="accent1"/>
          </a:effectRef>
          <a:fontRef idx="minor">
            <a:schemeClr val="lt1"/>
          </a:fontRef>
        </p:style>
        <p:txBody>
          <a:bodyPr lIns="121268" tIns="60634" rIns="121268" bIns="60634" rtlCol="0" anchor="ctr"/>
          <a:lstStyle/>
          <a:p>
            <a:pPr algn="ctr"/>
            <a:endParaRPr lang="zh-CN" altLang="en-US"/>
          </a:p>
        </p:txBody>
      </p:sp>
      <p:sp>
        <p:nvSpPr>
          <p:cNvPr id="4" name="文本框 3"/>
          <p:cNvSpPr txBox="1"/>
          <p:nvPr/>
        </p:nvSpPr>
        <p:spPr>
          <a:xfrm>
            <a:off x="313482" y="38482"/>
            <a:ext cx="2809709" cy="430229"/>
          </a:xfrm>
          <a:prstGeom prst="rect">
            <a:avLst/>
          </a:prstGeom>
          <a:noFill/>
        </p:spPr>
        <p:txBody>
          <a:bodyPr wrap="none" lIns="121268" tIns="60634" rIns="121268" bIns="60634" rtlCol="0">
            <a:spAutoFit/>
          </a:bodyPr>
          <a:lstStyle/>
          <a:p>
            <a:r>
              <a:rPr lang="zh-CN" altLang="en-US" sz="2000" b="1" dirty="0" smtClean="0">
                <a:latin typeface="微软雅黑" panose="020B0503020204020204" pitchFamily="34" charset="-122"/>
                <a:ea typeface="微软雅黑" panose="020B0503020204020204" pitchFamily="34" charset="-122"/>
              </a:rPr>
              <a:t>职业病危害分类及预防</a:t>
            </a:r>
            <a:endParaRPr lang="zh-CN" altLang="en-US" sz="2000" b="1" dirty="0">
              <a:latin typeface="微软雅黑" panose="020B0503020204020204" pitchFamily="34" charset="-122"/>
              <a:ea typeface="微软雅黑" panose="020B0503020204020204" pitchFamily="34" charset="-122"/>
            </a:endParaRPr>
          </a:p>
        </p:txBody>
      </p:sp>
      <p:sp>
        <p:nvSpPr>
          <p:cNvPr id="5" name="矩形 4"/>
          <p:cNvSpPr/>
          <p:nvPr/>
        </p:nvSpPr>
        <p:spPr>
          <a:xfrm>
            <a:off x="222638" y="2868781"/>
            <a:ext cx="11726287" cy="1015663"/>
          </a:xfrm>
          <a:prstGeom prst="rect">
            <a:avLst/>
          </a:prstGeom>
        </p:spPr>
        <p:txBody>
          <a:bodyPr wrap="none">
            <a:spAutoFit/>
          </a:bodyPr>
          <a:lstStyle/>
          <a:p>
            <a:r>
              <a:rPr lang="zh-CN" altLang="en-US" sz="6000" b="1" dirty="0" smtClean="0">
                <a:solidFill>
                  <a:srgbClr val="01458E"/>
                </a:solidFill>
                <a:latin typeface="微软雅黑" panose="020B0503020204020204" pitchFamily="34" charset="-122"/>
                <a:ea typeface="微软雅黑" panose="020B0503020204020204" pitchFamily="34" charset="-122"/>
              </a:rPr>
              <a:t>我用的是进口的、最好的、很保险</a:t>
            </a:r>
          </a:p>
        </p:txBody>
      </p:sp>
      <p:sp>
        <p:nvSpPr>
          <p:cNvPr id="8" name="矩形 7"/>
          <p:cNvSpPr/>
          <p:nvPr/>
        </p:nvSpPr>
        <p:spPr>
          <a:xfrm>
            <a:off x="5078329" y="1471001"/>
            <a:ext cx="2041525" cy="662907"/>
          </a:xfrm>
          <a:prstGeom prst="rect">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4800" b="1" dirty="0" smtClean="0">
                <a:solidFill>
                  <a:schemeClr val="bg1"/>
                </a:solidFill>
              </a:rPr>
              <a:t>误区八</a:t>
            </a:r>
            <a:endParaRPr lang="zh-CN" altLang="en-US" sz="4800" b="1" dirty="0">
              <a:solidFill>
                <a:schemeClr val="bg1"/>
              </a:solidFill>
            </a:endParaRPr>
          </a:p>
        </p:txBody>
      </p:sp>
    </p:spTree>
    <p:extLst>
      <p:ext uri="{BB962C8B-B14F-4D97-AF65-F5344CB8AC3E}">
        <p14:creationId xmlns:p14="http://schemas.microsoft.com/office/powerpoint/2010/main" val="3351901945"/>
      </p:ext>
    </p:extLst>
  </p:cSld>
  <p:clrMapOvr>
    <a:masterClrMapping/>
  </p:clrMapOvr>
  <mc:AlternateContent xmlns:mc="http://schemas.openxmlformats.org/markup-compatibility/2006" xmlns:p14="http://schemas.microsoft.com/office/powerpoint/2010/main">
    <mc:Choice Requires="p14">
      <p:transition p14:dur="0" advClick="0" advTm="2000"/>
    </mc:Choice>
    <mc:Fallback xmlns="">
      <p:transition advClick="0" advTm="2000"/>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表格 4"/>
          <p:cNvGraphicFramePr>
            <a:graphicFrameLocks noGrp="1"/>
          </p:cNvGraphicFramePr>
          <p:nvPr>
            <p:extLst>
              <p:ext uri="{D42A27DB-BD31-4B8C-83A1-F6EECF244321}">
                <p14:modId xmlns:p14="http://schemas.microsoft.com/office/powerpoint/2010/main" val="2450581031"/>
              </p:ext>
            </p:extLst>
          </p:nvPr>
        </p:nvGraphicFramePr>
        <p:xfrm>
          <a:off x="380346" y="1850121"/>
          <a:ext cx="11448797" cy="4587735"/>
        </p:xfrm>
        <a:graphic>
          <a:graphicData uri="http://schemas.openxmlformats.org/drawingml/2006/table">
            <a:tbl>
              <a:tblPr>
                <a:effectLst/>
              </a:tblPr>
              <a:tblGrid>
                <a:gridCol w="5703583"/>
                <a:gridCol w="5745214"/>
              </a:tblGrid>
              <a:tr h="272576">
                <a:tc>
                  <a:txBody>
                    <a:bodyPr/>
                    <a:lstStyle/>
                    <a:p>
                      <a:pPr algn="ctr">
                        <a:lnSpc>
                          <a:spcPct val="150000"/>
                        </a:lnSpc>
                        <a:spcBef>
                          <a:spcPts val="50"/>
                        </a:spcBef>
                      </a:pPr>
                      <a:r>
                        <a:rPr lang="zh-CN" altLang="en-US" sz="2800" b="1" kern="1200" dirty="0" smtClean="0">
                          <a:solidFill>
                            <a:srgbClr val="01458E"/>
                          </a:solidFill>
                          <a:latin typeface="微软雅黑" panose="020B0503020204020204" pitchFamily="34" charset="-122"/>
                          <a:ea typeface="微软雅黑" panose="020B0503020204020204" pitchFamily="34" charset="-122"/>
                          <a:cs typeface="+mn-cs"/>
                          <a:sym typeface="Calibri" pitchFamily="34" charset="0"/>
                        </a:rPr>
                        <a:t>工种</a:t>
                      </a:r>
                      <a:endParaRPr lang="zh-TW" altLang="en-US" sz="2800" b="1" kern="1200" dirty="0" smtClean="0">
                        <a:solidFill>
                          <a:srgbClr val="01458E"/>
                        </a:solidFill>
                        <a:latin typeface="微软雅黑" panose="020B0503020204020204" pitchFamily="34" charset="-122"/>
                        <a:ea typeface="微软雅黑" panose="020B0503020204020204" pitchFamily="34" charset="-122"/>
                        <a:cs typeface="+mn-cs"/>
                        <a:sym typeface="Calibri" pitchFamily="34" charset="0"/>
                      </a:endParaRPr>
                    </a:p>
                  </a:txBody>
                  <a:tcPr>
                    <a:lnL w="38100" cap="flat" cmpd="sng" algn="ctr">
                      <a:noFill/>
                      <a:prstDash val="lgDash"/>
                      <a:round/>
                      <a:headEnd type="none" w="med" len="med"/>
                      <a:tailEnd type="none" w="med" len="med"/>
                    </a:lnL>
                    <a:lnR w="38100" cap="flat" cmpd="sng" algn="ctr">
                      <a:solidFill>
                        <a:schemeClr val="tx1">
                          <a:lumMod val="95000"/>
                          <a:lumOff val="5000"/>
                        </a:schemeClr>
                      </a:solidFill>
                      <a:prstDash val="solid"/>
                      <a:round/>
                      <a:headEnd type="none" w="med" len="med"/>
                      <a:tailEnd type="none" w="med" len="med"/>
                    </a:lnR>
                    <a:lnT w="38100" cap="flat" cmpd="sng" algn="ctr">
                      <a:solidFill>
                        <a:schemeClr val="tx1">
                          <a:lumMod val="95000"/>
                          <a:lumOff val="5000"/>
                        </a:schemeClr>
                      </a:solidFill>
                      <a:prstDash val="solid"/>
                      <a:round/>
                      <a:headEnd type="none" w="med" len="med"/>
                      <a:tailEnd type="none" w="med" len="med"/>
                    </a:lnT>
                    <a:lnB w="38100" cap="flat" cmpd="sng" algn="ctr">
                      <a:solidFill>
                        <a:schemeClr val="tx1">
                          <a:lumMod val="95000"/>
                          <a:lumOff val="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914400" rtl="0" eaLnBrk="1" latinLnBrk="0" hangingPunct="1">
                        <a:lnSpc>
                          <a:spcPct val="150000"/>
                        </a:lnSpc>
                        <a:spcBef>
                          <a:spcPts val="50"/>
                        </a:spcBef>
                      </a:pPr>
                      <a:r>
                        <a:rPr lang="zh-CN" altLang="en-US" sz="2800" b="1" kern="1200" dirty="0" smtClean="0">
                          <a:solidFill>
                            <a:srgbClr val="01458E"/>
                          </a:solidFill>
                          <a:latin typeface="微软雅黑" panose="020B0503020204020204" pitchFamily="34" charset="-122"/>
                          <a:ea typeface="微软雅黑" panose="020B0503020204020204" pitchFamily="34" charset="-122"/>
                          <a:cs typeface="+mn-cs"/>
                          <a:sym typeface="Calibri" pitchFamily="34" charset="0"/>
                        </a:rPr>
                        <a:t>接触职业病危害因素</a:t>
                      </a:r>
                      <a:endParaRPr lang="zh-TW" altLang="en-US" sz="2800" b="1" kern="1200" dirty="0" smtClean="0">
                        <a:solidFill>
                          <a:srgbClr val="01458E"/>
                        </a:solidFill>
                        <a:latin typeface="微软雅黑" panose="020B0503020204020204" pitchFamily="34" charset="-122"/>
                        <a:ea typeface="微软雅黑" panose="020B0503020204020204" pitchFamily="34" charset="-122"/>
                        <a:cs typeface="+mn-cs"/>
                        <a:sym typeface="Calibri" pitchFamily="34" charset="0"/>
                      </a:endParaRPr>
                    </a:p>
                  </a:txBody>
                  <a:tcPr>
                    <a:lnL w="38100" cap="flat" cmpd="sng" algn="ctr">
                      <a:solidFill>
                        <a:schemeClr val="tx1">
                          <a:lumMod val="95000"/>
                          <a:lumOff val="5000"/>
                        </a:schemeClr>
                      </a:solidFill>
                      <a:prstDash val="solid"/>
                      <a:round/>
                      <a:headEnd type="none" w="med" len="med"/>
                      <a:tailEnd type="none" w="med" len="med"/>
                    </a:lnL>
                    <a:lnR w="38100" cap="flat" cmpd="sng" algn="ctr">
                      <a:noFill/>
                      <a:prstDash val="lgDash"/>
                      <a:round/>
                      <a:headEnd type="none" w="med" len="med"/>
                      <a:tailEnd type="none" w="med" len="med"/>
                    </a:lnR>
                    <a:lnT w="38100" cap="flat" cmpd="sng" algn="ctr">
                      <a:solidFill>
                        <a:schemeClr val="tx1">
                          <a:lumMod val="95000"/>
                          <a:lumOff val="5000"/>
                        </a:schemeClr>
                      </a:solidFill>
                      <a:prstDash val="solid"/>
                      <a:round/>
                      <a:headEnd type="none" w="med" len="med"/>
                      <a:tailEnd type="none" w="med" len="med"/>
                    </a:lnT>
                    <a:lnB w="38100" cap="flat" cmpd="sng" algn="ctr">
                      <a:solidFill>
                        <a:schemeClr val="tx1">
                          <a:lumMod val="95000"/>
                          <a:lumOff val="5000"/>
                        </a:schemeClr>
                      </a:solidFill>
                      <a:prstDash val="solid"/>
                      <a:round/>
                      <a:headEnd type="none" w="med" len="med"/>
                      <a:tailEnd type="none" w="med" len="med"/>
                    </a:lnB>
                    <a:lnTlToBr w="12700" cmpd="sng">
                      <a:noFill/>
                      <a:prstDash val="solid"/>
                    </a:lnTlToBr>
                    <a:lnBlToTr w="12700" cmpd="sng">
                      <a:noFill/>
                      <a:prstDash val="solid"/>
                    </a:lnBlToTr>
                    <a:noFill/>
                  </a:tcPr>
                </a:tc>
              </a:tr>
              <a:tr h="653755">
                <a:tc>
                  <a:txBody>
                    <a:bodyPr/>
                    <a:lstStyle/>
                    <a:p>
                      <a:pPr marL="0" algn="ctr" defTabSz="914400" rtl="0" eaLnBrk="1" latinLnBrk="0" hangingPunct="1">
                        <a:lnSpc>
                          <a:spcPct val="150000"/>
                        </a:lnSpc>
                      </a:pPr>
                      <a:r>
                        <a:rPr lang="zh-CN" altLang="en-US" sz="2400" b="1" dirty="0" smtClean="0">
                          <a:latin typeface="微軟正黑體" pitchFamily="34" charset="-120"/>
                          <a:ea typeface="微軟正黑體" pitchFamily="34" charset="-120"/>
                        </a:rPr>
                        <a:t>打磨、抛光、喷砂 等 </a:t>
                      </a:r>
                      <a:endParaRPr lang="en-US" altLang="zh-CN" sz="2400" b="0" kern="1200" dirty="0" smtClean="0">
                        <a:solidFill>
                          <a:schemeClr val="tx1"/>
                        </a:solidFill>
                        <a:latin typeface="Microsoft YaHei" pitchFamily="34" charset="-122"/>
                        <a:ea typeface="Microsoft YaHei" pitchFamily="34" charset="-122"/>
                        <a:cs typeface="+mn-cs"/>
                      </a:endParaRPr>
                    </a:p>
                  </a:txBody>
                  <a:tcPr>
                    <a:lnL w="38100" cap="flat" cmpd="sng" algn="ctr">
                      <a:noFill/>
                      <a:prstDash val="lgDash"/>
                      <a:round/>
                      <a:headEnd type="none" w="med" len="med"/>
                      <a:tailEnd type="none" w="med" len="med"/>
                    </a:lnL>
                    <a:lnR w="38100" cap="flat" cmpd="sng" algn="ctr">
                      <a:solidFill>
                        <a:schemeClr val="tx1">
                          <a:lumMod val="95000"/>
                          <a:lumOff val="5000"/>
                        </a:schemeClr>
                      </a:solidFill>
                      <a:prstDash val="solid"/>
                      <a:round/>
                      <a:headEnd type="none" w="med" len="med"/>
                      <a:tailEnd type="none" w="med" len="med"/>
                    </a:lnR>
                    <a:lnT w="38100" cap="flat" cmpd="sng" algn="ctr">
                      <a:solidFill>
                        <a:schemeClr val="tx1">
                          <a:lumMod val="95000"/>
                          <a:lumOff val="5000"/>
                        </a:schemeClr>
                      </a:solidFill>
                      <a:prstDash val="solid"/>
                      <a:round/>
                      <a:headEnd type="none" w="med" len="med"/>
                      <a:tailEnd type="none" w="med" len="med"/>
                    </a:lnT>
                    <a:lnB w="38100" cap="flat" cmpd="sng" algn="ctr">
                      <a:solidFill>
                        <a:schemeClr val="tx1">
                          <a:lumMod val="95000"/>
                          <a:lumOff val="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base" latinLnBrk="0" hangingPunct="1">
                        <a:lnSpc>
                          <a:spcPct val="150000"/>
                        </a:lnSpc>
                        <a:spcBef>
                          <a:spcPct val="0"/>
                        </a:spcBef>
                        <a:spcAft>
                          <a:spcPct val="0"/>
                        </a:spcAft>
                        <a:buClrTx/>
                        <a:buSzTx/>
                        <a:buFontTx/>
                        <a:buNone/>
                        <a:tabLst/>
                      </a:pPr>
                      <a:r>
                        <a:rPr lang="zh-CN" altLang="en-US" sz="2400" b="1" kern="1200" dirty="0" smtClean="0">
                          <a:solidFill>
                            <a:schemeClr val="tx1"/>
                          </a:solidFill>
                          <a:latin typeface="微軟正黑體" pitchFamily="34" charset="-120"/>
                          <a:ea typeface="微軟正黑體" pitchFamily="34" charset="-120"/>
                          <a:cs typeface="+mn-cs"/>
                        </a:rPr>
                        <a:t>噪声、粉尘</a:t>
                      </a:r>
                      <a:endParaRPr lang="zh-TW" altLang="en-US" sz="2400" b="1" kern="1200" dirty="0" smtClean="0">
                        <a:solidFill>
                          <a:schemeClr val="tx1"/>
                        </a:solidFill>
                        <a:latin typeface="微軟正黑體" pitchFamily="34" charset="-120"/>
                        <a:ea typeface="微軟正黑體" pitchFamily="34" charset="-120"/>
                        <a:cs typeface="+mn-cs"/>
                      </a:endParaRPr>
                    </a:p>
                  </a:txBody>
                  <a:tcPr>
                    <a:lnL w="38100" cap="flat" cmpd="sng" algn="ctr">
                      <a:solidFill>
                        <a:schemeClr val="tx1">
                          <a:lumMod val="95000"/>
                          <a:lumOff val="5000"/>
                        </a:schemeClr>
                      </a:solidFill>
                      <a:prstDash val="solid"/>
                      <a:round/>
                      <a:headEnd type="none" w="med" len="med"/>
                      <a:tailEnd type="none" w="med" len="med"/>
                    </a:lnL>
                    <a:lnR w="38100" cap="flat" cmpd="sng" algn="ctr">
                      <a:noFill/>
                      <a:prstDash val="lgDash"/>
                      <a:round/>
                      <a:headEnd type="none" w="med" len="med"/>
                      <a:tailEnd type="none" w="med" len="med"/>
                    </a:lnR>
                    <a:lnT w="38100" cap="flat" cmpd="sng" algn="ctr">
                      <a:solidFill>
                        <a:schemeClr val="tx1">
                          <a:lumMod val="95000"/>
                          <a:lumOff val="5000"/>
                        </a:schemeClr>
                      </a:solidFill>
                      <a:prstDash val="solid"/>
                      <a:round/>
                      <a:headEnd type="none" w="med" len="med"/>
                      <a:tailEnd type="none" w="med" len="med"/>
                    </a:lnT>
                    <a:lnB w="38100" cap="flat" cmpd="sng" algn="ctr">
                      <a:solidFill>
                        <a:schemeClr val="tx1">
                          <a:lumMod val="95000"/>
                          <a:lumOff val="5000"/>
                        </a:schemeClr>
                      </a:solidFill>
                      <a:prstDash val="solid"/>
                      <a:round/>
                      <a:headEnd type="none" w="med" len="med"/>
                      <a:tailEnd type="none" w="med" len="med"/>
                    </a:lnB>
                    <a:lnTlToBr w="12700" cmpd="sng">
                      <a:noFill/>
                      <a:prstDash val="solid"/>
                    </a:lnTlToBr>
                    <a:lnBlToTr w="12700" cmpd="sng">
                      <a:noFill/>
                      <a:prstDash val="solid"/>
                    </a:lnBlToTr>
                    <a:noFill/>
                  </a:tcPr>
                </a:tc>
              </a:tr>
              <a:tr h="642140">
                <a:tc>
                  <a:txBody>
                    <a:bodyPr/>
                    <a:lstStyle/>
                    <a:p>
                      <a:pPr marL="0" algn="ctr" defTabSz="914400" rtl="0" eaLnBrk="1" latinLnBrk="0" hangingPunct="1">
                        <a:lnSpc>
                          <a:spcPct val="150000"/>
                        </a:lnSpc>
                        <a:spcBef>
                          <a:spcPts val="1200"/>
                        </a:spcBef>
                      </a:pPr>
                      <a:r>
                        <a:rPr lang="zh-CN" altLang="en-US" sz="2400" b="1" kern="1200" dirty="0" smtClean="0">
                          <a:solidFill>
                            <a:schemeClr val="tx1"/>
                          </a:solidFill>
                          <a:latin typeface="微軟正黑體" pitchFamily="34" charset="-120"/>
                          <a:ea typeface="微軟正黑體" pitchFamily="34" charset="-120"/>
                          <a:cs typeface="+mn-cs"/>
                        </a:rPr>
                        <a:t>网印</a:t>
                      </a:r>
                      <a:endParaRPr lang="zh-TW" altLang="en-US" sz="2400" b="1" kern="1200" dirty="0" smtClean="0">
                        <a:solidFill>
                          <a:schemeClr val="tx1"/>
                        </a:solidFill>
                        <a:latin typeface="微軟正黑體" pitchFamily="34" charset="-120"/>
                        <a:ea typeface="微軟正黑體" pitchFamily="34" charset="-120"/>
                        <a:cs typeface="+mn-cs"/>
                      </a:endParaRPr>
                    </a:p>
                  </a:txBody>
                  <a:tcPr>
                    <a:lnL w="38100" cap="flat" cmpd="sng" algn="ctr">
                      <a:noFill/>
                      <a:prstDash val="lgDash"/>
                      <a:round/>
                      <a:headEnd type="none" w="med" len="med"/>
                      <a:tailEnd type="none" w="med" len="med"/>
                    </a:lnL>
                    <a:lnR w="38100" cap="flat" cmpd="sng" algn="ctr">
                      <a:solidFill>
                        <a:schemeClr val="tx1">
                          <a:lumMod val="95000"/>
                          <a:lumOff val="5000"/>
                        </a:schemeClr>
                      </a:solidFill>
                      <a:prstDash val="solid"/>
                      <a:round/>
                      <a:headEnd type="none" w="med" len="med"/>
                      <a:tailEnd type="none" w="med" len="med"/>
                    </a:lnR>
                    <a:lnT w="38100" cap="flat" cmpd="sng" algn="ctr">
                      <a:solidFill>
                        <a:schemeClr val="tx1">
                          <a:lumMod val="95000"/>
                          <a:lumOff val="5000"/>
                        </a:schemeClr>
                      </a:solidFill>
                      <a:prstDash val="solid"/>
                      <a:round/>
                      <a:headEnd type="none" w="med" len="med"/>
                      <a:tailEnd type="none" w="med" len="med"/>
                    </a:lnT>
                    <a:lnB w="38100" cap="flat" cmpd="sng" algn="ctr">
                      <a:solidFill>
                        <a:schemeClr val="tx1">
                          <a:lumMod val="95000"/>
                          <a:lumOff val="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base" latinLnBrk="0" hangingPunct="1">
                        <a:lnSpc>
                          <a:spcPct val="150000"/>
                        </a:lnSpc>
                        <a:spcBef>
                          <a:spcPct val="0"/>
                        </a:spcBef>
                        <a:spcAft>
                          <a:spcPct val="0"/>
                        </a:spcAft>
                        <a:buClrTx/>
                        <a:buSzTx/>
                        <a:buFontTx/>
                        <a:buNone/>
                        <a:tabLst/>
                      </a:pPr>
                      <a:r>
                        <a:rPr lang="zh-CN" altLang="en-US" sz="2400" b="1" kern="1200" dirty="0" smtClean="0">
                          <a:solidFill>
                            <a:schemeClr val="tx1"/>
                          </a:solidFill>
                          <a:latin typeface="微軟正黑體" pitchFamily="34" charset="-120"/>
                          <a:ea typeface="微軟正黑體" pitchFamily="34" charset="-120"/>
                          <a:cs typeface="+mn-cs"/>
                        </a:rPr>
                        <a:t>甲苯</a:t>
                      </a:r>
                      <a:endParaRPr lang="en-US" altLang="zh-CN" sz="2400" b="1" kern="1200" dirty="0" smtClean="0">
                        <a:solidFill>
                          <a:schemeClr val="tx1"/>
                        </a:solidFill>
                        <a:latin typeface="微軟正黑體" pitchFamily="34" charset="-120"/>
                        <a:ea typeface="微軟正黑體" pitchFamily="34" charset="-120"/>
                        <a:cs typeface="+mn-cs"/>
                      </a:endParaRPr>
                    </a:p>
                  </a:txBody>
                  <a:tcPr>
                    <a:lnL w="38100" cap="flat" cmpd="sng" algn="ctr">
                      <a:solidFill>
                        <a:schemeClr val="tx1">
                          <a:lumMod val="95000"/>
                          <a:lumOff val="5000"/>
                        </a:schemeClr>
                      </a:solidFill>
                      <a:prstDash val="solid"/>
                      <a:round/>
                      <a:headEnd type="none" w="med" len="med"/>
                      <a:tailEnd type="none" w="med" len="med"/>
                    </a:lnL>
                    <a:lnR w="38100" cap="flat" cmpd="sng" algn="ctr">
                      <a:noFill/>
                      <a:prstDash val="lgDash"/>
                      <a:round/>
                      <a:headEnd type="none" w="med" len="med"/>
                      <a:tailEnd type="none" w="med" len="med"/>
                    </a:lnR>
                    <a:lnT w="38100" cap="flat" cmpd="sng" algn="ctr">
                      <a:solidFill>
                        <a:schemeClr val="tx1">
                          <a:lumMod val="95000"/>
                          <a:lumOff val="5000"/>
                        </a:schemeClr>
                      </a:solidFill>
                      <a:prstDash val="solid"/>
                      <a:round/>
                      <a:headEnd type="none" w="med" len="med"/>
                      <a:tailEnd type="none" w="med" len="med"/>
                    </a:lnT>
                    <a:lnB w="38100" cap="flat" cmpd="sng" algn="ctr">
                      <a:solidFill>
                        <a:schemeClr val="tx1">
                          <a:lumMod val="95000"/>
                          <a:lumOff val="5000"/>
                        </a:schemeClr>
                      </a:solidFill>
                      <a:prstDash val="solid"/>
                      <a:round/>
                      <a:headEnd type="none" w="med" len="med"/>
                      <a:tailEnd type="none" w="med" len="med"/>
                    </a:lnB>
                    <a:lnTlToBr w="12700" cmpd="sng">
                      <a:noFill/>
                      <a:prstDash val="solid"/>
                    </a:lnTlToBr>
                    <a:lnBlToTr w="12700" cmpd="sng">
                      <a:noFill/>
                      <a:prstDash val="solid"/>
                    </a:lnBlToTr>
                    <a:noFill/>
                  </a:tcPr>
                </a:tc>
              </a:tr>
              <a:tr h="625345">
                <a:tc>
                  <a:txBody>
                    <a:bodyPr/>
                    <a:lstStyle/>
                    <a:p>
                      <a:pPr marL="0" algn="ctr" defTabSz="914400" rtl="0" eaLnBrk="1" latinLnBrk="0" hangingPunct="1">
                        <a:lnSpc>
                          <a:spcPct val="150000"/>
                        </a:lnSpc>
                      </a:pPr>
                      <a:r>
                        <a:rPr lang="en-US" altLang="zh-CN" sz="2400" b="1" dirty="0" smtClean="0">
                          <a:latin typeface="微軟正黑體" pitchFamily="34" charset="-120"/>
                          <a:ea typeface="微軟正黑體" pitchFamily="34" charset="-120"/>
                        </a:rPr>
                        <a:t>CNC</a:t>
                      </a:r>
                      <a:r>
                        <a:rPr lang="zh-CN" altLang="en-US" sz="2400" b="1" kern="1200" dirty="0" smtClean="0">
                          <a:solidFill>
                            <a:schemeClr val="tx1"/>
                          </a:solidFill>
                          <a:latin typeface="微軟正黑體" pitchFamily="34" charset="-120"/>
                          <a:ea typeface="微軟正黑體" pitchFamily="34" charset="-120"/>
                          <a:cs typeface="+mn-cs"/>
                        </a:rPr>
                        <a:t>、冲压、镭焊、清洗等</a:t>
                      </a:r>
                      <a:endParaRPr lang="zh-TW" altLang="en-US" sz="2400" b="1" kern="1200" dirty="0" smtClean="0">
                        <a:solidFill>
                          <a:schemeClr val="tx1"/>
                        </a:solidFill>
                        <a:latin typeface="微軟正黑體" pitchFamily="34" charset="-120"/>
                        <a:ea typeface="微軟正黑體" pitchFamily="34" charset="-120"/>
                        <a:cs typeface="+mn-cs"/>
                      </a:endParaRPr>
                    </a:p>
                  </a:txBody>
                  <a:tcPr>
                    <a:lnL w="38100" cap="flat" cmpd="sng" algn="ctr">
                      <a:noFill/>
                      <a:prstDash val="lgDash"/>
                      <a:round/>
                      <a:headEnd type="none" w="med" len="med"/>
                      <a:tailEnd type="none" w="med" len="med"/>
                    </a:lnL>
                    <a:lnR w="38100" cap="flat" cmpd="sng" algn="ctr">
                      <a:solidFill>
                        <a:schemeClr val="tx1">
                          <a:lumMod val="95000"/>
                          <a:lumOff val="5000"/>
                        </a:schemeClr>
                      </a:solidFill>
                      <a:prstDash val="solid"/>
                      <a:round/>
                      <a:headEnd type="none" w="med" len="med"/>
                      <a:tailEnd type="none" w="med" len="med"/>
                    </a:lnR>
                    <a:lnT w="38100" cap="flat" cmpd="sng" algn="ctr">
                      <a:solidFill>
                        <a:schemeClr val="tx1">
                          <a:lumMod val="95000"/>
                          <a:lumOff val="5000"/>
                        </a:schemeClr>
                      </a:solidFill>
                      <a:prstDash val="solid"/>
                      <a:round/>
                      <a:headEnd type="none" w="med" len="med"/>
                      <a:tailEnd type="none" w="med" len="med"/>
                    </a:lnT>
                    <a:lnB w="38100" cap="flat" cmpd="sng" algn="ctr">
                      <a:solidFill>
                        <a:schemeClr val="tx1">
                          <a:lumMod val="95000"/>
                          <a:lumOff val="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914400" rtl="0" eaLnBrk="1" latinLnBrk="0" hangingPunct="1">
                        <a:lnSpc>
                          <a:spcPct val="150000"/>
                        </a:lnSpc>
                      </a:pPr>
                      <a:r>
                        <a:rPr lang="zh-CN" altLang="en-US" sz="2400" b="1" kern="1200" dirty="0" smtClean="0">
                          <a:solidFill>
                            <a:schemeClr val="tx1"/>
                          </a:solidFill>
                          <a:latin typeface="微軟正黑體" pitchFamily="34" charset="-120"/>
                          <a:ea typeface="微軟正黑體" pitchFamily="34" charset="-120"/>
                          <a:cs typeface="+mn-cs"/>
                        </a:rPr>
                        <a:t>噪声</a:t>
                      </a:r>
                      <a:endParaRPr lang="en-US" altLang="zh-CN" sz="2400" b="1" kern="1200" dirty="0" smtClean="0">
                        <a:solidFill>
                          <a:schemeClr val="tx1"/>
                        </a:solidFill>
                        <a:latin typeface="微軟正黑體" pitchFamily="34" charset="-120"/>
                        <a:ea typeface="微軟正黑體" pitchFamily="34" charset="-120"/>
                        <a:cs typeface="+mn-cs"/>
                      </a:endParaRPr>
                    </a:p>
                  </a:txBody>
                  <a:tcPr>
                    <a:lnL w="38100" cap="flat" cmpd="sng" algn="ctr">
                      <a:solidFill>
                        <a:schemeClr val="tx1">
                          <a:lumMod val="95000"/>
                          <a:lumOff val="5000"/>
                        </a:schemeClr>
                      </a:solidFill>
                      <a:prstDash val="solid"/>
                      <a:round/>
                      <a:headEnd type="none" w="med" len="med"/>
                      <a:tailEnd type="none" w="med" len="med"/>
                    </a:lnL>
                    <a:lnR w="38100" cap="flat" cmpd="sng" algn="ctr">
                      <a:noFill/>
                      <a:prstDash val="lgDash"/>
                      <a:round/>
                      <a:headEnd type="none" w="med" len="med"/>
                      <a:tailEnd type="none" w="med" len="med"/>
                    </a:lnR>
                    <a:lnT w="38100" cap="flat" cmpd="sng" algn="ctr">
                      <a:solidFill>
                        <a:schemeClr val="tx1">
                          <a:lumMod val="95000"/>
                          <a:lumOff val="5000"/>
                        </a:schemeClr>
                      </a:solidFill>
                      <a:prstDash val="solid"/>
                      <a:round/>
                      <a:headEnd type="none" w="med" len="med"/>
                      <a:tailEnd type="none" w="med" len="med"/>
                    </a:lnT>
                    <a:lnB w="38100" cap="flat" cmpd="sng" algn="ctr">
                      <a:solidFill>
                        <a:schemeClr val="tx1">
                          <a:lumMod val="95000"/>
                          <a:lumOff val="5000"/>
                        </a:schemeClr>
                      </a:solidFill>
                      <a:prstDash val="solid"/>
                      <a:round/>
                      <a:headEnd type="none" w="med" len="med"/>
                      <a:tailEnd type="none" w="med" len="med"/>
                    </a:lnB>
                    <a:lnTlToBr w="12700" cmpd="sng">
                      <a:noFill/>
                      <a:prstDash val="solid"/>
                    </a:lnTlToBr>
                    <a:lnBlToTr w="12700" cmpd="sng">
                      <a:noFill/>
                      <a:prstDash val="solid"/>
                    </a:lnBlToTr>
                    <a:noFill/>
                  </a:tcPr>
                </a:tc>
              </a:tr>
              <a:tr h="636991">
                <a:tc>
                  <a:txBody>
                    <a:bodyPr/>
                    <a:lstStyle/>
                    <a:p>
                      <a:pPr marL="0" algn="ctr" defTabSz="914400" rtl="0" eaLnBrk="1" latinLnBrk="0" hangingPunct="1">
                        <a:lnSpc>
                          <a:spcPct val="150000"/>
                        </a:lnSpc>
                      </a:pPr>
                      <a:r>
                        <a:rPr lang="zh-CN" altLang="en-US" sz="2400" b="1" kern="1200" dirty="0" smtClean="0">
                          <a:solidFill>
                            <a:schemeClr val="tx1"/>
                          </a:solidFill>
                          <a:latin typeface="微軟正黑體" pitchFamily="34" charset="-120"/>
                          <a:ea typeface="微軟正黑體" pitchFamily="34" charset="-120"/>
                          <a:cs typeface="+mn-cs"/>
                        </a:rPr>
                        <a:t>注塑</a:t>
                      </a:r>
                      <a:endParaRPr lang="zh-TW" altLang="en-US" sz="2400" b="1" kern="1200" dirty="0" smtClean="0">
                        <a:solidFill>
                          <a:schemeClr val="tx1"/>
                        </a:solidFill>
                        <a:latin typeface="微軟正黑體" pitchFamily="34" charset="-120"/>
                        <a:ea typeface="微軟正黑體" pitchFamily="34" charset="-120"/>
                        <a:cs typeface="+mn-cs"/>
                      </a:endParaRPr>
                    </a:p>
                  </a:txBody>
                  <a:tcPr>
                    <a:lnL w="38100" cap="flat" cmpd="sng" algn="ctr">
                      <a:noFill/>
                      <a:prstDash val="lgDash"/>
                      <a:round/>
                      <a:headEnd type="none" w="med" len="med"/>
                      <a:tailEnd type="none" w="med" len="med"/>
                    </a:lnL>
                    <a:lnR w="38100" cap="flat" cmpd="sng" algn="ctr">
                      <a:solidFill>
                        <a:schemeClr val="tx1">
                          <a:lumMod val="95000"/>
                          <a:lumOff val="5000"/>
                        </a:schemeClr>
                      </a:solidFill>
                      <a:prstDash val="solid"/>
                      <a:round/>
                      <a:headEnd type="none" w="med" len="med"/>
                      <a:tailEnd type="none" w="med" len="med"/>
                    </a:lnR>
                    <a:lnT w="38100" cap="flat" cmpd="sng" algn="ctr">
                      <a:solidFill>
                        <a:schemeClr val="tx1">
                          <a:lumMod val="95000"/>
                          <a:lumOff val="5000"/>
                        </a:schemeClr>
                      </a:solidFill>
                      <a:prstDash val="solid"/>
                      <a:round/>
                      <a:headEnd type="none" w="med" len="med"/>
                      <a:tailEnd type="none" w="med" len="med"/>
                    </a:lnT>
                    <a:lnB w="38100" cap="flat" cmpd="sng" algn="ctr">
                      <a:solidFill>
                        <a:schemeClr val="tx1">
                          <a:lumMod val="95000"/>
                          <a:lumOff val="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914400" rtl="0" eaLnBrk="1" latinLnBrk="0" hangingPunct="1">
                        <a:lnSpc>
                          <a:spcPct val="150000"/>
                        </a:lnSpc>
                      </a:pPr>
                      <a:r>
                        <a:rPr lang="zh-CN" altLang="en-US" sz="2400" b="1" kern="1200" dirty="0" smtClean="0">
                          <a:solidFill>
                            <a:schemeClr val="tx1"/>
                          </a:solidFill>
                          <a:latin typeface="微軟正黑體" pitchFamily="34" charset="-120"/>
                          <a:ea typeface="微軟正黑體" pitchFamily="34" charset="-120"/>
                          <a:cs typeface="+mn-cs"/>
                        </a:rPr>
                        <a:t>高温</a:t>
                      </a:r>
                      <a:endParaRPr lang="en-US" altLang="zh-CN" sz="2400" b="1" kern="1200" dirty="0" smtClean="0">
                        <a:solidFill>
                          <a:schemeClr val="tx1"/>
                        </a:solidFill>
                        <a:latin typeface="微軟正黑體" pitchFamily="34" charset="-120"/>
                        <a:ea typeface="微軟正黑體" pitchFamily="34" charset="-120"/>
                        <a:cs typeface="+mn-cs"/>
                      </a:endParaRPr>
                    </a:p>
                  </a:txBody>
                  <a:tcPr>
                    <a:lnL w="38100" cap="flat" cmpd="sng" algn="ctr">
                      <a:solidFill>
                        <a:schemeClr val="tx1">
                          <a:lumMod val="95000"/>
                          <a:lumOff val="5000"/>
                        </a:schemeClr>
                      </a:solidFill>
                      <a:prstDash val="solid"/>
                      <a:round/>
                      <a:headEnd type="none" w="med" len="med"/>
                      <a:tailEnd type="none" w="med" len="med"/>
                    </a:lnL>
                    <a:lnR w="38100" cap="flat" cmpd="sng" algn="ctr">
                      <a:noFill/>
                      <a:prstDash val="lgDash"/>
                      <a:round/>
                      <a:headEnd type="none" w="med" len="med"/>
                      <a:tailEnd type="none" w="med" len="med"/>
                    </a:lnR>
                    <a:lnT w="38100" cap="flat" cmpd="sng" algn="ctr">
                      <a:solidFill>
                        <a:schemeClr val="tx1">
                          <a:lumMod val="95000"/>
                          <a:lumOff val="5000"/>
                        </a:schemeClr>
                      </a:solidFill>
                      <a:prstDash val="solid"/>
                      <a:round/>
                      <a:headEnd type="none" w="med" len="med"/>
                      <a:tailEnd type="none" w="med" len="med"/>
                    </a:lnT>
                    <a:lnB w="38100" cap="flat" cmpd="sng" algn="ctr">
                      <a:solidFill>
                        <a:schemeClr val="tx1">
                          <a:lumMod val="95000"/>
                          <a:lumOff val="5000"/>
                        </a:schemeClr>
                      </a:solidFill>
                      <a:prstDash val="solid"/>
                      <a:round/>
                      <a:headEnd type="none" w="med" len="med"/>
                      <a:tailEnd type="none" w="med" len="med"/>
                    </a:lnB>
                    <a:lnTlToBr w="12700" cmpd="sng">
                      <a:noFill/>
                      <a:prstDash val="solid"/>
                    </a:lnTlToBr>
                    <a:lnBlToTr w="12700" cmpd="sng">
                      <a:noFill/>
                      <a:prstDash val="solid"/>
                    </a:lnBlToTr>
                    <a:noFill/>
                  </a:tcPr>
                </a:tc>
              </a:tr>
              <a:tr h="636991">
                <a:tc>
                  <a:txBody>
                    <a:bodyPr/>
                    <a:lstStyle/>
                    <a:p>
                      <a:pPr marL="0" algn="ctr" defTabSz="914400" rtl="0" eaLnBrk="1" latinLnBrk="0" hangingPunct="1">
                        <a:lnSpc>
                          <a:spcPct val="150000"/>
                        </a:lnSpc>
                      </a:pPr>
                      <a:r>
                        <a:rPr lang="zh-CN" altLang="en-US" sz="2400" b="1" kern="1200" dirty="0" smtClean="0">
                          <a:solidFill>
                            <a:schemeClr val="tx1"/>
                          </a:solidFill>
                          <a:latin typeface="微軟正黑體" pitchFamily="34" charset="-120"/>
                          <a:ea typeface="微軟正黑體" pitchFamily="34" charset="-120"/>
                          <a:cs typeface="+mn-cs"/>
                        </a:rPr>
                        <a:t>阳极线、污水处理等 </a:t>
                      </a:r>
                      <a:endParaRPr lang="zh-TW" altLang="en-US" sz="2400" b="1" kern="1200" dirty="0" smtClean="0">
                        <a:solidFill>
                          <a:schemeClr val="tx1"/>
                        </a:solidFill>
                        <a:latin typeface="微軟正黑體" pitchFamily="34" charset="-120"/>
                        <a:ea typeface="微軟正黑體" pitchFamily="34" charset="-120"/>
                        <a:cs typeface="+mn-cs"/>
                      </a:endParaRPr>
                    </a:p>
                  </a:txBody>
                  <a:tcPr>
                    <a:lnL w="38100" cap="flat" cmpd="sng" algn="ctr">
                      <a:noFill/>
                      <a:prstDash val="lgDash"/>
                      <a:round/>
                      <a:headEnd type="none" w="med" len="med"/>
                      <a:tailEnd type="none" w="med" len="med"/>
                    </a:lnL>
                    <a:lnR w="38100" cap="flat" cmpd="sng" algn="ctr">
                      <a:solidFill>
                        <a:schemeClr val="tx1">
                          <a:lumMod val="95000"/>
                          <a:lumOff val="5000"/>
                        </a:schemeClr>
                      </a:solidFill>
                      <a:prstDash val="solid"/>
                      <a:round/>
                      <a:headEnd type="none" w="med" len="med"/>
                      <a:tailEnd type="none" w="med" len="med"/>
                    </a:lnR>
                    <a:lnT w="38100" cap="flat" cmpd="sng" algn="ctr">
                      <a:solidFill>
                        <a:schemeClr val="tx1">
                          <a:lumMod val="95000"/>
                          <a:lumOff val="5000"/>
                        </a:schemeClr>
                      </a:solidFill>
                      <a:prstDash val="solid"/>
                      <a:round/>
                      <a:headEnd type="none" w="med" len="med"/>
                      <a:tailEnd type="none" w="med" len="med"/>
                    </a:lnT>
                    <a:lnB w="38100" cap="flat" cmpd="sng" algn="ctr">
                      <a:solidFill>
                        <a:schemeClr val="tx1">
                          <a:lumMod val="95000"/>
                          <a:lumOff val="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914400" rtl="0" eaLnBrk="1" latinLnBrk="0" hangingPunct="1">
                        <a:lnSpc>
                          <a:spcPct val="150000"/>
                        </a:lnSpc>
                      </a:pPr>
                      <a:r>
                        <a:rPr lang="zh-CN" altLang="en-US" sz="2400" b="1" kern="1200" dirty="0" smtClean="0">
                          <a:solidFill>
                            <a:schemeClr val="tx1"/>
                          </a:solidFill>
                          <a:latin typeface="微軟正黑體" pitchFamily="34" charset="-120"/>
                          <a:ea typeface="微軟正黑體" pitchFamily="34" charset="-120"/>
                          <a:cs typeface="+mn-cs"/>
                        </a:rPr>
                        <a:t>酸雾、铬、镍</a:t>
                      </a:r>
                      <a:endParaRPr lang="en-US" altLang="zh-CN" sz="2400" b="1" kern="1200" dirty="0" smtClean="0">
                        <a:solidFill>
                          <a:schemeClr val="tx1"/>
                        </a:solidFill>
                        <a:latin typeface="微軟正黑體" pitchFamily="34" charset="-120"/>
                        <a:ea typeface="微軟正黑體" pitchFamily="34" charset="-120"/>
                        <a:cs typeface="+mn-cs"/>
                      </a:endParaRPr>
                    </a:p>
                  </a:txBody>
                  <a:tcPr>
                    <a:lnL w="38100" cap="flat" cmpd="sng" algn="ctr">
                      <a:solidFill>
                        <a:schemeClr val="tx1">
                          <a:lumMod val="95000"/>
                          <a:lumOff val="5000"/>
                        </a:schemeClr>
                      </a:solidFill>
                      <a:prstDash val="solid"/>
                      <a:round/>
                      <a:headEnd type="none" w="med" len="med"/>
                      <a:tailEnd type="none" w="med" len="med"/>
                    </a:lnL>
                    <a:lnR w="38100" cap="flat" cmpd="sng" algn="ctr">
                      <a:noFill/>
                      <a:prstDash val="lgDash"/>
                      <a:round/>
                      <a:headEnd type="none" w="med" len="med"/>
                      <a:tailEnd type="none" w="med" len="med"/>
                    </a:lnR>
                    <a:lnT w="38100" cap="flat" cmpd="sng" algn="ctr">
                      <a:solidFill>
                        <a:schemeClr val="tx1">
                          <a:lumMod val="95000"/>
                          <a:lumOff val="5000"/>
                        </a:schemeClr>
                      </a:solidFill>
                      <a:prstDash val="solid"/>
                      <a:round/>
                      <a:headEnd type="none" w="med" len="med"/>
                      <a:tailEnd type="none" w="med" len="med"/>
                    </a:lnT>
                    <a:lnB w="38100" cap="flat" cmpd="sng" algn="ctr">
                      <a:solidFill>
                        <a:schemeClr val="tx1">
                          <a:lumMod val="95000"/>
                          <a:lumOff val="5000"/>
                        </a:schemeClr>
                      </a:solidFill>
                      <a:prstDash val="solid"/>
                      <a:round/>
                      <a:headEnd type="none" w="med" len="med"/>
                      <a:tailEnd type="none" w="med" len="med"/>
                    </a:lnB>
                    <a:lnTlToBr w="12700" cmpd="sng">
                      <a:noFill/>
                      <a:prstDash val="solid"/>
                    </a:lnTlToBr>
                    <a:lnBlToTr w="12700" cmpd="sng">
                      <a:noFill/>
                      <a:prstDash val="solid"/>
                    </a:lnBlToTr>
                    <a:noFill/>
                  </a:tcPr>
                </a:tc>
              </a:tr>
              <a:tr h="636991">
                <a:tc>
                  <a:txBody>
                    <a:bodyPr/>
                    <a:lstStyle/>
                    <a:p>
                      <a:pPr marL="0" algn="ctr" defTabSz="914400" rtl="0" eaLnBrk="1" latinLnBrk="0" hangingPunct="1">
                        <a:lnSpc>
                          <a:spcPct val="150000"/>
                        </a:lnSpc>
                      </a:pPr>
                      <a:r>
                        <a:rPr lang="zh-CN" altLang="en-US" sz="2400" b="1" kern="1200" dirty="0" smtClean="0">
                          <a:solidFill>
                            <a:schemeClr val="tx1"/>
                          </a:solidFill>
                          <a:latin typeface="微軟正黑體" pitchFamily="34" charset="-120"/>
                          <a:ea typeface="微軟正黑體" pitchFamily="34" charset="-120"/>
                          <a:cs typeface="+mn-cs"/>
                        </a:rPr>
                        <a:t>点胶、烘干、除胶</a:t>
                      </a:r>
                      <a:endParaRPr lang="zh-TW" altLang="en-US" sz="2400" b="1" kern="1200" dirty="0" smtClean="0">
                        <a:solidFill>
                          <a:schemeClr val="tx1"/>
                        </a:solidFill>
                        <a:latin typeface="微軟正黑體" pitchFamily="34" charset="-120"/>
                        <a:ea typeface="微軟正黑體" pitchFamily="34" charset="-120"/>
                        <a:cs typeface="+mn-cs"/>
                      </a:endParaRPr>
                    </a:p>
                  </a:txBody>
                  <a:tcPr>
                    <a:lnL w="38100" cap="flat" cmpd="sng" algn="ctr">
                      <a:noFill/>
                      <a:prstDash val="lgDash"/>
                      <a:round/>
                      <a:headEnd type="none" w="med" len="med"/>
                      <a:tailEnd type="none" w="med" len="med"/>
                    </a:lnL>
                    <a:lnR w="38100" cap="flat" cmpd="sng" algn="ctr">
                      <a:solidFill>
                        <a:schemeClr val="tx1">
                          <a:lumMod val="95000"/>
                          <a:lumOff val="5000"/>
                        </a:schemeClr>
                      </a:solidFill>
                      <a:prstDash val="solid"/>
                      <a:round/>
                      <a:headEnd type="none" w="med" len="med"/>
                      <a:tailEnd type="none" w="med" len="med"/>
                    </a:lnR>
                    <a:lnT w="38100" cap="flat" cmpd="sng" algn="ctr">
                      <a:solidFill>
                        <a:schemeClr val="tx1">
                          <a:lumMod val="95000"/>
                          <a:lumOff val="5000"/>
                        </a:schemeClr>
                      </a:solidFill>
                      <a:prstDash val="solid"/>
                      <a:round/>
                      <a:headEnd type="none" w="med" len="med"/>
                      <a:tailEnd type="none" w="med" len="med"/>
                    </a:lnT>
                    <a:lnB w="38100" cap="flat" cmpd="sng" algn="ctr">
                      <a:solidFill>
                        <a:schemeClr val="tx1">
                          <a:lumMod val="95000"/>
                          <a:lumOff val="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914400" rtl="0" eaLnBrk="1" latinLnBrk="0" hangingPunct="1">
                        <a:lnSpc>
                          <a:spcPct val="150000"/>
                        </a:lnSpc>
                      </a:pPr>
                      <a:r>
                        <a:rPr lang="zh-CN" altLang="en-US" sz="2400" b="1" kern="1200" dirty="0" smtClean="0">
                          <a:solidFill>
                            <a:schemeClr val="tx1"/>
                          </a:solidFill>
                          <a:latin typeface="微軟正黑體" pitchFamily="34" charset="-120"/>
                          <a:ea typeface="微軟正黑體" pitchFamily="34" charset="-120"/>
                          <a:cs typeface="+mn-cs"/>
                        </a:rPr>
                        <a:t>噪声、丙烯酸甲酯</a:t>
                      </a:r>
                      <a:endParaRPr lang="en-US" altLang="zh-CN" sz="2400" b="1" kern="1200" dirty="0" smtClean="0">
                        <a:solidFill>
                          <a:schemeClr val="tx1"/>
                        </a:solidFill>
                        <a:latin typeface="微軟正黑體" pitchFamily="34" charset="-120"/>
                        <a:ea typeface="微軟正黑體" pitchFamily="34" charset="-120"/>
                        <a:cs typeface="+mn-cs"/>
                      </a:endParaRPr>
                    </a:p>
                  </a:txBody>
                  <a:tcPr>
                    <a:lnL w="38100" cap="flat" cmpd="sng" algn="ctr">
                      <a:solidFill>
                        <a:schemeClr val="tx1">
                          <a:lumMod val="95000"/>
                          <a:lumOff val="5000"/>
                        </a:schemeClr>
                      </a:solidFill>
                      <a:prstDash val="solid"/>
                      <a:round/>
                      <a:headEnd type="none" w="med" len="med"/>
                      <a:tailEnd type="none" w="med" len="med"/>
                    </a:lnL>
                    <a:lnR w="38100" cap="flat" cmpd="sng" algn="ctr">
                      <a:noFill/>
                      <a:prstDash val="lgDash"/>
                      <a:round/>
                      <a:headEnd type="none" w="med" len="med"/>
                      <a:tailEnd type="none" w="med" len="med"/>
                    </a:lnR>
                    <a:lnT w="38100" cap="flat" cmpd="sng" algn="ctr">
                      <a:solidFill>
                        <a:schemeClr val="tx1">
                          <a:lumMod val="95000"/>
                          <a:lumOff val="5000"/>
                        </a:schemeClr>
                      </a:solidFill>
                      <a:prstDash val="solid"/>
                      <a:round/>
                      <a:headEnd type="none" w="med" len="med"/>
                      <a:tailEnd type="none" w="med" len="med"/>
                    </a:lnT>
                    <a:lnB w="38100" cap="flat" cmpd="sng" algn="ctr">
                      <a:solidFill>
                        <a:schemeClr val="tx1">
                          <a:lumMod val="95000"/>
                          <a:lumOff val="5000"/>
                        </a:schemeClr>
                      </a:solidFill>
                      <a:prstDash val="solid"/>
                      <a:round/>
                      <a:headEnd type="none" w="med" len="med"/>
                      <a:tailEnd type="none" w="med" len="med"/>
                    </a:lnB>
                    <a:lnTlToBr w="12700" cmpd="sng">
                      <a:noFill/>
                      <a:prstDash val="solid"/>
                    </a:lnTlToBr>
                    <a:lnBlToTr w="12700" cmpd="sng">
                      <a:noFill/>
                      <a:prstDash val="solid"/>
                    </a:lnBlToTr>
                    <a:noFill/>
                  </a:tcPr>
                </a:tc>
              </a:tr>
            </a:tbl>
          </a:graphicData>
        </a:graphic>
      </p:graphicFrame>
      <p:sp>
        <p:nvSpPr>
          <p:cNvPr id="6" name="内容占位符 2"/>
          <p:cNvSpPr txBox="1">
            <a:spLocks/>
          </p:cNvSpPr>
          <p:nvPr/>
        </p:nvSpPr>
        <p:spPr bwMode="auto">
          <a:xfrm>
            <a:off x="1282237" y="995527"/>
            <a:ext cx="9604375" cy="479626"/>
          </a:xfrm>
          <a:prstGeom prst="rect">
            <a:avLst/>
          </a:prstGeom>
          <a:noFill/>
          <a:ln w="9525">
            <a:noFill/>
            <a:miter lim="800000"/>
            <a:headEnd/>
            <a:tailEnd/>
          </a:ln>
        </p:spPr>
        <p:txBody>
          <a:bodyPr/>
          <a:lstStyle/>
          <a:p>
            <a:pPr marL="228600" indent="-228600" algn="ctr">
              <a:lnSpc>
                <a:spcPts val="3800"/>
              </a:lnSpc>
              <a:spcBef>
                <a:spcPts val="1000"/>
              </a:spcBef>
              <a:defRPr/>
            </a:pPr>
            <a:r>
              <a:rPr lang="zh-CN" altLang="en-US" sz="3600" b="1" dirty="0">
                <a:solidFill>
                  <a:srgbClr val="01458E"/>
                </a:solidFill>
                <a:latin typeface="微软雅黑" panose="020B0503020204020204" pitchFamily="34" charset="-122"/>
                <a:ea typeface="微软雅黑" panose="020B0503020204020204" pitchFamily="34" charset="-122"/>
                <a:sym typeface="Calibri" pitchFamily="34" charset="0"/>
              </a:rPr>
              <a:t> </a:t>
            </a:r>
            <a:r>
              <a:rPr lang="zh-CN" altLang="en-US" sz="3600" b="1" dirty="0" smtClean="0">
                <a:solidFill>
                  <a:srgbClr val="01458E"/>
                </a:solidFill>
                <a:latin typeface="微软雅黑" panose="020B0503020204020204" pitchFamily="34" charset="-122"/>
                <a:ea typeface="微软雅黑" panose="020B0503020204020204" pitchFamily="34" charset="-122"/>
                <a:sym typeface="Calibri" pitchFamily="34" charset="0"/>
              </a:rPr>
              <a:t> 公司主要职业病危害</a:t>
            </a:r>
            <a:endParaRPr lang="en-US" altLang="zh-CN" sz="3600" b="1" dirty="0" smtClean="0">
              <a:solidFill>
                <a:srgbClr val="01458E"/>
              </a:solidFill>
              <a:latin typeface="微软雅黑" panose="020B0503020204020204" pitchFamily="34" charset="-122"/>
              <a:ea typeface="微软雅黑" panose="020B0503020204020204" pitchFamily="34" charset="-122"/>
              <a:sym typeface="Calibri" pitchFamily="34" charset="0"/>
            </a:endParaRPr>
          </a:p>
          <a:p>
            <a:pPr marL="228600" indent="-228600" eaLnBrk="1" hangingPunct="1">
              <a:lnSpc>
                <a:spcPts val="3800"/>
              </a:lnSpc>
              <a:spcBef>
                <a:spcPts val="1000"/>
              </a:spcBef>
              <a:defRPr/>
            </a:pPr>
            <a:endParaRPr lang="zh-CN" altLang="en-US" sz="2800" b="1" dirty="0">
              <a:solidFill>
                <a:srgbClr val="00863D"/>
              </a:solidFill>
              <a:latin typeface="微软雅黑" panose="020B0503020204020204" pitchFamily="34" charset="-122"/>
              <a:ea typeface="微软雅黑" panose="020B0503020204020204" pitchFamily="34" charset="-122"/>
              <a:sym typeface="Calibri" pitchFamily="34" charset="0"/>
            </a:endParaRPr>
          </a:p>
        </p:txBody>
      </p:sp>
      <p:sp>
        <p:nvSpPr>
          <p:cNvPr id="7" name="矩形 6"/>
          <p:cNvSpPr/>
          <p:nvPr/>
        </p:nvSpPr>
        <p:spPr>
          <a:xfrm>
            <a:off x="30867" y="158553"/>
            <a:ext cx="60959" cy="191674"/>
          </a:xfrm>
          <a:prstGeom prst="rect">
            <a:avLst/>
          </a:prstGeom>
          <a:solidFill>
            <a:schemeClr val="tx1">
              <a:lumMod val="95000"/>
              <a:lumOff val="5000"/>
            </a:schemeClr>
          </a:solidFill>
        </p:spPr>
        <p:style>
          <a:lnRef idx="2">
            <a:schemeClr val="accent1">
              <a:shade val="50000"/>
            </a:schemeClr>
          </a:lnRef>
          <a:fillRef idx="1">
            <a:schemeClr val="accent1"/>
          </a:fillRef>
          <a:effectRef idx="0">
            <a:schemeClr val="accent1"/>
          </a:effectRef>
          <a:fontRef idx="minor">
            <a:schemeClr val="lt1"/>
          </a:fontRef>
        </p:style>
        <p:txBody>
          <a:bodyPr lIns="121268" tIns="60634" rIns="121268" bIns="60634" rtlCol="0" anchor="ctr"/>
          <a:lstStyle/>
          <a:p>
            <a:pPr algn="ctr"/>
            <a:endParaRPr lang="zh-CN" altLang="en-US"/>
          </a:p>
        </p:txBody>
      </p:sp>
      <p:sp>
        <p:nvSpPr>
          <p:cNvPr id="8" name="矩形 7"/>
          <p:cNvSpPr/>
          <p:nvPr/>
        </p:nvSpPr>
        <p:spPr>
          <a:xfrm>
            <a:off x="199857" y="158553"/>
            <a:ext cx="113625" cy="191674"/>
          </a:xfrm>
          <a:prstGeom prst="rect">
            <a:avLst/>
          </a:prstGeom>
          <a:solidFill>
            <a:schemeClr val="tx1">
              <a:lumMod val="95000"/>
              <a:lumOff val="5000"/>
            </a:schemeClr>
          </a:solidFill>
        </p:spPr>
        <p:style>
          <a:lnRef idx="2">
            <a:schemeClr val="accent1">
              <a:shade val="50000"/>
            </a:schemeClr>
          </a:lnRef>
          <a:fillRef idx="1">
            <a:schemeClr val="accent1"/>
          </a:fillRef>
          <a:effectRef idx="0">
            <a:schemeClr val="accent1"/>
          </a:effectRef>
          <a:fontRef idx="minor">
            <a:schemeClr val="lt1"/>
          </a:fontRef>
        </p:style>
        <p:txBody>
          <a:bodyPr lIns="121268" tIns="60634" rIns="121268" bIns="60634" rtlCol="0" anchor="ctr"/>
          <a:lstStyle/>
          <a:p>
            <a:pPr algn="ctr"/>
            <a:endParaRPr lang="zh-CN" altLang="en-US"/>
          </a:p>
        </p:txBody>
      </p:sp>
      <p:sp>
        <p:nvSpPr>
          <p:cNvPr id="9" name="文本框 3"/>
          <p:cNvSpPr txBox="1"/>
          <p:nvPr/>
        </p:nvSpPr>
        <p:spPr>
          <a:xfrm>
            <a:off x="313482" y="38482"/>
            <a:ext cx="2809709" cy="430229"/>
          </a:xfrm>
          <a:prstGeom prst="rect">
            <a:avLst/>
          </a:prstGeom>
          <a:noFill/>
        </p:spPr>
        <p:txBody>
          <a:bodyPr wrap="none" lIns="121268" tIns="60634" rIns="121268" bIns="60634" rtlCol="0">
            <a:spAutoFit/>
          </a:bodyPr>
          <a:lstStyle/>
          <a:p>
            <a:r>
              <a:rPr lang="zh-CN" altLang="en-US" sz="2000" b="1" dirty="0" smtClean="0">
                <a:latin typeface="微软雅黑" panose="020B0503020204020204" pitchFamily="34" charset="-122"/>
                <a:ea typeface="微软雅黑" panose="020B0503020204020204" pitchFamily="34" charset="-122"/>
              </a:rPr>
              <a:t>职业病危害分类及预防</a:t>
            </a:r>
            <a:endParaRPr lang="zh-CN" altLang="en-US" sz="2000" b="1" dirty="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413278210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H_Other_1"/>
          <p:cNvSpPr>
            <a:spLocks noChangeAspect="1"/>
          </p:cNvSpPr>
          <p:nvPr>
            <p:custDataLst>
              <p:tags r:id="rId2"/>
            </p:custDataLst>
          </p:nvPr>
        </p:nvSpPr>
        <p:spPr bwMode="auto">
          <a:xfrm>
            <a:off x="4642482" y="1964063"/>
            <a:ext cx="1658432" cy="1344158"/>
          </a:xfrm>
          <a:custGeom>
            <a:avLst/>
            <a:gdLst>
              <a:gd name="T0" fmla="*/ 1165 w 1381"/>
              <a:gd name="T1" fmla="*/ 639 h 1119"/>
              <a:gd name="T2" fmla="*/ 1112 w 1381"/>
              <a:gd name="T3" fmla="*/ 646 h 1119"/>
              <a:gd name="T4" fmla="*/ 1062 w 1381"/>
              <a:gd name="T5" fmla="*/ 658 h 1119"/>
              <a:gd name="T6" fmla="*/ 1038 w 1381"/>
              <a:gd name="T7" fmla="*/ 665 h 1119"/>
              <a:gd name="T8" fmla="*/ 1002 w 1381"/>
              <a:gd name="T9" fmla="*/ 677 h 1119"/>
              <a:gd name="T10" fmla="*/ 966 w 1381"/>
              <a:gd name="T11" fmla="*/ 692 h 1119"/>
              <a:gd name="T12" fmla="*/ 921 w 1381"/>
              <a:gd name="T13" fmla="*/ 714 h 1119"/>
              <a:gd name="T14" fmla="*/ 879 w 1381"/>
              <a:gd name="T15" fmla="*/ 741 h 1119"/>
              <a:gd name="T16" fmla="*/ 838 w 1381"/>
              <a:gd name="T17" fmla="*/ 770 h 1119"/>
              <a:gd name="T18" fmla="*/ 799 w 1381"/>
              <a:gd name="T19" fmla="*/ 801 h 1119"/>
              <a:gd name="T20" fmla="*/ 781 w 1381"/>
              <a:gd name="T21" fmla="*/ 818 h 1119"/>
              <a:gd name="T22" fmla="*/ 747 w 1381"/>
              <a:gd name="T23" fmla="*/ 854 h 1119"/>
              <a:gd name="T24" fmla="*/ 716 w 1381"/>
              <a:gd name="T25" fmla="*/ 894 h 1119"/>
              <a:gd name="T26" fmla="*/ 701 w 1381"/>
              <a:gd name="T27" fmla="*/ 914 h 1119"/>
              <a:gd name="T28" fmla="*/ 674 w 1381"/>
              <a:gd name="T29" fmla="*/ 956 h 1119"/>
              <a:gd name="T30" fmla="*/ 656 w 1381"/>
              <a:gd name="T31" fmla="*/ 989 h 1119"/>
              <a:gd name="T32" fmla="*/ 640 w 1381"/>
              <a:gd name="T33" fmla="*/ 1023 h 1119"/>
              <a:gd name="T34" fmla="*/ 621 w 1381"/>
              <a:gd name="T35" fmla="*/ 1071 h 1119"/>
              <a:gd name="T36" fmla="*/ 610 w 1381"/>
              <a:gd name="T37" fmla="*/ 1107 h 1119"/>
              <a:gd name="T38" fmla="*/ 383 w 1381"/>
              <a:gd name="T39" fmla="*/ 833 h 1119"/>
              <a:gd name="T40" fmla="*/ 7 w 1381"/>
              <a:gd name="T41" fmla="*/ 899 h 1119"/>
              <a:gd name="T42" fmla="*/ 23 w 1381"/>
              <a:gd name="T43" fmla="*/ 850 h 1119"/>
              <a:gd name="T44" fmla="*/ 42 w 1381"/>
              <a:gd name="T45" fmla="*/ 804 h 1119"/>
              <a:gd name="T46" fmla="*/ 61 w 1381"/>
              <a:gd name="T47" fmla="*/ 758 h 1119"/>
              <a:gd name="T48" fmla="*/ 83 w 1381"/>
              <a:gd name="T49" fmla="*/ 712 h 1119"/>
              <a:gd name="T50" fmla="*/ 105 w 1381"/>
              <a:gd name="T51" fmla="*/ 668 h 1119"/>
              <a:gd name="T52" fmla="*/ 130 w 1381"/>
              <a:gd name="T53" fmla="*/ 625 h 1119"/>
              <a:gd name="T54" fmla="*/ 156 w 1381"/>
              <a:gd name="T55" fmla="*/ 583 h 1119"/>
              <a:gd name="T56" fmla="*/ 184 w 1381"/>
              <a:gd name="T57" fmla="*/ 541 h 1119"/>
              <a:gd name="T58" fmla="*/ 214 w 1381"/>
              <a:gd name="T59" fmla="*/ 502 h 1119"/>
              <a:gd name="T60" fmla="*/ 245 w 1381"/>
              <a:gd name="T61" fmla="*/ 463 h 1119"/>
              <a:gd name="T62" fmla="*/ 277 w 1381"/>
              <a:gd name="T63" fmla="*/ 426 h 1119"/>
              <a:gd name="T64" fmla="*/ 310 w 1381"/>
              <a:gd name="T65" fmla="*/ 389 h 1119"/>
              <a:gd name="T66" fmla="*/ 345 w 1381"/>
              <a:gd name="T67" fmla="*/ 354 h 1119"/>
              <a:gd name="T68" fmla="*/ 382 w 1381"/>
              <a:gd name="T69" fmla="*/ 321 h 1119"/>
              <a:gd name="T70" fmla="*/ 439 w 1381"/>
              <a:gd name="T71" fmla="*/ 274 h 1119"/>
              <a:gd name="T72" fmla="*/ 478 w 1381"/>
              <a:gd name="T73" fmla="*/ 244 h 1119"/>
              <a:gd name="T74" fmla="*/ 519 w 1381"/>
              <a:gd name="T75" fmla="*/ 215 h 1119"/>
              <a:gd name="T76" fmla="*/ 561 w 1381"/>
              <a:gd name="T77" fmla="*/ 188 h 1119"/>
              <a:gd name="T78" fmla="*/ 603 w 1381"/>
              <a:gd name="T79" fmla="*/ 163 h 1119"/>
              <a:gd name="T80" fmla="*/ 647 w 1381"/>
              <a:gd name="T81" fmla="*/ 140 h 1119"/>
              <a:gd name="T82" fmla="*/ 693 w 1381"/>
              <a:gd name="T83" fmla="*/ 118 h 1119"/>
              <a:gd name="T84" fmla="*/ 738 w 1381"/>
              <a:gd name="T85" fmla="*/ 98 h 1119"/>
              <a:gd name="T86" fmla="*/ 785 w 1381"/>
              <a:gd name="T87" fmla="*/ 79 h 1119"/>
              <a:gd name="T88" fmla="*/ 833 w 1381"/>
              <a:gd name="T89" fmla="*/ 62 h 1119"/>
              <a:gd name="T90" fmla="*/ 882 w 1381"/>
              <a:gd name="T91" fmla="*/ 47 h 1119"/>
              <a:gd name="T92" fmla="*/ 931 w 1381"/>
              <a:gd name="T93" fmla="*/ 35 h 1119"/>
              <a:gd name="T94" fmla="*/ 980 w 1381"/>
              <a:gd name="T95" fmla="*/ 24 h 1119"/>
              <a:gd name="T96" fmla="*/ 1032 w 1381"/>
              <a:gd name="T97" fmla="*/ 15 h 1119"/>
              <a:gd name="T98" fmla="*/ 1083 w 1381"/>
              <a:gd name="T99" fmla="*/ 8 h 1119"/>
              <a:gd name="T100" fmla="*/ 1135 w 1381"/>
              <a:gd name="T101" fmla="*/ 3 h 1119"/>
              <a:gd name="T102" fmla="*/ 1188 w 1381"/>
              <a:gd name="T103" fmla="*/ 0 h 1119"/>
              <a:gd name="T104" fmla="*/ 1190 w 1381"/>
              <a:gd name="T105" fmla="*/ 637 h 1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381" h="1119">
                <a:moveTo>
                  <a:pt x="1191" y="637"/>
                </a:moveTo>
                <a:lnTo>
                  <a:pt x="1165" y="639"/>
                </a:lnTo>
                <a:lnTo>
                  <a:pt x="1138" y="642"/>
                </a:lnTo>
                <a:lnTo>
                  <a:pt x="1112" y="646"/>
                </a:lnTo>
                <a:lnTo>
                  <a:pt x="1087" y="652"/>
                </a:lnTo>
                <a:lnTo>
                  <a:pt x="1062" y="658"/>
                </a:lnTo>
                <a:lnTo>
                  <a:pt x="1050" y="661"/>
                </a:lnTo>
                <a:lnTo>
                  <a:pt x="1038" y="665"/>
                </a:lnTo>
                <a:lnTo>
                  <a:pt x="1014" y="673"/>
                </a:lnTo>
                <a:lnTo>
                  <a:pt x="1002" y="677"/>
                </a:lnTo>
                <a:lnTo>
                  <a:pt x="989" y="682"/>
                </a:lnTo>
                <a:lnTo>
                  <a:pt x="966" y="692"/>
                </a:lnTo>
                <a:lnTo>
                  <a:pt x="943" y="703"/>
                </a:lnTo>
                <a:lnTo>
                  <a:pt x="921" y="714"/>
                </a:lnTo>
                <a:lnTo>
                  <a:pt x="900" y="728"/>
                </a:lnTo>
                <a:lnTo>
                  <a:pt x="879" y="741"/>
                </a:lnTo>
                <a:lnTo>
                  <a:pt x="858" y="755"/>
                </a:lnTo>
                <a:lnTo>
                  <a:pt x="838" y="770"/>
                </a:lnTo>
                <a:lnTo>
                  <a:pt x="818" y="785"/>
                </a:lnTo>
                <a:lnTo>
                  <a:pt x="799" y="801"/>
                </a:lnTo>
                <a:lnTo>
                  <a:pt x="790" y="810"/>
                </a:lnTo>
                <a:lnTo>
                  <a:pt x="781" y="818"/>
                </a:lnTo>
                <a:lnTo>
                  <a:pt x="764" y="836"/>
                </a:lnTo>
                <a:lnTo>
                  <a:pt x="747" y="854"/>
                </a:lnTo>
                <a:lnTo>
                  <a:pt x="731" y="873"/>
                </a:lnTo>
                <a:lnTo>
                  <a:pt x="716" y="894"/>
                </a:lnTo>
                <a:lnTo>
                  <a:pt x="708" y="904"/>
                </a:lnTo>
                <a:lnTo>
                  <a:pt x="701" y="914"/>
                </a:lnTo>
                <a:lnTo>
                  <a:pt x="687" y="934"/>
                </a:lnTo>
                <a:lnTo>
                  <a:pt x="674" y="956"/>
                </a:lnTo>
                <a:lnTo>
                  <a:pt x="661" y="978"/>
                </a:lnTo>
                <a:lnTo>
                  <a:pt x="656" y="989"/>
                </a:lnTo>
                <a:lnTo>
                  <a:pt x="650" y="1000"/>
                </a:lnTo>
                <a:lnTo>
                  <a:pt x="640" y="1023"/>
                </a:lnTo>
                <a:lnTo>
                  <a:pt x="630" y="1047"/>
                </a:lnTo>
                <a:lnTo>
                  <a:pt x="621" y="1071"/>
                </a:lnTo>
                <a:lnTo>
                  <a:pt x="614" y="1095"/>
                </a:lnTo>
                <a:lnTo>
                  <a:pt x="610" y="1107"/>
                </a:lnTo>
                <a:lnTo>
                  <a:pt x="607" y="1119"/>
                </a:lnTo>
                <a:lnTo>
                  <a:pt x="383" y="833"/>
                </a:lnTo>
                <a:lnTo>
                  <a:pt x="0" y="923"/>
                </a:lnTo>
                <a:lnTo>
                  <a:pt x="7" y="899"/>
                </a:lnTo>
                <a:lnTo>
                  <a:pt x="15" y="874"/>
                </a:lnTo>
                <a:lnTo>
                  <a:pt x="23" y="850"/>
                </a:lnTo>
                <a:lnTo>
                  <a:pt x="33" y="827"/>
                </a:lnTo>
                <a:lnTo>
                  <a:pt x="42" y="804"/>
                </a:lnTo>
                <a:lnTo>
                  <a:pt x="51" y="781"/>
                </a:lnTo>
                <a:lnTo>
                  <a:pt x="61" y="758"/>
                </a:lnTo>
                <a:lnTo>
                  <a:pt x="72" y="735"/>
                </a:lnTo>
                <a:lnTo>
                  <a:pt x="83" y="712"/>
                </a:lnTo>
                <a:lnTo>
                  <a:pt x="94" y="690"/>
                </a:lnTo>
                <a:lnTo>
                  <a:pt x="105" y="668"/>
                </a:lnTo>
                <a:lnTo>
                  <a:pt x="117" y="646"/>
                </a:lnTo>
                <a:lnTo>
                  <a:pt x="130" y="625"/>
                </a:lnTo>
                <a:lnTo>
                  <a:pt x="143" y="604"/>
                </a:lnTo>
                <a:lnTo>
                  <a:pt x="156" y="583"/>
                </a:lnTo>
                <a:lnTo>
                  <a:pt x="170" y="562"/>
                </a:lnTo>
                <a:lnTo>
                  <a:pt x="184" y="541"/>
                </a:lnTo>
                <a:lnTo>
                  <a:pt x="199" y="521"/>
                </a:lnTo>
                <a:lnTo>
                  <a:pt x="214" y="502"/>
                </a:lnTo>
                <a:lnTo>
                  <a:pt x="229" y="482"/>
                </a:lnTo>
                <a:lnTo>
                  <a:pt x="245" y="463"/>
                </a:lnTo>
                <a:lnTo>
                  <a:pt x="260" y="444"/>
                </a:lnTo>
                <a:lnTo>
                  <a:pt x="277" y="426"/>
                </a:lnTo>
                <a:lnTo>
                  <a:pt x="293" y="408"/>
                </a:lnTo>
                <a:lnTo>
                  <a:pt x="310" y="389"/>
                </a:lnTo>
                <a:lnTo>
                  <a:pt x="327" y="371"/>
                </a:lnTo>
                <a:lnTo>
                  <a:pt x="345" y="354"/>
                </a:lnTo>
                <a:lnTo>
                  <a:pt x="364" y="337"/>
                </a:lnTo>
                <a:lnTo>
                  <a:pt x="382" y="321"/>
                </a:lnTo>
                <a:lnTo>
                  <a:pt x="401" y="305"/>
                </a:lnTo>
                <a:lnTo>
                  <a:pt x="439" y="274"/>
                </a:lnTo>
                <a:lnTo>
                  <a:pt x="458" y="259"/>
                </a:lnTo>
                <a:lnTo>
                  <a:pt x="478" y="244"/>
                </a:lnTo>
                <a:lnTo>
                  <a:pt x="498" y="229"/>
                </a:lnTo>
                <a:lnTo>
                  <a:pt x="519" y="215"/>
                </a:lnTo>
                <a:lnTo>
                  <a:pt x="540" y="201"/>
                </a:lnTo>
                <a:lnTo>
                  <a:pt x="561" y="188"/>
                </a:lnTo>
                <a:lnTo>
                  <a:pt x="582" y="175"/>
                </a:lnTo>
                <a:lnTo>
                  <a:pt x="603" y="163"/>
                </a:lnTo>
                <a:lnTo>
                  <a:pt x="625" y="151"/>
                </a:lnTo>
                <a:lnTo>
                  <a:pt x="647" y="140"/>
                </a:lnTo>
                <a:lnTo>
                  <a:pt x="669" y="129"/>
                </a:lnTo>
                <a:lnTo>
                  <a:pt x="693" y="118"/>
                </a:lnTo>
                <a:lnTo>
                  <a:pt x="715" y="108"/>
                </a:lnTo>
                <a:lnTo>
                  <a:pt x="738" y="98"/>
                </a:lnTo>
                <a:lnTo>
                  <a:pt x="762" y="88"/>
                </a:lnTo>
                <a:lnTo>
                  <a:pt x="785" y="79"/>
                </a:lnTo>
                <a:lnTo>
                  <a:pt x="808" y="70"/>
                </a:lnTo>
                <a:lnTo>
                  <a:pt x="833" y="62"/>
                </a:lnTo>
                <a:lnTo>
                  <a:pt x="857" y="54"/>
                </a:lnTo>
                <a:lnTo>
                  <a:pt x="882" y="47"/>
                </a:lnTo>
                <a:lnTo>
                  <a:pt x="906" y="41"/>
                </a:lnTo>
                <a:lnTo>
                  <a:pt x="931" y="35"/>
                </a:lnTo>
                <a:lnTo>
                  <a:pt x="955" y="29"/>
                </a:lnTo>
                <a:lnTo>
                  <a:pt x="980" y="24"/>
                </a:lnTo>
                <a:lnTo>
                  <a:pt x="1006" y="19"/>
                </a:lnTo>
                <a:lnTo>
                  <a:pt x="1032" y="15"/>
                </a:lnTo>
                <a:lnTo>
                  <a:pt x="1057" y="11"/>
                </a:lnTo>
                <a:lnTo>
                  <a:pt x="1083" y="8"/>
                </a:lnTo>
                <a:lnTo>
                  <a:pt x="1109" y="5"/>
                </a:lnTo>
                <a:lnTo>
                  <a:pt x="1135" y="3"/>
                </a:lnTo>
                <a:lnTo>
                  <a:pt x="1162" y="1"/>
                </a:lnTo>
                <a:lnTo>
                  <a:pt x="1188" y="0"/>
                </a:lnTo>
                <a:lnTo>
                  <a:pt x="1381" y="334"/>
                </a:lnTo>
                <a:lnTo>
                  <a:pt x="1190" y="637"/>
                </a:lnTo>
                <a:lnTo>
                  <a:pt x="1191" y="637"/>
                </a:lnTo>
                <a:close/>
              </a:path>
            </a:pathLst>
          </a:custGeom>
          <a:solidFill>
            <a:srgbClr val="E7B90C"/>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nSpc>
                <a:spcPct val="120000"/>
              </a:lnSpc>
              <a:defRPr/>
            </a:pPr>
            <a:endParaRPr lang="en-US" sz="900">
              <a:solidFill>
                <a:schemeClr val="tx1"/>
              </a:solidFill>
            </a:endParaRPr>
          </a:p>
        </p:txBody>
      </p:sp>
      <p:sp>
        <p:nvSpPr>
          <p:cNvPr id="4" name="MH_Other_2"/>
          <p:cNvSpPr>
            <a:spLocks noChangeAspect="1"/>
          </p:cNvSpPr>
          <p:nvPr>
            <p:custDataLst>
              <p:tags r:id="rId3"/>
            </p:custDataLst>
          </p:nvPr>
        </p:nvSpPr>
        <p:spPr bwMode="auto">
          <a:xfrm>
            <a:off x="6148025" y="1964064"/>
            <a:ext cx="1429096" cy="1388750"/>
          </a:xfrm>
          <a:custGeom>
            <a:avLst/>
            <a:gdLst>
              <a:gd name="T0" fmla="*/ 25 w 1190"/>
              <a:gd name="T1" fmla="*/ 637 h 1155"/>
              <a:gd name="T2" fmla="*/ 49 w 1190"/>
              <a:gd name="T3" fmla="*/ 639 h 1155"/>
              <a:gd name="T4" fmla="*/ 98 w 1190"/>
              <a:gd name="T5" fmla="*/ 647 h 1155"/>
              <a:gd name="T6" fmla="*/ 121 w 1190"/>
              <a:gd name="T7" fmla="*/ 652 h 1155"/>
              <a:gd name="T8" fmla="*/ 167 w 1190"/>
              <a:gd name="T9" fmla="*/ 664 h 1155"/>
              <a:gd name="T10" fmla="*/ 201 w 1190"/>
              <a:gd name="T11" fmla="*/ 675 h 1155"/>
              <a:gd name="T12" fmla="*/ 235 w 1190"/>
              <a:gd name="T13" fmla="*/ 688 h 1155"/>
              <a:gd name="T14" fmla="*/ 256 w 1190"/>
              <a:gd name="T15" fmla="*/ 698 h 1155"/>
              <a:gd name="T16" fmla="*/ 277 w 1190"/>
              <a:gd name="T17" fmla="*/ 708 h 1155"/>
              <a:gd name="T18" fmla="*/ 297 w 1190"/>
              <a:gd name="T19" fmla="*/ 721 h 1155"/>
              <a:gd name="T20" fmla="*/ 317 w 1190"/>
              <a:gd name="T21" fmla="*/ 733 h 1155"/>
              <a:gd name="T22" fmla="*/ 356 w 1190"/>
              <a:gd name="T23" fmla="*/ 758 h 1155"/>
              <a:gd name="T24" fmla="*/ 393 w 1190"/>
              <a:gd name="T25" fmla="*/ 787 h 1155"/>
              <a:gd name="T26" fmla="*/ 427 w 1190"/>
              <a:gd name="T27" fmla="*/ 818 h 1155"/>
              <a:gd name="T28" fmla="*/ 443 w 1190"/>
              <a:gd name="T29" fmla="*/ 834 h 1155"/>
              <a:gd name="T30" fmla="*/ 467 w 1190"/>
              <a:gd name="T31" fmla="*/ 860 h 1155"/>
              <a:gd name="T32" fmla="*/ 489 w 1190"/>
              <a:gd name="T33" fmla="*/ 888 h 1155"/>
              <a:gd name="T34" fmla="*/ 515 w 1190"/>
              <a:gd name="T35" fmla="*/ 926 h 1155"/>
              <a:gd name="T36" fmla="*/ 541 w 1190"/>
              <a:gd name="T37" fmla="*/ 965 h 1155"/>
              <a:gd name="T38" fmla="*/ 562 w 1190"/>
              <a:gd name="T39" fmla="*/ 1007 h 1155"/>
              <a:gd name="T40" fmla="*/ 580 w 1190"/>
              <a:gd name="T41" fmla="*/ 1051 h 1155"/>
              <a:gd name="T42" fmla="*/ 1190 w 1190"/>
              <a:gd name="T43" fmla="*/ 865 h 1155"/>
              <a:gd name="T44" fmla="*/ 1173 w 1190"/>
              <a:gd name="T45" fmla="*/ 819 h 1155"/>
              <a:gd name="T46" fmla="*/ 1154 w 1190"/>
              <a:gd name="T47" fmla="*/ 774 h 1155"/>
              <a:gd name="T48" fmla="*/ 1134 w 1190"/>
              <a:gd name="T49" fmla="*/ 730 h 1155"/>
              <a:gd name="T50" fmla="*/ 1112 w 1190"/>
              <a:gd name="T51" fmla="*/ 685 h 1155"/>
              <a:gd name="T52" fmla="*/ 1089 w 1190"/>
              <a:gd name="T53" fmla="*/ 643 h 1155"/>
              <a:gd name="T54" fmla="*/ 1064 w 1190"/>
              <a:gd name="T55" fmla="*/ 602 h 1155"/>
              <a:gd name="T56" fmla="*/ 1038 w 1190"/>
              <a:gd name="T57" fmla="*/ 561 h 1155"/>
              <a:gd name="T58" fmla="*/ 1009 w 1190"/>
              <a:gd name="T59" fmla="*/ 521 h 1155"/>
              <a:gd name="T60" fmla="*/ 980 w 1190"/>
              <a:gd name="T61" fmla="*/ 483 h 1155"/>
              <a:gd name="T62" fmla="*/ 934 w 1190"/>
              <a:gd name="T63" fmla="*/ 428 h 1155"/>
              <a:gd name="T64" fmla="*/ 901 w 1190"/>
              <a:gd name="T65" fmla="*/ 392 h 1155"/>
              <a:gd name="T66" fmla="*/ 868 w 1190"/>
              <a:gd name="T67" fmla="*/ 358 h 1155"/>
              <a:gd name="T68" fmla="*/ 831 w 1190"/>
              <a:gd name="T69" fmla="*/ 326 h 1155"/>
              <a:gd name="T70" fmla="*/ 795 w 1190"/>
              <a:gd name="T71" fmla="*/ 294 h 1155"/>
              <a:gd name="T72" fmla="*/ 758 w 1190"/>
              <a:gd name="T73" fmla="*/ 264 h 1155"/>
              <a:gd name="T74" fmla="*/ 719 w 1190"/>
              <a:gd name="T75" fmla="*/ 235 h 1155"/>
              <a:gd name="T76" fmla="*/ 678 w 1190"/>
              <a:gd name="T77" fmla="*/ 208 h 1155"/>
              <a:gd name="T78" fmla="*/ 638 w 1190"/>
              <a:gd name="T79" fmla="*/ 182 h 1155"/>
              <a:gd name="T80" fmla="*/ 596 w 1190"/>
              <a:gd name="T81" fmla="*/ 158 h 1155"/>
              <a:gd name="T82" fmla="*/ 553 w 1190"/>
              <a:gd name="T83" fmla="*/ 136 h 1155"/>
              <a:gd name="T84" fmla="*/ 508 w 1190"/>
              <a:gd name="T85" fmla="*/ 115 h 1155"/>
              <a:gd name="T86" fmla="*/ 464 w 1190"/>
              <a:gd name="T87" fmla="*/ 96 h 1155"/>
              <a:gd name="T88" fmla="*/ 418 w 1190"/>
              <a:gd name="T89" fmla="*/ 77 h 1155"/>
              <a:gd name="T90" fmla="*/ 371 w 1190"/>
              <a:gd name="T91" fmla="*/ 61 h 1155"/>
              <a:gd name="T92" fmla="*/ 324 w 1190"/>
              <a:gd name="T93" fmla="*/ 47 h 1155"/>
              <a:gd name="T94" fmla="*/ 276 w 1190"/>
              <a:gd name="T95" fmla="*/ 34 h 1155"/>
              <a:gd name="T96" fmla="*/ 202 w 1190"/>
              <a:gd name="T97" fmla="*/ 19 h 1155"/>
              <a:gd name="T98" fmla="*/ 153 w 1190"/>
              <a:gd name="T99" fmla="*/ 12 h 1155"/>
              <a:gd name="T100" fmla="*/ 102 w 1190"/>
              <a:gd name="T101" fmla="*/ 6 h 1155"/>
              <a:gd name="T102" fmla="*/ 51 w 1190"/>
              <a:gd name="T103" fmla="*/ 2 h 1155"/>
              <a:gd name="T104" fmla="*/ 0 w 1190"/>
              <a:gd name="T105" fmla="*/ 0 h 1155"/>
              <a:gd name="T106" fmla="*/ 0 w 1190"/>
              <a:gd name="T107" fmla="*/ 636 h 1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90" h="1155">
                <a:moveTo>
                  <a:pt x="0" y="636"/>
                </a:moveTo>
                <a:lnTo>
                  <a:pt x="25" y="637"/>
                </a:lnTo>
                <a:lnTo>
                  <a:pt x="37" y="638"/>
                </a:lnTo>
                <a:lnTo>
                  <a:pt x="49" y="639"/>
                </a:lnTo>
                <a:lnTo>
                  <a:pt x="74" y="643"/>
                </a:lnTo>
                <a:lnTo>
                  <a:pt x="98" y="647"/>
                </a:lnTo>
                <a:lnTo>
                  <a:pt x="110" y="649"/>
                </a:lnTo>
                <a:lnTo>
                  <a:pt x="121" y="652"/>
                </a:lnTo>
                <a:lnTo>
                  <a:pt x="145" y="657"/>
                </a:lnTo>
                <a:lnTo>
                  <a:pt x="167" y="664"/>
                </a:lnTo>
                <a:lnTo>
                  <a:pt x="190" y="671"/>
                </a:lnTo>
                <a:lnTo>
                  <a:pt x="201" y="675"/>
                </a:lnTo>
                <a:lnTo>
                  <a:pt x="212" y="679"/>
                </a:lnTo>
                <a:lnTo>
                  <a:pt x="235" y="688"/>
                </a:lnTo>
                <a:lnTo>
                  <a:pt x="245" y="693"/>
                </a:lnTo>
                <a:lnTo>
                  <a:pt x="256" y="698"/>
                </a:lnTo>
                <a:lnTo>
                  <a:pt x="266" y="703"/>
                </a:lnTo>
                <a:lnTo>
                  <a:pt x="277" y="708"/>
                </a:lnTo>
                <a:lnTo>
                  <a:pt x="287" y="714"/>
                </a:lnTo>
                <a:lnTo>
                  <a:pt x="297" y="721"/>
                </a:lnTo>
                <a:lnTo>
                  <a:pt x="307" y="727"/>
                </a:lnTo>
                <a:lnTo>
                  <a:pt x="317" y="733"/>
                </a:lnTo>
                <a:lnTo>
                  <a:pt x="337" y="745"/>
                </a:lnTo>
                <a:lnTo>
                  <a:pt x="356" y="758"/>
                </a:lnTo>
                <a:lnTo>
                  <a:pt x="374" y="772"/>
                </a:lnTo>
                <a:lnTo>
                  <a:pt x="393" y="787"/>
                </a:lnTo>
                <a:lnTo>
                  <a:pt x="410" y="802"/>
                </a:lnTo>
                <a:lnTo>
                  <a:pt x="427" y="818"/>
                </a:lnTo>
                <a:lnTo>
                  <a:pt x="435" y="826"/>
                </a:lnTo>
                <a:lnTo>
                  <a:pt x="443" y="834"/>
                </a:lnTo>
                <a:lnTo>
                  <a:pt x="459" y="851"/>
                </a:lnTo>
                <a:lnTo>
                  <a:pt x="467" y="860"/>
                </a:lnTo>
                <a:lnTo>
                  <a:pt x="474" y="869"/>
                </a:lnTo>
                <a:lnTo>
                  <a:pt x="489" y="888"/>
                </a:lnTo>
                <a:lnTo>
                  <a:pt x="502" y="907"/>
                </a:lnTo>
                <a:lnTo>
                  <a:pt x="515" y="926"/>
                </a:lnTo>
                <a:lnTo>
                  <a:pt x="528" y="945"/>
                </a:lnTo>
                <a:lnTo>
                  <a:pt x="541" y="965"/>
                </a:lnTo>
                <a:lnTo>
                  <a:pt x="552" y="986"/>
                </a:lnTo>
                <a:lnTo>
                  <a:pt x="562" y="1007"/>
                </a:lnTo>
                <a:lnTo>
                  <a:pt x="571" y="1028"/>
                </a:lnTo>
                <a:lnTo>
                  <a:pt x="580" y="1051"/>
                </a:lnTo>
                <a:lnTo>
                  <a:pt x="926" y="1155"/>
                </a:lnTo>
                <a:lnTo>
                  <a:pt x="1190" y="865"/>
                </a:lnTo>
                <a:lnTo>
                  <a:pt x="1182" y="842"/>
                </a:lnTo>
                <a:lnTo>
                  <a:pt x="1173" y="819"/>
                </a:lnTo>
                <a:lnTo>
                  <a:pt x="1164" y="796"/>
                </a:lnTo>
                <a:lnTo>
                  <a:pt x="1154" y="774"/>
                </a:lnTo>
                <a:lnTo>
                  <a:pt x="1144" y="752"/>
                </a:lnTo>
                <a:lnTo>
                  <a:pt x="1134" y="730"/>
                </a:lnTo>
                <a:lnTo>
                  <a:pt x="1123" y="707"/>
                </a:lnTo>
                <a:lnTo>
                  <a:pt x="1112" y="685"/>
                </a:lnTo>
                <a:lnTo>
                  <a:pt x="1101" y="664"/>
                </a:lnTo>
                <a:lnTo>
                  <a:pt x="1089" y="643"/>
                </a:lnTo>
                <a:lnTo>
                  <a:pt x="1077" y="622"/>
                </a:lnTo>
                <a:lnTo>
                  <a:pt x="1064" y="602"/>
                </a:lnTo>
                <a:lnTo>
                  <a:pt x="1051" y="581"/>
                </a:lnTo>
                <a:lnTo>
                  <a:pt x="1038" y="561"/>
                </a:lnTo>
                <a:lnTo>
                  <a:pt x="1024" y="541"/>
                </a:lnTo>
                <a:lnTo>
                  <a:pt x="1009" y="521"/>
                </a:lnTo>
                <a:lnTo>
                  <a:pt x="995" y="502"/>
                </a:lnTo>
                <a:lnTo>
                  <a:pt x="980" y="483"/>
                </a:lnTo>
                <a:lnTo>
                  <a:pt x="950" y="446"/>
                </a:lnTo>
                <a:lnTo>
                  <a:pt x="934" y="428"/>
                </a:lnTo>
                <a:lnTo>
                  <a:pt x="918" y="410"/>
                </a:lnTo>
                <a:lnTo>
                  <a:pt x="901" y="392"/>
                </a:lnTo>
                <a:lnTo>
                  <a:pt x="885" y="375"/>
                </a:lnTo>
                <a:lnTo>
                  <a:pt x="868" y="358"/>
                </a:lnTo>
                <a:lnTo>
                  <a:pt x="849" y="342"/>
                </a:lnTo>
                <a:lnTo>
                  <a:pt x="831" y="326"/>
                </a:lnTo>
                <a:lnTo>
                  <a:pt x="813" y="310"/>
                </a:lnTo>
                <a:lnTo>
                  <a:pt x="795" y="294"/>
                </a:lnTo>
                <a:lnTo>
                  <a:pt x="777" y="279"/>
                </a:lnTo>
                <a:lnTo>
                  <a:pt x="758" y="264"/>
                </a:lnTo>
                <a:lnTo>
                  <a:pt x="738" y="250"/>
                </a:lnTo>
                <a:lnTo>
                  <a:pt x="719" y="235"/>
                </a:lnTo>
                <a:lnTo>
                  <a:pt x="699" y="221"/>
                </a:lnTo>
                <a:lnTo>
                  <a:pt x="678" y="208"/>
                </a:lnTo>
                <a:lnTo>
                  <a:pt x="658" y="195"/>
                </a:lnTo>
                <a:lnTo>
                  <a:pt x="638" y="182"/>
                </a:lnTo>
                <a:lnTo>
                  <a:pt x="617" y="170"/>
                </a:lnTo>
                <a:lnTo>
                  <a:pt x="596" y="158"/>
                </a:lnTo>
                <a:lnTo>
                  <a:pt x="575" y="147"/>
                </a:lnTo>
                <a:lnTo>
                  <a:pt x="553" y="136"/>
                </a:lnTo>
                <a:lnTo>
                  <a:pt x="530" y="125"/>
                </a:lnTo>
                <a:lnTo>
                  <a:pt x="508" y="115"/>
                </a:lnTo>
                <a:lnTo>
                  <a:pt x="486" y="105"/>
                </a:lnTo>
                <a:lnTo>
                  <a:pt x="464" y="96"/>
                </a:lnTo>
                <a:lnTo>
                  <a:pt x="441" y="87"/>
                </a:lnTo>
                <a:lnTo>
                  <a:pt x="418" y="77"/>
                </a:lnTo>
                <a:lnTo>
                  <a:pt x="395" y="69"/>
                </a:lnTo>
                <a:lnTo>
                  <a:pt x="371" y="61"/>
                </a:lnTo>
                <a:lnTo>
                  <a:pt x="348" y="54"/>
                </a:lnTo>
                <a:lnTo>
                  <a:pt x="324" y="47"/>
                </a:lnTo>
                <a:lnTo>
                  <a:pt x="300" y="40"/>
                </a:lnTo>
                <a:lnTo>
                  <a:pt x="276" y="34"/>
                </a:lnTo>
                <a:lnTo>
                  <a:pt x="252" y="29"/>
                </a:lnTo>
                <a:lnTo>
                  <a:pt x="202" y="19"/>
                </a:lnTo>
                <a:lnTo>
                  <a:pt x="177" y="15"/>
                </a:lnTo>
                <a:lnTo>
                  <a:pt x="153" y="12"/>
                </a:lnTo>
                <a:lnTo>
                  <a:pt x="128" y="8"/>
                </a:lnTo>
                <a:lnTo>
                  <a:pt x="102" y="6"/>
                </a:lnTo>
                <a:lnTo>
                  <a:pt x="77" y="4"/>
                </a:lnTo>
                <a:lnTo>
                  <a:pt x="51" y="2"/>
                </a:lnTo>
                <a:lnTo>
                  <a:pt x="25" y="1"/>
                </a:lnTo>
                <a:lnTo>
                  <a:pt x="0" y="0"/>
                </a:lnTo>
                <a:lnTo>
                  <a:pt x="196" y="347"/>
                </a:lnTo>
                <a:lnTo>
                  <a:pt x="0" y="636"/>
                </a:lnTo>
                <a:close/>
              </a:path>
            </a:pathLst>
          </a:custGeom>
          <a:solidFill>
            <a:srgbClr val="398E7D"/>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lIns="0" rIns="0" anchor="ctr"/>
          <a:lstStyle/>
          <a:p>
            <a:pPr algn="ctr">
              <a:lnSpc>
                <a:spcPct val="120000"/>
              </a:lnSpc>
              <a:spcBef>
                <a:spcPts val="450"/>
              </a:spcBef>
              <a:spcAft>
                <a:spcPts val="450"/>
              </a:spcAft>
              <a:defRPr/>
            </a:pPr>
            <a:endParaRPr lang="en-US" sz="2100">
              <a:solidFill>
                <a:schemeClr val="tx1"/>
              </a:solidFill>
            </a:endParaRPr>
          </a:p>
        </p:txBody>
      </p:sp>
      <p:sp>
        <p:nvSpPr>
          <p:cNvPr id="5" name="MH_Other_3"/>
          <p:cNvSpPr>
            <a:spLocks noChangeAspect="1"/>
          </p:cNvSpPr>
          <p:nvPr>
            <p:custDataLst>
              <p:tags r:id="rId4"/>
            </p:custDataLst>
          </p:nvPr>
        </p:nvSpPr>
        <p:spPr bwMode="auto">
          <a:xfrm>
            <a:off x="6651287" y="3087380"/>
            <a:ext cx="1006525" cy="1603220"/>
          </a:xfrm>
          <a:custGeom>
            <a:avLst/>
            <a:gdLst>
              <a:gd name="T0" fmla="*/ 11 w 839"/>
              <a:gd name="T1" fmla="*/ 803 h 1334"/>
              <a:gd name="T2" fmla="*/ 44 w 839"/>
              <a:gd name="T3" fmla="*/ 768 h 1334"/>
              <a:gd name="T4" fmla="*/ 64 w 839"/>
              <a:gd name="T5" fmla="*/ 743 h 1334"/>
              <a:gd name="T6" fmla="*/ 93 w 839"/>
              <a:gd name="T7" fmla="*/ 704 h 1334"/>
              <a:gd name="T8" fmla="*/ 110 w 839"/>
              <a:gd name="T9" fmla="*/ 677 h 1334"/>
              <a:gd name="T10" fmla="*/ 127 w 839"/>
              <a:gd name="T11" fmla="*/ 649 h 1334"/>
              <a:gd name="T12" fmla="*/ 142 w 839"/>
              <a:gd name="T13" fmla="*/ 620 h 1334"/>
              <a:gd name="T14" fmla="*/ 161 w 839"/>
              <a:gd name="T15" fmla="*/ 574 h 1334"/>
              <a:gd name="T16" fmla="*/ 172 w 839"/>
              <a:gd name="T17" fmla="*/ 543 h 1334"/>
              <a:gd name="T18" fmla="*/ 181 w 839"/>
              <a:gd name="T19" fmla="*/ 512 h 1334"/>
              <a:gd name="T20" fmla="*/ 189 w 839"/>
              <a:gd name="T21" fmla="*/ 480 h 1334"/>
              <a:gd name="T22" fmla="*/ 195 w 839"/>
              <a:gd name="T23" fmla="*/ 447 h 1334"/>
              <a:gd name="T24" fmla="*/ 199 w 839"/>
              <a:gd name="T25" fmla="*/ 413 h 1334"/>
              <a:gd name="T26" fmla="*/ 202 w 839"/>
              <a:gd name="T27" fmla="*/ 379 h 1334"/>
              <a:gd name="T28" fmla="*/ 203 w 839"/>
              <a:gd name="T29" fmla="*/ 345 h 1334"/>
              <a:gd name="T30" fmla="*/ 202 w 839"/>
              <a:gd name="T31" fmla="*/ 306 h 1334"/>
              <a:gd name="T32" fmla="*/ 198 w 839"/>
              <a:gd name="T33" fmla="*/ 268 h 1334"/>
              <a:gd name="T34" fmla="*/ 193 w 839"/>
              <a:gd name="T35" fmla="*/ 230 h 1334"/>
              <a:gd name="T36" fmla="*/ 185 w 839"/>
              <a:gd name="T37" fmla="*/ 194 h 1334"/>
              <a:gd name="T38" fmla="*/ 793 w 839"/>
              <a:gd name="T39" fmla="*/ 0 h 1334"/>
              <a:gd name="T40" fmla="*/ 808 w 839"/>
              <a:gd name="T41" fmla="*/ 62 h 1334"/>
              <a:gd name="T42" fmla="*/ 817 w 839"/>
              <a:gd name="T43" fmla="*/ 104 h 1334"/>
              <a:gd name="T44" fmla="*/ 824 w 839"/>
              <a:gd name="T45" fmla="*/ 147 h 1334"/>
              <a:gd name="T46" fmla="*/ 833 w 839"/>
              <a:gd name="T47" fmla="*/ 212 h 1334"/>
              <a:gd name="T48" fmla="*/ 838 w 839"/>
              <a:gd name="T49" fmla="*/ 278 h 1334"/>
              <a:gd name="T50" fmla="*/ 839 w 839"/>
              <a:gd name="T51" fmla="*/ 345 h 1334"/>
              <a:gd name="T52" fmla="*/ 837 w 839"/>
              <a:gd name="T53" fmla="*/ 418 h 1334"/>
              <a:gd name="T54" fmla="*/ 835 w 839"/>
              <a:gd name="T55" fmla="*/ 456 h 1334"/>
              <a:gd name="T56" fmla="*/ 831 w 839"/>
              <a:gd name="T57" fmla="*/ 492 h 1334"/>
              <a:gd name="T58" fmla="*/ 823 w 839"/>
              <a:gd name="T59" fmla="*/ 546 h 1334"/>
              <a:gd name="T60" fmla="*/ 814 w 839"/>
              <a:gd name="T61" fmla="*/ 600 h 1334"/>
              <a:gd name="T62" fmla="*/ 798 w 839"/>
              <a:gd name="T63" fmla="*/ 669 h 1334"/>
              <a:gd name="T64" fmla="*/ 778 w 839"/>
              <a:gd name="T65" fmla="*/ 737 h 1334"/>
              <a:gd name="T66" fmla="*/ 753 w 839"/>
              <a:gd name="T67" fmla="*/ 805 h 1334"/>
              <a:gd name="T68" fmla="*/ 740 w 839"/>
              <a:gd name="T69" fmla="*/ 837 h 1334"/>
              <a:gd name="T70" fmla="*/ 711 w 839"/>
              <a:gd name="T71" fmla="*/ 901 h 1334"/>
              <a:gd name="T72" fmla="*/ 695 w 839"/>
              <a:gd name="T73" fmla="*/ 933 h 1334"/>
              <a:gd name="T74" fmla="*/ 679 w 839"/>
              <a:gd name="T75" fmla="*/ 963 h 1334"/>
              <a:gd name="T76" fmla="*/ 644 w 839"/>
              <a:gd name="T77" fmla="*/ 1023 h 1334"/>
              <a:gd name="T78" fmla="*/ 605 w 839"/>
              <a:gd name="T79" fmla="*/ 1082 h 1334"/>
              <a:gd name="T80" fmla="*/ 563 w 839"/>
              <a:gd name="T81" fmla="*/ 1137 h 1334"/>
              <a:gd name="T82" fmla="*/ 518 w 839"/>
              <a:gd name="T83" fmla="*/ 1190 h 1334"/>
              <a:gd name="T84" fmla="*/ 495 w 839"/>
              <a:gd name="T85" fmla="*/ 1215 h 1334"/>
              <a:gd name="T86" fmla="*/ 447 w 839"/>
              <a:gd name="T87" fmla="*/ 1265 h 1334"/>
              <a:gd name="T88" fmla="*/ 395 w 839"/>
              <a:gd name="T89" fmla="*/ 1312 h 1334"/>
              <a:gd name="T90" fmla="*/ 13 w 839"/>
              <a:gd name="T91" fmla="*/ 1187 h 13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839" h="1334">
                <a:moveTo>
                  <a:pt x="0" y="814"/>
                </a:moveTo>
                <a:lnTo>
                  <a:pt x="11" y="803"/>
                </a:lnTo>
                <a:lnTo>
                  <a:pt x="22" y="792"/>
                </a:lnTo>
                <a:lnTo>
                  <a:pt x="44" y="768"/>
                </a:lnTo>
                <a:lnTo>
                  <a:pt x="54" y="756"/>
                </a:lnTo>
                <a:lnTo>
                  <a:pt x="64" y="743"/>
                </a:lnTo>
                <a:lnTo>
                  <a:pt x="84" y="717"/>
                </a:lnTo>
                <a:lnTo>
                  <a:pt x="93" y="704"/>
                </a:lnTo>
                <a:lnTo>
                  <a:pt x="102" y="690"/>
                </a:lnTo>
                <a:lnTo>
                  <a:pt x="110" y="677"/>
                </a:lnTo>
                <a:lnTo>
                  <a:pt x="119" y="663"/>
                </a:lnTo>
                <a:lnTo>
                  <a:pt x="127" y="649"/>
                </a:lnTo>
                <a:lnTo>
                  <a:pt x="134" y="634"/>
                </a:lnTo>
                <a:lnTo>
                  <a:pt x="142" y="620"/>
                </a:lnTo>
                <a:lnTo>
                  <a:pt x="148" y="605"/>
                </a:lnTo>
                <a:lnTo>
                  <a:pt x="161" y="574"/>
                </a:lnTo>
                <a:lnTo>
                  <a:pt x="166" y="559"/>
                </a:lnTo>
                <a:lnTo>
                  <a:pt x="172" y="543"/>
                </a:lnTo>
                <a:lnTo>
                  <a:pt x="176" y="528"/>
                </a:lnTo>
                <a:lnTo>
                  <a:pt x="181" y="512"/>
                </a:lnTo>
                <a:lnTo>
                  <a:pt x="185" y="496"/>
                </a:lnTo>
                <a:lnTo>
                  <a:pt x="189" y="480"/>
                </a:lnTo>
                <a:lnTo>
                  <a:pt x="192" y="463"/>
                </a:lnTo>
                <a:lnTo>
                  <a:pt x="195" y="447"/>
                </a:lnTo>
                <a:lnTo>
                  <a:pt x="197" y="430"/>
                </a:lnTo>
                <a:lnTo>
                  <a:pt x="199" y="413"/>
                </a:lnTo>
                <a:lnTo>
                  <a:pt x="201" y="396"/>
                </a:lnTo>
                <a:lnTo>
                  <a:pt x="202" y="379"/>
                </a:lnTo>
                <a:lnTo>
                  <a:pt x="202" y="362"/>
                </a:lnTo>
                <a:lnTo>
                  <a:pt x="203" y="345"/>
                </a:lnTo>
                <a:lnTo>
                  <a:pt x="202" y="325"/>
                </a:lnTo>
                <a:lnTo>
                  <a:pt x="202" y="306"/>
                </a:lnTo>
                <a:lnTo>
                  <a:pt x="200" y="287"/>
                </a:lnTo>
                <a:lnTo>
                  <a:pt x="198" y="268"/>
                </a:lnTo>
                <a:lnTo>
                  <a:pt x="196" y="249"/>
                </a:lnTo>
                <a:lnTo>
                  <a:pt x="193" y="230"/>
                </a:lnTo>
                <a:lnTo>
                  <a:pt x="189" y="212"/>
                </a:lnTo>
                <a:lnTo>
                  <a:pt x="185" y="194"/>
                </a:lnTo>
                <a:lnTo>
                  <a:pt x="513" y="300"/>
                </a:lnTo>
                <a:lnTo>
                  <a:pt x="793" y="0"/>
                </a:lnTo>
                <a:lnTo>
                  <a:pt x="803" y="41"/>
                </a:lnTo>
                <a:lnTo>
                  <a:pt x="808" y="62"/>
                </a:lnTo>
                <a:lnTo>
                  <a:pt x="813" y="83"/>
                </a:lnTo>
                <a:lnTo>
                  <a:pt x="817" y="104"/>
                </a:lnTo>
                <a:lnTo>
                  <a:pt x="821" y="126"/>
                </a:lnTo>
                <a:lnTo>
                  <a:pt x="824" y="147"/>
                </a:lnTo>
                <a:lnTo>
                  <a:pt x="827" y="169"/>
                </a:lnTo>
                <a:lnTo>
                  <a:pt x="833" y="212"/>
                </a:lnTo>
                <a:lnTo>
                  <a:pt x="836" y="255"/>
                </a:lnTo>
                <a:lnTo>
                  <a:pt x="838" y="278"/>
                </a:lnTo>
                <a:lnTo>
                  <a:pt x="839" y="300"/>
                </a:lnTo>
                <a:lnTo>
                  <a:pt x="839" y="345"/>
                </a:lnTo>
                <a:lnTo>
                  <a:pt x="839" y="382"/>
                </a:lnTo>
                <a:lnTo>
                  <a:pt x="837" y="418"/>
                </a:lnTo>
                <a:lnTo>
                  <a:pt x="836" y="438"/>
                </a:lnTo>
                <a:lnTo>
                  <a:pt x="835" y="456"/>
                </a:lnTo>
                <a:lnTo>
                  <a:pt x="833" y="474"/>
                </a:lnTo>
                <a:lnTo>
                  <a:pt x="831" y="492"/>
                </a:lnTo>
                <a:lnTo>
                  <a:pt x="826" y="528"/>
                </a:lnTo>
                <a:lnTo>
                  <a:pt x="823" y="546"/>
                </a:lnTo>
                <a:lnTo>
                  <a:pt x="821" y="564"/>
                </a:lnTo>
                <a:lnTo>
                  <a:pt x="814" y="600"/>
                </a:lnTo>
                <a:lnTo>
                  <a:pt x="806" y="635"/>
                </a:lnTo>
                <a:lnTo>
                  <a:pt x="798" y="669"/>
                </a:lnTo>
                <a:lnTo>
                  <a:pt x="788" y="704"/>
                </a:lnTo>
                <a:lnTo>
                  <a:pt x="778" y="737"/>
                </a:lnTo>
                <a:lnTo>
                  <a:pt x="766" y="772"/>
                </a:lnTo>
                <a:lnTo>
                  <a:pt x="753" y="805"/>
                </a:lnTo>
                <a:lnTo>
                  <a:pt x="747" y="821"/>
                </a:lnTo>
                <a:lnTo>
                  <a:pt x="740" y="837"/>
                </a:lnTo>
                <a:lnTo>
                  <a:pt x="726" y="869"/>
                </a:lnTo>
                <a:lnTo>
                  <a:pt x="711" y="901"/>
                </a:lnTo>
                <a:lnTo>
                  <a:pt x="703" y="917"/>
                </a:lnTo>
                <a:lnTo>
                  <a:pt x="695" y="933"/>
                </a:lnTo>
                <a:lnTo>
                  <a:pt x="687" y="948"/>
                </a:lnTo>
                <a:lnTo>
                  <a:pt x="679" y="963"/>
                </a:lnTo>
                <a:lnTo>
                  <a:pt x="662" y="993"/>
                </a:lnTo>
                <a:lnTo>
                  <a:pt x="644" y="1023"/>
                </a:lnTo>
                <a:lnTo>
                  <a:pt x="625" y="1052"/>
                </a:lnTo>
                <a:lnTo>
                  <a:pt x="605" y="1082"/>
                </a:lnTo>
                <a:lnTo>
                  <a:pt x="584" y="1109"/>
                </a:lnTo>
                <a:lnTo>
                  <a:pt x="563" y="1137"/>
                </a:lnTo>
                <a:lnTo>
                  <a:pt x="541" y="1164"/>
                </a:lnTo>
                <a:lnTo>
                  <a:pt x="518" y="1190"/>
                </a:lnTo>
                <a:lnTo>
                  <a:pt x="507" y="1203"/>
                </a:lnTo>
                <a:lnTo>
                  <a:pt x="495" y="1215"/>
                </a:lnTo>
                <a:lnTo>
                  <a:pt x="471" y="1241"/>
                </a:lnTo>
                <a:lnTo>
                  <a:pt x="447" y="1265"/>
                </a:lnTo>
                <a:lnTo>
                  <a:pt x="421" y="1289"/>
                </a:lnTo>
                <a:lnTo>
                  <a:pt x="395" y="1312"/>
                </a:lnTo>
                <a:lnTo>
                  <a:pt x="368" y="1334"/>
                </a:lnTo>
                <a:lnTo>
                  <a:pt x="13" y="1187"/>
                </a:lnTo>
                <a:lnTo>
                  <a:pt x="0" y="814"/>
                </a:lnTo>
                <a:close/>
              </a:path>
            </a:pathLst>
          </a:custGeom>
          <a:solidFill>
            <a:srgbClr val="E0607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0" tIns="33605" rIns="0" bIns="33605" anchor="ctr"/>
          <a:lstStyle/>
          <a:p>
            <a:pPr marL="137160" indent="-137160">
              <a:lnSpc>
                <a:spcPct val="120000"/>
              </a:lnSpc>
              <a:spcBef>
                <a:spcPts val="450"/>
              </a:spcBef>
              <a:spcAft>
                <a:spcPts val="450"/>
              </a:spcAft>
              <a:buFont typeface="Arial" panose="020B0604020202020204" pitchFamily="34" charset="0"/>
              <a:buChar char="•"/>
              <a:defRPr/>
            </a:pPr>
            <a:endParaRPr lang="en-US" sz="1050">
              <a:solidFill>
                <a:schemeClr val="tx1"/>
              </a:solidFill>
            </a:endParaRPr>
          </a:p>
        </p:txBody>
      </p:sp>
      <p:sp>
        <p:nvSpPr>
          <p:cNvPr id="6" name="MH_Other_4"/>
          <p:cNvSpPr>
            <a:spLocks noChangeAspect="1"/>
          </p:cNvSpPr>
          <p:nvPr>
            <p:custDataLst>
              <p:tags r:id="rId5"/>
            </p:custDataLst>
          </p:nvPr>
        </p:nvSpPr>
        <p:spPr bwMode="auto">
          <a:xfrm>
            <a:off x="5328365" y="4134252"/>
            <a:ext cx="1692406" cy="904599"/>
          </a:xfrm>
          <a:custGeom>
            <a:avLst/>
            <a:gdLst>
              <a:gd name="T0" fmla="*/ 33 w 1411"/>
              <a:gd name="T1" fmla="*/ 196 h 754"/>
              <a:gd name="T2" fmla="*/ 406 w 1411"/>
              <a:gd name="T3" fmla="*/ 64 h 754"/>
              <a:gd name="T4" fmla="*/ 438 w 1411"/>
              <a:gd name="T5" fmla="*/ 77 h 754"/>
              <a:gd name="T6" fmla="*/ 470 w 1411"/>
              <a:gd name="T7" fmla="*/ 88 h 754"/>
              <a:gd name="T8" fmla="*/ 503 w 1411"/>
              <a:gd name="T9" fmla="*/ 97 h 754"/>
              <a:gd name="T10" fmla="*/ 537 w 1411"/>
              <a:gd name="T11" fmla="*/ 105 h 754"/>
              <a:gd name="T12" fmla="*/ 571 w 1411"/>
              <a:gd name="T13" fmla="*/ 111 h 754"/>
              <a:gd name="T14" fmla="*/ 607 w 1411"/>
              <a:gd name="T15" fmla="*/ 115 h 754"/>
              <a:gd name="T16" fmla="*/ 643 w 1411"/>
              <a:gd name="T17" fmla="*/ 117 h 754"/>
              <a:gd name="T18" fmla="*/ 686 w 1411"/>
              <a:gd name="T19" fmla="*/ 117 h 754"/>
              <a:gd name="T20" fmla="*/ 737 w 1411"/>
              <a:gd name="T21" fmla="*/ 113 h 754"/>
              <a:gd name="T22" fmla="*/ 787 w 1411"/>
              <a:gd name="T23" fmla="*/ 105 h 754"/>
              <a:gd name="T24" fmla="*/ 835 w 1411"/>
              <a:gd name="T25" fmla="*/ 94 h 754"/>
              <a:gd name="T26" fmla="*/ 882 w 1411"/>
              <a:gd name="T27" fmla="*/ 79 h 754"/>
              <a:gd name="T28" fmla="*/ 928 w 1411"/>
              <a:gd name="T29" fmla="*/ 60 h 754"/>
              <a:gd name="T30" fmla="*/ 960 w 1411"/>
              <a:gd name="T31" fmla="*/ 44 h 754"/>
              <a:gd name="T32" fmla="*/ 981 w 1411"/>
              <a:gd name="T33" fmla="*/ 32 h 754"/>
              <a:gd name="T34" fmla="*/ 1002 w 1411"/>
              <a:gd name="T35" fmla="*/ 19 h 754"/>
              <a:gd name="T36" fmla="*/ 1022 w 1411"/>
              <a:gd name="T37" fmla="*/ 6 h 754"/>
              <a:gd name="T38" fmla="*/ 1036 w 1411"/>
              <a:gd name="T39" fmla="*/ 351 h 754"/>
              <a:gd name="T40" fmla="*/ 1391 w 1411"/>
              <a:gd name="T41" fmla="*/ 526 h 754"/>
              <a:gd name="T42" fmla="*/ 1350 w 1411"/>
              <a:gd name="T43" fmla="*/ 553 h 754"/>
              <a:gd name="T44" fmla="*/ 1308 w 1411"/>
              <a:gd name="T45" fmla="*/ 579 h 754"/>
              <a:gd name="T46" fmla="*/ 1266 w 1411"/>
              <a:gd name="T47" fmla="*/ 602 h 754"/>
              <a:gd name="T48" fmla="*/ 1222 w 1411"/>
              <a:gd name="T49" fmla="*/ 625 h 754"/>
              <a:gd name="T50" fmla="*/ 1177 w 1411"/>
              <a:gd name="T51" fmla="*/ 645 h 754"/>
              <a:gd name="T52" fmla="*/ 1132 w 1411"/>
              <a:gd name="T53" fmla="*/ 664 h 754"/>
              <a:gd name="T54" fmla="*/ 1086 w 1411"/>
              <a:gd name="T55" fmla="*/ 683 h 754"/>
              <a:gd name="T56" fmla="*/ 1038 w 1411"/>
              <a:gd name="T57" fmla="*/ 698 h 754"/>
              <a:gd name="T58" fmla="*/ 990 w 1411"/>
              <a:gd name="T59" fmla="*/ 712 h 754"/>
              <a:gd name="T60" fmla="*/ 941 w 1411"/>
              <a:gd name="T61" fmla="*/ 724 h 754"/>
              <a:gd name="T62" fmla="*/ 866 w 1411"/>
              <a:gd name="T63" fmla="*/ 738 h 754"/>
              <a:gd name="T64" fmla="*/ 816 w 1411"/>
              <a:gd name="T65" fmla="*/ 745 h 754"/>
              <a:gd name="T66" fmla="*/ 765 w 1411"/>
              <a:gd name="T67" fmla="*/ 750 h 754"/>
              <a:gd name="T68" fmla="*/ 713 w 1411"/>
              <a:gd name="T69" fmla="*/ 753 h 754"/>
              <a:gd name="T70" fmla="*/ 661 w 1411"/>
              <a:gd name="T71" fmla="*/ 754 h 754"/>
              <a:gd name="T72" fmla="*/ 593 w 1411"/>
              <a:gd name="T73" fmla="*/ 752 h 754"/>
              <a:gd name="T74" fmla="*/ 548 w 1411"/>
              <a:gd name="T75" fmla="*/ 749 h 754"/>
              <a:gd name="T76" fmla="*/ 504 w 1411"/>
              <a:gd name="T77" fmla="*/ 744 h 754"/>
              <a:gd name="T78" fmla="*/ 461 w 1411"/>
              <a:gd name="T79" fmla="*/ 738 h 754"/>
              <a:gd name="T80" fmla="*/ 417 w 1411"/>
              <a:gd name="T81" fmla="*/ 731 h 754"/>
              <a:gd name="T82" fmla="*/ 374 w 1411"/>
              <a:gd name="T83" fmla="*/ 722 h 754"/>
              <a:gd name="T84" fmla="*/ 333 w 1411"/>
              <a:gd name="T85" fmla="*/ 711 h 754"/>
              <a:gd name="T86" fmla="*/ 271 w 1411"/>
              <a:gd name="T87" fmla="*/ 693 h 754"/>
              <a:gd name="T88" fmla="*/ 229 w 1411"/>
              <a:gd name="T89" fmla="*/ 679 h 754"/>
              <a:gd name="T90" fmla="*/ 190 w 1411"/>
              <a:gd name="T91" fmla="*/ 663 h 754"/>
              <a:gd name="T92" fmla="*/ 150 w 1411"/>
              <a:gd name="T93" fmla="*/ 646 h 754"/>
              <a:gd name="T94" fmla="*/ 112 w 1411"/>
              <a:gd name="T95" fmla="*/ 628 h 754"/>
              <a:gd name="T96" fmla="*/ 73 w 1411"/>
              <a:gd name="T97" fmla="*/ 610 h 754"/>
              <a:gd name="T98" fmla="*/ 0 w 1411"/>
              <a:gd name="T99" fmla="*/ 568 h 7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411" h="754">
                <a:moveTo>
                  <a:pt x="0" y="568"/>
                </a:moveTo>
                <a:lnTo>
                  <a:pt x="33" y="196"/>
                </a:lnTo>
                <a:lnTo>
                  <a:pt x="390" y="57"/>
                </a:lnTo>
                <a:lnTo>
                  <a:pt x="406" y="64"/>
                </a:lnTo>
                <a:lnTo>
                  <a:pt x="422" y="71"/>
                </a:lnTo>
                <a:lnTo>
                  <a:pt x="438" y="77"/>
                </a:lnTo>
                <a:lnTo>
                  <a:pt x="454" y="83"/>
                </a:lnTo>
                <a:lnTo>
                  <a:pt x="470" y="88"/>
                </a:lnTo>
                <a:lnTo>
                  <a:pt x="487" y="93"/>
                </a:lnTo>
                <a:lnTo>
                  <a:pt x="503" y="97"/>
                </a:lnTo>
                <a:lnTo>
                  <a:pt x="520" y="102"/>
                </a:lnTo>
                <a:lnTo>
                  <a:pt x="537" y="105"/>
                </a:lnTo>
                <a:lnTo>
                  <a:pt x="554" y="108"/>
                </a:lnTo>
                <a:lnTo>
                  <a:pt x="571" y="111"/>
                </a:lnTo>
                <a:lnTo>
                  <a:pt x="590" y="113"/>
                </a:lnTo>
                <a:lnTo>
                  <a:pt x="607" y="115"/>
                </a:lnTo>
                <a:lnTo>
                  <a:pt x="625" y="117"/>
                </a:lnTo>
                <a:lnTo>
                  <a:pt x="643" y="117"/>
                </a:lnTo>
                <a:lnTo>
                  <a:pt x="661" y="118"/>
                </a:lnTo>
                <a:lnTo>
                  <a:pt x="686" y="117"/>
                </a:lnTo>
                <a:lnTo>
                  <a:pt x="712" y="116"/>
                </a:lnTo>
                <a:lnTo>
                  <a:pt x="737" y="113"/>
                </a:lnTo>
                <a:lnTo>
                  <a:pt x="763" y="110"/>
                </a:lnTo>
                <a:lnTo>
                  <a:pt x="787" y="105"/>
                </a:lnTo>
                <a:lnTo>
                  <a:pt x="811" y="100"/>
                </a:lnTo>
                <a:lnTo>
                  <a:pt x="835" y="94"/>
                </a:lnTo>
                <a:lnTo>
                  <a:pt x="859" y="87"/>
                </a:lnTo>
                <a:lnTo>
                  <a:pt x="882" y="79"/>
                </a:lnTo>
                <a:lnTo>
                  <a:pt x="905" y="70"/>
                </a:lnTo>
                <a:lnTo>
                  <a:pt x="928" y="60"/>
                </a:lnTo>
                <a:lnTo>
                  <a:pt x="949" y="50"/>
                </a:lnTo>
                <a:lnTo>
                  <a:pt x="960" y="44"/>
                </a:lnTo>
                <a:lnTo>
                  <a:pt x="971" y="39"/>
                </a:lnTo>
                <a:lnTo>
                  <a:pt x="981" y="32"/>
                </a:lnTo>
                <a:lnTo>
                  <a:pt x="991" y="26"/>
                </a:lnTo>
                <a:lnTo>
                  <a:pt x="1002" y="19"/>
                </a:lnTo>
                <a:lnTo>
                  <a:pt x="1012" y="13"/>
                </a:lnTo>
                <a:lnTo>
                  <a:pt x="1022" y="6"/>
                </a:lnTo>
                <a:lnTo>
                  <a:pt x="1032" y="0"/>
                </a:lnTo>
                <a:lnTo>
                  <a:pt x="1036" y="351"/>
                </a:lnTo>
                <a:lnTo>
                  <a:pt x="1411" y="511"/>
                </a:lnTo>
                <a:lnTo>
                  <a:pt x="1391" y="526"/>
                </a:lnTo>
                <a:lnTo>
                  <a:pt x="1370" y="540"/>
                </a:lnTo>
                <a:lnTo>
                  <a:pt x="1350" y="553"/>
                </a:lnTo>
                <a:lnTo>
                  <a:pt x="1329" y="566"/>
                </a:lnTo>
                <a:lnTo>
                  <a:pt x="1308" y="579"/>
                </a:lnTo>
                <a:lnTo>
                  <a:pt x="1287" y="591"/>
                </a:lnTo>
                <a:lnTo>
                  <a:pt x="1266" y="602"/>
                </a:lnTo>
                <a:lnTo>
                  <a:pt x="1244" y="614"/>
                </a:lnTo>
                <a:lnTo>
                  <a:pt x="1222" y="625"/>
                </a:lnTo>
                <a:lnTo>
                  <a:pt x="1199" y="635"/>
                </a:lnTo>
                <a:lnTo>
                  <a:pt x="1177" y="645"/>
                </a:lnTo>
                <a:lnTo>
                  <a:pt x="1154" y="655"/>
                </a:lnTo>
                <a:lnTo>
                  <a:pt x="1132" y="664"/>
                </a:lnTo>
                <a:lnTo>
                  <a:pt x="1109" y="673"/>
                </a:lnTo>
                <a:lnTo>
                  <a:pt x="1086" y="683"/>
                </a:lnTo>
                <a:lnTo>
                  <a:pt x="1062" y="691"/>
                </a:lnTo>
                <a:lnTo>
                  <a:pt x="1038" y="698"/>
                </a:lnTo>
                <a:lnTo>
                  <a:pt x="1014" y="705"/>
                </a:lnTo>
                <a:lnTo>
                  <a:pt x="990" y="712"/>
                </a:lnTo>
                <a:lnTo>
                  <a:pt x="966" y="718"/>
                </a:lnTo>
                <a:lnTo>
                  <a:pt x="941" y="724"/>
                </a:lnTo>
                <a:lnTo>
                  <a:pt x="917" y="729"/>
                </a:lnTo>
                <a:lnTo>
                  <a:pt x="866" y="738"/>
                </a:lnTo>
                <a:lnTo>
                  <a:pt x="841" y="742"/>
                </a:lnTo>
                <a:lnTo>
                  <a:pt x="816" y="745"/>
                </a:lnTo>
                <a:lnTo>
                  <a:pt x="791" y="748"/>
                </a:lnTo>
                <a:lnTo>
                  <a:pt x="765" y="750"/>
                </a:lnTo>
                <a:lnTo>
                  <a:pt x="738" y="752"/>
                </a:lnTo>
                <a:lnTo>
                  <a:pt x="713" y="753"/>
                </a:lnTo>
                <a:lnTo>
                  <a:pt x="687" y="754"/>
                </a:lnTo>
                <a:lnTo>
                  <a:pt x="661" y="754"/>
                </a:lnTo>
                <a:lnTo>
                  <a:pt x="616" y="753"/>
                </a:lnTo>
                <a:lnTo>
                  <a:pt x="593" y="752"/>
                </a:lnTo>
                <a:lnTo>
                  <a:pt x="570" y="751"/>
                </a:lnTo>
                <a:lnTo>
                  <a:pt x="548" y="749"/>
                </a:lnTo>
                <a:lnTo>
                  <a:pt x="526" y="747"/>
                </a:lnTo>
                <a:lnTo>
                  <a:pt x="504" y="744"/>
                </a:lnTo>
                <a:lnTo>
                  <a:pt x="482" y="742"/>
                </a:lnTo>
                <a:lnTo>
                  <a:pt x="461" y="738"/>
                </a:lnTo>
                <a:lnTo>
                  <a:pt x="439" y="735"/>
                </a:lnTo>
                <a:lnTo>
                  <a:pt x="417" y="731"/>
                </a:lnTo>
                <a:lnTo>
                  <a:pt x="396" y="726"/>
                </a:lnTo>
                <a:lnTo>
                  <a:pt x="374" y="722"/>
                </a:lnTo>
                <a:lnTo>
                  <a:pt x="353" y="716"/>
                </a:lnTo>
                <a:lnTo>
                  <a:pt x="333" y="711"/>
                </a:lnTo>
                <a:lnTo>
                  <a:pt x="312" y="705"/>
                </a:lnTo>
                <a:lnTo>
                  <a:pt x="271" y="693"/>
                </a:lnTo>
                <a:lnTo>
                  <a:pt x="250" y="686"/>
                </a:lnTo>
                <a:lnTo>
                  <a:pt x="229" y="679"/>
                </a:lnTo>
                <a:lnTo>
                  <a:pt x="209" y="670"/>
                </a:lnTo>
                <a:lnTo>
                  <a:pt x="190" y="663"/>
                </a:lnTo>
                <a:lnTo>
                  <a:pt x="170" y="655"/>
                </a:lnTo>
                <a:lnTo>
                  <a:pt x="150" y="646"/>
                </a:lnTo>
                <a:lnTo>
                  <a:pt x="131" y="637"/>
                </a:lnTo>
                <a:lnTo>
                  <a:pt x="112" y="628"/>
                </a:lnTo>
                <a:lnTo>
                  <a:pt x="92" y="619"/>
                </a:lnTo>
                <a:lnTo>
                  <a:pt x="73" y="610"/>
                </a:lnTo>
                <a:lnTo>
                  <a:pt x="36" y="590"/>
                </a:lnTo>
                <a:lnTo>
                  <a:pt x="0" y="568"/>
                </a:lnTo>
                <a:close/>
              </a:path>
            </a:pathLst>
          </a:custGeom>
          <a:solidFill>
            <a:srgbClr val="8F5EA4"/>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nSpc>
                <a:spcPct val="120000"/>
              </a:lnSpc>
              <a:defRPr/>
            </a:pPr>
            <a:endParaRPr lang="en-US" sz="900">
              <a:solidFill>
                <a:schemeClr val="tx1"/>
              </a:solidFill>
            </a:endParaRPr>
          </a:p>
        </p:txBody>
      </p:sp>
      <p:sp>
        <p:nvSpPr>
          <p:cNvPr id="7" name="MH_Other_5"/>
          <p:cNvSpPr>
            <a:spLocks noChangeAspect="1"/>
          </p:cNvSpPr>
          <p:nvPr>
            <p:custDataLst>
              <p:tags r:id="rId6"/>
            </p:custDataLst>
          </p:nvPr>
        </p:nvSpPr>
        <p:spPr bwMode="auto">
          <a:xfrm>
            <a:off x="4583025" y="3051281"/>
            <a:ext cx="1121193" cy="1722136"/>
          </a:xfrm>
          <a:custGeom>
            <a:avLst/>
            <a:gdLst>
              <a:gd name="T0" fmla="*/ 917 w 934"/>
              <a:gd name="T1" fmla="*/ 907 h 1434"/>
              <a:gd name="T2" fmla="*/ 885 w 934"/>
              <a:gd name="T3" fmla="*/ 883 h 1434"/>
              <a:gd name="T4" fmla="*/ 854 w 934"/>
              <a:gd name="T5" fmla="*/ 858 h 1434"/>
              <a:gd name="T6" fmla="*/ 825 w 934"/>
              <a:gd name="T7" fmla="*/ 831 h 1434"/>
              <a:gd name="T8" fmla="*/ 798 w 934"/>
              <a:gd name="T9" fmla="*/ 803 h 1434"/>
              <a:gd name="T10" fmla="*/ 773 w 934"/>
              <a:gd name="T11" fmla="*/ 771 h 1434"/>
              <a:gd name="T12" fmla="*/ 750 w 934"/>
              <a:gd name="T13" fmla="*/ 740 h 1434"/>
              <a:gd name="T14" fmla="*/ 729 w 934"/>
              <a:gd name="T15" fmla="*/ 706 h 1434"/>
              <a:gd name="T16" fmla="*/ 708 w 934"/>
              <a:gd name="T17" fmla="*/ 672 h 1434"/>
              <a:gd name="T18" fmla="*/ 691 w 934"/>
              <a:gd name="T19" fmla="*/ 636 h 1434"/>
              <a:gd name="T20" fmla="*/ 676 w 934"/>
              <a:gd name="T21" fmla="*/ 598 h 1434"/>
              <a:gd name="T22" fmla="*/ 663 w 934"/>
              <a:gd name="T23" fmla="*/ 560 h 1434"/>
              <a:gd name="T24" fmla="*/ 653 w 934"/>
              <a:gd name="T25" fmla="*/ 521 h 1434"/>
              <a:gd name="T26" fmla="*/ 645 w 934"/>
              <a:gd name="T27" fmla="*/ 480 h 1434"/>
              <a:gd name="T28" fmla="*/ 640 w 934"/>
              <a:gd name="T29" fmla="*/ 438 h 1434"/>
              <a:gd name="T30" fmla="*/ 637 w 934"/>
              <a:gd name="T31" fmla="*/ 397 h 1434"/>
              <a:gd name="T32" fmla="*/ 637 w 934"/>
              <a:gd name="T33" fmla="*/ 355 h 1434"/>
              <a:gd name="T34" fmla="*/ 639 w 934"/>
              <a:gd name="T35" fmla="*/ 315 h 1434"/>
              <a:gd name="T36" fmla="*/ 401 w 934"/>
              <a:gd name="T37" fmla="*/ 0 h 1434"/>
              <a:gd name="T38" fmla="*/ 26 w 934"/>
              <a:gd name="T39" fmla="*/ 115 h 1434"/>
              <a:gd name="T40" fmla="*/ 14 w 934"/>
              <a:gd name="T41" fmla="*/ 188 h 1434"/>
              <a:gd name="T42" fmla="*/ 9 w 934"/>
              <a:gd name="T43" fmla="*/ 225 h 1434"/>
              <a:gd name="T44" fmla="*/ 5 w 934"/>
              <a:gd name="T45" fmla="*/ 262 h 1434"/>
              <a:gd name="T46" fmla="*/ 1 w 934"/>
              <a:gd name="T47" fmla="*/ 338 h 1434"/>
              <a:gd name="T48" fmla="*/ 0 w 934"/>
              <a:gd name="T49" fmla="*/ 396 h 1434"/>
              <a:gd name="T50" fmla="*/ 2 w 934"/>
              <a:gd name="T51" fmla="*/ 437 h 1434"/>
              <a:gd name="T52" fmla="*/ 4 w 934"/>
              <a:gd name="T53" fmla="*/ 478 h 1434"/>
              <a:gd name="T54" fmla="*/ 10 w 934"/>
              <a:gd name="T55" fmla="*/ 538 h 1434"/>
              <a:gd name="T56" fmla="*/ 16 w 934"/>
              <a:gd name="T57" fmla="*/ 577 h 1434"/>
              <a:gd name="T58" fmla="*/ 31 w 934"/>
              <a:gd name="T59" fmla="*/ 656 h 1434"/>
              <a:gd name="T60" fmla="*/ 40 w 934"/>
              <a:gd name="T61" fmla="*/ 694 h 1434"/>
              <a:gd name="T62" fmla="*/ 62 w 934"/>
              <a:gd name="T63" fmla="*/ 769 h 1434"/>
              <a:gd name="T64" fmla="*/ 82 w 934"/>
              <a:gd name="T65" fmla="*/ 825 h 1434"/>
              <a:gd name="T66" fmla="*/ 96 w 934"/>
              <a:gd name="T67" fmla="*/ 861 h 1434"/>
              <a:gd name="T68" fmla="*/ 119 w 934"/>
              <a:gd name="T69" fmla="*/ 914 h 1434"/>
              <a:gd name="T70" fmla="*/ 154 w 934"/>
              <a:gd name="T71" fmla="*/ 983 h 1434"/>
              <a:gd name="T72" fmla="*/ 173 w 934"/>
              <a:gd name="T73" fmla="*/ 1016 h 1434"/>
              <a:gd name="T74" fmla="*/ 203 w 934"/>
              <a:gd name="T75" fmla="*/ 1065 h 1434"/>
              <a:gd name="T76" fmla="*/ 235 w 934"/>
              <a:gd name="T77" fmla="*/ 1114 h 1434"/>
              <a:gd name="T78" fmla="*/ 281 w 934"/>
              <a:gd name="T79" fmla="*/ 1175 h 1434"/>
              <a:gd name="T80" fmla="*/ 306 w 934"/>
              <a:gd name="T81" fmla="*/ 1204 h 1434"/>
              <a:gd name="T82" fmla="*/ 331 w 934"/>
              <a:gd name="T83" fmla="*/ 1232 h 1434"/>
              <a:gd name="T84" fmla="*/ 357 w 934"/>
              <a:gd name="T85" fmla="*/ 1261 h 1434"/>
              <a:gd name="T86" fmla="*/ 383 w 934"/>
              <a:gd name="T87" fmla="*/ 1288 h 1434"/>
              <a:gd name="T88" fmla="*/ 412 w 934"/>
              <a:gd name="T89" fmla="*/ 1315 h 1434"/>
              <a:gd name="T90" fmla="*/ 469 w 934"/>
              <a:gd name="T91" fmla="*/ 1364 h 1434"/>
              <a:gd name="T92" fmla="*/ 529 w 934"/>
              <a:gd name="T93" fmla="*/ 1411 h 1434"/>
              <a:gd name="T94" fmla="*/ 601 w 934"/>
              <a:gd name="T95" fmla="*/ 1030 h 14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934" h="1434">
                <a:moveTo>
                  <a:pt x="934" y="918"/>
                </a:moveTo>
                <a:lnTo>
                  <a:pt x="917" y="907"/>
                </a:lnTo>
                <a:lnTo>
                  <a:pt x="901" y="895"/>
                </a:lnTo>
                <a:lnTo>
                  <a:pt x="885" y="883"/>
                </a:lnTo>
                <a:lnTo>
                  <a:pt x="869" y="871"/>
                </a:lnTo>
                <a:lnTo>
                  <a:pt x="854" y="858"/>
                </a:lnTo>
                <a:lnTo>
                  <a:pt x="839" y="845"/>
                </a:lnTo>
                <a:lnTo>
                  <a:pt x="825" y="831"/>
                </a:lnTo>
                <a:lnTo>
                  <a:pt x="812" y="817"/>
                </a:lnTo>
                <a:lnTo>
                  <a:pt x="798" y="803"/>
                </a:lnTo>
                <a:lnTo>
                  <a:pt x="786" y="788"/>
                </a:lnTo>
                <a:lnTo>
                  <a:pt x="773" y="771"/>
                </a:lnTo>
                <a:lnTo>
                  <a:pt x="761" y="756"/>
                </a:lnTo>
                <a:lnTo>
                  <a:pt x="750" y="740"/>
                </a:lnTo>
                <a:lnTo>
                  <a:pt x="739" y="723"/>
                </a:lnTo>
                <a:lnTo>
                  <a:pt x="729" y="706"/>
                </a:lnTo>
                <a:lnTo>
                  <a:pt x="718" y="689"/>
                </a:lnTo>
                <a:lnTo>
                  <a:pt x="708" y="672"/>
                </a:lnTo>
                <a:lnTo>
                  <a:pt x="699" y="654"/>
                </a:lnTo>
                <a:lnTo>
                  <a:pt x="691" y="636"/>
                </a:lnTo>
                <a:lnTo>
                  <a:pt x="683" y="618"/>
                </a:lnTo>
                <a:lnTo>
                  <a:pt x="676" y="598"/>
                </a:lnTo>
                <a:lnTo>
                  <a:pt x="669" y="579"/>
                </a:lnTo>
                <a:lnTo>
                  <a:pt x="663" y="560"/>
                </a:lnTo>
                <a:lnTo>
                  <a:pt x="658" y="540"/>
                </a:lnTo>
                <a:lnTo>
                  <a:pt x="653" y="521"/>
                </a:lnTo>
                <a:lnTo>
                  <a:pt x="649" y="501"/>
                </a:lnTo>
                <a:lnTo>
                  <a:pt x="645" y="480"/>
                </a:lnTo>
                <a:lnTo>
                  <a:pt x="642" y="460"/>
                </a:lnTo>
                <a:lnTo>
                  <a:pt x="640" y="438"/>
                </a:lnTo>
                <a:lnTo>
                  <a:pt x="638" y="418"/>
                </a:lnTo>
                <a:lnTo>
                  <a:pt x="637" y="397"/>
                </a:lnTo>
                <a:lnTo>
                  <a:pt x="637" y="376"/>
                </a:lnTo>
                <a:lnTo>
                  <a:pt x="637" y="355"/>
                </a:lnTo>
                <a:lnTo>
                  <a:pt x="638" y="335"/>
                </a:lnTo>
                <a:lnTo>
                  <a:pt x="639" y="315"/>
                </a:lnTo>
                <a:lnTo>
                  <a:pt x="642" y="295"/>
                </a:lnTo>
                <a:lnTo>
                  <a:pt x="401" y="0"/>
                </a:lnTo>
                <a:lnTo>
                  <a:pt x="34" y="80"/>
                </a:lnTo>
                <a:lnTo>
                  <a:pt x="26" y="115"/>
                </a:lnTo>
                <a:lnTo>
                  <a:pt x="20" y="152"/>
                </a:lnTo>
                <a:lnTo>
                  <a:pt x="14" y="188"/>
                </a:lnTo>
                <a:lnTo>
                  <a:pt x="11" y="207"/>
                </a:lnTo>
                <a:lnTo>
                  <a:pt x="9" y="225"/>
                </a:lnTo>
                <a:lnTo>
                  <a:pt x="7" y="243"/>
                </a:lnTo>
                <a:lnTo>
                  <a:pt x="5" y="262"/>
                </a:lnTo>
                <a:lnTo>
                  <a:pt x="2" y="300"/>
                </a:lnTo>
                <a:lnTo>
                  <a:pt x="1" y="338"/>
                </a:lnTo>
                <a:lnTo>
                  <a:pt x="0" y="376"/>
                </a:lnTo>
                <a:lnTo>
                  <a:pt x="0" y="396"/>
                </a:lnTo>
                <a:lnTo>
                  <a:pt x="1" y="416"/>
                </a:lnTo>
                <a:lnTo>
                  <a:pt x="2" y="437"/>
                </a:lnTo>
                <a:lnTo>
                  <a:pt x="3" y="458"/>
                </a:lnTo>
                <a:lnTo>
                  <a:pt x="4" y="478"/>
                </a:lnTo>
                <a:lnTo>
                  <a:pt x="6" y="498"/>
                </a:lnTo>
                <a:lnTo>
                  <a:pt x="10" y="538"/>
                </a:lnTo>
                <a:lnTo>
                  <a:pt x="13" y="557"/>
                </a:lnTo>
                <a:lnTo>
                  <a:pt x="16" y="577"/>
                </a:lnTo>
                <a:lnTo>
                  <a:pt x="23" y="617"/>
                </a:lnTo>
                <a:lnTo>
                  <a:pt x="31" y="656"/>
                </a:lnTo>
                <a:lnTo>
                  <a:pt x="35" y="675"/>
                </a:lnTo>
                <a:lnTo>
                  <a:pt x="40" y="694"/>
                </a:lnTo>
                <a:lnTo>
                  <a:pt x="50" y="732"/>
                </a:lnTo>
                <a:lnTo>
                  <a:pt x="62" y="769"/>
                </a:lnTo>
                <a:lnTo>
                  <a:pt x="74" y="807"/>
                </a:lnTo>
                <a:lnTo>
                  <a:pt x="82" y="825"/>
                </a:lnTo>
                <a:lnTo>
                  <a:pt x="89" y="843"/>
                </a:lnTo>
                <a:lnTo>
                  <a:pt x="96" y="861"/>
                </a:lnTo>
                <a:lnTo>
                  <a:pt x="104" y="878"/>
                </a:lnTo>
                <a:lnTo>
                  <a:pt x="119" y="914"/>
                </a:lnTo>
                <a:lnTo>
                  <a:pt x="136" y="949"/>
                </a:lnTo>
                <a:lnTo>
                  <a:pt x="154" y="983"/>
                </a:lnTo>
                <a:lnTo>
                  <a:pt x="163" y="1000"/>
                </a:lnTo>
                <a:lnTo>
                  <a:pt x="173" y="1016"/>
                </a:lnTo>
                <a:lnTo>
                  <a:pt x="192" y="1049"/>
                </a:lnTo>
                <a:lnTo>
                  <a:pt x="203" y="1065"/>
                </a:lnTo>
                <a:lnTo>
                  <a:pt x="213" y="1081"/>
                </a:lnTo>
                <a:lnTo>
                  <a:pt x="235" y="1114"/>
                </a:lnTo>
                <a:lnTo>
                  <a:pt x="258" y="1145"/>
                </a:lnTo>
                <a:lnTo>
                  <a:pt x="281" y="1175"/>
                </a:lnTo>
                <a:lnTo>
                  <a:pt x="293" y="1189"/>
                </a:lnTo>
                <a:lnTo>
                  <a:pt x="306" y="1204"/>
                </a:lnTo>
                <a:lnTo>
                  <a:pt x="318" y="1218"/>
                </a:lnTo>
                <a:lnTo>
                  <a:pt x="331" y="1232"/>
                </a:lnTo>
                <a:lnTo>
                  <a:pt x="344" y="1246"/>
                </a:lnTo>
                <a:lnTo>
                  <a:pt x="357" y="1261"/>
                </a:lnTo>
                <a:lnTo>
                  <a:pt x="370" y="1275"/>
                </a:lnTo>
                <a:lnTo>
                  <a:pt x="383" y="1288"/>
                </a:lnTo>
                <a:lnTo>
                  <a:pt x="397" y="1301"/>
                </a:lnTo>
                <a:lnTo>
                  <a:pt x="412" y="1315"/>
                </a:lnTo>
                <a:lnTo>
                  <a:pt x="440" y="1340"/>
                </a:lnTo>
                <a:lnTo>
                  <a:pt x="469" y="1364"/>
                </a:lnTo>
                <a:lnTo>
                  <a:pt x="499" y="1388"/>
                </a:lnTo>
                <a:lnTo>
                  <a:pt x="529" y="1411"/>
                </a:lnTo>
                <a:lnTo>
                  <a:pt x="561" y="1434"/>
                </a:lnTo>
                <a:lnTo>
                  <a:pt x="601" y="1030"/>
                </a:lnTo>
                <a:lnTo>
                  <a:pt x="934" y="918"/>
                </a:lnTo>
                <a:close/>
              </a:path>
            </a:pathLst>
          </a:custGeom>
          <a:solidFill>
            <a:schemeClr val="bg1">
              <a:lumMod val="65000"/>
            </a:schemeClr>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nSpc>
                <a:spcPct val="120000"/>
              </a:lnSpc>
              <a:defRPr/>
            </a:pPr>
            <a:endParaRPr lang="en-US" sz="900">
              <a:solidFill>
                <a:schemeClr val="tx1"/>
              </a:solidFill>
            </a:endParaRPr>
          </a:p>
        </p:txBody>
      </p:sp>
      <p:sp>
        <p:nvSpPr>
          <p:cNvPr id="3079" name="MH_Title_1"/>
          <p:cNvSpPr txBox="1">
            <a:spLocks noChangeArrowheads="1"/>
          </p:cNvSpPr>
          <p:nvPr>
            <p:custDataLst>
              <p:tags r:id="rId7"/>
            </p:custDataLst>
          </p:nvPr>
        </p:nvSpPr>
        <p:spPr bwMode="auto">
          <a:xfrm>
            <a:off x="5377203" y="2843180"/>
            <a:ext cx="1477936" cy="13590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nchor="ctr">
            <a:normAutofit/>
          </a:bodyPr>
          <a:lstStyle>
            <a:lvl1pPr>
              <a:spcBef>
                <a:spcPct val="20000"/>
              </a:spcBef>
              <a:buFont typeface="Arial" panose="020B0604020202020204" pitchFamily="34" charset="0"/>
              <a:buChar char="•"/>
              <a:defRPr sz="3200">
                <a:solidFill>
                  <a:schemeClr val="tx1"/>
                </a:solidFill>
                <a:latin typeface="Arial Narrow" panose="020B0606020202030204" pitchFamily="34" charset="0"/>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Arial Narrow" panose="020B0606020202030204" pitchFamily="34" charset="0"/>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Arial Narrow" panose="020B0606020202030204" pitchFamily="34" charset="0"/>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9pPr>
          </a:lstStyle>
          <a:p>
            <a:pPr algn="ctr" eaLnBrk="1" hangingPunct="1">
              <a:spcBef>
                <a:spcPct val="0"/>
              </a:spcBef>
              <a:buFontTx/>
              <a:buNone/>
              <a:defRPr/>
            </a:pPr>
            <a:r>
              <a:rPr lang="zh-CN" altLang="en-US" sz="2400" b="1" dirty="0" smtClean="0">
                <a:solidFill>
                  <a:srgbClr val="FF0000"/>
                </a:solidFill>
                <a:latin typeface="微软雅黑" panose="020B0503020204020204" pitchFamily="34" charset="-122"/>
              </a:rPr>
              <a:t>职业危害控制防护</a:t>
            </a:r>
            <a:endParaRPr lang="en-US" altLang="zh-CN" sz="2400" b="1" dirty="0" smtClean="0">
              <a:solidFill>
                <a:srgbClr val="FF0000"/>
              </a:solidFill>
              <a:latin typeface="微软雅黑" panose="020B0503020204020204" pitchFamily="34" charset="-122"/>
            </a:endParaRPr>
          </a:p>
        </p:txBody>
      </p:sp>
      <p:sp>
        <p:nvSpPr>
          <p:cNvPr id="35" name="KSO_Shape"/>
          <p:cNvSpPr/>
          <p:nvPr/>
        </p:nvSpPr>
        <p:spPr bwMode="auto">
          <a:xfrm>
            <a:off x="6750896" y="2504906"/>
            <a:ext cx="269875" cy="341313"/>
          </a:xfrm>
          <a:custGeom>
            <a:avLst/>
            <a:gdLst>
              <a:gd name="T0" fmla="*/ 508479 w 1679575"/>
              <a:gd name="T1" fmla="*/ 933537 h 2125662"/>
              <a:gd name="T2" fmla="*/ 645344 w 1679575"/>
              <a:gd name="T3" fmla="*/ 1004349 h 2125662"/>
              <a:gd name="T4" fmla="*/ 637947 w 1679575"/>
              <a:gd name="T5" fmla="*/ 1045870 h 2125662"/>
              <a:gd name="T6" fmla="*/ 629410 w 1679575"/>
              <a:gd name="T7" fmla="*/ 1095637 h 2125662"/>
              <a:gd name="T8" fmla="*/ 645913 w 1679575"/>
              <a:gd name="T9" fmla="*/ 1148533 h 2125662"/>
              <a:gd name="T10" fmla="*/ 923628 w 1679575"/>
              <a:gd name="T11" fmla="*/ 1679766 h 2125662"/>
              <a:gd name="T12" fmla="*/ 886068 w 1679575"/>
              <a:gd name="T13" fmla="*/ 1137442 h 2125662"/>
              <a:gd name="T14" fmla="*/ 896597 w 1679575"/>
              <a:gd name="T15" fmla="*/ 1083408 h 2125662"/>
              <a:gd name="T16" fmla="*/ 885214 w 1679575"/>
              <a:gd name="T17" fmla="*/ 1039044 h 2125662"/>
              <a:gd name="T18" fmla="*/ 917083 w 1679575"/>
              <a:gd name="T19" fmla="*/ 999799 h 2125662"/>
              <a:gd name="T20" fmla="*/ 1048543 w 1679575"/>
              <a:gd name="T21" fmla="*/ 927280 h 2125662"/>
              <a:gd name="T22" fmla="*/ 1168905 w 1679575"/>
              <a:gd name="T23" fmla="*/ 933822 h 2125662"/>
              <a:gd name="T24" fmla="*/ 1257397 w 1679575"/>
              <a:gd name="T25" fmla="*/ 1021128 h 2125662"/>
              <a:gd name="T26" fmla="*/ 1333655 w 1679575"/>
              <a:gd name="T27" fmla="*/ 1118957 h 2125662"/>
              <a:gd name="T28" fmla="*/ 1397392 w 1679575"/>
              <a:gd name="T29" fmla="*/ 1227592 h 2125662"/>
              <a:gd name="T30" fmla="*/ 1446903 w 1679575"/>
              <a:gd name="T31" fmla="*/ 1349025 h 2125662"/>
              <a:gd name="T32" fmla="*/ 1482186 w 1679575"/>
              <a:gd name="T33" fmla="*/ 1483540 h 2125662"/>
              <a:gd name="T34" fmla="*/ 1501820 w 1679575"/>
              <a:gd name="T35" fmla="*/ 1632274 h 2125662"/>
              <a:gd name="T36" fmla="*/ 1439790 w 1679575"/>
              <a:gd name="T37" fmla="*/ 1742331 h 2125662"/>
              <a:gd name="T38" fmla="*/ 1242601 w 1679575"/>
              <a:gd name="T39" fmla="*/ 1826794 h 2125662"/>
              <a:gd name="T40" fmla="*/ 1035738 w 1679575"/>
              <a:gd name="T41" fmla="*/ 1881112 h 2125662"/>
              <a:gd name="T42" fmla="*/ 822331 w 1679575"/>
              <a:gd name="T43" fmla="*/ 1904432 h 2125662"/>
              <a:gd name="T44" fmla="*/ 596403 w 1679575"/>
              <a:gd name="T45" fmla="*/ 1894194 h 2125662"/>
              <a:gd name="T46" fmla="*/ 373036 w 1679575"/>
              <a:gd name="T47" fmla="*/ 1847838 h 2125662"/>
              <a:gd name="T48" fmla="*/ 159344 w 1679575"/>
              <a:gd name="T49" fmla="*/ 1766788 h 2125662"/>
              <a:gd name="T50" fmla="*/ 0 w 1679575"/>
              <a:gd name="T51" fmla="*/ 1676354 h 2125662"/>
              <a:gd name="T52" fmla="*/ 15365 w 1679575"/>
              <a:gd name="T53" fmla="*/ 1518519 h 2125662"/>
              <a:gd name="T54" fmla="*/ 47234 w 1679575"/>
              <a:gd name="T55" fmla="*/ 1376611 h 2125662"/>
              <a:gd name="T56" fmla="*/ 94468 w 1679575"/>
              <a:gd name="T57" fmla="*/ 1249206 h 2125662"/>
              <a:gd name="T58" fmla="*/ 155930 w 1679575"/>
              <a:gd name="T59" fmla="*/ 1135735 h 2125662"/>
              <a:gd name="T60" fmla="*/ 230765 w 1679575"/>
              <a:gd name="T61" fmla="*/ 1035348 h 2125662"/>
              <a:gd name="T62" fmla="*/ 317835 w 1679575"/>
              <a:gd name="T63" fmla="*/ 946334 h 2125662"/>
              <a:gd name="T64" fmla="*/ 427669 w 1679575"/>
              <a:gd name="T65" fmla="*/ 860449 h 2125662"/>
              <a:gd name="T66" fmla="*/ 831848 w 1679575"/>
              <a:gd name="T67" fmla="*/ 5125 h 2125662"/>
              <a:gd name="T68" fmla="*/ 927152 w 1679575"/>
              <a:gd name="T69" fmla="*/ 31035 h 2125662"/>
              <a:gd name="T70" fmla="*/ 1013353 w 1679575"/>
              <a:gd name="T71" fmla="*/ 76590 h 2125662"/>
              <a:gd name="T72" fmla="*/ 1087035 w 1679575"/>
              <a:gd name="T73" fmla="*/ 138945 h 2125662"/>
              <a:gd name="T74" fmla="*/ 1145356 w 1679575"/>
              <a:gd name="T75" fmla="*/ 215250 h 2125662"/>
              <a:gd name="T76" fmla="*/ 1186607 w 1679575"/>
              <a:gd name="T77" fmla="*/ 303514 h 2125662"/>
              <a:gd name="T78" fmla="*/ 1207944 w 1679575"/>
              <a:gd name="T79" fmla="*/ 401174 h 2125662"/>
              <a:gd name="T80" fmla="*/ 1205383 w 1679575"/>
              <a:gd name="T81" fmla="*/ 513924 h 2125662"/>
              <a:gd name="T82" fmla="*/ 1172382 w 1679575"/>
              <a:gd name="T83" fmla="*/ 626673 h 2125662"/>
              <a:gd name="T84" fmla="*/ 1112924 w 1679575"/>
              <a:gd name="T85" fmla="*/ 725187 h 2125662"/>
              <a:gd name="T86" fmla="*/ 1030706 w 1679575"/>
              <a:gd name="T87" fmla="*/ 804625 h 2125662"/>
              <a:gd name="T88" fmla="*/ 915204 w 1679575"/>
              <a:gd name="T89" fmla="*/ 867264 h 2125662"/>
              <a:gd name="T90" fmla="*/ 837253 w 1679575"/>
              <a:gd name="T91" fmla="*/ 887764 h 2125662"/>
              <a:gd name="T92" fmla="*/ 753044 w 1679575"/>
              <a:gd name="T93" fmla="*/ 893458 h 2125662"/>
              <a:gd name="T94" fmla="*/ 658879 w 1679575"/>
              <a:gd name="T95" fmla="*/ 881215 h 2125662"/>
              <a:gd name="T96" fmla="*/ 572394 w 1679575"/>
              <a:gd name="T97" fmla="*/ 850180 h 2125662"/>
              <a:gd name="T98" fmla="*/ 494728 w 1679575"/>
              <a:gd name="T99" fmla="*/ 802917 h 2125662"/>
              <a:gd name="T100" fmla="*/ 424459 w 1679575"/>
              <a:gd name="T101" fmla="*/ 736576 h 2125662"/>
              <a:gd name="T102" fmla="*/ 366992 w 1679575"/>
              <a:gd name="T103" fmla="*/ 651159 h 2125662"/>
              <a:gd name="T104" fmla="*/ 330578 w 1679575"/>
              <a:gd name="T105" fmla="*/ 553500 h 2125662"/>
              <a:gd name="T106" fmla="*/ 317206 w 1679575"/>
              <a:gd name="T107" fmla="*/ 446729 h 2125662"/>
              <a:gd name="T108" fmla="*/ 328586 w 1679575"/>
              <a:gd name="T109" fmla="*/ 345653 h 2125662"/>
              <a:gd name="T110" fmla="*/ 361587 w 1679575"/>
              <a:gd name="T111" fmla="*/ 253403 h 2125662"/>
              <a:gd name="T112" fmla="*/ 412795 w 1679575"/>
              <a:gd name="T113" fmla="*/ 171118 h 2125662"/>
              <a:gd name="T114" fmla="*/ 479934 w 1679575"/>
              <a:gd name="T115" fmla="*/ 101931 h 2125662"/>
              <a:gd name="T116" fmla="*/ 560729 w 1679575"/>
              <a:gd name="T117" fmla="*/ 48972 h 2125662"/>
              <a:gd name="T118" fmla="*/ 652620 w 1679575"/>
              <a:gd name="T119" fmla="*/ 13952 h 2125662"/>
              <a:gd name="T120" fmla="*/ 752191 w 1679575"/>
              <a:gd name="T121" fmla="*/ 0 h 2125662"/>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1679575" h="2125662">
                <a:moveTo>
                  <a:pt x="481421" y="957262"/>
                </a:moveTo>
                <a:lnTo>
                  <a:pt x="484914" y="961070"/>
                </a:lnTo>
                <a:lnTo>
                  <a:pt x="490948" y="968686"/>
                </a:lnTo>
                <a:lnTo>
                  <a:pt x="497299" y="975667"/>
                </a:lnTo>
                <a:lnTo>
                  <a:pt x="510319" y="990264"/>
                </a:lnTo>
                <a:lnTo>
                  <a:pt x="523657" y="1003909"/>
                </a:lnTo>
                <a:lnTo>
                  <a:pt x="537947" y="1017237"/>
                </a:lnTo>
                <a:lnTo>
                  <a:pt x="552237" y="1029613"/>
                </a:lnTo>
                <a:lnTo>
                  <a:pt x="567480" y="1041671"/>
                </a:lnTo>
                <a:lnTo>
                  <a:pt x="583040" y="1053095"/>
                </a:lnTo>
                <a:lnTo>
                  <a:pt x="598601" y="1063884"/>
                </a:lnTo>
                <a:lnTo>
                  <a:pt x="615114" y="1074039"/>
                </a:lnTo>
                <a:lnTo>
                  <a:pt x="631627" y="1083558"/>
                </a:lnTo>
                <a:lnTo>
                  <a:pt x="649093" y="1092126"/>
                </a:lnTo>
                <a:lnTo>
                  <a:pt x="666241" y="1100377"/>
                </a:lnTo>
                <a:lnTo>
                  <a:pt x="684025" y="1107993"/>
                </a:lnTo>
                <a:lnTo>
                  <a:pt x="701808" y="1114657"/>
                </a:lnTo>
                <a:lnTo>
                  <a:pt x="720226" y="1120686"/>
                </a:lnTo>
                <a:lnTo>
                  <a:pt x="738645" y="1125763"/>
                </a:lnTo>
                <a:lnTo>
                  <a:pt x="734517" y="1130840"/>
                </a:lnTo>
                <a:lnTo>
                  <a:pt x="730706" y="1135283"/>
                </a:lnTo>
                <a:lnTo>
                  <a:pt x="727213" y="1140043"/>
                </a:lnTo>
                <a:lnTo>
                  <a:pt x="723402" y="1145437"/>
                </a:lnTo>
                <a:lnTo>
                  <a:pt x="720544" y="1150515"/>
                </a:lnTo>
                <a:lnTo>
                  <a:pt x="717368" y="1155909"/>
                </a:lnTo>
                <a:lnTo>
                  <a:pt x="714510" y="1161304"/>
                </a:lnTo>
                <a:lnTo>
                  <a:pt x="711970" y="1167016"/>
                </a:lnTo>
                <a:lnTo>
                  <a:pt x="710064" y="1172410"/>
                </a:lnTo>
                <a:lnTo>
                  <a:pt x="708159" y="1178439"/>
                </a:lnTo>
                <a:lnTo>
                  <a:pt x="706254" y="1184151"/>
                </a:lnTo>
                <a:lnTo>
                  <a:pt x="704983" y="1190498"/>
                </a:lnTo>
                <a:lnTo>
                  <a:pt x="704031" y="1196210"/>
                </a:lnTo>
                <a:lnTo>
                  <a:pt x="702761" y="1202556"/>
                </a:lnTo>
                <a:lnTo>
                  <a:pt x="702443" y="1208903"/>
                </a:lnTo>
                <a:lnTo>
                  <a:pt x="702125" y="1215249"/>
                </a:lnTo>
                <a:lnTo>
                  <a:pt x="702443" y="1222548"/>
                </a:lnTo>
                <a:lnTo>
                  <a:pt x="703078" y="1229529"/>
                </a:lnTo>
                <a:lnTo>
                  <a:pt x="704348" y="1236510"/>
                </a:lnTo>
                <a:lnTo>
                  <a:pt x="705619" y="1243174"/>
                </a:lnTo>
                <a:lnTo>
                  <a:pt x="707206" y="1249838"/>
                </a:lnTo>
                <a:lnTo>
                  <a:pt x="709112" y="1256819"/>
                </a:lnTo>
                <a:lnTo>
                  <a:pt x="711652" y="1263166"/>
                </a:lnTo>
                <a:lnTo>
                  <a:pt x="714193" y="1269512"/>
                </a:lnTo>
                <a:lnTo>
                  <a:pt x="717686" y="1275542"/>
                </a:lnTo>
                <a:lnTo>
                  <a:pt x="720861" y="1281571"/>
                </a:lnTo>
                <a:lnTo>
                  <a:pt x="724355" y="1287283"/>
                </a:lnTo>
                <a:lnTo>
                  <a:pt x="728483" y="1292995"/>
                </a:lnTo>
                <a:lnTo>
                  <a:pt x="732611" y="1298389"/>
                </a:lnTo>
                <a:lnTo>
                  <a:pt x="737057" y="1303784"/>
                </a:lnTo>
                <a:lnTo>
                  <a:pt x="742138" y="1308861"/>
                </a:lnTo>
                <a:lnTo>
                  <a:pt x="746901" y="1313304"/>
                </a:lnTo>
                <a:lnTo>
                  <a:pt x="672275" y="1874339"/>
                </a:lnTo>
                <a:lnTo>
                  <a:pt x="854237" y="2050773"/>
                </a:lnTo>
                <a:lnTo>
                  <a:pt x="1030800" y="1874339"/>
                </a:lnTo>
                <a:lnTo>
                  <a:pt x="956173" y="1313304"/>
                </a:lnTo>
                <a:lnTo>
                  <a:pt x="961572" y="1308544"/>
                </a:lnTo>
                <a:lnTo>
                  <a:pt x="966018" y="1303466"/>
                </a:lnTo>
                <a:lnTo>
                  <a:pt x="970781" y="1298072"/>
                </a:lnTo>
                <a:lnTo>
                  <a:pt x="974910" y="1292995"/>
                </a:lnTo>
                <a:lnTo>
                  <a:pt x="978720" y="1286965"/>
                </a:lnTo>
                <a:lnTo>
                  <a:pt x="982531" y="1281571"/>
                </a:lnTo>
                <a:lnTo>
                  <a:pt x="986024" y="1275224"/>
                </a:lnTo>
                <a:lnTo>
                  <a:pt x="988882" y="1269195"/>
                </a:lnTo>
                <a:lnTo>
                  <a:pt x="991423" y="1262849"/>
                </a:lnTo>
                <a:lnTo>
                  <a:pt x="994281" y="1256502"/>
                </a:lnTo>
                <a:lnTo>
                  <a:pt x="996186" y="1249838"/>
                </a:lnTo>
                <a:lnTo>
                  <a:pt x="997774" y="1243174"/>
                </a:lnTo>
                <a:lnTo>
                  <a:pt x="999044" y="1236510"/>
                </a:lnTo>
                <a:lnTo>
                  <a:pt x="999997" y="1229212"/>
                </a:lnTo>
                <a:lnTo>
                  <a:pt x="1000632" y="1222548"/>
                </a:lnTo>
                <a:lnTo>
                  <a:pt x="1000632" y="1215249"/>
                </a:lnTo>
                <a:lnTo>
                  <a:pt x="1000632" y="1208903"/>
                </a:lnTo>
                <a:lnTo>
                  <a:pt x="1000314" y="1203191"/>
                </a:lnTo>
                <a:lnTo>
                  <a:pt x="999679" y="1197479"/>
                </a:lnTo>
                <a:lnTo>
                  <a:pt x="998727" y="1191767"/>
                </a:lnTo>
                <a:lnTo>
                  <a:pt x="997456" y="1186055"/>
                </a:lnTo>
                <a:lnTo>
                  <a:pt x="996186" y="1180661"/>
                </a:lnTo>
                <a:lnTo>
                  <a:pt x="994598" y="1175266"/>
                </a:lnTo>
                <a:lnTo>
                  <a:pt x="992375" y="1169872"/>
                </a:lnTo>
                <a:lnTo>
                  <a:pt x="990152" y="1164794"/>
                </a:lnTo>
                <a:lnTo>
                  <a:pt x="987929" y="1159400"/>
                </a:lnTo>
                <a:lnTo>
                  <a:pt x="985389" y="1154640"/>
                </a:lnTo>
                <a:lnTo>
                  <a:pt x="982849" y="1149563"/>
                </a:lnTo>
                <a:lnTo>
                  <a:pt x="979355" y="1144803"/>
                </a:lnTo>
                <a:lnTo>
                  <a:pt x="976497" y="1139725"/>
                </a:lnTo>
                <a:lnTo>
                  <a:pt x="973004" y="1135283"/>
                </a:lnTo>
                <a:lnTo>
                  <a:pt x="969829" y="1130840"/>
                </a:lnTo>
                <a:lnTo>
                  <a:pt x="987612" y="1126398"/>
                </a:lnTo>
                <a:lnTo>
                  <a:pt x="1005713" y="1121320"/>
                </a:lnTo>
                <a:lnTo>
                  <a:pt x="1023496" y="1115609"/>
                </a:lnTo>
                <a:lnTo>
                  <a:pt x="1041280" y="1109262"/>
                </a:lnTo>
                <a:lnTo>
                  <a:pt x="1058428" y="1101963"/>
                </a:lnTo>
                <a:lnTo>
                  <a:pt x="1075576" y="1094665"/>
                </a:lnTo>
                <a:lnTo>
                  <a:pt x="1092089" y="1086097"/>
                </a:lnTo>
                <a:lnTo>
                  <a:pt x="1108602" y="1076895"/>
                </a:lnTo>
                <a:lnTo>
                  <a:pt x="1124480" y="1067375"/>
                </a:lnTo>
                <a:lnTo>
                  <a:pt x="1140041" y="1056903"/>
                </a:lnTo>
                <a:lnTo>
                  <a:pt x="1155601" y="1046114"/>
                </a:lnTo>
                <a:lnTo>
                  <a:pt x="1170209" y="1034690"/>
                </a:lnTo>
                <a:lnTo>
                  <a:pt x="1184817" y="1022632"/>
                </a:lnTo>
                <a:lnTo>
                  <a:pt x="1198472" y="1009938"/>
                </a:lnTo>
                <a:lnTo>
                  <a:pt x="1211809" y="996928"/>
                </a:lnTo>
                <a:lnTo>
                  <a:pt x="1225147" y="983283"/>
                </a:lnTo>
                <a:lnTo>
                  <a:pt x="1228640" y="979792"/>
                </a:lnTo>
                <a:lnTo>
                  <a:pt x="1232451" y="982966"/>
                </a:lnTo>
                <a:lnTo>
                  <a:pt x="1257220" y="1002005"/>
                </a:lnTo>
                <a:lnTo>
                  <a:pt x="1281037" y="1021680"/>
                </a:lnTo>
                <a:lnTo>
                  <a:pt x="1304537" y="1041989"/>
                </a:lnTo>
                <a:lnTo>
                  <a:pt x="1316604" y="1052143"/>
                </a:lnTo>
                <a:lnTo>
                  <a:pt x="1327719" y="1062615"/>
                </a:lnTo>
                <a:lnTo>
                  <a:pt x="1338833" y="1073404"/>
                </a:lnTo>
                <a:lnTo>
                  <a:pt x="1349948" y="1084193"/>
                </a:lnTo>
                <a:lnTo>
                  <a:pt x="1361062" y="1094982"/>
                </a:lnTo>
                <a:lnTo>
                  <a:pt x="1371860" y="1105771"/>
                </a:lnTo>
                <a:lnTo>
                  <a:pt x="1382339" y="1116561"/>
                </a:lnTo>
                <a:lnTo>
                  <a:pt x="1392818" y="1127984"/>
                </a:lnTo>
                <a:lnTo>
                  <a:pt x="1403298" y="1139408"/>
                </a:lnTo>
                <a:lnTo>
                  <a:pt x="1413460" y="1150832"/>
                </a:lnTo>
                <a:lnTo>
                  <a:pt x="1423304" y="1162573"/>
                </a:lnTo>
                <a:lnTo>
                  <a:pt x="1433149" y="1174314"/>
                </a:lnTo>
                <a:lnTo>
                  <a:pt x="1442675" y="1186373"/>
                </a:lnTo>
                <a:lnTo>
                  <a:pt x="1452202" y="1198748"/>
                </a:lnTo>
                <a:lnTo>
                  <a:pt x="1461411" y="1210807"/>
                </a:lnTo>
                <a:lnTo>
                  <a:pt x="1470621" y="1223183"/>
                </a:lnTo>
                <a:lnTo>
                  <a:pt x="1479830" y="1235876"/>
                </a:lnTo>
                <a:lnTo>
                  <a:pt x="1488404" y="1248569"/>
                </a:lnTo>
                <a:lnTo>
                  <a:pt x="1496978" y="1261262"/>
                </a:lnTo>
                <a:lnTo>
                  <a:pt x="1505552" y="1274272"/>
                </a:lnTo>
                <a:lnTo>
                  <a:pt x="1513809" y="1287600"/>
                </a:lnTo>
                <a:lnTo>
                  <a:pt x="1521748" y="1300611"/>
                </a:lnTo>
                <a:lnTo>
                  <a:pt x="1529687" y="1314573"/>
                </a:lnTo>
                <a:lnTo>
                  <a:pt x="1537308" y="1328218"/>
                </a:lnTo>
                <a:lnTo>
                  <a:pt x="1544930" y="1341863"/>
                </a:lnTo>
                <a:lnTo>
                  <a:pt x="1552234" y="1355826"/>
                </a:lnTo>
                <a:lnTo>
                  <a:pt x="1559537" y="1369788"/>
                </a:lnTo>
                <a:lnTo>
                  <a:pt x="1566206" y="1384385"/>
                </a:lnTo>
                <a:lnTo>
                  <a:pt x="1573193" y="1398982"/>
                </a:lnTo>
                <a:lnTo>
                  <a:pt x="1579544" y="1413579"/>
                </a:lnTo>
                <a:lnTo>
                  <a:pt x="1586213" y="1428176"/>
                </a:lnTo>
                <a:lnTo>
                  <a:pt x="1592246" y="1443725"/>
                </a:lnTo>
                <a:lnTo>
                  <a:pt x="1598280" y="1458640"/>
                </a:lnTo>
                <a:lnTo>
                  <a:pt x="1603996" y="1473871"/>
                </a:lnTo>
                <a:lnTo>
                  <a:pt x="1609712" y="1489738"/>
                </a:lnTo>
                <a:lnTo>
                  <a:pt x="1614793" y="1505287"/>
                </a:lnTo>
                <a:lnTo>
                  <a:pt x="1620191" y="1521153"/>
                </a:lnTo>
                <a:lnTo>
                  <a:pt x="1624955" y="1537337"/>
                </a:lnTo>
                <a:lnTo>
                  <a:pt x="1630036" y="1553521"/>
                </a:lnTo>
                <a:lnTo>
                  <a:pt x="1634482" y="1570339"/>
                </a:lnTo>
                <a:lnTo>
                  <a:pt x="1638610" y="1586840"/>
                </a:lnTo>
                <a:lnTo>
                  <a:pt x="1643056" y="1603976"/>
                </a:lnTo>
                <a:lnTo>
                  <a:pt x="1646867" y="1620794"/>
                </a:lnTo>
                <a:lnTo>
                  <a:pt x="1650677" y="1637930"/>
                </a:lnTo>
                <a:lnTo>
                  <a:pt x="1654170" y="1655383"/>
                </a:lnTo>
                <a:lnTo>
                  <a:pt x="1657664" y="1673153"/>
                </a:lnTo>
                <a:lnTo>
                  <a:pt x="1660522" y="1690923"/>
                </a:lnTo>
                <a:lnTo>
                  <a:pt x="1663697" y="1709011"/>
                </a:lnTo>
                <a:lnTo>
                  <a:pt x="1666238" y="1727099"/>
                </a:lnTo>
                <a:lnTo>
                  <a:pt x="1668461" y="1745821"/>
                </a:lnTo>
                <a:lnTo>
                  <a:pt x="1670684" y="1764226"/>
                </a:lnTo>
                <a:lnTo>
                  <a:pt x="1672589" y="1783266"/>
                </a:lnTo>
                <a:lnTo>
                  <a:pt x="1674177" y="1802305"/>
                </a:lnTo>
                <a:lnTo>
                  <a:pt x="1676082" y="1821345"/>
                </a:lnTo>
                <a:lnTo>
                  <a:pt x="1677352" y="1841019"/>
                </a:lnTo>
                <a:lnTo>
                  <a:pt x="1678305" y="1860694"/>
                </a:lnTo>
                <a:lnTo>
                  <a:pt x="1679258" y="1880368"/>
                </a:lnTo>
                <a:lnTo>
                  <a:pt x="1679575" y="1900677"/>
                </a:lnTo>
                <a:lnTo>
                  <a:pt x="1679575" y="1903850"/>
                </a:lnTo>
                <a:lnTo>
                  <a:pt x="1677035" y="1905437"/>
                </a:lnTo>
                <a:lnTo>
                  <a:pt x="1653853" y="1918765"/>
                </a:lnTo>
                <a:lnTo>
                  <a:pt x="1630353" y="1931775"/>
                </a:lnTo>
                <a:lnTo>
                  <a:pt x="1606854" y="1944151"/>
                </a:lnTo>
                <a:lnTo>
                  <a:pt x="1583037" y="1956209"/>
                </a:lnTo>
                <a:lnTo>
                  <a:pt x="1558902" y="1967950"/>
                </a:lnTo>
                <a:lnTo>
                  <a:pt x="1534768" y="1979374"/>
                </a:lnTo>
                <a:lnTo>
                  <a:pt x="1510316" y="1990163"/>
                </a:lnTo>
                <a:lnTo>
                  <a:pt x="1485864" y="2000635"/>
                </a:lnTo>
                <a:lnTo>
                  <a:pt x="1461411" y="2010790"/>
                </a:lnTo>
                <a:lnTo>
                  <a:pt x="1436642" y="2020627"/>
                </a:lnTo>
                <a:lnTo>
                  <a:pt x="1411872" y="2029512"/>
                </a:lnTo>
                <a:lnTo>
                  <a:pt x="1386785" y="2038397"/>
                </a:lnTo>
                <a:lnTo>
                  <a:pt x="1361380" y="2046965"/>
                </a:lnTo>
                <a:lnTo>
                  <a:pt x="1335975" y="2054581"/>
                </a:lnTo>
                <a:lnTo>
                  <a:pt x="1310570" y="2062514"/>
                </a:lnTo>
                <a:lnTo>
                  <a:pt x="1285166" y="2069495"/>
                </a:lnTo>
                <a:lnTo>
                  <a:pt x="1259443" y="2076159"/>
                </a:lnTo>
                <a:lnTo>
                  <a:pt x="1233403" y="2082506"/>
                </a:lnTo>
                <a:lnTo>
                  <a:pt x="1207681" y="2088535"/>
                </a:lnTo>
                <a:lnTo>
                  <a:pt x="1181959" y="2093929"/>
                </a:lnTo>
                <a:lnTo>
                  <a:pt x="1155919" y="2099007"/>
                </a:lnTo>
                <a:lnTo>
                  <a:pt x="1129561" y="2103767"/>
                </a:lnTo>
                <a:lnTo>
                  <a:pt x="1103204" y="2107892"/>
                </a:lnTo>
                <a:lnTo>
                  <a:pt x="1077164" y="2111382"/>
                </a:lnTo>
                <a:lnTo>
                  <a:pt x="1050806" y="2114873"/>
                </a:lnTo>
                <a:lnTo>
                  <a:pt x="1024131" y="2117729"/>
                </a:lnTo>
                <a:lnTo>
                  <a:pt x="997774" y="2119950"/>
                </a:lnTo>
                <a:lnTo>
                  <a:pt x="971099" y="2121854"/>
                </a:lnTo>
                <a:lnTo>
                  <a:pt x="944424" y="2123441"/>
                </a:lnTo>
                <a:lnTo>
                  <a:pt x="917749" y="2125028"/>
                </a:lnTo>
                <a:lnTo>
                  <a:pt x="891074" y="2125662"/>
                </a:lnTo>
                <a:lnTo>
                  <a:pt x="864399" y="2125662"/>
                </a:lnTo>
                <a:lnTo>
                  <a:pt x="835818" y="2125662"/>
                </a:lnTo>
                <a:lnTo>
                  <a:pt x="807238" y="2124710"/>
                </a:lnTo>
                <a:lnTo>
                  <a:pt x="778657" y="2123124"/>
                </a:lnTo>
                <a:lnTo>
                  <a:pt x="750395" y="2121537"/>
                </a:lnTo>
                <a:lnTo>
                  <a:pt x="722132" y="2119316"/>
                </a:lnTo>
                <a:lnTo>
                  <a:pt x="693869" y="2116777"/>
                </a:lnTo>
                <a:lnTo>
                  <a:pt x="665606" y="2113604"/>
                </a:lnTo>
                <a:lnTo>
                  <a:pt x="637661" y="2109478"/>
                </a:lnTo>
                <a:lnTo>
                  <a:pt x="609398" y="2105353"/>
                </a:lnTo>
                <a:lnTo>
                  <a:pt x="581453" y="2100593"/>
                </a:lnTo>
                <a:lnTo>
                  <a:pt x="553825" y="2095199"/>
                </a:lnTo>
                <a:lnTo>
                  <a:pt x="525880" y="2089487"/>
                </a:lnTo>
                <a:lnTo>
                  <a:pt x="498252" y="2083458"/>
                </a:lnTo>
                <a:lnTo>
                  <a:pt x="470624" y="2076476"/>
                </a:lnTo>
                <a:lnTo>
                  <a:pt x="443314" y="2069495"/>
                </a:lnTo>
                <a:lnTo>
                  <a:pt x="416321" y="2061879"/>
                </a:lnTo>
                <a:lnTo>
                  <a:pt x="389011" y="2053629"/>
                </a:lnTo>
                <a:lnTo>
                  <a:pt x="362019" y="2045378"/>
                </a:lnTo>
                <a:lnTo>
                  <a:pt x="335343" y="2036176"/>
                </a:lnTo>
                <a:lnTo>
                  <a:pt x="308668" y="2026656"/>
                </a:lnTo>
                <a:lnTo>
                  <a:pt x="282311" y="2016502"/>
                </a:lnTo>
                <a:lnTo>
                  <a:pt x="255953" y="2006030"/>
                </a:lnTo>
                <a:lnTo>
                  <a:pt x="229913" y="1994923"/>
                </a:lnTo>
                <a:lnTo>
                  <a:pt x="203556" y="1983499"/>
                </a:lnTo>
                <a:lnTo>
                  <a:pt x="177833" y="1971441"/>
                </a:lnTo>
                <a:lnTo>
                  <a:pt x="152429" y="1959065"/>
                </a:lnTo>
                <a:lnTo>
                  <a:pt x="127024" y="1946372"/>
                </a:lnTo>
                <a:lnTo>
                  <a:pt x="101619" y="1933044"/>
                </a:lnTo>
                <a:lnTo>
                  <a:pt x="76532" y="1919399"/>
                </a:lnTo>
                <a:lnTo>
                  <a:pt x="51762" y="1905437"/>
                </a:lnTo>
                <a:lnTo>
                  <a:pt x="27310" y="1890523"/>
                </a:lnTo>
                <a:lnTo>
                  <a:pt x="2858" y="1875291"/>
                </a:lnTo>
                <a:lnTo>
                  <a:pt x="0" y="1888301"/>
                </a:lnTo>
                <a:lnTo>
                  <a:pt x="0" y="1870531"/>
                </a:lnTo>
                <a:lnTo>
                  <a:pt x="952" y="1850222"/>
                </a:lnTo>
                <a:lnTo>
                  <a:pt x="2223" y="1829913"/>
                </a:lnTo>
                <a:lnTo>
                  <a:pt x="3493" y="1809604"/>
                </a:lnTo>
                <a:lnTo>
                  <a:pt x="5398" y="1790247"/>
                </a:lnTo>
                <a:lnTo>
                  <a:pt x="6986" y="1770573"/>
                </a:lnTo>
                <a:lnTo>
                  <a:pt x="9209" y="1750898"/>
                </a:lnTo>
                <a:lnTo>
                  <a:pt x="11749" y="1732176"/>
                </a:lnTo>
                <a:lnTo>
                  <a:pt x="14290" y="1713136"/>
                </a:lnTo>
                <a:lnTo>
                  <a:pt x="17148" y="1694414"/>
                </a:lnTo>
                <a:lnTo>
                  <a:pt x="20006" y="1676009"/>
                </a:lnTo>
                <a:lnTo>
                  <a:pt x="23499" y="1657604"/>
                </a:lnTo>
                <a:lnTo>
                  <a:pt x="26992" y="1639834"/>
                </a:lnTo>
                <a:lnTo>
                  <a:pt x="30486" y="1621746"/>
                </a:lnTo>
                <a:lnTo>
                  <a:pt x="34931" y="1604293"/>
                </a:lnTo>
                <a:lnTo>
                  <a:pt x="38742" y="1586840"/>
                </a:lnTo>
                <a:lnTo>
                  <a:pt x="43188" y="1569704"/>
                </a:lnTo>
                <a:lnTo>
                  <a:pt x="47951" y="1552569"/>
                </a:lnTo>
                <a:lnTo>
                  <a:pt x="52715" y="1536068"/>
                </a:lnTo>
                <a:lnTo>
                  <a:pt x="57796" y="1519249"/>
                </a:lnTo>
                <a:lnTo>
                  <a:pt x="62877" y="1503066"/>
                </a:lnTo>
                <a:lnTo>
                  <a:pt x="68593" y="1486564"/>
                </a:lnTo>
                <a:lnTo>
                  <a:pt x="73991" y="1470698"/>
                </a:lnTo>
                <a:lnTo>
                  <a:pt x="80025" y="1455149"/>
                </a:lnTo>
                <a:lnTo>
                  <a:pt x="86059" y="1439283"/>
                </a:lnTo>
                <a:lnTo>
                  <a:pt x="92410" y="1424051"/>
                </a:lnTo>
                <a:lnTo>
                  <a:pt x="98761" y="1409137"/>
                </a:lnTo>
                <a:lnTo>
                  <a:pt x="105430" y="1393905"/>
                </a:lnTo>
                <a:lnTo>
                  <a:pt x="112098" y="1378990"/>
                </a:lnTo>
                <a:lnTo>
                  <a:pt x="119402" y="1364393"/>
                </a:lnTo>
                <a:lnTo>
                  <a:pt x="126706" y="1350114"/>
                </a:lnTo>
                <a:lnTo>
                  <a:pt x="134010" y="1335834"/>
                </a:lnTo>
                <a:lnTo>
                  <a:pt x="141632" y="1321871"/>
                </a:lnTo>
                <a:lnTo>
                  <a:pt x="149571" y="1307909"/>
                </a:lnTo>
                <a:lnTo>
                  <a:pt x="157510" y="1294264"/>
                </a:lnTo>
                <a:lnTo>
                  <a:pt x="165766" y="1280936"/>
                </a:lnTo>
                <a:lnTo>
                  <a:pt x="174023" y="1267291"/>
                </a:lnTo>
                <a:lnTo>
                  <a:pt x="182597" y="1253963"/>
                </a:lnTo>
                <a:lnTo>
                  <a:pt x="191171" y="1241270"/>
                </a:lnTo>
                <a:lnTo>
                  <a:pt x="200380" y="1228260"/>
                </a:lnTo>
                <a:lnTo>
                  <a:pt x="209589" y="1215884"/>
                </a:lnTo>
                <a:lnTo>
                  <a:pt x="218799" y="1203191"/>
                </a:lnTo>
                <a:lnTo>
                  <a:pt x="228008" y="1191133"/>
                </a:lnTo>
                <a:lnTo>
                  <a:pt x="237852" y="1178757"/>
                </a:lnTo>
                <a:lnTo>
                  <a:pt x="247697" y="1167016"/>
                </a:lnTo>
                <a:lnTo>
                  <a:pt x="257541" y="1155275"/>
                </a:lnTo>
                <a:lnTo>
                  <a:pt x="267703" y="1143533"/>
                </a:lnTo>
                <a:lnTo>
                  <a:pt x="278182" y="1132110"/>
                </a:lnTo>
                <a:lnTo>
                  <a:pt x="288662" y="1120686"/>
                </a:lnTo>
                <a:lnTo>
                  <a:pt x="298824" y="1109579"/>
                </a:lnTo>
                <a:lnTo>
                  <a:pt x="309938" y="1098473"/>
                </a:lnTo>
                <a:lnTo>
                  <a:pt x="320735" y="1087684"/>
                </a:lnTo>
                <a:lnTo>
                  <a:pt x="331850" y="1076895"/>
                </a:lnTo>
                <a:lnTo>
                  <a:pt x="343282" y="1066423"/>
                </a:lnTo>
                <a:lnTo>
                  <a:pt x="354715" y="1055951"/>
                </a:lnTo>
                <a:lnTo>
                  <a:pt x="366147" y="1045797"/>
                </a:lnTo>
                <a:lnTo>
                  <a:pt x="377897" y="1035642"/>
                </a:lnTo>
                <a:lnTo>
                  <a:pt x="389964" y="1025805"/>
                </a:lnTo>
                <a:lnTo>
                  <a:pt x="401714" y="1015968"/>
                </a:lnTo>
                <a:lnTo>
                  <a:pt x="414099" y="1006448"/>
                </a:lnTo>
                <a:lnTo>
                  <a:pt x="426801" y="996928"/>
                </a:lnTo>
                <a:lnTo>
                  <a:pt x="439186" y="987408"/>
                </a:lnTo>
                <a:lnTo>
                  <a:pt x="451571" y="977888"/>
                </a:lnTo>
                <a:lnTo>
                  <a:pt x="477293" y="960118"/>
                </a:lnTo>
                <a:lnTo>
                  <a:pt x="481421" y="957262"/>
                </a:lnTo>
                <a:close/>
                <a:moveTo>
                  <a:pt x="839471" y="0"/>
                </a:moveTo>
                <a:lnTo>
                  <a:pt x="852171" y="0"/>
                </a:lnTo>
                <a:lnTo>
                  <a:pt x="865506" y="0"/>
                </a:lnTo>
                <a:lnTo>
                  <a:pt x="878206" y="636"/>
                </a:lnTo>
                <a:lnTo>
                  <a:pt x="890906" y="1271"/>
                </a:lnTo>
                <a:lnTo>
                  <a:pt x="903288" y="2542"/>
                </a:lnTo>
                <a:lnTo>
                  <a:pt x="915988" y="3813"/>
                </a:lnTo>
                <a:lnTo>
                  <a:pt x="928371" y="5719"/>
                </a:lnTo>
                <a:lnTo>
                  <a:pt x="940436" y="7943"/>
                </a:lnTo>
                <a:lnTo>
                  <a:pt x="952818" y="10167"/>
                </a:lnTo>
                <a:lnTo>
                  <a:pt x="964883" y="12708"/>
                </a:lnTo>
                <a:lnTo>
                  <a:pt x="976631" y="15568"/>
                </a:lnTo>
                <a:lnTo>
                  <a:pt x="988696" y="19062"/>
                </a:lnTo>
                <a:lnTo>
                  <a:pt x="1000443" y="22239"/>
                </a:lnTo>
                <a:lnTo>
                  <a:pt x="1011873" y="26052"/>
                </a:lnTo>
                <a:lnTo>
                  <a:pt x="1023621" y="30182"/>
                </a:lnTo>
                <a:lnTo>
                  <a:pt x="1034733" y="34630"/>
                </a:lnTo>
                <a:lnTo>
                  <a:pt x="1046163" y="39395"/>
                </a:lnTo>
                <a:lnTo>
                  <a:pt x="1057276" y="44161"/>
                </a:lnTo>
                <a:lnTo>
                  <a:pt x="1068388" y="48926"/>
                </a:lnTo>
                <a:lnTo>
                  <a:pt x="1079183" y="54645"/>
                </a:lnTo>
                <a:lnTo>
                  <a:pt x="1089661" y="60046"/>
                </a:lnTo>
                <a:lnTo>
                  <a:pt x="1100456" y="66082"/>
                </a:lnTo>
                <a:lnTo>
                  <a:pt x="1110616" y="72119"/>
                </a:lnTo>
                <a:lnTo>
                  <a:pt x="1120776" y="78790"/>
                </a:lnTo>
                <a:lnTo>
                  <a:pt x="1130936" y="85462"/>
                </a:lnTo>
                <a:lnTo>
                  <a:pt x="1140461" y="92134"/>
                </a:lnTo>
                <a:lnTo>
                  <a:pt x="1150303" y="99123"/>
                </a:lnTo>
                <a:lnTo>
                  <a:pt x="1159828" y="106430"/>
                </a:lnTo>
                <a:lnTo>
                  <a:pt x="1169353" y="114055"/>
                </a:lnTo>
                <a:lnTo>
                  <a:pt x="1178561" y="121680"/>
                </a:lnTo>
                <a:lnTo>
                  <a:pt x="1187133" y="129623"/>
                </a:lnTo>
                <a:lnTo>
                  <a:pt x="1196023" y="137883"/>
                </a:lnTo>
                <a:lnTo>
                  <a:pt x="1204596" y="146143"/>
                </a:lnTo>
                <a:lnTo>
                  <a:pt x="1213168" y="155039"/>
                </a:lnTo>
                <a:lnTo>
                  <a:pt x="1221106" y="163299"/>
                </a:lnTo>
                <a:lnTo>
                  <a:pt x="1229043" y="172513"/>
                </a:lnTo>
                <a:lnTo>
                  <a:pt x="1236981" y="181726"/>
                </a:lnTo>
                <a:lnTo>
                  <a:pt x="1244283" y="190939"/>
                </a:lnTo>
                <a:lnTo>
                  <a:pt x="1251586" y="200153"/>
                </a:lnTo>
                <a:lnTo>
                  <a:pt x="1258888" y="210001"/>
                </a:lnTo>
                <a:lnTo>
                  <a:pt x="1265556" y="219850"/>
                </a:lnTo>
                <a:lnTo>
                  <a:pt x="1272223" y="230017"/>
                </a:lnTo>
                <a:lnTo>
                  <a:pt x="1278256" y="240183"/>
                </a:lnTo>
                <a:lnTo>
                  <a:pt x="1284606" y="250667"/>
                </a:lnTo>
                <a:lnTo>
                  <a:pt x="1290321" y="261151"/>
                </a:lnTo>
                <a:lnTo>
                  <a:pt x="1296353" y="271953"/>
                </a:lnTo>
                <a:lnTo>
                  <a:pt x="1301433" y="282755"/>
                </a:lnTo>
                <a:lnTo>
                  <a:pt x="1306831" y="293239"/>
                </a:lnTo>
                <a:lnTo>
                  <a:pt x="1311593" y="304359"/>
                </a:lnTo>
                <a:lnTo>
                  <a:pt x="1316356" y="315796"/>
                </a:lnTo>
                <a:lnTo>
                  <a:pt x="1320483" y="327234"/>
                </a:lnTo>
                <a:lnTo>
                  <a:pt x="1324293" y="338671"/>
                </a:lnTo>
                <a:lnTo>
                  <a:pt x="1328421" y="350426"/>
                </a:lnTo>
                <a:lnTo>
                  <a:pt x="1331913" y="362181"/>
                </a:lnTo>
                <a:lnTo>
                  <a:pt x="1335088" y="373936"/>
                </a:lnTo>
                <a:lnTo>
                  <a:pt x="1337946" y="386009"/>
                </a:lnTo>
                <a:lnTo>
                  <a:pt x="1340803" y="398081"/>
                </a:lnTo>
                <a:lnTo>
                  <a:pt x="1343026" y="410472"/>
                </a:lnTo>
                <a:lnTo>
                  <a:pt x="1344931" y="422862"/>
                </a:lnTo>
                <a:lnTo>
                  <a:pt x="1346518" y="435252"/>
                </a:lnTo>
                <a:lnTo>
                  <a:pt x="1348106" y="447643"/>
                </a:lnTo>
                <a:lnTo>
                  <a:pt x="1349058" y="460033"/>
                </a:lnTo>
                <a:lnTo>
                  <a:pt x="1350011" y="472741"/>
                </a:lnTo>
                <a:lnTo>
                  <a:pt x="1350646" y="485449"/>
                </a:lnTo>
                <a:lnTo>
                  <a:pt x="1350963" y="498475"/>
                </a:lnTo>
                <a:lnTo>
                  <a:pt x="1350646" y="513407"/>
                </a:lnTo>
                <a:lnTo>
                  <a:pt x="1349693" y="528975"/>
                </a:lnTo>
                <a:lnTo>
                  <a:pt x="1348423" y="543907"/>
                </a:lnTo>
                <a:lnTo>
                  <a:pt x="1347153" y="558521"/>
                </a:lnTo>
                <a:lnTo>
                  <a:pt x="1345248" y="573453"/>
                </a:lnTo>
                <a:lnTo>
                  <a:pt x="1342708" y="588067"/>
                </a:lnTo>
                <a:lnTo>
                  <a:pt x="1339851" y="602682"/>
                </a:lnTo>
                <a:lnTo>
                  <a:pt x="1336358" y="616660"/>
                </a:lnTo>
                <a:lnTo>
                  <a:pt x="1332866" y="631275"/>
                </a:lnTo>
                <a:lnTo>
                  <a:pt x="1328738" y="645254"/>
                </a:lnTo>
                <a:lnTo>
                  <a:pt x="1324293" y="658915"/>
                </a:lnTo>
                <a:lnTo>
                  <a:pt x="1319531" y="672576"/>
                </a:lnTo>
                <a:lnTo>
                  <a:pt x="1314133" y="685920"/>
                </a:lnTo>
                <a:lnTo>
                  <a:pt x="1308418" y="699263"/>
                </a:lnTo>
                <a:lnTo>
                  <a:pt x="1302386" y="712607"/>
                </a:lnTo>
                <a:lnTo>
                  <a:pt x="1296353" y="725315"/>
                </a:lnTo>
                <a:lnTo>
                  <a:pt x="1289368" y="738023"/>
                </a:lnTo>
                <a:lnTo>
                  <a:pt x="1282383" y="750413"/>
                </a:lnTo>
                <a:lnTo>
                  <a:pt x="1275081" y="762486"/>
                </a:lnTo>
                <a:lnTo>
                  <a:pt x="1267143" y="774559"/>
                </a:lnTo>
                <a:lnTo>
                  <a:pt x="1259206" y="786313"/>
                </a:lnTo>
                <a:lnTo>
                  <a:pt x="1250633" y="797751"/>
                </a:lnTo>
                <a:lnTo>
                  <a:pt x="1242061" y="809188"/>
                </a:lnTo>
                <a:lnTo>
                  <a:pt x="1232853" y="819990"/>
                </a:lnTo>
                <a:lnTo>
                  <a:pt x="1223963" y="830792"/>
                </a:lnTo>
                <a:lnTo>
                  <a:pt x="1214121" y="841276"/>
                </a:lnTo>
                <a:lnTo>
                  <a:pt x="1204278" y="851442"/>
                </a:lnTo>
                <a:lnTo>
                  <a:pt x="1193801" y="860974"/>
                </a:lnTo>
                <a:lnTo>
                  <a:pt x="1183323" y="870822"/>
                </a:lnTo>
                <a:lnTo>
                  <a:pt x="1172528" y="880036"/>
                </a:lnTo>
                <a:lnTo>
                  <a:pt x="1161733" y="889249"/>
                </a:lnTo>
                <a:lnTo>
                  <a:pt x="1150303" y="897827"/>
                </a:lnTo>
                <a:lnTo>
                  <a:pt x="1134746" y="909264"/>
                </a:lnTo>
                <a:lnTo>
                  <a:pt x="1118236" y="920066"/>
                </a:lnTo>
                <a:lnTo>
                  <a:pt x="1101408" y="929915"/>
                </a:lnTo>
                <a:lnTo>
                  <a:pt x="1084581" y="939446"/>
                </a:lnTo>
                <a:lnTo>
                  <a:pt x="1066801" y="948342"/>
                </a:lnTo>
                <a:lnTo>
                  <a:pt x="1048703" y="956602"/>
                </a:lnTo>
                <a:lnTo>
                  <a:pt x="1040131" y="960414"/>
                </a:lnTo>
                <a:lnTo>
                  <a:pt x="1030606" y="963909"/>
                </a:lnTo>
                <a:lnTo>
                  <a:pt x="1021398" y="967722"/>
                </a:lnTo>
                <a:lnTo>
                  <a:pt x="1011873" y="970899"/>
                </a:lnTo>
                <a:lnTo>
                  <a:pt x="1002348" y="973758"/>
                </a:lnTo>
                <a:lnTo>
                  <a:pt x="993141" y="976617"/>
                </a:lnTo>
                <a:lnTo>
                  <a:pt x="983616" y="979794"/>
                </a:lnTo>
                <a:lnTo>
                  <a:pt x="973773" y="982018"/>
                </a:lnTo>
                <a:lnTo>
                  <a:pt x="963931" y="984560"/>
                </a:lnTo>
                <a:lnTo>
                  <a:pt x="954088" y="986466"/>
                </a:lnTo>
                <a:lnTo>
                  <a:pt x="944246" y="988372"/>
                </a:lnTo>
                <a:lnTo>
                  <a:pt x="934403" y="990596"/>
                </a:lnTo>
                <a:lnTo>
                  <a:pt x="924561" y="991867"/>
                </a:lnTo>
                <a:lnTo>
                  <a:pt x="914401" y="993455"/>
                </a:lnTo>
                <a:lnTo>
                  <a:pt x="904241" y="994409"/>
                </a:lnTo>
                <a:lnTo>
                  <a:pt x="893763" y="995362"/>
                </a:lnTo>
                <a:lnTo>
                  <a:pt x="883603" y="995997"/>
                </a:lnTo>
                <a:lnTo>
                  <a:pt x="873126" y="996632"/>
                </a:lnTo>
                <a:lnTo>
                  <a:pt x="862648" y="996950"/>
                </a:lnTo>
                <a:lnTo>
                  <a:pt x="852171" y="996950"/>
                </a:lnTo>
                <a:lnTo>
                  <a:pt x="840423" y="996950"/>
                </a:lnTo>
                <a:lnTo>
                  <a:pt x="828358" y="996315"/>
                </a:lnTo>
                <a:lnTo>
                  <a:pt x="816293" y="995679"/>
                </a:lnTo>
                <a:lnTo>
                  <a:pt x="804546" y="994726"/>
                </a:lnTo>
                <a:lnTo>
                  <a:pt x="792798" y="993455"/>
                </a:lnTo>
                <a:lnTo>
                  <a:pt x="781368" y="992185"/>
                </a:lnTo>
                <a:lnTo>
                  <a:pt x="769621" y="990278"/>
                </a:lnTo>
                <a:lnTo>
                  <a:pt x="758191" y="988054"/>
                </a:lnTo>
                <a:lnTo>
                  <a:pt x="746761" y="985831"/>
                </a:lnTo>
                <a:lnTo>
                  <a:pt x="735331" y="983289"/>
                </a:lnTo>
                <a:lnTo>
                  <a:pt x="724218" y="980430"/>
                </a:lnTo>
                <a:lnTo>
                  <a:pt x="713106" y="977253"/>
                </a:lnTo>
                <a:lnTo>
                  <a:pt x="702311" y="973758"/>
                </a:lnTo>
                <a:lnTo>
                  <a:pt x="691198" y="970263"/>
                </a:lnTo>
                <a:lnTo>
                  <a:pt x="680721" y="966768"/>
                </a:lnTo>
                <a:lnTo>
                  <a:pt x="670243" y="962321"/>
                </a:lnTo>
                <a:lnTo>
                  <a:pt x="659448" y="958190"/>
                </a:lnTo>
                <a:lnTo>
                  <a:pt x="648971" y="953425"/>
                </a:lnTo>
                <a:lnTo>
                  <a:pt x="638811" y="948659"/>
                </a:lnTo>
                <a:lnTo>
                  <a:pt x="628651" y="943894"/>
                </a:lnTo>
                <a:lnTo>
                  <a:pt x="618491" y="938493"/>
                </a:lnTo>
                <a:lnTo>
                  <a:pt x="608648" y="933410"/>
                </a:lnTo>
                <a:lnTo>
                  <a:pt x="599123" y="927373"/>
                </a:lnTo>
                <a:lnTo>
                  <a:pt x="589281" y="921655"/>
                </a:lnTo>
                <a:lnTo>
                  <a:pt x="579756" y="915618"/>
                </a:lnTo>
                <a:lnTo>
                  <a:pt x="570548" y="909264"/>
                </a:lnTo>
                <a:lnTo>
                  <a:pt x="561023" y="902910"/>
                </a:lnTo>
                <a:lnTo>
                  <a:pt x="552133" y="895921"/>
                </a:lnTo>
                <a:lnTo>
                  <a:pt x="543561" y="889249"/>
                </a:lnTo>
                <a:lnTo>
                  <a:pt x="534671" y="881942"/>
                </a:lnTo>
                <a:lnTo>
                  <a:pt x="526098" y="874952"/>
                </a:lnTo>
                <a:lnTo>
                  <a:pt x="517526" y="867328"/>
                </a:lnTo>
                <a:lnTo>
                  <a:pt x="508318" y="858750"/>
                </a:lnTo>
                <a:lnTo>
                  <a:pt x="499428" y="849854"/>
                </a:lnTo>
                <a:lnTo>
                  <a:pt x="490538" y="840958"/>
                </a:lnTo>
                <a:lnTo>
                  <a:pt x="481648" y="831427"/>
                </a:lnTo>
                <a:lnTo>
                  <a:pt x="473711" y="821896"/>
                </a:lnTo>
                <a:lnTo>
                  <a:pt x="465456" y="812047"/>
                </a:lnTo>
                <a:lnTo>
                  <a:pt x="457518" y="801881"/>
                </a:lnTo>
                <a:lnTo>
                  <a:pt x="449898" y="791714"/>
                </a:lnTo>
                <a:lnTo>
                  <a:pt x="442596" y="781548"/>
                </a:lnTo>
                <a:lnTo>
                  <a:pt x="435293" y="770746"/>
                </a:lnTo>
                <a:lnTo>
                  <a:pt x="428626" y="759944"/>
                </a:lnTo>
                <a:lnTo>
                  <a:pt x="421958" y="749142"/>
                </a:lnTo>
                <a:lnTo>
                  <a:pt x="415608" y="738023"/>
                </a:lnTo>
                <a:lnTo>
                  <a:pt x="409576" y="726585"/>
                </a:lnTo>
                <a:lnTo>
                  <a:pt x="403861" y="715148"/>
                </a:lnTo>
                <a:lnTo>
                  <a:pt x="398463" y="703393"/>
                </a:lnTo>
                <a:lnTo>
                  <a:pt x="393383" y="691638"/>
                </a:lnTo>
                <a:lnTo>
                  <a:pt x="388303" y="679566"/>
                </a:lnTo>
                <a:lnTo>
                  <a:pt x="383858" y="667493"/>
                </a:lnTo>
                <a:lnTo>
                  <a:pt x="379731" y="655420"/>
                </a:lnTo>
                <a:lnTo>
                  <a:pt x="375603" y="643030"/>
                </a:lnTo>
                <a:lnTo>
                  <a:pt x="372111" y="630322"/>
                </a:lnTo>
                <a:lnTo>
                  <a:pt x="368936" y="617614"/>
                </a:lnTo>
                <a:lnTo>
                  <a:pt x="365443" y="604588"/>
                </a:lnTo>
                <a:lnTo>
                  <a:pt x="362903" y="591880"/>
                </a:lnTo>
                <a:lnTo>
                  <a:pt x="360681" y="578854"/>
                </a:lnTo>
                <a:lnTo>
                  <a:pt x="358776" y="565828"/>
                </a:lnTo>
                <a:lnTo>
                  <a:pt x="357188" y="552485"/>
                </a:lnTo>
                <a:lnTo>
                  <a:pt x="355601" y="539141"/>
                </a:lnTo>
                <a:lnTo>
                  <a:pt x="354648" y="525480"/>
                </a:lnTo>
                <a:lnTo>
                  <a:pt x="354331" y="511819"/>
                </a:lnTo>
                <a:lnTo>
                  <a:pt x="354013" y="498475"/>
                </a:lnTo>
                <a:lnTo>
                  <a:pt x="354331" y="485449"/>
                </a:lnTo>
                <a:lnTo>
                  <a:pt x="354648" y="472741"/>
                </a:lnTo>
                <a:lnTo>
                  <a:pt x="355601" y="460033"/>
                </a:lnTo>
                <a:lnTo>
                  <a:pt x="356871" y="447643"/>
                </a:lnTo>
                <a:lnTo>
                  <a:pt x="358141" y="434935"/>
                </a:lnTo>
                <a:lnTo>
                  <a:pt x="360046" y="422544"/>
                </a:lnTo>
                <a:lnTo>
                  <a:pt x="361951" y="410472"/>
                </a:lnTo>
                <a:lnTo>
                  <a:pt x="364173" y="397763"/>
                </a:lnTo>
                <a:lnTo>
                  <a:pt x="366713" y="385691"/>
                </a:lnTo>
                <a:lnTo>
                  <a:pt x="369888" y="373936"/>
                </a:lnTo>
                <a:lnTo>
                  <a:pt x="373063" y="361863"/>
                </a:lnTo>
                <a:lnTo>
                  <a:pt x="376556" y="350108"/>
                </a:lnTo>
                <a:lnTo>
                  <a:pt x="380683" y="338671"/>
                </a:lnTo>
                <a:lnTo>
                  <a:pt x="384493" y="326916"/>
                </a:lnTo>
                <a:lnTo>
                  <a:pt x="388621" y="315796"/>
                </a:lnTo>
                <a:lnTo>
                  <a:pt x="393383" y="304359"/>
                </a:lnTo>
                <a:lnTo>
                  <a:pt x="398146" y="293239"/>
                </a:lnTo>
                <a:lnTo>
                  <a:pt x="403543" y="282755"/>
                </a:lnTo>
                <a:lnTo>
                  <a:pt x="408623" y="271636"/>
                </a:lnTo>
                <a:lnTo>
                  <a:pt x="414656" y="261151"/>
                </a:lnTo>
                <a:lnTo>
                  <a:pt x="420371" y="250667"/>
                </a:lnTo>
                <a:lnTo>
                  <a:pt x="426721" y="240183"/>
                </a:lnTo>
                <a:lnTo>
                  <a:pt x="432753" y="230017"/>
                </a:lnTo>
                <a:lnTo>
                  <a:pt x="439421" y="219850"/>
                </a:lnTo>
                <a:lnTo>
                  <a:pt x="446088" y="210001"/>
                </a:lnTo>
                <a:lnTo>
                  <a:pt x="453391" y="200153"/>
                </a:lnTo>
                <a:lnTo>
                  <a:pt x="460693" y="190939"/>
                </a:lnTo>
                <a:lnTo>
                  <a:pt x="467996" y="181408"/>
                </a:lnTo>
                <a:lnTo>
                  <a:pt x="475933" y="172195"/>
                </a:lnTo>
                <a:lnTo>
                  <a:pt x="483871" y="163299"/>
                </a:lnTo>
                <a:lnTo>
                  <a:pt x="491808" y="154403"/>
                </a:lnTo>
                <a:lnTo>
                  <a:pt x="500381" y="146143"/>
                </a:lnTo>
                <a:lnTo>
                  <a:pt x="508953" y="137565"/>
                </a:lnTo>
                <a:lnTo>
                  <a:pt x="517526" y="129305"/>
                </a:lnTo>
                <a:lnTo>
                  <a:pt x="526416" y="121680"/>
                </a:lnTo>
                <a:lnTo>
                  <a:pt x="535623" y="113738"/>
                </a:lnTo>
                <a:lnTo>
                  <a:pt x="545148" y="106113"/>
                </a:lnTo>
                <a:lnTo>
                  <a:pt x="554673" y="99123"/>
                </a:lnTo>
                <a:lnTo>
                  <a:pt x="564516" y="92134"/>
                </a:lnTo>
                <a:lnTo>
                  <a:pt x="574041" y="85462"/>
                </a:lnTo>
                <a:lnTo>
                  <a:pt x="584201" y="78473"/>
                </a:lnTo>
                <a:lnTo>
                  <a:pt x="594361" y="72119"/>
                </a:lnTo>
                <a:lnTo>
                  <a:pt x="604838" y="66082"/>
                </a:lnTo>
                <a:lnTo>
                  <a:pt x="615316" y="60046"/>
                </a:lnTo>
                <a:lnTo>
                  <a:pt x="625793" y="54645"/>
                </a:lnTo>
                <a:lnTo>
                  <a:pt x="636906" y="48926"/>
                </a:lnTo>
                <a:lnTo>
                  <a:pt x="647701" y="44161"/>
                </a:lnTo>
                <a:lnTo>
                  <a:pt x="658813" y="39395"/>
                </a:lnTo>
                <a:lnTo>
                  <a:pt x="670243" y="34630"/>
                </a:lnTo>
                <a:lnTo>
                  <a:pt x="681356" y="30182"/>
                </a:lnTo>
                <a:lnTo>
                  <a:pt x="693103" y="26052"/>
                </a:lnTo>
                <a:lnTo>
                  <a:pt x="704533" y="22239"/>
                </a:lnTo>
                <a:lnTo>
                  <a:pt x="716281" y="19062"/>
                </a:lnTo>
                <a:lnTo>
                  <a:pt x="728346" y="15568"/>
                </a:lnTo>
                <a:lnTo>
                  <a:pt x="740093" y="12708"/>
                </a:lnTo>
                <a:lnTo>
                  <a:pt x="752158" y="10167"/>
                </a:lnTo>
                <a:lnTo>
                  <a:pt x="764541" y="7625"/>
                </a:lnTo>
                <a:lnTo>
                  <a:pt x="776606" y="5719"/>
                </a:lnTo>
                <a:lnTo>
                  <a:pt x="788988" y="3813"/>
                </a:lnTo>
                <a:lnTo>
                  <a:pt x="801688" y="2542"/>
                </a:lnTo>
                <a:lnTo>
                  <a:pt x="814071" y="1271"/>
                </a:lnTo>
                <a:lnTo>
                  <a:pt x="826771" y="636"/>
                </a:lnTo>
                <a:lnTo>
                  <a:pt x="839471" y="0"/>
                </a:lnTo>
                <a:close/>
              </a:path>
            </a:pathLst>
          </a:custGeom>
          <a:solidFill>
            <a:srgbClr val="FFFFFF"/>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a:solidFill>
                <a:srgbClr val="FFFFFF"/>
              </a:solidFill>
              <a:latin typeface="华文中宋" panose="02010600040101010101" pitchFamily="2" charset="-122"/>
              <a:ea typeface="华文中宋" panose="02010600040101010101" pitchFamily="2" charset="-122"/>
            </a:endParaRPr>
          </a:p>
        </p:txBody>
      </p:sp>
      <p:sp>
        <p:nvSpPr>
          <p:cNvPr id="36" name="KSO_Shape"/>
          <p:cNvSpPr/>
          <p:nvPr/>
        </p:nvSpPr>
        <p:spPr bwMode="auto">
          <a:xfrm>
            <a:off x="6019891" y="4488094"/>
            <a:ext cx="182562" cy="341312"/>
          </a:xfrm>
          <a:custGeom>
            <a:avLst/>
            <a:gdLst>
              <a:gd name="T0" fmla="*/ 134485 w 2938"/>
              <a:gd name="T1" fmla="*/ 2420 h 5511"/>
              <a:gd name="T2" fmla="*/ 89887 w 2938"/>
              <a:gd name="T3" fmla="*/ 15901 h 5511"/>
              <a:gd name="T4" fmla="*/ 51858 w 2938"/>
              <a:gd name="T5" fmla="*/ 41481 h 5511"/>
              <a:gd name="T6" fmla="*/ 22817 w 2938"/>
              <a:gd name="T7" fmla="*/ 77085 h 5511"/>
              <a:gd name="T8" fmla="*/ 4840 w 2938"/>
              <a:gd name="T9" fmla="*/ 119257 h 5511"/>
              <a:gd name="T10" fmla="*/ 0 w 2938"/>
              <a:gd name="T11" fmla="*/ 1746336 h 5511"/>
              <a:gd name="T12" fmla="*/ 4840 w 2938"/>
              <a:gd name="T13" fmla="*/ 1786089 h 5511"/>
              <a:gd name="T14" fmla="*/ 22817 w 2938"/>
              <a:gd name="T15" fmla="*/ 1828606 h 5511"/>
              <a:gd name="T16" fmla="*/ 51858 w 2938"/>
              <a:gd name="T17" fmla="*/ 1863865 h 5511"/>
              <a:gd name="T18" fmla="*/ 89887 w 2938"/>
              <a:gd name="T19" fmla="*/ 1889445 h 5511"/>
              <a:gd name="T20" fmla="*/ 134485 w 2938"/>
              <a:gd name="T21" fmla="*/ 1903272 h 5511"/>
              <a:gd name="T22" fmla="*/ 864989 w 2938"/>
              <a:gd name="T23" fmla="*/ 1905000 h 5511"/>
              <a:gd name="T24" fmla="*/ 911316 w 2938"/>
              <a:gd name="T25" fmla="*/ 1895667 h 5511"/>
              <a:gd name="T26" fmla="*/ 952111 w 2938"/>
              <a:gd name="T27" fmla="*/ 1873544 h 5511"/>
              <a:gd name="T28" fmla="*/ 984263 w 2938"/>
              <a:gd name="T29" fmla="*/ 1841396 h 5511"/>
              <a:gd name="T30" fmla="*/ 1006043 w 2938"/>
              <a:gd name="T31" fmla="*/ 1800953 h 5511"/>
              <a:gd name="T32" fmla="*/ 1015377 w 2938"/>
              <a:gd name="T33" fmla="*/ 1754633 h 5511"/>
              <a:gd name="T34" fmla="*/ 1013994 w 2938"/>
              <a:gd name="T35" fmla="*/ 134812 h 5511"/>
              <a:gd name="T36" fmla="*/ 999820 w 2938"/>
              <a:gd name="T37" fmla="*/ 90220 h 5511"/>
              <a:gd name="T38" fmla="*/ 974237 w 2938"/>
              <a:gd name="T39" fmla="*/ 52542 h 5511"/>
              <a:gd name="T40" fmla="*/ 938973 w 2938"/>
              <a:gd name="T41" fmla="*/ 23160 h 5511"/>
              <a:gd name="T42" fmla="*/ 896450 w 2938"/>
              <a:gd name="T43" fmla="*/ 5531 h 5511"/>
              <a:gd name="T44" fmla="*/ 412789 w 2938"/>
              <a:gd name="T45" fmla="*/ 127553 h 5511"/>
              <a:gd name="T46" fmla="*/ 615380 w 2938"/>
              <a:gd name="T47" fmla="*/ 129973 h 5511"/>
              <a:gd name="T48" fmla="*/ 629209 w 2938"/>
              <a:gd name="T49" fmla="*/ 141034 h 5511"/>
              <a:gd name="T50" fmla="*/ 635086 w 2938"/>
              <a:gd name="T51" fmla="*/ 159009 h 5511"/>
              <a:gd name="T52" fmla="*/ 630938 w 2938"/>
              <a:gd name="T53" fmla="*/ 174219 h 5511"/>
              <a:gd name="T54" fmla="*/ 618146 w 2938"/>
              <a:gd name="T55" fmla="*/ 187009 h 5511"/>
              <a:gd name="T56" fmla="*/ 412789 w 2938"/>
              <a:gd name="T57" fmla="*/ 190811 h 5511"/>
              <a:gd name="T58" fmla="*/ 397577 w 2938"/>
              <a:gd name="T59" fmla="*/ 187009 h 5511"/>
              <a:gd name="T60" fmla="*/ 384440 w 2938"/>
              <a:gd name="T61" fmla="*/ 174219 h 5511"/>
              <a:gd name="T62" fmla="*/ 380637 w 2938"/>
              <a:gd name="T63" fmla="*/ 159009 h 5511"/>
              <a:gd name="T64" fmla="*/ 386168 w 2938"/>
              <a:gd name="T65" fmla="*/ 141034 h 5511"/>
              <a:gd name="T66" fmla="*/ 400343 w 2938"/>
              <a:gd name="T67" fmla="*/ 129973 h 5511"/>
              <a:gd name="T68" fmla="*/ 507516 w 2938"/>
              <a:gd name="T69" fmla="*/ 1841742 h 5511"/>
              <a:gd name="T70" fmla="*/ 479513 w 2938"/>
              <a:gd name="T71" fmla="*/ 1837594 h 5511"/>
              <a:gd name="T72" fmla="*/ 454275 w 2938"/>
              <a:gd name="T73" fmla="*/ 1825495 h 5511"/>
              <a:gd name="T74" fmla="*/ 434223 w 2938"/>
              <a:gd name="T75" fmla="*/ 1806829 h 5511"/>
              <a:gd name="T76" fmla="*/ 420049 w 2938"/>
              <a:gd name="T77" fmla="*/ 1783323 h 5511"/>
              <a:gd name="T78" fmla="*/ 413134 w 2938"/>
              <a:gd name="T79" fmla="*/ 1756015 h 5511"/>
              <a:gd name="T80" fmla="*/ 413826 w 2938"/>
              <a:gd name="T81" fmla="*/ 1731818 h 5511"/>
              <a:gd name="T82" fmla="*/ 422123 w 2938"/>
              <a:gd name="T83" fmla="*/ 1704856 h 5511"/>
              <a:gd name="T84" fmla="*/ 437335 w 2938"/>
              <a:gd name="T85" fmla="*/ 1682387 h 5511"/>
              <a:gd name="T86" fmla="*/ 458078 w 2938"/>
              <a:gd name="T87" fmla="*/ 1665103 h 5511"/>
              <a:gd name="T88" fmla="*/ 483661 w 2938"/>
              <a:gd name="T89" fmla="*/ 1654042 h 5511"/>
              <a:gd name="T90" fmla="*/ 507516 w 2938"/>
              <a:gd name="T91" fmla="*/ 1651277 h 5511"/>
              <a:gd name="T92" fmla="*/ 536210 w 2938"/>
              <a:gd name="T93" fmla="*/ 1655425 h 5511"/>
              <a:gd name="T94" fmla="*/ 561102 w 2938"/>
              <a:gd name="T95" fmla="*/ 1667523 h 5511"/>
              <a:gd name="T96" fmla="*/ 581154 w 2938"/>
              <a:gd name="T97" fmla="*/ 1685498 h 5511"/>
              <a:gd name="T98" fmla="*/ 595674 w 2938"/>
              <a:gd name="T99" fmla="*/ 1709349 h 5511"/>
              <a:gd name="T100" fmla="*/ 602589 w 2938"/>
              <a:gd name="T101" fmla="*/ 1737003 h 5511"/>
              <a:gd name="T102" fmla="*/ 601897 w 2938"/>
              <a:gd name="T103" fmla="*/ 1761200 h 5511"/>
              <a:gd name="T104" fmla="*/ 593600 w 2938"/>
              <a:gd name="T105" fmla="*/ 1787817 h 5511"/>
              <a:gd name="T106" fmla="*/ 578388 w 2938"/>
              <a:gd name="T107" fmla="*/ 1810631 h 5511"/>
              <a:gd name="T108" fmla="*/ 556954 w 2938"/>
              <a:gd name="T109" fmla="*/ 1827915 h 5511"/>
              <a:gd name="T110" fmla="*/ 531370 w 2938"/>
              <a:gd name="T111" fmla="*/ 1838631 h 5511"/>
              <a:gd name="T112" fmla="*/ 952456 w 2938"/>
              <a:gd name="T113" fmla="*/ 1587673 h 5511"/>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2938" h="5511">
                <a:moveTo>
                  <a:pt x="2479" y="0"/>
                </a:moveTo>
                <a:lnTo>
                  <a:pt x="458" y="0"/>
                </a:lnTo>
                <a:lnTo>
                  <a:pt x="435" y="1"/>
                </a:lnTo>
                <a:lnTo>
                  <a:pt x="412" y="3"/>
                </a:lnTo>
                <a:lnTo>
                  <a:pt x="389" y="7"/>
                </a:lnTo>
                <a:lnTo>
                  <a:pt x="366" y="11"/>
                </a:lnTo>
                <a:lnTo>
                  <a:pt x="345" y="16"/>
                </a:lnTo>
                <a:lnTo>
                  <a:pt x="322" y="22"/>
                </a:lnTo>
                <a:lnTo>
                  <a:pt x="301" y="29"/>
                </a:lnTo>
                <a:lnTo>
                  <a:pt x="281" y="37"/>
                </a:lnTo>
                <a:lnTo>
                  <a:pt x="260" y="46"/>
                </a:lnTo>
                <a:lnTo>
                  <a:pt x="240" y="56"/>
                </a:lnTo>
                <a:lnTo>
                  <a:pt x="221" y="67"/>
                </a:lnTo>
                <a:lnTo>
                  <a:pt x="203" y="80"/>
                </a:lnTo>
                <a:lnTo>
                  <a:pt x="184" y="93"/>
                </a:lnTo>
                <a:lnTo>
                  <a:pt x="167" y="106"/>
                </a:lnTo>
                <a:lnTo>
                  <a:pt x="150" y="120"/>
                </a:lnTo>
                <a:lnTo>
                  <a:pt x="135" y="135"/>
                </a:lnTo>
                <a:lnTo>
                  <a:pt x="119" y="152"/>
                </a:lnTo>
                <a:lnTo>
                  <a:pt x="104" y="169"/>
                </a:lnTo>
                <a:lnTo>
                  <a:pt x="91" y="186"/>
                </a:lnTo>
                <a:lnTo>
                  <a:pt x="78" y="203"/>
                </a:lnTo>
                <a:lnTo>
                  <a:pt x="66" y="223"/>
                </a:lnTo>
                <a:lnTo>
                  <a:pt x="55" y="242"/>
                </a:lnTo>
                <a:lnTo>
                  <a:pt x="45" y="261"/>
                </a:lnTo>
                <a:lnTo>
                  <a:pt x="35" y="281"/>
                </a:lnTo>
                <a:lnTo>
                  <a:pt x="27" y="303"/>
                </a:lnTo>
                <a:lnTo>
                  <a:pt x="20" y="324"/>
                </a:lnTo>
                <a:lnTo>
                  <a:pt x="14" y="345"/>
                </a:lnTo>
                <a:lnTo>
                  <a:pt x="9" y="368"/>
                </a:lnTo>
                <a:lnTo>
                  <a:pt x="5" y="390"/>
                </a:lnTo>
                <a:lnTo>
                  <a:pt x="2" y="413"/>
                </a:lnTo>
                <a:lnTo>
                  <a:pt x="0" y="437"/>
                </a:lnTo>
                <a:lnTo>
                  <a:pt x="0" y="460"/>
                </a:lnTo>
                <a:lnTo>
                  <a:pt x="0" y="5052"/>
                </a:lnTo>
                <a:lnTo>
                  <a:pt x="0" y="5076"/>
                </a:lnTo>
                <a:lnTo>
                  <a:pt x="2" y="5099"/>
                </a:lnTo>
                <a:lnTo>
                  <a:pt x="5" y="5122"/>
                </a:lnTo>
                <a:lnTo>
                  <a:pt x="9" y="5144"/>
                </a:lnTo>
                <a:lnTo>
                  <a:pt x="14" y="5167"/>
                </a:lnTo>
                <a:lnTo>
                  <a:pt x="20" y="5189"/>
                </a:lnTo>
                <a:lnTo>
                  <a:pt x="27" y="5210"/>
                </a:lnTo>
                <a:lnTo>
                  <a:pt x="35" y="5230"/>
                </a:lnTo>
                <a:lnTo>
                  <a:pt x="45" y="5251"/>
                </a:lnTo>
                <a:lnTo>
                  <a:pt x="55" y="5271"/>
                </a:lnTo>
                <a:lnTo>
                  <a:pt x="66" y="5290"/>
                </a:lnTo>
                <a:lnTo>
                  <a:pt x="78" y="5309"/>
                </a:lnTo>
                <a:lnTo>
                  <a:pt x="91" y="5327"/>
                </a:lnTo>
                <a:lnTo>
                  <a:pt x="104" y="5344"/>
                </a:lnTo>
                <a:lnTo>
                  <a:pt x="119" y="5360"/>
                </a:lnTo>
                <a:lnTo>
                  <a:pt x="135" y="5377"/>
                </a:lnTo>
                <a:lnTo>
                  <a:pt x="150" y="5392"/>
                </a:lnTo>
                <a:lnTo>
                  <a:pt x="167" y="5406"/>
                </a:lnTo>
                <a:lnTo>
                  <a:pt x="184" y="5420"/>
                </a:lnTo>
                <a:lnTo>
                  <a:pt x="203" y="5433"/>
                </a:lnTo>
                <a:lnTo>
                  <a:pt x="221" y="5445"/>
                </a:lnTo>
                <a:lnTo>
                  <a:pt x="240" y="5456"/>
                </a:lnTo>
                <a:lnTo>
                  <a:pt x="260" y="5466"/>
                </a:lnTo>
                <a:lnTo>
                  <a:pt x="281" y="5475"/>
                </a:lnTo>
                <a:lnTo>
                  <a:pt x="301" y="5484"/>
                </a:lnTo>
                <a:lnTo>
                  <a:pt x="322" y="5491"/>
                </a:lnTo>
                <a:lnTo>
                  <a:pt x="345" y="5497"/>
                </a:lnTo>
                <a:lnTo>
                  <a:pt x="366" y="5502"/>
                </a:lnTo>
                <a:lnTo>
                  <a:pt x="389" y="5506"/>
                </a:lnTo>
                <a:lnTo>
                  <a:pt x="412" y="5509"/>
                </a:lnTo>
                <a:lnTo>
                  <a:pt x="435" y="5511"/>
                </a:lnTo>
                <a:lnTo>
                  <a:pt x="458" y="5511"/>
                </a:lnTo>
                <a:lnTo>
                  <a:pt x="2479" y="5511"/>
                </a:lnTo>
                <a:lnTo>
                  <a:pt x="2502" y="5511"/>
                </a:lnTo>
                <a:lnTo>
                  <a:pt x="2525" y="5509"/>
                </a:lnTo>
                <a:lnTo>
                  <a:pt x="2549" y="5506"/>
                </a:lnTo>
                <a:lnTo>
                  <a:pt x="2571" y="5502"/>
                </a:lnTo>
                <a:lnTo>
                  <a:pt x="2593" y="5497"/>
                </a:lnTo>
                <a:lnTo>
                  <a:pt x="2615" y="5491"/>
                </a:lnTo>
                <a:lnTo>
                  <a:pt x="2636" y="5484"/>
                </a:lnTo>
                <a:lnTo>
                  <a:pt x="2657" y="5475"/>
                </a:lnTo>
                <a:lnTo>
                  <a:pt x="2677" y="5466"/>
                </a:lnTo>
                <a:lnTo>
                  <a:pt x="2698" y="5456"/>
                </a:lnTo>
                <a:lnTo>
                  <a:pt x="2716" y="5445"/>
                </a:lnTo>
                <a:lnTo>
                  <a:pt x="2735" y="5433"/>
                </a:lnTo>
                <a:lnTo>
                  <a:pt x="2754" y="5420"/>
                </a:lnTo>
                <a:lnTo>
                  <a:pt x="2771" y="5406"/>
                </a:lnTo>
                <a:lnTo>
                  <a:pt x="2787" y="5392"/>
                </a:lnTo>
                <a:lnTo>
                  <a:pt x="2803" y="5377"/>
                </a:lnTo>
                <a:lnTo>
                  <a:pt x="2818" y="5360"/>
                </a:lnTo>
                <a:lnTo>
                  <a:pt x="2833" y="5344"/>
                </a:lnTo>
                <a:lnTo>
                  <a:pt x="2847" y="5327"/>
                </a:lnTo>
                <a:lnTo>
                  <a:pt x="2859" y="5309"/>
                </a:lnTo>
                <a:lnTo>
                  <a:pt x="2871" y="5290"/>
                </a:lnTo>
                <a:lnTo>
                  <a:pt x="2882" y="5271"/>
                </a:lnTo>
                <a:lnTo>
                  <a:pt x="2892" y="5251"/>
                </a:lnTo>
                <a:lnTo>
                  <a:pt x="2902" y="5230"/>
                </a:lnTo>
                <a:lnTo>
                  <a:pt x="2910" y="5210"/>
                </a:lnTo>
                <a:lnTo>
                  <a:pt x="2918" y="5189"/>
                </a:lnTo>
                <a:lnTo>
                  <a:pt x="2924" y="5167"/>
                </a:lnTo>
                <a:lnTo>
                  <a:pt x="2929" y="5144"/>
                </a:lnTo>
                <a:lnTo>
                  <a:pt x="2933" y="5122"/>
                </a:lnTo>
                <a:lnTo>
                  <a:pt x="2936" y="5099"/>
                </a:lnTo>
                <a:lnTo>
                  <a:pt x="2937" y="5076"/>
                </a:lnTo>
                <a:lnTo>
                  <a:pt x="2938" y="5052"/>
                </a:lnTo>
                <a:lnTo>
                  <a:pt x="2938" y="460"/>
                </a:lnTo>
                <a:lnTo>
                  <a:pt x="2937" y="437"/>
                </a:lnTo>
                <a:lnTo>
                  <a:pt x="2936" y="413"/>
                </a:lnTo>
                <a:lnTo>
                  <a:pt x="2933" y="390"/>
                </a:lnTo>
                <a:lnTo>
                  <a:pt x="2929" y="368"/>
                </a:lnTo>
                <a:lnTo>
                  <a:pt x="2924" y="345"/>
                </a:lnTo>
                <a:lnTo>
                  <a:pt x="2918" y="324"/>
                </a:lnTo>
                <a:lnTo>
                  <a:pt x="2910" y="303"/>
                </a:lnTo>
                <a:lnTo>
                  <a:pt x="2902" y="281"/>
                </a:lnTo>
                <a:lnTo>
                  <a:pt x="2892" y="261"/>
                </a:lnTo>
                <a:lnTo>
                  <a:pt x="2882" y="242"/>
                </a:lnTo>
                <a:lnTo>
                  <a:pt x="2871" y="223"/>
                </a:lnTo>
                <a:lnTo>
                  <a:pt x="2859" y="203"/>
                </a:lnTo>
                <a:lnTo>
                  <a:pt x="2847" y="186"/>
                </a:lnTo>
                <a:lnTo>
                  <a:pt x="2833" y="169"/>
                </a:lnTo>
                <a:lnTo>
                  <a:pt x="2818" y="152"/>
                </a:lnTo>
                <a:lnTo>
                  <a:pt x="2803" y="135"/>
                </a:lnTo>
                <a:lnTo>
                  <a:pt x="2787" y="120"/>
                </a:lnTo>
                <a:lnTo>
                  <a:pt x="2771" y="106"/>
                </a:lnTo>
                <a:lnTo>
                  <a:pt x="2754" y="93"/>
                </a:lnTo>
                <a:lnTo>
                  <a:pt x="2735" y="80"/>
                </a:lnTo>
                <a:lnTo>
                  <a:pt x="2716" y="67"/>
                </a:lnTo>
                <a:lnTo>
                  <a:pt x="2698" y="56"/>
                </a:lnTo>
                <a:lnTo>
                  <a:pt x="2677" y="46"/>
                </a:lnTo>
                <a:lnTo>
                  <a:pt x="2657" y="37"/>
                </a:lnTo>
                <a:lnTo>
                  <a:pt x="2636" y="29"/>
                </a:lnTo>
                <a:lnTo>
                  <a:pt x="2615" y="22"/>
                </a:lnTo>
                <a:lnTo>
                  <a:pt x="2593" y="16"/>
                </a:lnTo>
                <a:lnTo>
                  <a:pt x="2571" y="11"/>
                </a:lnTo>
                <a:lnTo>
                  <a:pt x="2549" y="7"/>
                </a:lnTo>
                <a:lnTo>
                  <a:pt x="2525" y="3"/>
                </a:lnTo>
                <a:lnTo>
                  <a:pt x="2502" y="1"/>
                </a:lnTo>
                <a:lnTo>
                  <a:pt x="2479" y="0"/>
                </a:lnTo>
                <a:close/>
                <a:moveTo>
                  <a:pt x="1194" y="369"/>
                </a:moveTo>
                <a:lnTo>
                  <a:pt x="1744" y="369"/>
                </a:lnTo>
                <a:lnTo>
                  <a:pt x="1753" y="369"/>
                </a:lnTo>
                <a:lnTo>
                  <a:pt x="1763" y="370"/>
                </a:lnTo>
                <a:lnTo>
                  <a:pt x="1772" y="373"/>
                </a:lnTo>
                <a:lnTo>
                  <a:pt x="1780" y="376"/>
                </a:lnTo>
                <a:lnTo>
                  <a:pt x="1788" y="379"/>
                </a:lnTo>
                <a:lnTo>
                  <a:pt x="1796" y="384"/>
                </a:lnTo>
                <a:lnTo>
                  <a:pt x="1803" y="389"/>
                </a:lnTo>
                <a:lnTo>
                  <a:pt x="1809" y="395"/>
                </a:lnTo>
                <a:lnTo>
                  <a:pt x="1815" y="401"/>
                </a:lnTo>
                <a:lnTo>
                  <a:pt x="1820" y="408"/>
                </a:lnTo>
                <a:lnTo>
                  <a:pt x="1825" y="416"/>
                </a:lnTo>
                <a:lnTo>
                  <a:pt x="1828" y="424"/>
                </a:lnTo>
                <a:lnTo>
                  <a:pt x="1833" y="433"/>
                </a:lnTo>
                <a:lnTo>
                  <a:pt x="1835" y="442"/>
                </a:lnTo>
                <a:lnTo>
                  <a:pt x="1836" y="451"/>
                </a:lnTo>
                <a:lnTo>
                  <a:pt x="1837" y="460"/>
                </a:lnTo>
                <a:lnTo>
                  <a:pt x="1836" y="469"/>
                </a:lnTo>
                <a:lnTo>
                  <a:pt x="1835" y="478"/>
                </a:lnTo>
                <a:lnTo>
                  <a:pt x="1833" y="487"/>
                </a:lnTo>
                <a:lnTo>
                  <a:pt x="1828" y="495"/>
                </a:lnTo>
                <a:lnTo>
                  <a:pt x="1825" y="504"/>
                </a:lnTo>
                <a:lnTo>
                  <a:pt x="1820" y="512"/>
                </a:lnTo>
                <a:lnTo>
                  <a:pt x="1815" y="519"/>
                </a:lnTo>
                <a:lnTo>
                  <a:pt x="1809" y="525"/>
                </a:lnTo>
                <a:lnTo>
                  <a:pt x="1803" y="531"/>
                </a:lnTo>
                <a:lnTo>
                  <a:pt x="1796" y="536"/>
                </a:lnTo>
                <a:lnTo>
                  <a:pt x="1788" y="541"/>
                </a:lnTo>
                <a:lnTo>
                  <a:pt x="1780" y="545"/>
                </a:lnTo>
                <a:lnTo>
                  <a:pt x="1772" y="548"/>
                </a:lnTo>
                <a:lnTo>
                  <a:pt x="1763" y="550"/>
                </a:lnTo>
                <a:lnTo>
                  <a:pt x="1753" y="551"/>
                </a:lnTo>
                <a:lnTo>
                  <a:pt x="1744" y="552"/>
                </a:lnTo>
                <a:lnTo>
                  <a:pt x="1194" y="552"/>
                </a:lnTo>
                <a:lnTo>
                  <a:pt x="1184" y="551"/>
                </a:lnTo>
                <a:lnTo>
                  <a:pt x="1175" y="550"/>
                </a:lnTo>
                <a:lnTo>
                  <a:pt x="1166" y="548"/>
                </a:lnTo>
                <a:lnTo>
                  <a:pt x="1158" y="545"/>
                </a:lnTo>
                <a:lnTo>
                  <a:pt x="1150" y="541"/>
                </a:lnTo>
                <a:lnTo>
                  <a:pt x="1142" y="536"/>
                </a:lnTo>
                <a:lnTo>
                  <a:pt x="1135" y="531"/>
                </a:lnTo>
                <a:lnTo>
                  <a:pt x="1129" y="525"/>
                </a:lnTo>
                <a:lnTo>
                  <a:pt x="1123" y="519"/>
                </a:lnTo>
                <a:lnTo>
                  <a:pt x="1117" y="512"/>
                </a:lnTo>
                <a:lnTo>
                  <a:pt x="1112" y="504"/>
                </a:lnTo>
                <a:lnTo>
                  <a:pt x="1108" y="495"/>
                </a:lnTo>
                <a:lnTo>
                  <a:pt x="1105" y="487"/>
                </a:lnTo>
                <a:lnTo>
                  <a:pt x="1103" y="478"/>
                </a:lnTo>
                <a:lnTo>
                  <a:pt x="1102" y="469"/>
                </a:lnTo>
                <a:lnTo>
                  <a:pt x="1101" y="460"/>
                </a:lnTo>
                <a:lnTo>
                  <a:pt x="1102" y="451"/>
                </a:lnTo>
                <a:lnTo>
                  <a:pt x="1103" y="442"/>
                </a:lnTo>
                <a:lnTo>
                  <a:pt x="1105" y="433"/>
                </a:lnTo>
                <a:lnTo>
                  <a:pt x="1108" y="424"/>
                </a:lnTo>
                <a:lnTo>
                  <a:pt x="1112" y="416"/>
                </a:lnTo>
                <a:lnTo>
                  <a:pt x="1117" y="408"/>
                </a:lnTo>
                <a:lnTo>
                  <a:pt x="1123" y="401"/>
                </a:lnTo>
                <a:lnTo>
                  <a:pt x="1129" y="395"/>
                </a:lnTo>
                <a:lnTo>
                  <a:pt x="1135" y="389"/>
                </a:lnTo>
                <a:lnTo>
                  <a:pt x="1142" y="384"/>
                </a:lnTo>
                <a:lnTo>
                  <a:pt x="1150" y="379"/>
                </a:lnTo>
                <a:lnTo>
                  <a:pt x="1158" y="376"/>
                </a:lnTo>
                <a:lnTo>
                  <a:pt x="1166" y="373"/>
                </a:lnTo>
                <a:lnTo>
                  <a:pt x="1175" y="370"/>
                </a:lnTo>
                <a:lnTo>
                  <a:pt x="1184" y="369"/>
                </a:lnTo>
                <a:lnTo>
                  <a:pt x="1194" y="369"/>
                </a:lnTo>
                <a:close/>
                <a:moveTo>
                  <a:pt x="1468" y="5328"/>
                </a:moveTo>
                <a:lnTo>
                  <a:pt x="1468" y="5328"/>
                </a:lnTo>
                <a:lnTo>
                  <a:pt x="1454" y="5328"/>
                </a:lnTo>
                <a:lnTo>
                  <a:pt x="1441" y="5327"/>
                </a:lnTo>
                <a:lnTo>
                  <a:pt x="1427" y="5325"/>
                </a:lnTo>
                <a:lnTo>
                  <a:pt x="1414" y="5322"/>
                </a:lnTo>
                <a:lnTo>
                  <a:pt x="1399" y="5319"/>
                </a:lnTo>
                <a:lnTo>
                  <a:pt x="1387" y="5316"/>
                </a:lnTo>
                <a:lnTo>
                  <a:pt x="1374" y="5312"/>
                </a:lnTo>
                <a:lnTo>
                  <a:pt x="1362" y="5307"/>
                </a:lnTo>
                <a:lnTo>
                  <a:pt x="1350" y="5300"/>
                </a:lnTo>
                <a:lnTo>
                  <a:pt x="1338" y="5294"/>
                </a:lnTo>
                <a:lnTo>
                  <a:pt x="1325" y="5288"/>
                </a:lnTo>
                <a:lnTo>
                  <a:pt x="1314" y="5281"/>
                </a:lnTo>
                <a:lnTo>
                  <a:pt x="1304" y="5273"/>
                </a:lnTo>
                <a:lnTo>
                  <a:pt x="1294" y="5265"/>
                </a:lnTo>
                <a:lnTo>
                  <a:pt x="1284" y="5257"/>
                </a:lnTo>
                <a:lnTo>
                  <a:pt x="1274" y="5248"/>
                </a:lnTo>
                <a:lnTo>
                  <a:pt x="1265" y="5238"/>
                </a:lnTo>
                <a:lnTo>
                  <a:pt x="1256" y="5227"/>
                </a:lnTo>
                <a:lnTo>
                  <a:pt x="1248" y="5217"/>
                </a:lnTo>
                <a:lnTo>
                  <a:pt x="1240" y="5206"/>
                </a:lnTo>
                <a:lnTo>
                  <a:pt x="1233" y="5195"/>
                </a:lnTo>
                <a:lnTo>
                  <a:pt x="1227" y="5184"/>
                </a:lnTo>
                <a:lnTo>
                  <a:pt x="1221" y="5172"/>
                </a:lnTo>
                <a:lnTo>
                  <a:pt x="1215" y="5159"/>
                </a:lnTo>
                <a:lnTo>
                  <a:pt x="1210" y="5147"/>
                </a:lnTo>
                <a:lnTo>
                  <a:pt x="1206" y="5134"/>
                </a:lnTo>
                <a:lnTo>
                  <a:pt x="1202" y="5121"/>
                </a:lnTo>
                <a:lnTo>
                  <a:pt x="1199" y="5108"/>
                </a:lnTo>
                <a:lnTo>
                  <a:pt x="1197" y="5095"/>
                </a:lnTo>
                <a:lnTo>
                  <a:pt x="1195" y="5080"/>
                </a:lnTo>
                <a:lnTo>
                  <a:pt x="1194" y="5066"/>
                </a:lnTo>
                <a:lnTo>
                  <a:pt x="1194" y="5052"/>
                </a:lnTo>
                <a:lnTo>
                  <a:pt x="1194" y="5038"/>
                </a:lnTo>
                <a:lnTo>
                  <a:pt x="1195" y="5025"/>
                </a:lnTo>
                <a:lnTo>
                  <a:pt x="1197" y="5010"/>
                </a:lnTo>
                <a:lnTo>
                  <a:pt x="1199" y="4997"/>
                </a:lnTo>
                <a:lnTo>
                  <a:pt x="1202" y="4983"/>
                </a:lnTo>
                <a:lnTo>
                  <a:pt x="1206" y="4970"/>
                </a:lnTo>
                <a:lnTo>
                  <a:pt x="1210" y="4958"/>
                </a:lnTo>
                <a:lnTo>
                  <a:pt x="1215" y="4945"/>
                </a:lnTo>
                <a:lnTo>
                  <a:pt x="1221" y="4932"/>
                </a:lnTo>
                <a:lnTo>
                  <a:pt x="1227" y="4921"/>
                </a:lnTo>
                <a:lnTo>
                  <a:pt x="1233" y="4909"/>
                </a:lnTo>
                <a:lnTo>
                  <a:pt x="1240" y="4898"/>
                </a:lnTo>
                <a:lnTo>
                  <a:pt x="1248" y="4888"/>
                </a:lnTo>
                <a:lnTo>
                  <a:pt x="1256" y="4876"/>
                </a:lnTo>
                <a:lnTo>
                  <a:pt x="1265" y="4867"/>
                </a:lnTo>
                <a:lnTo>
                  <a:pt x="1274" y="4857"/>
                </a:lnTo>
                <a:lnTo>
                  <a:pt x="1284" y="4848"/>
                </a:lnTo>
                <a:lnTo>
                  <a:pt x="1294" y="4840"/>
                </a:lnTo>
                <a:lnTo>
                  <a:pt x="1304" y="4832"/>
                </a:lnTo>
                <a:lnTo>
                  <a:pt x="1314" y="4824"/>
                </a:lnTo>
                <a:lnTo>
                  <a:pt x="1325" y="4817"/>
                </a:lnTo>
                <a:lnTo>
                  <a:pt x="1338" y="4810"/>
                </a:lnTo>
                <a:lnTo>
                  <a:pt x="1350" y="4803"/>
                </a:lnTo>
                <a:lnTo>
                  <a:pt x="1362" y="4798"/>
                </a:lnTo>
                <a:lnTo>
                  <a:pt x="1374" y="4793"/>
                </a:lnTo>
                <a:lnTo>
                  <a:pt x="1387" y="4789"/>
                </a:lnTo>
                <a:lnTo>
                  <a:pt x="1399" y="4785"/>
                </a:lnTo>
                <a:lnTo>
                  <a:pt x="1414" y="4782"/>
                </a:lnTo>
                <a:lnTo>
                  <a:pt x="1427" y="4780"/>
                </a:lnTo>
                <a:lnTo>
                  <a:pt x="1441" y="4778"/>
                </a:lnTo>
                <a:lnTo>
                  <a:pt x="1454" y="4777"/>
                </a:lnTo>
                <a:lnTo>
                  <a:pt x="1468" y="4777"/>
                </a:lnTo>
                <a:lnTo>
                  <a:pt x="1483" y="4777"/>
                </a:lnTo>
                <a:lnTo>
                  <a:pt x="1497" y="4778"/>
                </a:lnTo>
                <a:lnTo>
                  <a:pt x="1511" y="4780"/>
                </a:lnTo>
                <a:lnTo>
                  <a:pt x="1524" y="4782"/>
                </a:lnTo>
                <a:lnTo>
                  <a:pt x="1537" y="4785"/>
                </a:lnTo>
                <a:lnTo>
                  <a:pt x="1551" y="4789"/>
                </a:lnTo>
                <a:lnTo>
                  <a:pt x="1564" y="4793"/>
                </a:lnTo>
                <a:lnTo>
                  <a:pt x="1576" y="4798"/>
                </a:lnTo>
                <a:lnTo>
                  <a:pt x="1588" y="4803"/>
                </a:lnTo>
                <a:lnTo>
                  <a:pt x="1600" y="4810"/>
                </a:lnTo>
                <a:lnTo>
                  <a:pt x="1611" y="4817"/>
                </a:lnTo>
                <a:lnTo>
                  <a:pt x="1623" y="4824"/>
                </a:lnTo>
                <a:lnTo>
                  <a:pt x="1634" y="4832"/>
                </a:lnTo>
                <a:lnTo>
                  <a:pt x="1644" y="4840"/>
                </a:lnTo>
                <a:lnTo>
                  <a:pt x="1654" y="4848"/>
                </a:lnTo>
                <a:lnTo>
                  <a:pt x="1664" y="4857"/>
                </a:lnTo>
                <a:lnTo>
                  <a:pt x="1673" y="4867"/>
                </a:lnTo>
                <a:lnTo>
                  <a:pt x="1681" y="4876"/>
                </a:lnTo>
                <a:lnTo>
                  <a:pt x="1690" y="4888"/>
                </a:lnTo>
                <a:lnTo>
                  <a:pt x="1698" y="4898"/>
                </a:lnTo>
                <a:lnTo>
                  <a:pt x="1705" y="4909"/>
                </a:lnTo>
                <a:lnTo>
                  <a:pt x="1711" y="4921"/>
                </a:lnTo>
                <a:lnTo>
                  <a:pt x="1717" y="4932"/>
                </a:lnTo>
                <a:lnTo>
                  <a:pt x="1723" y="4945"/>
                </a:lnTo>
                <a:lnTo>
                  <a:pt x="1728" y="4958"/>
                </a:lnTo>
                <a:lnTo>
                  <a:pt x="1732" y="4970"/>
                </a:lnTo>
                <a:lnTo>
                  <a:pt x="1736" y="4983"/>
                </a:lnTo>
                <a:lnTo>
                  <a:pt x="1739" y="4997"/>
                </a:lnTo>
                <a:lnTo>
                  <a:pt x="1741" y="5010"/>
                </a:lnTo>
                <a:lnTo>
                  <a:pt x="1743" y="5025"/>
                </a:lnTo>
                <a:lnTo>
                  <a:pt x="1744" y="5038"/>
                </a:lnTo>
                <a:lnTo>
                  <a:pt x="1744" y="5052"/>
                </a:lnTo>
                <a:lnTo>
                  <a:pt x="1744" y="5066"/>
                </a:lnTo>
                <a:lnTo>
                  <a:pt x="1743" y="5080"/>
                </a:lnTo>
                <a:lnTo>
                  <a:pt x="1741" y="5095"/>
                </a:lnTo>
                <a:lnTo>
                  <a:pt x="1739" y="5108"/>
                </a:lnTo>
                <a:lnTo>
                  <a:pt x="1736" y="5121"/>
                </a:lnTo>
                <a:lnTo>
                  <a:pt x="1732" y="5134"/>
                </a:lnTo>
                <a:lnTo>
                  <a:pt x="1728" y="5147"/>
                </a:lnTo>
                <a:lnTo>
                  <a:pt x="1723" y="5159"/>
                </a:lnTo>
                <a:lnTo>
                  <a:pt x="1717" y="5172"/>
                </a:lnTo>
                <a:lnTo>
                  <a:pt x="1711" y="5184"/>
                </a:lnTo>
                <a:lnTo>
                  <a:pt x="1705" y="5195"/>
                </a:lnTo>
                <a:lnTo>
                  <a:pt x="1698" y="5206"/>
                </a:lnTo>
                <a:lnTo>
                  <a:pt x="1690" y="5217"/>
                </a:lnTo>
                <a:lnTo>
                  <a:pt x="1681" y="5227"/>
                </a:lnTo>
                <a:lnTo>
                  <a:pt x="1673" y="5238"/>
                </a:lnTo>
                <a:lnTo>
                  <a:pt x="1664" y="5248"/>
                </a:lnTo>
                <a:lnTo>
                  <a:pt x="1654" y="5257"/>
                </a:lnTo>
                <a:lnTo>
                  <a:pt x="1644" y="5265"/>
                </a:lnTo>
                <a:lnTo>
                  <a:pt x="1634" y="5273"/>
                </a:lnTo>
                <a:lnTo>
                  <a:pt x="1623" y="5281"/>
                </a:lnTo>
                <a:lnTo>
                  <a:pt x="1611" y="5288"/>
                </a:lnTo>
                <a:lnTo>
                  <a:pt x="1600" y="5294"/>
                </a:lnTo>
                <a:lnTo>
                  <a:pt x="1588" y="5300"/>
                </a:lnTo>
                <a:lnTo>
                  <a:pt x="1576" y="5307"/>
                </a:lnTo>
                <a:lnTo>
                  <a:pt x="1564" y="5312"/>
                </a:lnTo>
                <a:lnTo>
                  <a:pt x="1551" y="5316"/>
                </a:lnTo>
                <a:lnTo>
                  <a:pt x="1537" y="5319"/>
                </a:lnTo>
                <a:lnTo>
                  <a:pt x="1524" y="5322"/>
                </a:lnTo>
                <a:lnTo>
                  <a:pt x="1511" y="5325"/>
                </a:lnTo>
                <a:lnTo>
                  <a:pt x="1497" y="5327"/>
                </a:lnTo>
                <a:lnTo>
                  <a:pt x="1483" y="5328"/>
                </a:lnTo>
                <a:lnTo>
                  <a:pt x="1468" y="5328"/>
                </a:lnTo>
                <a:close/>
                <a:moveTo>
                  <a:pt x="2755" y="4593"/>
                </a:moveTo>
                <a:lnTo>
                  <a:pt x="183" y="4593"/>
                </a:lnTo>
                <a:lnTo>
                  <a:pt x="183" y="919"/>
                </a:lnTo>
                <a:lnTo>
                  <a:pt x="2755" y="919"/>
                </a:lnTo>
                <a:lnTo>
                  <a:pt x="2755" y="4593"/>
                </a:lnTo>
                <a:close/>
              </a:path>
            </a:pathLst>
          </a:custGeom>
          <a:solidFill>
            <a:srgbClr val="FFFFFF"/>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dirty="0">
              <a:latin typeface="华文中宋" panose="02010600040101010101" pitchFamily="2" charset="-122"/>
              <a:ea typeface="华文中宋" panose="02010600040101010101" pitchFamily="2" charset="-122"/>
            </a:endParaRPr>
          </a:p>
        </p:txBody>
      </p:sp>
      <p:sp>
        <p:nvSpPr>
          <p:cNvPr id="38" name="KSO_Shape"/>
          <p:cNvSpPr/>
          <p:nvPr/>
        </p:nvSpPr>
        <p:spPr>
          <a:xfrm>
            <a:off x="4885110" y="3694483"/>
            <a:ext cx="342900" cy="341313"/>
          </a:xfrm>
          <a:custGeom>
            <a:avLst/>
            <a:gdLst>
              <a:gd name="connsiteX0" fmla="*/ 320662 w 792088"/>
              <a:gd name="connsiteY0" fmla="*/ 99114 h 792088"/>
              <a:gd name="connsiteX1" fmla="*/ 320662 w 792088"/>
              <a:gd name="connsiteY1" fmla="*/ 475062 h 792088"/>
              <a:gd name="connsiteX2" fmla="*/ 696610 w 792088"/>
              <a:gd name="connsiteY2" fmla="*/ 475062 h 792088"/>
              <a:gd name="connsiteX3" fmla="*/ 696610 w 792088"/>
              <a:gd name="connsiteY3" fmla="*/ 434076 h 792088"/>
              <a:gd name="connsiteX4" fmla="*/ 361648 w 792088"/>
              <a:gd name="connsiteY4" fmla="*/ 434076 h 792088"/>
              <a:gd name="connsiteX5" fmla="*/ 361648 w 792088"/>
              <a:gd name="connsiteY5" fmla="*/ 99114 h 792088"/>
              <a:gd name="connsiteX6" fmla="*/ 396044 w 792088"/>
              <a:gd name="connsiteY6" fmla="*/ 0 h 792088"/>
              <a:gd name="connsiteX7" fmla="*/ 792088 w 792088"/>
              <a:gd name="connsiteY7" fmla="*/ 396044 h 792088"/>
              <a:gd name="connsiteX8" fmla="*/ 396044 w 792088"/>
              <a:gd name="connsiteY8" fmla="*/ 792088 h 792088"/>
              <a:gd name="connsiteX9" fmla="*/ 0 w 792088"/>
              <a:gd name="connsiteY9" fmla="*/ 396044 h 792088"/>
              <a:gd name="connsiteX10" fmla="*/ 396044 w 792088"/>
              <a:gd name="connsiteY10" fmla="*/ 0 h 7920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92088" h="792088">
                <a:moveTo>
                  <a:pt x="320662" y="99114"/>
                </a:moveTo>
                <a:lnTo>
                  <a:pt x="320662" y="475062"/>
                </a:lnTo>
                <a:lnTo>
                  <a:pt x="696610" y="475062"/>
                </a:lnTo>
                <a:lnTo>
                  <a:pt x="696610" y="434076"/>
                </a:lnTo>
                <a:lnTo>
                  <a:pt x="361648" y="434076"/>
                </a:lnTo>
                <a:lnTo>
                  <a:pt x="361648" y="99114"/>
                </a:lnTo>
                <a:close/>
                <a:moveTo>
                  <a:pt x="396044" y="0"/>
                </a:moveTo>
                <a:cubicBezTo>
                  <a:pt x="614773" y="0"/>
                  <a:pt x="792088" y="177315"/>
                  <a:pt x="792088" y="396044"/>
                </a:cubicBezTo>
                <a:cubicBezTo>
                  <a:pt x="792088" y="614773"/>
                  <a:pt x="614773" y="792088"/>
                  <a:pt x="396044" y="792088"/>
                </a:cubicBezTo>
                <a:cubicBezTo>
                  <a:pt x="177315" y="792088"/>
                  <a:pt x="0" y="614773"/>
                  <a:pt x="0" y="396044"/>
                </a:cubicBezTo>
                <a:cubicBezTo>
                  <a:pt x="0" y="177315"/>
                  <a:pt x="177315" y="0"/>
                  <a:pt x="396044" y="0"/>
                </a:cubicBezTo>
                <a:close/>
              </a:path>
            </a:pathLst>
          </a:custGeom>
          <a:solidFill>
            <a:srgbClr val="FFFFFF"/>
          </a:solidFill>
          <a:ln w="28575">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contourW="12700">
              <a:contourClr>
                <a:srgbClr val="FFFFFF"/>
              </a:contourClr>
            </a:sp3d>
          </a:bodyPr>
          <a:lstStyle/>
          <a:p>
            <a:pPr algn="ctr">
              <a:defRPr/>
            </a:pPr>
            <a:endParaRPr lang="en-US">
              <a:solidFill>
                <a:srgbClr val="FFFFFF"/>
              </a:solidFill>
              <a:latin typeface="华文中宋" panose="02010600040101010101" pitchFamily="2" charset="-122"/>
              <a:ea typeface="华文中宋" panose="02010600040101010101" pitchFamily="2" charset="-122"/>
            </a:endParaRPr>
          </a:p>
        </p:txBody>
      </p:sp>
      <p:sp>
        <p:nvSpPr>
          <p:cNvPr id="39" name="KSO_Shape"/>
          <p:cNvSpPr/>
          <p:nvPr/>
        </p:nvSpPr>
        <p:spPr>
          <a:xfrm>
            <a:off x="5310336" y="2407090"/>
            <a:ext cx="336550" cy="341312"/>
          </a:xfrm>
          <a:custGeom>
            <a:avLst/>
            <a:gdLst>
              <a:gd name="connsiteX0" fmla="*/ 150612 w 405200"/>
              <a:gd name="connsiteY0" fmla="*/ 52389 h 413075"/>
              <a:gd name="connsiteX1" fmla="*/ 52389 w 405200"/>
              <a:gd name="connsiteY1" fmla="*/ 150612 h 413075"/>
              <a:gd name="connsiteX2" fmla="*/ 150612 w 405200"/>
              <a:gd name="connsiteY2" fmla="*/ 248836 h 413075"/>
              <a:gd name="connsiteX3" fmla="*/ 248836 w 405200"/>
              <a:gd name="connsiteY3" fmla="*/ 150612 h 413075"/>
              <a:gd name="connsiteX4" fmla="*/ 150612 w 405200"/>
              <a:gd name="connsiteY4" fmla="*/ 52389 h 413075"/>
              <a:gd name="connsiteX5" fmla="*/ 150612 w 405200"/>
              <a:gd name="connsiteY5" fmla="*/ 0 h 413075"/>
              <a:gd name="connsiteX6" fmla="*/ 301225 w 405200"/>
              <a:gd name="connsiteY6" fmla="*/ 150612 h 413075"/>
              <a:gd name="connsiteX7" fmla="*/ 276789 w 405200"/>
              <a:gd name="connsiteY7" fmla="*/ 232452 h 413075"/>
              <a:gd name="connsiteX8" fmla="*/ 279486 w 405200"/>
              <a:gd name="connsiteY8" fmla="*/ 234307 h 413075"/>
              <a:gd name="connsiteX9" fmla="*/ 395404 w 405200"/>
              <a:gd name="connsiteY9" fmla="*/ 354065 h 413075"/>
              <a:gd name="connsiteX10" fmla="*/ 394603 w 405200"/>
              <a:gd name="connsiteY10" fmla="*/ 403280 h 413075"/>
              <a:gd name="connsiteX11" fmla="*/ 345389 w 405200"/>
              <a:gd name="connsiteY11" fmla="*/ 402478 h 413075"/>
              <a:gd name="connsiteX12" fmla="*/ 229470 w 405200"/>
              <a:gd name="connsiteY12" fmla="*/ 282720 h 413075"/>
              <a:gd name="connsiteX13" fmla="*/ 227420 w 405200"/>
              <a:gd name="connsiteY13" fmla="*/ 279520 h 413075"/>
              <a:gd name="connsiteX14" fmla="*/ 150612 w 405200"/>
              <a:gd name="connsiteY14" fmla="*/ 301225 h 413075"/>
              <a:gd name="connsiteX15" fmla="*/ 0 w 405200"/>
              <a:gd name="connsiteY15" fmla="*/ 150612 h 413075"/>
              <a:gd name="connsiteX16" fmla="*/ 150612 w 405200"/>
              <a:gd name="connsiteY16" fmla="*/ 0 h 4130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05200" h="413075">
                <a:moveTo>
                  <a:pt x="150612" y="52389"/>
                </a:moveTo>
                <a:cubicBezTo>
                  <a:pt x="96365" y="52389"/>
                  <a:pt x="52389" y="96365"/>
                  <a:pt x="52389" y="150612"/>
                </a:cubicBezTo>
                <a:cubicBezTo>
                  <a:pt x="52389" y="204860"/>
                  <a:pt x="96365" y="248836"/>
                  <a:pt x="150612" y="248836"/>
                </a:cubicBezTo>
                <a:cubicBezTo>
                  <a:pt x="204860" y="248836"/>
                  <a:pt x="248836" y="204860"/>
                  <a:pt x="248836" y="150612"/>
                </a:cubicBezTo>
                <a:cubicBezTo>
                  <a:pt x="248836" y="96365"/>
                  <a:pt x="204860" y="52389"/>
                  <a:pt x="150612" y="52389"/>
                </a:cubicBezTo>
                <a:close/>
                <a:moveTo>
                  <a:pt x="150612" y="0"/>
                </a:moveTo>
                <a:cubicBezTo>
                  <a:pt x="233793" y="0"/>
                  <a:pt x="301225" y="67431"/>
                  <a:pt x="301225" y="150612"/>
                </a:cubicBezTo>
                <a:cubicBezTo>
                  <a:pt x="301225" y="180842"/>
                  <a:pt x="292319" y="208992"/>
                  <a:pt x="276789" y="232452"/>
                </a:cubicBezTo>
                <a:cubicBezTo>
                  <a:pt x="277931" y="232774"/>
                  <a:pt x="278722" y="233519"/>
                  <a:pt x="279486" y="234307"/>
                </a:cubicBezTo>
                <a:lnTo>
                  <a:pt x="395404" y="354065"/>
                </a:lnTo>
                <a:cubicBezTo>
                  <a:pt x="408773" y="367877"/>
                  <a:pt x="408414" y="389911"/>
                  <a:pt x="394603" y="403280"/>
                </a:cubicBezTo>
                <a:cubicBezTo>
                  <a:pt x="380791" y="416648"/>
                  <a:pt x="358757" y="416289"/>
                  <a:pt x="345389" y="402478"/>
                </a:cubicBezTo>
                <a:lnTo>
                  <a:pt x="229470" y="282720"/>
                </a:lnTo>
                <a:lnTo>
                  <a:pt x="227420" y="279520"/>
                </a:lnTo>
                <a:cubicBezTo>
                  <a:pt x="205163" y="293486"/>
                  <a:pt x="178791" y="301225"/>
                  <a:pt x="150612" y="301225"/>
                </a:cubicBezTo>
                <a:cubicBezTo>
                  <a:pt x="67431" y="301225"/>
                  <a:pt x="0" y="233793"/>
                  <a:pt x="0" y="150612"/>
                </a:cubicBezTo>
                <a:cubicBezTo>
                  <a:pt x="0" y="67431"/>
                  <a:pt x="67431" y="0"/>
                  <a:pt x="150612" y="0"/>
                </a:cubicBez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contourW="12700">
              <a:contourClr>
                <a:srgbClr val="FFFFFF"/>
              </a:contourClr>
            </a:sp3d>
          </a:bodyPr>
          <a:lstStyle/>
          <a:p>
            <a:pPr algn="ctr">
              <a:defRPr/>
            </a:pPr>
            <a:endParaRPr lang="zh-CN" altLang="en-US">
              <a:solidFill>
                <a:srgbClr val="FFFFFF"/>
              </a:solidFill>
              <a:latin typeface="华文中宋" panose="02010600040101010101" pitchFamily="2" charset="-122"/>
              <a:ea typeface="华文中宋" panose="02010600040101010101" pitchFamily="2" charset="-122"/>
            </a:endParaRPr>
          </a:p>
        </p:txBody>
      </p:sp>
      <p:sp>
        <p:nvSpPr>
          <p:cNvPr id="40" name="KSO_Shape"/>
          <p:cNvSpPr/>
          <p:nvPr/>
        </p:nvSpPr>
        <p:spPr bwMode="auto">
          <a:xfrm>
            <a:off x="6986639" y="3815730"/>
            <a:ext cx="342900" cy="311150"/>
          </a:xfrm>
          <a:custGeom>
            <a:avLst/>
            <a:gdLst>
              <a:gd name="T0" fmla="*/ 726341 w 2395538"/>
              <a:gd name="T1" fmla="*/ 2170112 h 2170112"/>
              <a:gd name="T2" fmla="*/ 1441768 w 2395538"/>
              <a:gd name="T3" fmla="*/ 728510 h 2170112"/>
              <a:gd name="T4" fmla="*/ 1885633 w 2395538"/>
              <a:gd name="T5" fmla="*/ 1143658 h 2170112"/>
              <a:gd name="T6" fmla="*/ 1870393 w 2395538"/>
              <a:gd name="T7" fmla="*/ 1187775 h 2170112"/>
              <a:gd name="T8" fmla="*/ 1824038 w 2395538"/>
              <a:gd name="T9" fmla="*/ 1209358 h 2170112"/>
              <a:gd name="T10" fmla="*/ 1774825 w 2395538"/>
              <a:gd name="T11" fmla="*/ 1196345 h 2170112"/>
              <a:gd name="T12" fmla="*/ 87630 w 2395538"/>
              <a:gd name="T13" fmla="*/ 1207136 h 2170112"/>
              <a:gd name="T14" fmla="*/ 36195 w 2395538"/>
              <a:gd name="T15" fmla="*/ 1203010 h 2170112"/>
              <a:gd name="T16" fmla="*/ 2540 w 2395538"/>
              <a:gd name="T17" fmla="*/ 1166510 h 2170112"/>
              <a:gd name="T18" fmla="*/ 7937 w 2395538"/>
              <a:gd name="T19" fmla="*/ 1121123 h 2170112"/>
              <a:gd name="T20" fmla="*/ 1968140 w 2395538"/>
              <a:gd name="T21" fmla="*/ 219388 h 2170112"/>
              <a:gd name="T22" fmla="*/ 2114413 w 2395538"/>
              <a:gd name="T23" fmla="*/ 243789 h 2170112"/>
              <a:gd name="T24" fmla="*/ 2240697 w 2395538"/>
              <a:gd name="T25" fmla="*/ 284667 h 2170112"/>
              <a:gd name="T26" fmla="*/ 2388557 w 2395538"/>
              <a:gd name="T27" fmla="*/ 355016 h 2170112"/>
              <a:gd name="T28" fmla="*/ 2336521 w 2395538"/>
              <a:gd name="T29" fmla="*/ 373079 h 2170112"/>
              <a:gd name="T30" fmla="*/ 2250533 w 2395538"/>
              <a:gd name="T31" fmla="*/ 415225 h 2170112"/>
              <a:gd name="T32" fmla="*/ 2138845 w 2395538"/>
              <a:gd name="T33" fmla="*/ 508390 h 2170112"/>
              <a:gd name="T34" fmla="*/ 2044926 w 2395538"/>
              <a:gd name="T35" fmla="*/ 621519 h 2170112"/>
              <a:gd name="T36" fmla="*/ 1960525 w 2395538"/>
              <a:gd name="T37" fmla="*/ 747006 h 2170112"/>
              <a:gd name="T38" fmla="*/ 1902777 w 2395538"/>
              <a:gd name="T39" fmla="*/ 803412 h 2170112"/>
              <a:gd name="T40" fmla="*/ 1832020 w 2395538"/>
              <a:gd name="T41" fmla="*/ 843974 h 2170112"/>
              <a:gd name="T42" fmla="*/ 1753013 w 2395538"/>
              <a:gd name="T43" fmla="*/ 868374 h 2170112"/>
              <a:gd name="T44" fmla="*/ 1568664 w 2395538"/>
              <a:gd name="T45" fmla="*/ 707079 h 2170112"/>
              <a:gd name="T46" fmla="*/ 1657507 w 2395538"/>
              <a:gd name="T47" fmla="*/ 590147 h 2170112"/>
              <a:gd name="T48" fmla="*/ 1736514 w 2395538"/>
              <a:gd name="T49" fmla="*/ 513143 h 2170112"/>
              <a:gd name="T50" fmla="*/ 1825674 w 2395538"/>
              <a:gd name="T51" fmla="*/ 448498 h 2170112"/>
              <a:gd name="T52" fmla="*/ 1925622 w 2395538"/>
              <a:gd name="T53" fmla="*/ 399381 h 2170112"/>
              <a:gd name="T54" fmla="*/ 2033820 w 2395538"/>
              <a:gd name="T55" fmla="*/ 369910 h 2170112"/>
              <a:gd name="T56" fmla="*/ 2147095 w 2395538"/>
              <a:gd name="T57" fmla="*/ 361671 h 2170112"/>
              <a:gd name="T58" fmla="*/ 2032234 w 2395538"/>
              <a:gd name="T59" fmla="*/ 356601 h 2170112"/>
              <a:gd name="T60" fmla="*/ 1917373 w 2395538"/>
              <a:gd name="T61" fmla="*/ 373713 h 2170112"/>
              <a:gd name="T62" fmla="*/ 1806953 w 2395538"/>
              <a:gd name="T63" fmla="*/ 412690 h 2170112"/>
              <a:gd name="T64" fmla="*/ 1703832 w 2395538"/>
              <a:gd name="T65" fmla="*/ 469730 h 2170112"/>
              <a:gd name="T66" fmla="*/ 1610230 w 2395538"/>
              <a:gd name="T67" fmla="*/ 542297 h 2170112"/>
              <a:gd name="T68" fmla="*/ 1526146 w 2395538"/>
              <a:gd name="T69" fmla="*/ 625638 h 2170112"/>
              <a:gd name="T70" fmla="*/ 1409381 w 2395538"/>
              <a:gd name="T71" fmla="*/ 589196 h 2170112"/>
              <a:gd name="T72" fmla="*/ 1430322 w 2395538"/>
              <a:gd name="T73" fmla="*/ 523601 h 2170112"/>
              <a:gd name="T74" fmla="*/ 1476648 w 2395538"/>
              <a:gd name="T75" fmla="*/ 444696 h 2170112"/>
              <a:gd name="T76" fmla="*/ 1541376 w 2395538"/>
              <a:gd name="T77" fmla="*/ 367375 h 2170112"/>
              <a:gd name="T78" fmla="*/ 1611816 w 2395538"/>
              <a:gd name="T79" fmla="*/ 308117 h 2170112"/>
              <a:gd name="T80" fmla="*/ 1686381 w 2395538"/>
              <a:gd name="T81" fmla="*/ 265337 h 2170112"/>
              <a:gd name="T82" fmla="*/ 1763166 w 2395538"/>
              <a:gd name="T83" fmla="*/ 237134 h 2170112"/>
              <a:gd name="T84" fmla="*/ 1910075 w 2395538"/>
              <a:gd name="T85" fmla="*/ 217487 h 2170112"/>
              <a:gd name="T86" fmla="*/ 1198124 w 2395538"/>
              <a:gd name="T87" fmla="*/ 20298 h 2170112"/>
              <a:gd name="T88" fmla="*/ 1336237 w 2395538"/>
              <a:gd name="T89" fmla="*/ 78653 h 2170112"/>
              <a:gd name="T90" fmla="*/ 1406886 w 2395538"/>
              <a:gd name="T91" fmla="*/ 127177 h 2170112"/>
              <a:gd name="T92" fmla="*/ 1468305 w 2395538"/>
              <a:gd name="T93" fmla="*/ 191241 h 2170112"/>
              <a:gd name="T94" fmla="*/ 1512540 w 2395538"/>
              <a:gd name="T95" fmla="*/ 273066 h 2170112"/>
              <a:gd name="T96" fmla="*/ 1474351 w 2395538"/>
              <a:gd name="T97" fmla="*/ 374554 h 2170112"/>
              <a:gd name="T98" fmla="*/ 1420252 w 2395538"/>
              <a:gd name="T99" fmla="*/ 385654 h 2170112"/>
              <a:gd name="T100" fmla="*/ 1384927 w 2395538"/>
              <a:gd name="T101" fmla="*/ 273700 h 2170112"/>
              <a:gd name="T102" fmla="*/ 1348012 w 2395538"/>
              <a:gd name="T103" fmla="*/ 208050 h 2170112"/>
              <a:gd name="T104" fmla="*/ 1299640 w 2395538"/>
              <a:gd name="T105" fmla="*/ 150963 h 2170112"/>
              <a:gd name="T106" fmla="*/ 1242040 w 2395538"/>
              <a:gd name="T107" fmla="*/ 104659 h 2170112"/>
              <a:gd name="T108" fmla="*/ 1280546 w 2395538"/>
              <a:gd name="T109" fmla="*/ 143986 h 2170112"/>
              <a:gd name="T110" fmla="*/ 1323508 w 2395538"/>
              <a:gd name="T111" fmla="*/ 202024 h 2170112"/>
              <a:gd name="T112" fmla="*/ 1356923 w 2395538"/>
              <a:gd name="T113" fmla="*/ 274969 h 2170112"/>
              <a:gd name="T114" fmla="*/ 1381108 w 2395538"/>
              <a:gd name="T115" fmla="*/ 413880 h 2170112"/>
              <a:gd name="T116" fmla="*/ 1369652 w 2395538"/>
              <a:gd name="T117" fmla="*/ 554378 h 2170112"/>
              <a:gd name="T118" fmla="*/ 1166937 w 2395538"/>
              <a:gd name="T119" fmla="*/ 363136 h 2170112"/>
              <a:gd name="T120" fmla="*/ 1178711 w 2395538"/>
              <a:gd name="T121" fmla="*/ 227079 h 2170112"/>
              <a:gd name="T122" fmla="*/ 1172028 w 2395538"/>
              <a:gd name="T123" fmla="*/ 132568 h 2170112"/>
              <a:gd name="T124" fmla="*/ 1144342 w 2395538"/>
              <a:gd name="T125" fmla="*/ 45670 h 2170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395538" h="2170112">
                <a:moveTo>
                  <a:pt x="940433" y="595312"/>
                </a:moveTo>
                <a:lnTo>
                  <a:pt x="1643062" y="1217102"/>
                </a:lnTo>
                <a:lnTo>
                  <a:pt x="1643062" y="2170112"/>
                </a:lnTo>
                <a:lnTo>
                  <a:pt x="1433735" y="2170112"/>
                </a:lnTo>
                <a:lnTo>
                  <a:pt x="1159290" y="2170112"/>
                </a:lnTo>
                <a:lnTo>
                  <a:pt x="1159290" y="1557214"/>
                </a:lnTo>
                <a:lnTo>
                  <a:pt x="726341" y="1557214"/>
                </a:lnTo>
                <a:lnTo>
                  <a:pt x="726341" y="2170112"/>
                </a:lnTo>
                <a:lnTo>
                  <a:pt x="612307" y="2170112"/>
                </a:lnTo>
                <a:lnTo>
                  <a:pt x="242887" y="2170112"/>
                </a:lnTo>
                <a:lnTo>
                  <a:pt x="242887" y="1655658"/>
                </a:lnTo>
                <a:lnTo>
                  <a:pt x="242887" y="1217102"/>
                </a:lnTo>
                <a:lnTo>
                  <a:pt x="940433" y="595312"/>
                </a:lnTo>
                <a:close/>
                <a:moveTo>
                  <a:pt x="942657" y="284162"/>
                </a:moveTo>
                <a:lnTo>
                  <a:pt x="1252855" y="559975"/>
                </a:lnTo>
                <a:lnTo>
                  <a:pt x="1441768" y="728510"/>
                </a:lnTo>
                <a:lnTo>
                  <a:pt x="1865630" y="1106523"/>
                </a:lnTo>
                <a:lnTo>
                  <a:pt x="1870393" y="1110966"/>
                </a:lnTo>
                <a:lnTo>
                  <a:pt x="1874520" y="1115727"/>
                </a:lnTo>
                <a:lnTo>
                  <a:pt x="1878013" y="1121123"/>
                </a:lnTo>
                <a:lnTo>
                  <a:pt x="1880553" y="1126519"/>
                </a:lnTo>
                <a:lnTo>
                  <a:pt x="1882775" y="1132232"/>
                </a:lnTo>
                <a:lnTo>
                  <a:pt x="1884680" y="1137627"/>
                </a:lnTo>
                <a:lnTo>
                  <a:pt x="1885633" y="1143658"/>
                </a:lnTo>
                <a:lnTo>
                  <a:pt x="1885950" y="1149053"/>
                </a:lnTo>
                <a:lnTo>
                  <a:pt x="1885633" y="1155084"/>
                </a:lnTo>
                <a:lnTo>
                  <a:pt x="1884680" y="1160797"/>
                </a:lnTo>
                <a:lnTo>
                  <a:pt x="1882775" y="1166510"/>
                </a:lnTo>
                <a:lnTo>
                  <a:pt x="1880553" y="1171906"/>
                </a:lnTo>
                <a:lnTo>
                  <a:pt x="1878013" y="1177619"/>
                </a:lnTo>
                <a:lnTo>
                  <a:pt x="1874520" y="1182697"/>
                </a:lnTo>
                <a:lnTo>
                  <a:pt x="1870393" y="1187775"/>
                </a:lnTo>
                <a:lnTo>
                  <a:pt x="1865630" y="1192219"/>
                </a:lnTo>
                <a:lnTo>
                  <a:pt x="1860550" y="1196345"/>
                </a:lnTo>
                <a:lnTo>
                  <a:pt x="1855153" y="1200153"/>
                </a:lnTo>
                <a:lnTo>
                  <a:pt x="1849438" y="1203010"/>
                </a:lnTo>
                <a:lnTo>
                  <a:pt x="1843405" y="1205549"/>
                </a:lnTo>
                <a:lnTo>
                  <a:pt x="1836738" y="1207453"/>
                </a:lnTo>
                <a:lnTo>
                  <a:pt x="1830705" y="1208723"/>
                </a:lnTo>
                <a:lnTo>
                  <a:pt x="1824038" y="1209358"/>
                </a:lnTo>
                <a:lnTo>
                  <a:pt x="1817688" y="1209675"/>
                </a:lnTo>
                <a:lnTo>
                  <a:pt x="1811020" y="1209358"/>
                </a:lnTo>
                <a:lnTo>
                  <a:pt x="1804670" y="1208723"/>
                </a:lnTo>
                <a:lnTo>
                  <a:pt x="1798320" y="1207453"/>
                </a:lnTo>
                <a:lnTo>
                  <a:pt x="1792288" y="1205549"/>
                </a:lnTo>
                <a:lnTo>
                  <a:pt x="1785938" y="1203010"/>
                </a:lnTo>
                <a:lnTo>
                  <a:pt x="1780223" y="1200153"/>
                </a:lnTo>
                <a:lnTo>
                  <a:pt x="1774825" y="1196345"/>
                </a:lnTo>
                <a:lnTo>
                  <a:pt x="1769745" y="1192219"/>
                </a:lnTo>
                <a:lnTo>
                  <a:pt x="942657" y="455553"/>
                </a:lnTo>
                <a:lnTo>
                  <a:pt x="116205" y="1192219"/>
                </a:lnTo>
                <a:lnTo>
                  <a:pt x="111125" y="1196345"/>
                </a:lnTo>
                <a:lnTo>
                  <a:pt x="105410" y="1200153"/>
                </a:lnTo>
                <a:lnTo>
                  <a:pt x="99695" y="1203010"/>
                </a:lnTo>
                <a:lnTo>
                  <a:pt x="93662" y="1205549"/>
                </a:lnTo>
                <a:lnTo>
                  <a:pt x="87630" y="1207136"/>
                </a:lnTo>
                <a:lnTo>
                  <a:pt x="80962" y="1208723"/>
                </a:lnTo>
                <a:lnTo>
                  <a:pt x="74930" y="1209358"/>
                </a:lnTo>
                <a:lnTo>
                  <a:pt x="68262" y="1209675"/>
                </a:lnTo>
                <a:lnTo>
                  <a:pt x="61277" y="1209358"/>
                </a:lnTo>
                <a:lnTo>
                  <a:pt x="55245" y="1208723"/>
                </a:lnTo>
                <a:lnTo>
                  <a:pt x="48577" y="1207136"/>
                </a:lnTo>
                <a:lnTo>
                  <a:pt x="42545" y="1205549"/>
                </a:lnTo>
                <a:lnTo>
                  <a:pt x="36195" y="1203010"/>
                </a:lnTo>
                <a:lnTo>
                  <a:pt x="30797" y="1200153"/>
                </a:lnTo>
                <a:lnTo>
                  <a:pt x="25082" y="1196345"/>
                </a:lnTo>
                <a:lnTo>
                  <a:pt x="20002" y="1192219"/>
                </a:lnTo>
                <a:lnTo>
                  <a:pt x="15240" y="1187775"/>
                </a:lnTo>
                <a:lnTo>
                  <a:pt x="11112" y="1182697"/>
                </a:lnTo>
                <a:lnTo>
                  <a:pt x="7937" y="1177619"/>
                </a:lnTo>
                <a:lnTo>
                  <a:pt x="5080" y="1171906"/>
                </a:lnTo>
                <a:lnTo>
                  <a:pt x="2540" y="1166510"/>
                </a:lnTo>
                <a:lnTo>
                  <a:pt x="1270" y="1160797"/>
                </a:lnTo>
                <a:lnTo>
                  <a:pt x="317" y="1155084"/>
                </a:lnTo>
                <a:lnTo>
                  <a:pt x="0" y="1149053"/>
                </a:lnTo>
                <a:lnTo>
                  <a:pt x="317" y="1143658"/>
                </a:lnTo>
                <a:lnTo>
                  <a:pt x="1270" y="1137627"/>
                </a:lnTo>
                <a:lnTo>
                  <a:pt x="2540" y="1131914"/>
                </a:lnTo>
                <a:lnTo>
                  <a:pt x="5080" y="1126201"/>
                </a:lnTo>
                <a:lnTo>
                  <a:pt x="7937" y="1121123"/>
                </a:lnTo>
                <a:lnTo>
                  <a:pt x="11112" y="1115727"/>
                </a:lnTo>
                <a:lnTo>
                  <a:pt x="15240" y="1110966"/>
                </a:lnTo>
                <a:lnTo>
                  <a:pt x="20002" y="1106523"/>
                </a:lnTo>
                <a:lnTo>
                  <a:pt x="942657" y="284162"/>
                </a:lnTo>
                <a:close/>
                <a:moveTo>
                  <a:pt x="1910075" y="217487"/>
                </a:moveTo>
                <a:lnTo>
                  <a:pt x="1929430" y="217487"/>
                </a:lnTo>
                <a:lnTo>
                  <a:pt x="1948785" y="218121"/>
                </a:lnTo>
                <a:lnTo>
                  <a:pt x="1968140" y="219388"/>
                </a:lnTo>
                <a:lnTo>
                  <a:pt x="1986860" y="220973"/>
                </a:lnTo>
                <a:lnTo>
                  <a:pt x="2005898" y="222874"/>
                </a:lnTo>
                <a:lnTo>
                  <a:pt x="2024301" y="225726"/>
                </a:lnTo>
                <a:lnTo>
                  <a:pt x="2043022" y="228578"/>
                </a:lnTo>
                <a:lnTo>
                  <a:pt x="2061425" y="231747"/>
                </a:lnTo>
                <a:lnTo>
                  <a:pt x="2079193" y="235550"/>
                </a:lnTo>
                <a:lnTo>
                  <a:pt x="2097279" y="239669"/>
                </a:lnTo>
                <a:lnTo>
                  <a:pt x="2114413" y="243789"/>
                </a:lnTo>
                <a:lnTo>
                  <a:pt x="2131865" y="248542"/>
                </a:lnTo>
                <a:lnTo>
                  <a:pt x="2148364" y="252979"/>
                </a:lnTo>
                <a:lnTo>
                  <a:pt x="2164546" y="258049"/>
                </a:lnTo>
                <a:lnTo>
                  <a:pt x="2181046" y="263119"/>
                </a:lnTo>
                <a:lnTo>
                  <a:pt x="2196593" y="268189"/>
                </a:lnTo>
                <a:lnTo>
                  <a:pt x="2211506" y="273893"/>
                </a:lnTo>
                <a:lnTo>
                  <a:pt x="2226419" y="278963"/>
                </a:lnTo>
                <a:lnTo>
                  <a:pt x="2240697" y="284667"/>
                </a:lnTo>
                <a:lnTo>
                  <a:pt x="2267668" y="295758"/>
                </a:lnTo>
                <a:lnTo>
                  <a:pt x="2292734" y="306216"/>
                </a:lnTo>
                <a:lnTo>
                  <a:pt x="2315579" y="316673"/>
                </a:lnTo>
                <a:lnTo>
                  <a:pt x="2335886" y="326496"/>
                </a:lnTo>
                <a:lnTo>
                  <a:pt x="2353338" y="335686"/>
                </a:lnTo>
                <a:lnTo>
                  <a:pt x="2368251" y="343608"/>
                </a:lnTo>
                <a:lnTo>
                  <a:pt x="2379991" y="349946"/>
                </a:lnTo>
                <a:lnTo>
                  <a:pt x="2388557" y="355016"/>
                </a:lnTo>
                <a:lnTo>
                  <a:pt x="2395538" y="359136"/>
                </a:lnTo>
                <a:lnTo>
                  <a:pt x="2386971" y="360403"/>
                </a:lnTo>
                <a:lnTo>
                  <a:pt x="2378721" y="361988"/>
                </a:lnTo>
                <a:lnTo>
                  <a:pt x="2370154" y="363572"/>
                </a:lnTo>
                <a:lnTo>
                  <a:pt x="2361587" y="365791"/>
                </a:lnTo>
                <a:lnTo>
                  <a:pt x="2353020" y="368009"/>
                </a:lnTo>
                <a:lnTo>
                  <a:pt x="2345088" y="370544"/>
                </a:lnTo>
                <a:lnTo>
                  <a:pt x="2336521" y="373079"/>
                </a:lnTo>
                <a:lnTo>
                  <a:pt x="2328271" y="375614"/>
                </a:lnTo>
                <a:lnTo>
                  <a:pt x="2320656" y="379100"/>
                </a:lnTo>
                <a:lnTo>
                  <a:pt x="2312406" y="382269"/>
                </a:lnTo>
                <a:lnTo>
                  <a:pt x="2304157" y="385755"/>
                </a:lnTo>
                <a:lnTo>
                  <a:pt x="2296541" y="389557"/>
                </a:lnTo>
                <a:lnTo>
                  <a:pt x="2280677" y="397162"/>
                </a:lnTo>
                <a:lnTo>
                  <a:pt x="2265446" y="405718"/>
                </a:lnTo>
                <a:lnTo>
                  <a:pt x="2250533" y="415225"/>
                </a:lnTo>
                <a:lnTo>
                  <a:pt x="2235303" y="425049"/>
                </a:lnTo>
                <a:lnTo>
                  <a:pt x="2220708" y="435189"/>
                </a:lnTo>
                <a:lnTo>
                  <a:pt x="2206429" y="446280"/>
                </a:lnTo>
                <a:lnTo>
                  <a:pt x="2192468" y="457688"/>
                </a:lnTo>
                <a:lnTo>
                  <a:pt x="2178825" y="469730"/>
                </a:lnTo>
                <a:lnTo>
                  <a:pt x="2164863" y="482088"/>
                </a:lnTo>
                <a:lnTo>
                  <a:pt x="2151854" y="495081"/>
                </a:lnTo>
                <a:lnTo>
                  <a:pt x="2138845" y="508390"/>
                </a:lnTo>
                <a:lnTo>
                  <a:pt x="2126153" y="521699"/>
                </a:lnTo>
                <a:lnTo>
                  <a:pt x="2113779" y="535325"/>
                </a:lnTo>
                <a:lnTo>
                  <a:pt x="2101721" y="549268"/>
                </a:lnTo>
                <a:lnTo>
                  <a:pt x="2089664" y="563528"/>
                </a:lnTo>
                <a:lnTo>
                  <a:pt x="2078242" y="578105"/>
                </a:lnTo>
                <a:lnTo>
                  <a:pt x="2066819" y="592682"/>
                </a:lnTo>
                <a:lnTo>
                  <a:pt x="2055714" y="607259"/>
                </a:lnTo>
                <a:lnTo>
                  <a:pt x="2044926" y="621519"/>
                </a:lnTo>
                <a:lnTo>
                  <a:pt x="2034455" y="636413"/>
                </a:lnTo>
                <a:lnTo>
                  <a:pt x="2024301" y="650989"/>
                </a:lnTo>
                <a:lnTo>
                  <a:pt x="2014782" y="665566"/>
                </a:lnTo>
                <a:lnTo>
                  <a:pt x="1995745" y="694403"/>
                </a:lnTo>
                <a:lnTo>
                  <a:pt x="1977976" y="722289"/>
                </a:lnTo>
                <a:lnTo>
                  <a:pt x="1972582" y="730845"/>
                </a:lnTo>
                <a:lnTo>
                  <a:pt x="1966553" y="739084"/>
                </a:lnTo>
                <a:lnTo>
                  <a:pt x="1960525" y="747006"/>
                </a:lnTo>
                <a:lnTo>
                  <a:pt x="1954179" y="755245"/>
                </a:lnTo>
                <a:lnTo>
                  <a:pt x="1947833" y="762534"/>
                </a:lnTo>
                <a:lnTo>
                  <a:pt x="1940852" y="770139"/>
                </a:lnTo>
                <a:lnTo>
                  <a:pt x="1933872" y="777111"/>
                </a:lnTo>
                <a:lnTo>
                  <a:pt x="1926257" y="784082"/>
                </a:lnTo>
                <a:lnTo>
                  <a:pt x="1918642" y="790737"/>
                </a:lnTo>
                <a:lnTo>
                  <a:pt x="1911027" y="797075"/>
                </a:lnTo>
                <a:lnTo>
                  <a:pt x="1902777" y="803412"/>
                </a:lnTo>
                <a:lnTo>
                  <a:pt x="1894527" y="809116"/>
                </a:lnTo>
                <a:lnTo>
                  <a:pt x="1886277" y="815137"/>
                </a:lnTo>
                <a:lnTo>
                  <a:pt x="1877710" y="820524"/>
                </a:lnTo>
                <a:lnTo>
                  <a:pt x="1868826" y="825911"/>
                </a:lnTo>
                <a:lnTo>
                  <a:pt x="1859625" y="830665"/>
                </a:lnTo>
                <a:lnTo>
                  <a:pt x="1850740" y="835735"/>
                </a:lnTo>
                <a:lnTo>
                  <a:pt x="1841539" y="839854"/>
                </a:lnTo>
                <a:lnTo>
                  <a:pt x="1832020" y="843974"/>
                </a:lnTo>
                <a:lnTo>
                  <a:pt x="1822501" y="848410"/>
                </a:lnTo>
                <a:lnTo>
                  <a:pt x="1812665" y="851896"/>
                </a:lnTo>
                <a:lnTo>
                  <a:pt x="1803146" y="855065"/>
                </a:lnTo>
                <a:lnTo>
                  <a:pt x="1793310" y="858551"/>
                </a:lnTo>
                <a:lnTo>
                  <a:pt x="1783473" y="861403"/>
                </a:lnTo>
                <a:lnTo>
                  <a:pt x="1773320" y="863938"/>
                </a:lnTo>
                <a:lnTo>
                  <a:pt x="1763166" y="866156"/>
                </a:lnTo>
                <a:lnTo>
                  <a:pt x="1753013" y="868374"/>
                </a:lnTo>
                <a:lnTo>
                  <a:pt x="1742542" y="870276"/>
                </a:lnTo>
                <a:lnTo>
                  <a:pt x="1732706" y="871860"/>
                </a:lnTo>
                <a:lnTo>
                  <a:pt x="1722235" y="873128"/>
                </a:lnTo>
                <a:lnTo>
                  <a:pt x="1711764" y="874078"/>
                </a:lnTo>
                <a:lnTo>
                  <a:pt x="1701611" y="874712"/>
                </a:lnTo>
                <a:lnTo>
                  <a:pt x="1548674" y="738450"/>
                </a:lnTo>
                <a:lnTo>
                  <a:pt x="1558510" y="722923"/>
                </a:lnTo>
                <a:lnTo>
                  <a:pt x="1568664" y="707079"/>
                </a:lnTo>
                <a:lnTo>
                  <a:pt x="1578500" y="691234"/>
                </a:lnTo>
                <a:lnTo>
                  <a:pt x="1589288" y="676024"/>
                </a:lnTo>
                <a:lnTo>
                  <a:pt x="1605470" y="653841"/>
                </a:lnTo>
                <a:lnTo>
                  <a:pt x="1622287" y="631976"/>
                </a:lnTo>
                <a:lnTo>
                  <a:pt x="1630854" y="621202"/>
                </a:lnTo>
                <a:lnTo>
                  <a:pt x="1639738" y="610745"/>
                </a:lnTo>
                <a:lnTo>
                  <a:pt x="1648305" y="600604"/>
                </a:lnTo>
                <a:lnTo>
                  <a:pt x="1657507" y="590147"/>
                </a:lnTo>
                <a:lnTo>
                  <a:pt x="1667026" y="580007"/>
                </a:lnTo>
                <a:lnTo>
                  <a:pt x="1676545" y="569866"/>
                </a:lnTo>
                <a:lnTo>
                  <a:pt x="1686063" y="560043"/>
                </a:lnTo>
                <a:lnTo>
                  <a:pt x="1695582" y="550219"/>
                </a:lnTo>
                <a:lnTo>
                  <a:pt x="1705418" y="540396"/>
                </a:lnTo>
                <a:lnTo>
                  <a:pt x="1715572" y="531523"/>
                </a:lnTo>
                <a:lnTo>
                  <a:pt x="1726043" y="522016"/>
                </a:lnTo>
                <a:lnTo>
                  <a:pt x="1736514" y="513143"/>
                </a:lnTo>
                <a:lnTo>
                  <a:pt x="1746984" y="503954"/>
                </a:lnTo>
                <a:lnTo>
                  <a:pt x="1757772" y="495714"/>
                </a:lnTo>
                <a:lnTo>
                  <a:pt x="1768878" y="487158"/>
                </a:lnTo>
                <a:lnTo>
                  <a:pt x="1779983" y="478919"/>
                </a:lnTo>
                <a:lnTo>
                  <a:pt x="1791089" y="470680"/>
                </a:lnTo>
                <a:lnTo>
                  <a:pt x="1802194" y="463075"/>
                </a:lnTo>
                <a:lnTo>
                  <a:pt x="1813934" y="455470"/>
                </a:lnTo>
                <a:lnTo>
                  <a:pt x="1825674" y="448498"/>
                </a:lnTo>
                <a:lnTo>
                  <a:pt x="1838048" y="441210"/>
                </a:lnTo>
                <a:lnTo>
                  <a:pt x="1850106" y="434238"/>
                </a:lnTo>
                <a:lnTo>
                  <a:pt x="1862163" y="427901"/>
                </a:lnTo>
                <a:lnTo>
                  <a:pt x="1874537" y="421563"/>
                </a:lnTo>
                <a:lnTo>
                  <a:pt x="1887229" y="415859"/>
                </a:lnTo>
                <a:lnTo>
                  <a:pt x="1899921" y="409838"/>
                </a:lnTo>
                <a:lnTo>
                  <a:pt x="1912613" y="404451"/>
                </a:lnTo>
                <a:lnTo>
                  <a:pt x="1925622" y="399381"/>
                </a:lnTo>
                <a:lnTo>
                  <a:pt x="1938631" y="394627"/>
                </a:lnTo>
                <a:lnTo>
                  <a:pt x="1951958" y="390191"/>
                </a:lnTo>
                <a:lnTo>
                  <a:pt x="1965284" y="385755"/>
                </a:lnTo>
                <a:lnTo>
                  <a:pt x="1978928" y="382269"/>
                </a:lnTo>
                <a:lnTo>
                  <a:pt x="1992572" y="378783"/>
                </a:lnTo>
                <a:lnTo>
                  <a:pt x="2006215" y="375297"/>
                </a:lnTo>
                <a:lnTo>
                  <a:pt x="2019859" y="372445"/>
                </a:lnTo>
                <a:lnTo>
                  <a:pt x="2033820" y="369910"/>
                </a:lnTo>
                <a:lnTo>
                  <a:pt x="2047781" y="368009"/>
                </a:lnTo>
                <a:lnTo>
                  <a:pt x="2062059" y="366107"/>
                </a:lnTo>
                <a:lnTo>
                  <a:pt x="2076021" y="364206"/>
                </a:lnTo>
                <a:lnTo>
                  <a:pt x="2089981" y="362938"/>
                </a:lnTo>
                <a:lnTo>
                  <a:pt x="2104260" y="362305"/>
                </a:lnTo>
                <a:lnTo>
                  <a:pt x="2118538" y="361671"/>
                </a:lnTo>
                <a:lnTo>
                  <a:pt x="2132817" y="361354"/>
                </a:lnTo>
                <a:lnTo>
                  <a:pt x="2147095" y="361671"/>
                </a:lnTo>
                <a:lnTo>
                  <a:pt x="2133134" y="359770"/>
                </a:lnTo>
                <a:lnTo>
                  <a:pt x="2118538" y="358502"/>
                </a:lnTo>
                <a:lnTo>
                  <a:pt x="2104260" y="357235"/>
                </a:lnTo>
                <a:lnTo>
                  <a:pt x="2089981" y="356601"/>
                </a:lnTo>
                <a:lnTo>
                  <a:pt x="2075703" y="355967"/>
                </a:lnTo>
                <a:lnTo>
                  <a:pt x="2061425" y="355967"/>
                </a:lnTo>
                <a:lnTo>
                  <a:pt x="2046829" y="355967"/>
                </a:lnTo>
                <a:lnTo>
                  <a:pt x="2032234" y="356601"/>
                </a:lnTo>
                <a:lnTo>
                  <a:pt x="2017955" y="357552"/>
                </a:lnTo>
                <a:lnTo>
                  <a:pt x="2003677" y="358819"/>
                </a:lnTo>
                <a:lnTo>
                  <a:pt x="1989081" y="360403"/>
                </a:lnTo>
                <a:lnTo>
                  <a:pt x="1974803" y="362305"/>
                </a:lnTo>
                <a:lnTo>
                  <a:pt x="1960525" y="364523"/>
                </a:lnTo>
                <a:lnTo>
                  <a:pt x="1946246" y="367375"/>
                </a:lnTo>
                <a:lnTo>
                  <a:pt x="1931968" y="370227"/>
                </a:lnTo>
                <a:lnTo>
                  <a:pt x="1917373" y="373713"/>
                </a:lnTo>
                <a:lnTo>
                  <a:pt x="1903411" y="377515"/>
                </a:lnTo>
                <a:lnTo>
                  <a:pt x="1889450" y="381318"/>
                </a:lnTo>
                <a:lnTo>
                  <a:pt x="1875489" y="385755"/>
                </a:lnTo>
                <a:lnTo>
                  <a:pt x="1861528" y="390508"/>
                </a:lnTo>
                <a:lnTo>
                  <a:pt x="1847567" y="395578"/>
                </a:lnTo>
                <a:lnTo>
                  <a:pt x="1833924" y="400965"/>
                </a:lnTo>
                <a:lnTo>
                  <a:pt x="1820280" y="406669"/>
                </a:lnTo>
                <a:lnTo>
                  <a:pt x="1806953" y="412690"/>
                </a:lnTo>
                <a:lnTo>
                  <a:pt x="1793627" y="418711"/>
                </a:lnTo>
                <a:lnTo>
                  <a:pt x="1780618" y="425366"/>
                </a:lnTo>
                <a:lnTo>
                  <a:pt x="1766974" y="432020"/>
                </a:lnTo>
                <a:lnTo>
                  <a:pt x="1754282" y="438992"/>
                </a:lnTo>
                <a:lnTo>
                  <a:pt x="1741273" y="446280"/>
                </a:lnTo>
                <a:lnTo>
                  <a:pt x="1728898" y="453885"/>
                </a:lnTo>
                <a:lnTo>
                  <a:pt x="1716207" y="461808"/>
                </a:lnTo>
                <a:lnTo>
                  <a:pt x="1703832" y="469730"/>
                </a:lnTo>
                <a:lnTo>
                  <a:pt x="1691775" y="478286"/>
                </a:lnTo>
                <a:lnTo>
                  <a:pt x="1679717" y="486842"/>
                </a:lnTo>
                <a:lnTo>
                  <a:pt x="1667660" y="495398"/>
                </a:lnTo>
                <a:lnTo>
                  <a:pt x="1655920" y="504270"/>
                </a:lnTo>
                <a:lnTo>
                  <a:pt x="1644180" y="513460"/>
                </a:lnTo>
                <a:lnTo>
                  <a:pt x="1632758" y="522967"/>
                </a:lnTo>
                <a:lnTo>
                  <a:pt x="1621335" y="532473"/>
                </a:lnTo>
                <a:lnTo>
                  <a:pt x="1610230" y="542297"/>
                </a:lnTo>
                <a:lnTo>
                  <a:pt x="1599124" y="551804"/>
                </a:lnTo>
                <a:lnTo>
                  <a:pt x="1588336" y="561944"/>
                </a:lnTo>
                <a:lnTo>
                  <a:pt x="1577548" y="572084"/>
                </a:lnTo>
                <a:lnTo>
                  <a:pt x="1566760" y="582542"/>
                </a:lnTo>
                <a:lnTo>
                  <a:pt x="1556606" y="592999"/>
                </a:lnTo>
                <a:lnTo>
                  <a:pt x="1546136" y="603773"/>
                </a:lnTo>
                <a:lnTo>
                  <a:pt x="1535982" y="614547"/>
                </a:lnTo>
                <a:lnTo>
                  <a:pt x="1526146" y="625638"/>
                </a:lnTo>
                <a:lnTo>
                  <a:pt x="1514406" y="638631"/>
                </a:lnTo>
                <a:lnTo>
                  <a:pt x="1503301" y="651623"/>
                </a:lnTo>
                <a:lnTo>
                  <a:pt x="1492195" y="664932"/>
                </a:lnTo>
                <a:lnTo>
                  <a:pt x="1481407" y="678559"/>
                </a:lnTo>
                <a:lnTo>
                  <a:pt x="1406525" y="612012"/>
                </a:lnTo>
                <a:lnTo>
                  <a:pt x="1407160" y="604407"/>
                </a:lnTo>
                <a:lnTo>
                  <a:pt x="1408112" y="596802"/>
                </a:lnTo>
                <a:lnTo>
                  <a:pt x="1409381" y="589196"/>
                </a:lnTo>
                <a:lnTo>
                  <a:pt x="1410967" y="581274"/>
                </a:lnTo>
                <a:lnTo>
                  <a:pt x="1412554" y="573352"/>
                </a:lnTo>
                <a:lnTo>
                  <a:pt x="1415092" y="565430"/>
                </a:lnTo>
                <a:lnTo>
                  <a:pt x="1417313" y="557191"/>
                </a:lnTo>
                <a:lnTo>
                  <a:pt x="1420169" y="548952"/>
                </a:lnTo>
                <a:lnTo>
                  <a:pt x="1423025" y="540396"/>
                </a:lnTo>
                <a:lnTo>
                  <a:pt x="1426198" y="532157"/>
                </a:lnTo>
                <a:lnTo>
                  <a:pt x="1430322" y="523601"/>
                </a:lnTo>
                <a:lnTo>
                  <a:pt x="1434130" y="514728"/>
                </a:lnTo>
                <a:lnTo>
                  <a:pt x="1438572" y="505855"/>
                </a:lnTo>
                <a:lnTo>
                  <a:pt x="1443332" y="497299"/>
                </a:lnTo>
                <a:lnTo>
                  <a:pt x="1448408" y="488109"/>
                </a:lnTo>
                <a:lnTo>
                  <a:pt x="1453802" y="478919"/>
                </a:lnTo>
                <a:lnTo>
                  <a:pt x="1461100" y="467195"/>
                </a:lnTo>
                <a:lnTo>
                  <a:pt x="1469033" y="455787"/>
                </a:lnTo>
                <a:lnTo>
                  <a:pt x="1476648" y="444696"/>
                </a:lnTo>
                <a:lnTo>
                  <a:pt x="1484263" y="433921"/>
                </a:lnTo>
                <a:lnTo>
                  <a:pt x="1492195" y="423464"/>
                </a:lnTo>
                <a:lnTo>
                  <a:pt x="1500128" y="413641"/>
                </a:lnTo>
                <a:lnTo>
                  <a:pt x="1508060" y="403817"/>
                </a:lnTo>
                <a:lnTo>
                  <a:pt x="1516310" y="393994"/>
                </a:lnTo>
                <a:lnTo>
                  <a:pt x="1524877" y="384804"/>
                </a:lnTo>
                <a:lnTo>
                  <a:pt x="1533127" y="375614"/>
                </a:lnTo>
                <a:lnTo>
                  <a:pt x="1541376" y="367375"/>
                </a:lnTo>
                <a:lnTo>
                  <a:pt x="1549943" y="358819"/>
                </a:lnTo>
                <a:lnTo>
                  <a:pt x="1558828" y="350580"/>
                </a:lnTo>
                <a:lnTo>
                  <a:pt x="1567077" y="342975"/>
                </a:lnTo>
                <a:lnTo>
                  <a:pt x="1575962" y="335369"/>
                </a:lnTo>
                <a:lnTo>
                  <a:pt x="1584846" y="328081"/>
                </a:lnTo>
                <a:lnTo>
                  <a:pt x="1594047" y="321109"/>
                </a:lnTo>
                <a:lnTo>
                  <a:pt x="1602932" y="314455"/>
                </a:lnTo>
                <a:lnTo>
                  <a:pt x="1611816" y="308117"/>
                </a:lnTo>
                <a:lnTo>
                  <a:pt x="1621018" y="301779"/>
                </a:lnTo>
                <a:lnTo>
                  <a:pt x="1630219" y="296075"/>
                </a:lnTo>
                <a:lnTo>
                  <a:pt x="1639421" y="290054"/>
                </a:lnTo>
                <a:lnTo>
                  <a:pt x="1648622" y="284667"/>
                </a:lnTo>
                <a:lnTo>
                  <a:pt x="1657824" y="279280"/>
                </a:lnTo>
                <a:lnTo>
                  <a:pt x="1667343" y="274527"/>
                </a:lnTo>
                <a:lnTo>
                  <a:pt x="1676862" y="269457"/>
                </a:lnTo>
                <a:lnTo>
                  <a:pt x="1686381" y="265337"/>
                </a:lnTo>
                <a:lnTo>
                  <a:pt x="1695582" y="261218"/>
                </a:lnTo>
                <a:lnTo>
                  <a:pt x="1705101" y="256781"/>
                </a:lnTo>
                <a:lnTo>
                  <a:pt x="1714937" y="252979"/>
                </a:lnTo>
                <a:lnTo>
                  <a:pt x="1724456" y="249493"/>
                </a:lnTo>
                <a:lnTo>
                  <a:pt x="1734292" y="246007"/>
                </a:lnTo>
                <a:lnTo>
                  <a:pt x="1743494" y="242838"/>
                </a:lnTo>
                <a:lnTo>
                  <a:pt x="1753330" y="239986"/>
                </a:lnTo>
                <a:lnTo>
                  <a:pt x="1763166" y="237134"/>
                </a:lnTo>
                <a:lnTo>
                  <a:pt x="1773003" y="234599"/>
                </a:lnTo>
                <a:lnTo>
                  <a:pt x="1792675" y="230163"/>
                </a:lnTo>
                <a:lnTo>
                  <a:pt x="1812030" y="226360"/>
                </a:lnTo>
                <a:lnTo>
                  <a:pt x="1831702" y="222874"/>
                </a:lnTo>
                <a:lnTo>
                  <a:pt x="1851375" y="220656"/>
                </a:lnTo>
                <a:lnTo>
                  <a:pt x="1870730" y="219072"/>
                </a:lnTo>
                <a:lnTo>
                  <a:pt x="1890402" y="217804"/>
                </a:lnTo>
                <a:lnTo>
                  <a:pt x="1910075" y="217487"/>
                </a:lnTo>
                <a:close/>
                <a:moveTo>
                  <a:pt x="1112837" y="0"/>
                </a:moveTo>
                <a:lnTo>
                  <a:pt x="1116656" y="634"/>
                </a:lnTo>
                <a:lnTo>
                  <a:pt x="1128112" y="2854"/>
                </a:lnTo>
                <a:lnTo>
                  <a:pt x="1146570" y="6660"/>
                </a:lnTo>
                <a:lnTo>
                  <a:pt x="1157708" y="9197"/>
                </a:lnTo>
                <a:lnTo>
                  <a:pt x="1170119" y="12369"/>
                </a:lnTo>
                <a:lnTo>
                  <a:pt x="1183485" y="16175"/>
                </a:lnTo>
                <a:lnTo>
                  <a:pt x="1198124" y="20298"/>
                </a:lnTo>
                <a:lnTo>
                  <a:pt x="1213399" y="25372"/>
                </a:lnTo>
                <a:lnTo>
                  <a:pt x="1229629" y="30763"/>
                </a:lnTo>
                <a:lnTo>
                  <a:pt x="1246495" y="37106"/>
                </a:lnTo>
                <a:lnTo>
                  <a:pt x="1263998" y="43767"/>
                </a:lnTo>
                <a:lnTo>
                  <a:pt x="1281501" y="51378"/>
                </a:lnTo>
                <a:lnTo>
                  <a:pt x="1299640" y="59307"/>
                </a:lnTo>
                <a:lnTo>
                  <a:pt x="1317780" y="68504"/>
                </a:lnTo>
                <a:lnTo>
                  <a:pt x="1336237" y="78653"/>
                </a:lnTo>
                <a:lnTo>
                  <a:pt x="1345148" y="84045"/>
                </a:lnTo>
                <a:lnTo>
                  <a:pt x="1354058" y="89436"/>
                </a:lnTo>
                <a:lnTo>
                  <a:pt x="1363287" y="95462"/>
                </a:lnTo>
                <a:lnTo>
                  <a:pt x="1372198" y="101171"/>
                </a:lnTo>
                <a:lnTo>
                  <a:pt x="1381108" y="107514"/>
                </a:lnTo>
                <a:lnTo>
                  <a:pt x="1389701" y="113540"/>
                </a:lnTo>
                <a:lnTo>
                  <a:pt x="1398293" y="120517"/>
                </a:lnTo>
                <a:lnTo>
                  <a:pt x="1406886" y="127177"/>
                </a:lnTo>
                <a:lnTo>
                  <a:pt x="1415160" y="134471"/>
                </a:lnTo>
                <a:lnTo>
                  <a:pt x="1423116" y="141449"/>
                </a:lnTo>
                <a:lnTo>
                  <a:pt x="1431390" y="149377"/>
                </a:lnTo>
                <a:lnTo>
                  <a:pt x="1439346" y="157306"/>
                </a:lnTo>
                <a:lnTo>
                  <a:pt x="1446665" y="165552"/>
                </a:lnTo>
                <a:lnTo>
                  <a:pt x="1454303" y="173798"/>
                </a:lnTo>
                <a:lnTo>
                  <a:pt x="1461304" y="182361"/>
                </a:lnTo>
                <a:lnTo>
                  <a:pt x="1468305" y="191241"/>
                </a:lnTo>
                <a:lnTo>
                  <a:pt x="1474988" y="200756"/>
                </a:lnTo>
                <a:lnTo>
                  <a:pt x="1481034" y="209953"/>
                </a:lnTo>
                <a:lnTo>
                  <a:pt x="1487399" y="219785"/>
                </a:lnTo>
                <a:lnTo>
                  <a:pt x="1492809" y="229616"/>
                </a:lnTo>
                <a:lnTo>
                  <a:pt x="1498537" y="240082"/>
                </a:lnTo>
                <a:lnTo>
                  <a:pt x="1503311" y="250865"/>
                </a:lnTo>
                <a:lnTo>
                  <a:pt x="1508084" y="261648"/>
                </a:lnTo>
                <a:lnTo>
                  <a:pt x="1512540" y="273066"/>
                </a:lnTo>
                <a:lnTo>
                  <a:pt x="1516358" y="284483"/>
                </a:lnTo>
                <a:lnTo>
                  <a:pt x="1519859" y="296218"/>
                </a:lnTo>
                <a:lnTo>
                  <a:pt x="1523041" y="308269"/>
                </a:lnTo>
                <a:lnTo>
                  <a:pt x="1525587" y="320955"/>
                </a:lnTo>
                <a:lnTo>
                  <a:pt x="1512540" y="333641"/>
                </a:lnTo>
                <a:lnTo>
                  <a:pt x="1499492" y="346645"/>
                </a:lnTo>
                <a:lnTo>
                  <a:pt x="1486763" y="360599"/>
                </a:lnTo>
                <a:lnTo>
                  <a:pt x="1474351" y="374554"/>
                </a:lnTo>
                <a:lnTo>
                  <a:pt x="1462259" y="389777"/>
                </a:lnTo>
                <a:lnTo>
                  <a:pt x="1450484" y="405000"/>
                </a:lnTo>
                <a:lnTo>
                  <a:pt x="1439027" y="420540"/>
                </a:lnTo>
                <a:lnTo>
                  <a:pt x="1427889" y="437032"/>
                </a:lnTo>
                <a:lnTo>
                  <a:pt x="1426616" y="424346"/>
                </a:lnTo>
                <a:lnTo>
                  <a:pt x="1424389" y="411343"/>
                </a:lnTo>
                <a:lnTo>
                  <a:pt x="1422479" y="398340"/>
                </a:lnTo>
                <a:lnTo>
                  <a:pt x="1420252" y="385654"/>
                </a:lnTo>
                <a:lnTo>
                  <a:pt x="1417706" y="373285"/>
                </a:lnTo>
                <a:lnTo>
                  <a:pt x="1414842" y="360599"/>
                </a:lnTo>
                <a:lnTo>
                  <a:pt x="1411341" y="348230"/>
                </a:lnTo>
                <a:lnTo>
                  <a:pt x="1408159" y="335544"/>
                </a:lnTo>
                <a:lnTo>
                  <a:pt x="1402112" y="317467"/>
                </a:lnTo>
                <a:lnTo>
                  <a:pt x="1396065" y="299706"/>
                </a:lnTo>
                <a:lnTo>
                  <a:pt x="1388746" y="281946"/>
                </a:lnTo>
                <a:lnTo>
                  <a:pt x="1384927" y="273700"/>
                </a:lnTo>
                <a:lnTo>
                  <a:pt x="1381108" y="265137"/>
                </a:lnTo>
                <a:lnTo>
                  <a:pt x="1376653" y="256574"/>
                </a:lnTo>
                <a:lnTo>
                  <a:pt x="1372516" y="248328"/>
                </a:lnTo>
                <a:lnTo>
                  <a:pt x="1368061" y="240082"/>
                </a:lnTo>
                <a:lnTo>
                  <a:pt x="1363287" y="231836"/>
                </a:lnTo>
                <a:lnTo>
                  <a:pt x="1358514" y="223591"/>
                </a:lnTo>
                <a:lnTo>
                  <a:pt x="1353104" y="215979"/>
                </a:lnTo>
                <a:lnTo>
                  <a:pt x="1348012" y="208050"/>
                </a:lnTo>
                <a:lnTo>
                  <a:pt x="1342284" y="200121"/>
                </a:lnTo>
                <a:lnTo>
                  <a:pt x="1336874" y="192827"/>
                </a:lnTo>
                <a:lnTo>
                  <a:pt x="1330827" y="185215"/>
                </a:lnTo>
                <a:lnTo>
                  <a:pt x="1325099" y="178238"/>
                </a:lnTo>
                <a:lnTo>
                  <a:pt x="1319053" y="171261"/>
                </a:lnTo>
                <a:lnTo>
                  <a:pt x="1312688" y="164284"/>
                </a:lnTo>
                <a:lnTo>
                  <a:pt x="1306323" y="157623"/>
                </a:lnTo>
                <a:lnTo>
                  <a:pt x="1299640" y="150963"/>
                </a:lnTo>
                <a:lnTo>
                  <a:pt x="1292957" y="144620"/>
                </a:lnTo>
                <a:lnTo>
                  <a:pt x="1286274" y="138277"/>
                </a:lnTo>
                <a:lnTo>
                  <a:pt x="1278955" y="132251"/>
                </a:lnTo>
                <a:lnTo>
                  <a:pt x="1271636" y="126225"/>
                </a:lnTo>
                <a:lnTo>
                  <a:pt x="1264635" y="120834"/>
                </a:lnTo>
                <a:lnTo>
                  <a:pt x="1257315" y="115125"/>
                </a:lnTo>
                <a:lnTo>
                  <a:pt x="1249996" y="110051"/>
                </a:lnTo>
                <a:lnTo>
                  <a:pt x="1242040" y="104659"/>
                </a:lnTo>
                <a:lnTo>
                  <a:pt x="1234402" y="99902"/>
                </a:lnTo>
                <a:lnTo>
                  <a:pt x="1241403" y="105611"/>
                </a:lnTo>
                <a:lnTo>
                  <a:pt x="1248086" y="111637"/>
                </a:lnTo>
                <a:lnTo>
                  <a:pt x="1255088" y="117663"/>
                </a:lnTo>
                <a:lnTo>
                  <a:pt x="1262089" y="124006"/>
                </a:lnTo>
                <a:lnTo>
                  <a:pt x="1268135" y="130666"/>
                </a:lnTo>
                <a:lnTo>
                  <a:pt x="1274818" y="137009"/>
                </a:lnTo>
                <a:lnTo>
                  <a:pt x="1280546" y="143986"/>
                </a:lnTo>
                <a:lnTo>
                  <a:pt x="1286911" y="150646"/>
                </a:lnTo>
                <a:lnTo>
                  <a:pt x="1292321" y="157623"/>
                </a:lnTo>
                <a:lnTo>
                  <a:pt x="1298367" y="164601"/>
                </a:lnTo>
                <a:lnTo>
                  <a:pt x="1303459" y="171895"/>
                </a:lnTo>
                <a:lnTo>
                  <a:pt x="1308869" y="179190"/>
                </a:lnTo>
                <a:lnTo>
                  <a:pt x="1313961" y="186484"/>
                </a:lnTo>
                <a:lnTo>
                  <a:pt x="1318734" y="194095"/>
                </a:lnTo>
                <a:lnTo>
                  <a:pt x="1323508" y="202024"/>
                </a:lnTo>
                <a:lnTo>
                  <a:pt x="1327963" y="209636"/>
                </a:lnTo>
                <a:lnTo>
                  <a:pt x="1332418" y="217565"/>
                </a:lnTo>
                <a:lnTo>
                  <a:pt x="1336237" y="225493"/>
                </a:lnTo>
                <a:lnTo>
                  <a:pt x="1340056" y="233422"/>
                </a:lnTo>
                <a:lnTo>
                  <a:pt x="1344193" y="241668"/>
                </a:lnTo>
                <a:lnTo>
                  <a:pt x="1347376" y="249914"/>
                </a:lnTo>
                <a:lnTo>
                  <a:pt x="1350558" y="257843"/>
                </a:lnTo>
                <a:lnTo>
                  <a:pt x="1356923" y="274969"/>
                </a:lnTo>
                <a:lnTo>
                  <a:pt x="1362333" y="291778"/>
                </a:lnTo>
                <a:lnTo>
                  <a:pt x="1366788" y="308904"/>
                </a:lnTo>
                <a:lnTo>
                  <a:pt x="1370925" y="326030"/>
                </a:lnTo>
                <a:lnTo>
                  <a:pt x="1374107" y="343790"/>
                </a:lnTo>
                <a:lnTo>
                  <a:pt x="1376653" y="360916"/>
                </a:lnTo>
                <a:lnTo>
                  <a:pt x="1378562" y="378677"/>
                </a:lnTo>
                <a:lnTo>
                  <a:pt x="1380472" y="396120"/>
                </a:lnTo>
                <a:lnTo>
                  <a:pt x="1381108" y="413880"/>
                </a:lnTo>
                <a:lnTo>
                  <a:pt x="1381427" y="431641"/>
                </a:lnTo>
                <a:lnTo>
                  <a:pt x="1381108" y="449401"/>
                </a:lnTo>
                <a:lnTo>
                  <a:pt x="1380472" y="466844"/>
                </a:lnTo>
                <a:lnTo>
                  <a:pt x="1378881" y="484605"/>
                </a:lnTo>
                <a:lnTo>
                  <a:pt x="1377290" y="502048"/>
                </a:lnTo>
                <a:lnTo>
                  <a:pt x="1375380" y="519491"/>
                </a:lnTo>
                <a:lnTo>
                  <a:pt x="1372516" y="536934"/>
                </a:lnTo>
                <a:lnTo>
                  <a:pt x="1369652" y="554378"/>
                </a:lnTo>
                <a:lnTo>
                  <a:pt x="1367106" y="564843"/>
                </a:lnTo>
                <a:lnTo>
                  <a:pt x="1364878" y="574675"/>
                </a:lnTo>
                <a:lnTo>
                  <a:pt x="1334646" y="547717"/>
                </a:lnTo>
                <a:lnTo>
                  <a:pt x="1168210" y="399609"/>
                </a:lnTo>
                <a:lnTo>
                  <a:pt x="1166618" y="387557"/>
                </a:lnTo>
                <a:lnTo>
                  <a:pt x="1166300" y="375188"/>
                </a:lnTo>
                <a:lnTo>
                  <a:pt x="1166618" y="369479"/>
                </a:lnTo>
                <a:lnTo>
                  <a:pt x="1166937" y="363136"/>
                </a:lnTo>
                <a:lnTo>
                  <a:pt x="1167573" y="357110"/>
                </a:lnTo>
                <a:lnTo>
                  <a:pt x="1168528" y="350767"/>
                </a:lnTo>
                <a:lnTo>
                  <a:pt x="1171074" y="330153"/>
                </a:lnTo>
                <a:lnTo>
                  <a:pt x="1173620" y="308269"/>
                </a:lnTo>
                <a:lnTo>
                  <a:pt x="1175847" y="285435"/>
                </a:lnTo>
                <a:lnTo>
                  <a:pt x="1177438" y="262283"/>
                </a:lnTo>
                <a:lnTo>
                  <a:pt x="1178393" y="238814"/>
                </a:lnTo>
                <a:lnTo>
                  <a:pt x="1178711" y="227079"/>
                </a:lnTo>
                <a:lnTo>
                  <a:pt x="1178711" y="215027"/>
                </a:lnTo>
                <a:lnTo>
                  <a:pt x="1178393" y="203293"/>
                </a:lnTo>
                <a:lnTo>
                  <a:pt x="1178075" y="191241"/>
                </a:lnTo>
                <a:lnTo>
                  <a:pt x="1177438" y="179507"/>
                </a:lnTo>
                <a:lnTo>
                  <a:pt x="1176484" y="167772"/>
                </a:lnTo>
                <a:lnTo>
                  <a:pt x="1175211" y="155720"/>
                </a:lnTo>
                <a:lnTo>
                  <a:pt x="1173938" y="144303"/>
                </a:lnTo>
                <a:lnTo>
                  <a:pt x="1172028" y="132568"/>
                </a:lnTo>
                <a:lnTo>
                  <a:pt x="1169801" y="121151"/>
                </a:lnTo>
                <a:lnTo>
                  <a:pt x="1167573" y="109734"/>
                </a:lnTo>
                <a:lnTo>
                  <a:pt x="1164391" y="98633"/>
                </a:lnTo>
                <a:lnTo>
                  <a:pt x="1161208" y="87533"/>
                </a:lnTo>
                <a:lnTo>
                  <a:pt x="1157708" y="76750"/>
                </a:lnTo>
                <a:lnTo>
                  <a:pt x="1153571" y="66284"/>
                </a:lnTo>
                <a:lnTo>
                  <a:pt x="1149115" y="55818"/>
                </a:lnTo>
                <a:lnTo>
                  <a:pt x="1144342" y="45670"/>
                </a:lnTo>
                <a:lnTo>
                  <a:pt x="1138932" y="35838"/>
                </a:lnTo>
                <a:lnTo>
                  <a:pt x="1133204" y="26641"/>
                </a:lnTo>
                <a:lnTo>
                  <a:pt x="1126839" y="17443"/>
                </a:lnTo>
                <a:lnTo>
                  <a:pt x="1119838" y="8563"/>
                </a:lnTo>
                <a:lnTo>
                  <a:pt x="1112837" y="0"/>
                </a:lnTo>
                <a:close/>
              </a:path>
            </a:pathLst>
          </a:custGeom>
          <a:solidFill>
            <a:srgbClr val="FFFFFF"/>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a:solidFill>
                <a:srgbClr val="FFFFFF"/>
              </a:solidFill>
              <a:latin typeface="华文中宋" panose="02010600040101010101" pitchFamily="2" charset="-122"/>
              <a:ea typeface="华文中宋" panose="02010600040101010101" pitchFamily="2" charset="-122"/>
            </a:endParaRPr>
          </a:p>
        </p:txBody>
      </p:sp>
      <p:sp>
        <p:nvSpPr>
          <p:cNvPr id="45" name="文本框 47"/>
          <p:cNvSpPr txBox="1">
            <a:spLocks noChangeArrowheads="1"/>
          </p:cNvSpPr>
          <p:nvPr/>
        </p:nvSpPr>
        <p:spPr bwMode="auto">
          <a:xfrm>
            <a:off x="3584178" y="1865014"/>
            <a:ext cx="1042143" cy="6707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lnSpc>
                <a:spcPct val="150000"/>
              </a:lnSpc>
              <a:spcBef>
                <a:spcPts val="50"/>
              </a:spcBef>
              <a:defRPr/>
            </a:pPr>
            <a:r>
              <a:rPr lang="zh-CN" altLang="en-US" sz="3200" b="1" dirty="0" smtClean="0">
                <a:solidFill>
                  <a:srgbClr val="01458E"/>
                </a:solidFill>
                <a:latin typeface="微软雅黑" panose="020B0503020204020204" pitchFamily="34" charset="-122"/>
                <a:ea typeface="微软雅黑" panose="020B0503020204020204" pitchFamily="34" charset="-122"/>
                <a:sym typeface="Calibri" pitchFamily="34" charset="0"/>
              </a:rPr>
              <a:t>防尘</a:t>
            </a:r>
          </a:p>
        </p:txBody>
      </p:sp>
      <p:sp>
        <p:nvSpPr>
          <p:cNvPr id="46" name="文本框 47"/>
          <p:cNvSpPr txBox="1">
            <a:spLocks noChangeArrowheads="1"/>
          </p:cNvSpPr>
          <p:nvPr/>
        </p:nvSpPr>
        <p:spPr bwMode="auto">
          <a:xfrm>
            <a:off x="7660058" y="1882351"/>
            <a:ext cx="1679797" cy="773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50000"/>
              </a:lnSpc>
              <a:spcBef>
                <a:spcPts val="50"/>
              </a:spcBef>
              <a:defRPr/>
            </a:pPr>
            <a:r>
              <a:rPr lang="zh-CN" altLang="en-US" sz="3200" b="1" dirty="0" smtClean="0">
                <a:solidFill>
                  <a:srgbClr val="01458E"/>
                </a:solidFill>
                <a:latin typeface="微软雅黑" panose="020B0503020204020204" pitchFamily="34" charset="-122"/>
                <a:ea typeface="微软雅黑" panose="020B0503020204020204" pitchFamily="34" charset="-122"/>
                <a:sym typeface="Calibri" pitchFamily="34" charset="0"/>
              </a:rPr>
              <a:t>防毒</a:t>
            </a:r>
            <a:endParaRPr lang="zh-CN" altLang="en-US" sz="3200" b="1" dirty="0">
              <a:solidFill>
                <a:srgbClr val="01458E"/>
              </a:solidFill>
              <a:latin typeface="微软雅黑" panose="020B0503020204020204" pitchFamily="34" charset="-122"/>
              <a:ea typeface="微软雅黑" panose="020B0503020204020204" pitchFamily="34" charset="-122"/>
              <a:sym typeface="Calibri" pitchFamily="34" charset="0"/>
            </a:endParaRPr>
          </a:p>
        </p:txBody>
      </p:sp>
      <p:sp>
        <p:nvSpPr>
          <p:cNvPr id="47" name="文本框 47"/>
          <p:cNvSpPr txBox="1">
            <a:spLocks noChangeArrowheads="1"/>
          </p:cNvSpPr>
          <p:nvPr/>
        </p:nvSpPr>
        <p:spPr bwMode="auto">
          <a:xfrm>
            <a:off x="7641952" y="3813990"/>
            <a:ext cx="3593398" cy="773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50000"/>
              </a:lnSpc>
              <a:spcBef>
                <a:spcPts val="50"/>
              </a:spcBef>
              <a:defRPr/>
            </a:pPr>
            <a:r>
              <a:rPr lang="zh-CN" altLang="en-US" sz="3200" b="1" dirty="0" smtClean="0">
                <a:solidFill>
                  <a:srgbClr val="01458E"/>
                </a:solidFill>
                <a:latin typeface="微软雅黑" panose="020B0503020204020204" pitchFamily="34" charset="-122"/>
                <a:ea typeface="微软雅黑" panose="020B0503020204020204" pitchFamily="34" charset="-122"/>
                <a:sym typeface="Calibri" pitchFamily="34" charset="0"/>
              </a:rPr>
              <a:t>高温与中毒</a:t>
            </a:r>
            <a:endParaRPr lang="zh-CN" altLang="en-US" sz="3200" b="1" dirty="0">
              <a:solidFill>
                <a:srgbClr val="01458E"/>
              </a:solidFill>
              <a:latin typeface="微软雅黑" panose="020B0503020204020204" pitchFamily="34" charset="-122"/>
              <a:ea typeface="微软雅黑" panose="020B0503020204020204" pitchFamily="34" charset="-122"/>
              <a:sym typeface="Calibri" pitchFamily="34" charset="0"/>
            </a:endParaRPr>
          </a:p>
        </p:txBody>
      </p:sp>
      <p:sp>
        <p:nvSpPr>
          <p:cNvPr id="48" name="文本框 47"/>
          <p:cNvSpPr txBox="1">
            <a:spLocks noChangeArrowheads="1"/>
          </p:cNvSpPr>
          <p:nvPr/>
        </p:nvSpPr>
        <p:spPr bwMode="auto">
          <a:xfrm>
            <a:off x="2616452" y="3877361"/>
            <a:ext cx="1996306" cy="773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lnSpc>
                <a:spcPct val="150000"/>
              </a:lnSpc>
              <a:spcBef>
                <a:spcPts val="50"/>
              </a:spcBef>
              <a:defRPr/>
            </a:pPr>
            <a:r>
              <a:rPr lang="zh-CN" altLang="en-US" sz="3200" b="1" dirty="0" smtClean="0">
                <a:solidFill>
                  <a:srgbClr val="01458E"/>
                </a:solidFill>
                <a:latin typeface="微软雅黑" panose="020B0503020204020204" pitchFamily="34" charset="-122"/>
                <a:ea typeface="微软雅黑" panose="020B0503020204020204" pitchFamily="34" charset="-122"/>
                <a:sym typeface="Calibri" pitchFamily="34" charset="0"/>
              </a:rPr>
              <a:t>噪声控制</a:t>
            </a:r>
            <a:endParaRPr lang="zh-CN" altLang="en-US" sz="3200" b="1" dirty="0">
              <a:solidFill>
                <a:srgbClr val="01458E"/>
              </a:solidFill>
              <a:latin typeface="微软雅黑" panose="020B0503020204020204" pitchFamily="34" charset="-122"/>
              <a:ea typeface="微软雅黑" panose="020B0503020204020204" pitchFamily="34" charset="-122"/>
              <a:sym typeface="Calibri" pitchFamily="34" charset="0"/>
            </a:endParaRPr>
          </a:p>
        </p:txBody>
      </p:sp>
      <p:sp>
        <p:nvSpPr>
          <p:cNvPr id="49" name="文本框 48"/>
          <p:cNvSpPr txBox="1">
            <a:spLocks noChangeArrowheads="1"/>
          </p:cNvSpPr>
          <p:nvPr/>
        </p:nvSpPr>
        <p:spPr bwMode="auto">
          <a:xfrm>
            <a:off x="4857769" y="5160065"/>
            <a:ext cx="2466505" cy="773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lnSpc>
                <a:spcPct val="150000"/>
              </a:lnSpc>
              <a:spcBef>
                <a:spcPts val="50"/>
              </a:spcBef>
              <a:defRPr/>
            </a:pPr>
            <a:r>
              <a:rPr lang="zh-CN" altLang="en-US" sz="3200" b="1" dirty="0" smtClean="0">
                <a:solidFill>
                  <a:srgbClr val="01458E"/>
                </a:solidFill>
                <a:latin typeface="微软雅黑" panose="020B0503020204020204" pitchFamily="34" charset="-122"/>
                <a:ea typeface="微软雅黑" panose="020B0503020204020204" pitchFamily="34" charset="-122"/>
                <a:sym typeface="Calibri" pitchFamily="34" charset="0"/>
              </a:rPr>
              <a:t>放射性防护</a:t>
            </a:r>
            <a:endParaRPr lang="zh-CN" altLang="en-US" sz="3200" b="1" dirty="0">
              <a:solidFill>
                <a:srgbClr val="01458E"/>
              </a:solidFill>
              <a:latin typeface="微软雅黑" panose="020B0503020204020204" pitchFamily="34" charset="-122"/>
              <a:ea typeface="微软雅黑" panose="020B0503020204020204" pitchFamily="34" charset="-122"/>
              <a:sym typeface="Calibri" pitchFamily="34" charset="0"/>
            </a:endParaRPr>
          </a:p>
        </p:txBody>
      </p:sp>
      <p:sp>
        <p:nvSpPr>
          <p:cNvPr id="21" name="矩形 20"/>
          <p:cNvSpPr/>
          <p:nvPr/>
        </p:nvSpPr>
        <p:spPr>
          <a:xfrm>
            <a:off x="30867" y="158553"/>
            <a:ext cx="60959" cy="191674"/>
          </a:xfrm>
          <a:prstGeom prst="rect">
            <a:avLst/>
          </a:prstGeom>
          <a:solidFill>
            <a:schemeClr val="tx1">
              <a:lumMod val="95000"/>
              <a:lumOff val="5000"/>
            </a:schemeClr>
          </a:solidFill>
        </p:spPr>
        <p:style>
          <a:lnRef idx="2">
            <a:schemeClr val="accent1">
              <a:shade val="50000"/>
            </a:schemeClr>
          </a:lnRef>
          <a:fillRef idx="1">
            <a:schemeClr val="accent1"/>
          </a:fillRef>
          <a:effectRef idx="0">
            <a:schemeClr val="accent1"/>
          </a:effectRef>
          <a:fontRef idx="minor">
            <a:schemeClr val="lt1"/>
          </a:fontRef>
        </p:style>
        <p:txBody>
          <a:bodyPr lIns="121268" tIns="60634" rIns="121268" bIns="60634" rtlCol="0" anchor="ctr"/>
          <a:lstStyle/>
          <a:p>
            <a:pPr algn="ctr"/>
            <a:endParaRPr lang="zh-CN" altLang="en-US"/>
          </a:p>
        </p:txBody>
      </p:sp>
      <p:sp>
        <p:nvSpPr>
          <p:cNvPr id="22" name="矩形 21"/>
          <p:cNvSpPr/>
          <p:nvPr/>
        </p:nvSpPr>
        <p:spPr>
          <a:xfrm>
            <a:off x="199857" y="158553"/>
            <a:ext cx="113625" cy="191674"/>
          </a:xfrm>
          <a:prstGeom prst="rect">
            <a:avLst/>
          </a:prstGeom>
          <a:solidFill>
            <a:schemeClr val="tx1">
              <a:lumMod val="95000"/>
              <a:lumOff val="5000"/>
            </a:schemeClr>
          </a:solidFill>
        </p:spPr>
        <p:style>
          <a:lnRef idx="2">
            <a:schemeClr val="accent1">
              <a:shade val="50000"/>
            </a:schemeClr>
          </a:lnRef>
          <a:fillRef idx="1">
            <a:schemeClr val="accent1"/>
          </a:fillRef>
          <a:effectRef idx="0">
            <a:schemeClr val="accent1"/>
          </a:effectRef>
          <a:fontRef idx="minor">
            <a:schemeClr val="lt1"/>
          </a:fontRef>
        </p:style>
        <p:txBody>
          <a:bodyPr lIns="121268" tIns="60634" rIns="121268" bIns="60634" rtlCol="0" anchor="ctr"/>
          <a:lstStyle/>
          <a:p>
            <a:pPr algn="ctr"/>
            <a:endParaRPr lang="zh-CN" altLang="en-US"/>
          </a:p>
        </p:txBody>
      </p:sp>
      <p:sp>
        <p:nvSpPr>
          <p:cNvPr id="23" name="文本框 3"/>
          <p:cNvSpPr txBox="1"/>
          <p:nvPr/>
        </p:nvSpPr>
        <p:spPr>
          <a:xfrm>
            <a:off x="313482" y="38482"/>
            <a:ext cx="2809709" cy="430229"/>
          </a:xfrm>
          <a:prstGeom prst="rect">
            <a:avLst/>
          </a:prstGeom>
          <a:noFill/>
        </p:spPr>
        <p:txBody>
          <a:bodyPr wrap="none" lIns="121268" tIns="60634" rIns="121268" bIns="60634" rtlCol="0">
            <a:spAutoFit/>
          </a:bodyPr>
          <a:lstStyle/>
          <a:p>
            <a:r>
              <a:rPr lang="zh-CN" altLang="en-US" sz="2000" b="1" dirty="0" smtClean="0">
                <a:latin typeface="微软雅黑" panose="020B0503020204020204" pitchFamily="34" charset="-122"/>
                <a:ea typeface="微软雅黑" panose="020B0503020204020204" pitchFamily="34" charset="-122"/>
              </a:rPr>
              <a:t>职业病危害分类及预防</a:t>
            </a:r>
            <a:endParaRPr lang="zh-CN" altLang="en-US" sz="2000" b="1" dirty="0">
              <a:latin typeface="微软雅黑" panose="020B0503020204020204" pitchFamily="34" charset="-122"/>
              <a:ea typeface="微软雅黑" panose="020B0503020204020204" pitchFamily="34" charset="-122"/>
            </a:endParaRPr>
          </a:p>
        </p:txBody>
      </p:sp>
    </p:spTree>
    <p:custDataLst>
      <p:tags r:id="rId1"/>
    </p:custDataLst>
    <p:extLst>
      <p:ext uri="{BB962C8B-B14F-4D97-AF65-F5344CB8AC3E}">
        <p14:creationId xmlns:p14="http://schemas.microsoft.com/office/powerpoint/2010/main" val="67183327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内容占位符 2"/>
          <p:cNvSpPr txBox="1">
            <a:spLocks/>
          </p:cNvSpPr>
          <p:nvPr/>
        </p:nvSpPr>
        <p:spPr bwMode="auto">
          <a:xfrm>
            <a:off x="636191" y="1225408"/>
            <a:ext cx="9604375" cy="479626"/>
          </a:xfrm>
          <a:prstGeom prst="rect">
            <a:avLst/>
          </a:prstGeom>
          <a:noFill/>
          <a:ln w="9525">
            <a:noFill/>
            <a:miter lim="800000"/>
            <a:headEnd/>
            <a:tailEnd/>
          </a:ln>
        </p:spPr>
        <p:txBody>
          <a:bodyPr/>
          <a:lstStyle/>
          <a:p>
            <a:pPr marL="228600" indent="-228600">
              <a:lnSpc>
                <a:spcPts val="3800"/>
              </a:lnSpc>
              <a:spcBef>
                <a:spcPts val="1000"/>
              </a:spcBef>
              <a:defRPr/>
            </a:pPr>
            <a:r>
              <a:rPr lang="zh-CN" altLang="en-US" sz="3600" b="1" dirty="0" smtClean="0">
                <a:solidFill>
                  <a:srgbClr val="01458E"/>
                </a:solidFill>
                <a:latin typeface="微软雅黑" panose="020B0503020204020204" pitchFamily="34" charset="-122"/>
                <a:ea typeface="微软雅黑" panose="020B0503020204020204" pitchFamily="34" charset="-122"/>
                <a:sym typeface="Calibri" pitchFamily="34" charset="0"/>
              </a:rPr>
              <a:t>生产性粉尘的来源</a:t>
            </a:r>
            <a:endParaRPr lang="en-US" altLang="zh-CN" sz="3600" b="1" dirty="0" smtClean="0">
              <a:solidFill>
                <a:srgbClr val="01458E"/>
              </a:solidFill>
              <a:latin typeface="微软雅黑" panose="020B0503020204020204" pitchFamily="34" charset="-122"/>
              <a:ea typeface="微软雅黑" panose="020B0503020204020204" pitchFamily="34" charset="-122"/>
              <a:sym typeface="Calibri" pitchFamily="34" charset="0"/>
            </a:endParaRPr>
          </a:p>
          <a:p>
            <a:pPr marL="228600" indent="-228600" eaLnBrk="1" hangingPunct="1">
              <a:lnSpc>
                <a:spcPts val="3800"/>
              </a:lnSpc>
              <a:spcBef>
                <a:spcPts val="1000"/>
              </a:spcBef>
              <a:defRPr/>
            </a:pPr>
            <a:endParaRPr lang="zh-CN" altLang="en-US" sz="2800" b="1" dirty="0">
              <a:solidFill>
                <a:srgbClr val="00863D"/>
              </a:solidFill>
              <a:latin typeface="微软雅黑" panose="020B0503020204020204" pitchFamily="34" charset="-122"/>
              <a:ea typeface="微软雅黑" panose="020B0503020204020204" pitchFamily="34" charset="-122"/>
              <a:sym typeface="Calibri" pitchFamily="34" charset="0"/>
            </a:endParaRPr>
          </a:p>
        </p:txBody>
      </p:sp>
      <p:sp>
        <p:nvSpPr>
          <p:cNvPr id="19" name="矩形 18"/>
          <p:cNvSpPr/>
          <p:nvPr/>
        </p:nvSpPr>
        <p:spPr>
          <a:xfrm>
            <a:off x="857045" y="1964510"/>
            <a:ext cx="9998044" cy="3268587"/>
          </a:xfrm>
          <a:prstGeom prst="rect">
            <a:avLst/>
          </a:prstGeom>
        </p:spPr>
        <p:txBody>
          <a:bodyPr wrap="square">
            <a:spAutoFit/>
          </a:bodyPr>
          <a:lstStyle/>
          <a:p>
            <a:pPr marL="630238" indent="-630238">
              <a:lnSpc>
                <a:spcPct val="200000"/>
              </a:lnSpc>
              <a:spcBef>
                <a:spcPct val="20000"/>
              </a:spcBef>
              <a:buClr>
                <a:schemeClr val="tx2"/>
              </a:buClr>
              <a:buSzPct val="70000"/>
              <a:buFont typeface="Wingdings" pitchFamily="2" charset="2"/>
              <a:buChar char="l"/>
            </a:pPr>
            <a:r>
              <a:rPr lang="zh-CN" altLang="en-US" sz="2400" dirty="0" smtClean="0">
                <a:latin typeface="Microsoft YaHei" pitchFamily="34" charset="-122"/>
                <a:ea typeface="Microsoft YaHei" pitchFamily="34" charset="-122"/>
              </a:rPr>
              <a:t>固体物质的粉碎</a:t>
            </a:r>
          </a:p>
          <a:p>
            <a:pPr marL="630238" indent="-630238">
              <a:lnSpc>
                <a:spcPct val="200000"/>
              </a:lnSpc>
              <a:spcBef>
                <a:spcPct val="20000"/>
              </a:spcBef>
              <a:buClr>
                <a:schemeClr val="tx2"/>
              </a:buClr>
              <a:buSzPct val="70000"/>
              <a:buFont typeface="Wingdings" pitchFamily="2" charset="2"/>
              <a:buChar char="l"/>
            </a:pPr>
            <a:r>
              <a:rPr lang="zh-CN" altLang="en-US" sz="2400" dirty="0" smtClean="0">
                <a:latin typeface="Microsoft YaHei" pitchFamily="34" charset="-122"/>
                <a:ea typeface="Microsoft YaHei" pitchFamily="34" charset="-122"/>
              </a:rPr>
              <a:t>粉沫状物质的混合</a:t>
            </a:r>
          </a:p>
          <a:p>
            <a:pPr marL="630238" indent="-630238">
              <a:lnSpc>
                <a:spcPct val="200000"/>
              </a:lnSpc>
              <a:spcBef>
                <a:spcPct val="20000"/>
              </a:spcBef>
              <a:buClr>
                <a:schemeClr val="tx2"/>
              </a:buClr>
              <a:buSzPct val="70000"/>
              <a:buFont typeface="Wingdings" pitchFamily="2" charset="2"/>
              <a:buChar char="l"/>
            </a:pPr>
            <a:r>
              <a:rPr lang="zh-CN" altLang="en-US" sz="2400" dirty="0" smtClean="0">
                <a:latin typeface="Microsoft YaHei" pitchFamily="34" charset="-122"/>
                <a:ea typeface="Microsoft YaHei" pitchFamily="34" charset="-122"/>
              </a:rPr>
              <a:t>物质的不完全燃烧或爆炸</a:t>
            </a:r>
          </a:p>
          <a:p>
            <a:pPr marL="630238" indent="-630238">
              <a:lnSpc>
                <a:spcPct val="200000"/>
              </a:lnSpc>
              <a:spcBef>
                <a:spcPct val="20000"/>
              </a:spcBef>
              <a:buClr>
                <a:schemeClr val="tx2"/>
              </a:buClr>
              <a:buSzPct val="70000"/>
              <a:buFont typeface="Wingdings" pitchFamily="2" charset="2"/>
              <a:buChar char="l"/>
            </a:pPr>
            <a:r>
              <a:rPr lang="zh-CN" altLang="en-US" sz="2400" dirty="0" smtClean="0">
                <a:latin typeface="Microsoft YaHei" pitchFamily="34" charset="-122"/>
                <a:ea typeface="Microsoft YaHei" pitchFamily="34" charset="-122"/>
              </a:rPr>
              <a:t>某些物质在加热过程中产生的蒸气在空气中冷凝或氧化</a:t>
            </a:r>
          </a:p>
        </p:txBody>
      </p:sp>
      <p:sp>
        <p:nvSpPr>
          <p:cNvPr id="7" name="矩形 6"/>
          <p:cNvSpPr/>
          <p:nvPr/>
        </p:nvSpPr>
        <p:spPr>
          <a:xfrm>
            <a:off x="30867" y="158553"/>
            <a:ext cx="60959" cy="191674"/>
          </a:xfrm>
          <a:prstGeom prst="rect">
            <a:avLst/>
          </a:prstGeom>
          <a:solidFill>
            <a:schemeClr val="tx1">
              <a:lumMod val="95000"/>
              <a:lumOff val="5000"/>
            </a:schemeClr>
          </a:solidFill>
        </p:spPr>
        <p:style>
          <a:lnRef idx="2">
            <a:schemeClr val="accent1">
              <a:shade val="50000"/>
            </a:schemeClr>
          </a:lnRef>
          <a:fillRef idx="1">
            <a:schemeClr val="accent1"/>
          </a:fillRef>
          <a:effectRef idx="0">
            <a:schemeClr val="accent1"/>
          </a:effectRef>
          <a:fontRef idx="minor">
            <a:schemeClr val="lt1"/>
          </a:fontRef>
        </p:style>
        <p:txBody>
          <a:bodyPr lIns="121268" tIns="60634" rIns="121268" bIns="60634" rtlCol="0" anchor="ctr"/>
          <a:lstStyle/>
          <a:p>
            <a:pPr algn="ctr"/>
            <a:endParaRPr lang="zh-CN" altLang="en-US"/>
          </a:p>
        </p:txBody>
      </p:sp>
      <p:sp>
        <p:nvSpPr>
          <p:cNvPr id="8" name="矩形 7"/>
          <p:cNvSpPr/>
          <p:nvPr/>
        </p:nvSpPr>
        <p:spPr>
          <a:xfrm>
            <a:off x="199857" y="158553"/>
            <a:ext cx="113625" cy="191674"/>
          </a:xfrm>
          <a:prstGeom prst="rect">
            <a:avLst/>
          </a:prstGeom>
          <a:solidFill>
            <a:schemeClr val="tx1">
              <a:lumMod val="95000"/>
              <a:lumOff val="5000"/>
            </a:schemeClr>
          </a:solidFill>
        </p:spPr>
        <p:style>
          <a:lnRef idx="2">
            <a:schemeClr val="accent1">
              <a:shade val="50000"/>
            </a:schemeClr>
          </a:lnRef>
          <a:fillRef idx="1">
            <a:schemeClr val="accent1"/>
          </a:fillRef>
          <a:effectRef idx="0">
            <a:schemeClr val="accent1"/>
          </a:effectRef>
          <a:fontRef idx="minor">
            <a:schemeClr val="lt1"/>
          </a:fontRef>
        </p:style>
        <p:txBody>
          <a:bodyPr lIns="121268" tIns="60634" rIns="121268" bIns="60634" rtlCol="0" anchor="ctr"/>
          <a:lstStyle/>
          <a:p>
            <a:pPr algn="ctr"/>
            <a:endParaRPr lang="zh-CN" altLang="en-US"/>
          </a:p>
        </p:txBody>
      </p:sp>
      <p:sp>
        <p:nvSpPr>
          <p:cNvPr id="9" name="文本框 3"/>
          <p:cNvSpPr txBox="1"/>
          <p:nvPr/>
        </p:nvSpPr>
        <p:spPr>
          <a:xfrm>
            <a:off x="313482" y="38482"/>
            <a:ext cx="2809709" cy="430229"/>
          </a:xfrm>
          <a:prstGeom prst="rect">
            <a:avLst/>
          </a:prstGeom>
          <a:noFill/>
        </p:spPr>
        <p:txBody>
          <a:bodyPr wrap="none" lIns="121268" tIns="60634" rIns="121268" bIns="60634" rtlCol="0">
            <a:spAutoFit/>
          </a:bodyPr>
          <a:lstStyle/>
          <a:p>
            <a:r>
              <a:rPr lang="zh-CN" altLang="en-US" sz="2000" b="1" dirty="0" smtClean="0">
                <a:latin typeface="微软雅黑" panose="020B0503020204020204" pitchFamily="34" charset="-122"/>
                <a:ea typeface="微软雅黑" panose="020B0503020204020204" pitchFamily="34" charset="-122"/>
              </a:rPr>
              <a:t>职业病危害分类及预防</a:t>
            </a:r>
            <a:endParaRPr lang="zh-CN" altLang="en-US" sz="2000" b="1" dirty="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12205410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内容占位符 2"/>
          <p:cNvSpPr txBox="1">
            <a:spLocks/>
          </p:cNvSpPr>
          <p:nvPr/>
        </p:nvSpPr>
        <p:spPr bwMode="auto">
          <a:xfrm>
            <a:off x="753880" y="999083"/>
            <a:ext cx="9604375" cy="479626"/>
          </a:xfrm>
          <a:prstGeom prst="rect">
            <a:avLst/>
          </a:prstGeom>
          <a:noFill/>
          <a:ln w="9525">
            <a:noFill/>
            <a:miter lim="800000"/>
            <a:headEnd/>
            <a:tailEnd/>
          </a:ln>
        </p:spPr>
        <p:txBody>
          <a:bodyPr/>
          <a:lstStyle/>
          <a:p>
            <a:pPr marL="228600" indent="-228600">
              <a:lnSpc>
                <a:spcPts val="3800"/>
              </a:lnSpc>
              <a:spcBef>
                <a:spcPts val="1000"/>
              </a:spcBef>
              <a:defRPr/>
            </a:pPr>
            <a:r>
              <a:rPr lang="zh-CN" altLang="en-US" sz="2800" b="1" dirty="0" smtClean="0">
                <a:solidFill>
                  <a:srgbClr val="01458E"/>
                </a:solidFill>
                <a:latin typeface="微软雅黑" panose="020B0503020204020204" pitchFamily="34" charset="-122"/>
                <a:ea typeface="微软雅黑" panose="020B0503020204020204" pitchFamily="34" charset="-122"/>
                <a:sym typeface="Calibri" pitchFamily="34" charset="0"/>
              </a:rPr>
              <a:t>防尘措施：</a:t>
            </a:r>
            <a:r>
              <a:rPr lang="zh-CN" altLang="en-US" sz="2800" b="1" dirty="0" smtClean="0">
                <a:solidFill>
                  <a:srgbClr val="FF0000"/>
                </a:solidFill>
                <a:latin typeface="微软雅黑" panose="020B0503020204020204" pitchFamily="34" charset="-122"/>
                <a:ea typeface="微软雅黑" panose="020B0503020204020204" pitchFamily="34" charset="-122"/>
                <a:sym typeface="Calibri" pitchFamily="34" charset="0"/>
              </a:rPr>
              <a:t>革、水、密、风、护、管、查、教 </a:t>
            </a:r>
          </a:p>
          <a:p>
            <a:pPr marL="228600" indent="-228600">
              <a:lnSpc>
                <a:spcPts val="3800"/>
              </a:lnSpc>
              <a:spcBef>
                <a:spcPts val="1000"/>
              </a:spcBef>
              <a:defRPr/>
            </a:pPr>
            <a:endParaRPr lang="en-US" altLang="zh-CN" sz="2800" b="1" dirty="0" smtClean="0">
              <a:solidFill>
                <a:srgbClr val="FF0000"/>
              </a:solidFill>
              <a:latin typeface="微软雅黑" panose="020B0503020204020204" pitchFamily="34" charset="-122"/>
              <a:ea typeface="微软雅黑" panose="020B0503020204020204" pitchFamily="34" charset="-122"/>
              <a:sym typeface="Calibri" pitchFamily="34" charset="0"/>
            </a:endParaRPr>
          </a:p>
          <a:p>
            <a:pPr marL="228600" indent="-228600" eaLnBrk="1" hangingPunct="1">
              <a:lnSpc>
                <a:spcPts val="3800"/>
              </a:lnSpc>
              <a:spcBef>
                <a:spcPts val="1000"/>
              </a:spcBef>
              <a:defRPr/>
            </a:pPr>
            <a:endParaRPr lang="zh-CN" altLang="en-US" sz="2800" b="1" dirty="0">
              <a:solidFill>
                <a:srgbClr val="00863D"/>
              </a:solidFill>
              <a:latin typeface="微软雅黑" panose="020B0503020204020204" pitchFamily="34" charset="-122"/>
              <a:ea typeface="微软雅黑" panose="020B0503020204020204" pitchFamily="34" charset="-122"/>
              <a:sym typeface="Calibri" pitchFamily="34" charset="0"/>
            </a:endParaRPr>
          </a:p>
        </p:txBody>
      </p:sp>
      <p:sp>
        <p:nvSpPr>
          <p:cNvPr id="6" name="矩形 5"/>
          <p:cNvSpPr/>
          <p:nvPr/>
        </p:nvSpPr>
        <p:spPr>
          <a:xfrm>
            <a:off x="730324" y="1793923"/>
            <a:ext cx="9481996" cy="3434786"/>
          </a:xfrm>
          <a:prstGeom prst="rect">
            <a:avLst/>
          </a:prstGeom>
        </p:spPr>
        <p:txBody>
          <a:bodyPr wrap="square">
            <a:spAutoFit/>
          </a:bodyPr>
          <a:lstStyle/>
          <a:p>
            <a:pPr>
              <a:lnSpc>
                <a:spcPct val="120000"/>
              </a:lnSpc>
            </a:pPr>
            <a:r>
              <a:rPr lang="en-US" altLang="zh-CN" sz="2800" b="1" dirty="0" smtClean="0">
                <a:solidFill>
                  <a:srgbClr val="01458E"/>
                </a:solidFill>
                <a:latin typeface="微软雅黑" panose="020B0503020204020204" pitchFamily="34" charset="-122"/>
                <a:ea typeface="微软雅黑" panose="020B0503020204020204" pitchFamily="34" charset="-122"/>
                <a:sym typeface="Calibri" pitchFamily="34" charset="0"/>
              </a:rPr>
              <a:t>1.</a:t>
            </a:r>
            <a:r>
              <a:rPr lang="zh-CN" altLang="en-US" sz="2800" b="1" dirty="0" smtClean="0">
                <a:solidFill>
                  <a:srgbClr val="01458E"/>
                </a:solidFill>
                <a:latin typeface="微软雅黑" panose="020B0503020204020204" pitchFamily="34" charset="-122"/>
                <a:ea typeface="微软雅黑" panose="020B0503020204020204" pitchFamily="34" charset="-122"/>
                <a:sym typeface="Calibri" pitchFamily="34" charset="0"/>
              </a:rPr>
              <a:t>法律措施</a:t>
            </a:r>
          </a:p>
          <a:p>
            <a:pPr>
              <a:lnSpc>
                <a:spcPct val="150000"/>
              </a:lnSpc>
            </a:pPr>
            <a:r>
              <a:rPr lang="zh-CN" altLang="en-US" sz="2400" dirty="0" smtClean="0">
                <a:latin typeface="SimHei" pitchFamily="49" charset="-122"/>
                <a:ea typeface="SimHei" pitchFamily="49" charset="-122"/>
              </a:rPr>
              <a:t>    根据国家</a:t>
            </a:r>
            <a:r>
              <a:rPr lang="en-US" altLang="zh-CN" sz="2400" dirty="0" smtClean="0">
                <a:latin typeface="SimHei" pitchFamily="49" charset="-122"/>
                <a:ea typeface="SimHei" pitchFamily="49" charset="-122"/>
              </a:rPr>
              <a:t>《</a:t>
            </a:r>
            <a:r>
              <a:rPr lang="zh-CN" altLang="en-US" sz="2400" dirty="0" smtClean="0">
                <a:latin typeface="SimHei" pitchFamily="49" charset="-122"/>
                <a:ea typeface="SimHei" pitchFamily="49" charset="-122"/>
              </a:rPr>
              <a:t>工业企业设计卫生标准</a:t>
            </a:r>
            <a:r>
              <a:rPr lang="en-US" altLang="zh-CN" sz="2400" dirty="0" smtClean="0">
                <a:latin typeface="SimHei" pitchFamily="49" charset="-122"/>
                <a:ea typeface="SimHei" pitchFamily="49" charset="-122"/>
              </a:rPr>
              <a:t>》</a:t>
            </a:r>
            <a:r>
              <a:rPr lang="zh-CN" altLang="en-US" sz="2400" dirty="0" smtClean="0">
                <a:latin typeface="SimHei" pitchFamily="49" charset="-122"/>
                <a:ea typeface="SimHei" pitchFamily="49" charset="-122"/>
              </a:rPr>
              <a:t>和</a:t>
            </a:r>
            <a:r>
              <a:rPr lang="en-US" altLang="zh-CN" sz="2400" dirty="0" smtClean="0">
                <a:latin typeface="SimHei" pitchFamily="49" charset="-122"/>
                <a:ea typeface="SimHei" pitchFamily="49" charset="-122"/>
              </a:rPr>
              <a:t>《</a:t>
            </a:r>
            <a:r>
              <a:rPr lang="zh-CN" altLang="en-US" sz="2400" dirty="0" smtClean="0">
                <a:latin typeface="SimHei" pitchFamily="49" charset="-122"/>
                <a:ea typeface="SimHei" pitchFamily="49" charset="-122"/>
              </a:rPr>
              <a:t>工作场所有害因素接触限值</a:t>
            </a:r>
            <a:r>
              <a:rPr lang="en-US" altLang="zh-CN" sz="2400" dirty="0" smtClean="0">
                <a:latin typeface="SimHei" pitchFamily="49" charset="-122"/>
                <a:ea typeface="SimHei" pitchFamily="49" charset="-122"/>
              </a:rPr>
              <a:t>》</a:t>
            </a:r>
            <a:r>
              <a:rPr lang="zh-CN" altLang="en-US" sz="2400" dirty="0" smtClean="0">
                <a:latin typeface="SimHei" pitchFamily="49" charset="-122"/>
                <a:ea typeface="SimHei" pitchFamily="49" charset="-122"/>
              </a:rPr>
              <a:t>，将生产环境空气中粉尘浓度控制在容许标准以下。</a:t>
            </a:r>
            <a:endParaRPr lang="en-US" altLang="zh-CN" sz="2400" dirty="0" smtClean="0">
              <a:latin typeface="SimHei" pitchFamily="49" charset="-122"/>
              <a:ea typeface="SimHei" pitchFamily="49" charset="-122"/>
            </a:endParaRPr>
          </a:p>
          <a:p>
            <a:pPr>
              <a:lnSpc>
                <a:spcPct val="150000"/>
              </a:lnSpc>
            </a:pPr>
            <a:endParaRPr lang="en-US" altLang="zh-CN" sz="2800" b="1" dirty="0" smtClean="0">
              <a:solidFill>
                <a:srgbClr val="00863D"/>
              </a:solidFill>
              <a:latin typeface="SimHei" pitchFamily="49" charset="-122"/>
              <a:ea typeface="SimHei" pitchFamily="49" charset="-122"/>
              <a:sym typeface="Calibri" pitchFamily="34" charset="0"/>
            </a:endParaRPr>
          </a:p>
          <a:p>
            <a:pPr>
              <a:lnSpc>
                <a:spcPct val="120000"/>
              </a:lnSpc>
            </a:pPr>
            <a:r>
              <a:rPr lang="en-US" altLang="zh-CN" sz="2800" b="1" dirty="0" smtClean="0">
                <a:solidFill>
                  <a:srgbClr val="01458E"/>
                </a:solidFill>
                <a:latin typeface="微软雅黑" panose="020B0503020204020204" pitchFamily="34" charset="-122"/>
                <a:ea typeface="微软雅黑" panose="020B0503020204020204" pitchFamily="34" charset="-122"/>
                <a:sym typeface="Calibri" pitchFamily="34" charset="0"/>
              </a:rPr>
              <a:t>2.</a:t>
            </a:r>
            <a:r>
              <a:rPr lang="zh-CN" altLang="en-US" sz="2800" b="1" dirty="0" smtClean="0">
                <a:solidFill>
                  <a:srgbClr val="01458E"/>
                </a:solidFill>
                <a:latin typeface="微软雅黑" panose="020B0503020204020204" pitchFamily="34" charset="-122"/>
                <a:ea typeface="微软雅黑" panose="020B0503020204020204" pitchFamily="34" charset="-122"/>
                <a:sym typeface="Calibri" pitchFamily="34" charset="0"/>
              </a:rPr>
              <a:t>组织措施</a:t>
            </a:r>
          </a:p>
          <a:p>
            <a:pPr>
              <a:lnSpc>
                <a:spcPct val="150000"/>
              </a:lnSpc>
            </a:pPr>
            <a:r>
              <a:rPr lang="zh-CN" altLang="en-US" sz="2400" dirty="0" smtClean="0">
                <a:latin typeface="SimHei" pitchFamily="49" charset="-122"/>
                <a:ea typeface="SimHei" pitchFamily="49" charset="-122"/>
              </a:rPr>
              <a:t>    加强领导和宣传教育（教</a:t>
            </a:r>
            <a:r>
              <a:rPr lang="en-US" altLang="zh-CN" sz="2400" dirty="0" smtClean="0">
                <a:latin typeface="SimHei" pitchFamily="49" charset="-122"/>
                <a:ea typeface="SimHei" pitchFamily="49" charset="-122"/>
              </a:rPr>
              <a:t>);</a:t>
            </a:r>
            <a:r>
              <a:rPr lang="zh-CN" altLang="en-US" sz="2400" dirty="0" smtClean="0">
                <a:latin typeface="SimHei" pitchFamily="49" charset="-122"/>
                <a:ea typeface="SimHei" pitchFamily="49" charset="-122"/>
              </a:rPr>
              <a:t>加强防尘设备的管理和维修（管）。</a:t>
            </a:r>
          </a:p>
        </p:txBody>
      </p:sp>
      <p:sp>
        <p:nvSpPr>
          <p:cNvPr id="7" name="矩形 6"/>
          <p:cNvSpPr/>
          <p:nvPr/>
        </p:nvSpPr>
        <p:spPr>
          <a:xfrm>
            <a:off x="30867" y="158553"/>
            <a:ext cx="60959" cy="191674"/>
          </a:xfrm>
          <a:prstGeom prst="rect">
            <a:avLst/>
          </a:prstGeom>
          <a:solidFill>
            <a:schemeClr val="tx1">
              <a:lumMod val="95000"/>
              <a:lumOff val="5000"/>
            </a:schemeClr>
          </a:solidFill>
        </p:spPr>
        <p:style>
          <a:lnRef idx="2">
            <a:schemeClr val="accent1">
              <a:shade val="50000"/>
            </a:schemeClr>
          </a:lnRef>
          <a:fillRef idx="1">
            <a:schemeClr val="accent1"/>
          </a:fillRef>
          <a:effectRef idx="0">
            <a:schemeClr val="accent1"/>
          </a:effectRef>
          <a:fontRef idx="minor">
            <a:schemeClr val="lt1"/>
          </a:fontRef>
        </p:style>
        <p:txBody>
          <a:bodyPr lIns="121268" tIns="60634" rIns="121268" bIns="60634" rtlCol="0" anchor="ctr"/>
          <a:lstStyle/>
          <a:p>
            <a:pPr algn="ctr"/>
            <a:endParaRPr lang="zh-CN" altLang="en-US"/>
          </a:p>
        </p:txBody>
      </p:sp>
      <p:sp>
        <p:nvSpPr>
          <p:cNvPr id="8" name="矩形 7"/>
          <p:cNvSpPr/>
          <p:nvPr/>
        </p:nvSpPr>
        <p:spPr>
          <a:xfrm>
            <a:off x="199857" y="158553"/>
            <a:ext cx="113625" cy="191674"/>
          </a:xfrm>
          <a:prstGeom prst="rect">
            <a:avLst/>
          </a:prstGeom>
          <a:solidFill>
            <a:schemeClr val="tx1">
              <a:lumMod val="95000"/>
              <a:lumOff val="5000"/>
            </a:schemeClr>
          </a:solidFill>
        </p:spPr>
        <p:style>
          <a:lnRef idx="2">
            <a:schemeClr val="accent1">
              <a:shade val="50000"/>
            </a:schemeClr>
          </a:lnRef>
          <a:fillRef idx="1">
            <a:schemeClr val="accent1"/>
          </a:fillRef>
          <a:effectRef idx="0">
            <a:schemeClr val="accent1"/>
          </a:effectRef>
          <a:fontRef idx="minor">
            <a:schemeClr val="lt1"/>
          </a:fontRef>
        </p:style>
        <p:txBody>
          <a:bodyPr lIns="121268" tIns="60634" rIns="121268" bIns="60634" rtlCol="0" anchor="ctr"/>
          <a:lstStyle/>
          <a:p>
            <a:pPr algn="ctr"/>
            <a:endParaRPr lang="zh-CN" altLang="en-US"/>
          </a:p>
        </p:txBody>
      </p:sp>
      <p:sp>
        <p:nvSpPr>
          <p:cNvPr id="9" name="文本框 3"/>
          <p:cNvSpPr txBox="1"/>
          <p:nvPr/>
        </p:nvSpPr>
        <p:spPr>
          <a:xfrm>
            <a:off x="313482" y="38482"/>
            <a:ext cx="2809709" cy="430229"/>
          </a:xfrm>
          <a:prstGeom prst="rect">
            <a:avLst/>
          </a:prstGeom>
          <a:noFill/>
        </p:spPr>
        <p:txBody>
          <a:bodyPr wrap="none" lIns="121268" tIns="60634" rIns="121268" bIns="60634" rtlCol="0">
            <a:spAutoFit/>
          </a:bodyPr>
          <a:lstStyle/>
          <a:p>
            <a:r>
              <a:rPr lang="zh-CN" altLang="en-US" sz="2000" b="1" dirty="0" smtClean="0">
                <a:latin typeface="微软雅黑" panose="020B0503020204020204" pitchFamily="34" charset="-122"/>
                <a:ea typeface="微软雅黑" panose="020B0503020204020204" pitchFamily="34" charset="-122"/>
              </a:rPr>
              <a:t>职业病危害分类及预防</a:t>
            </a:r>
            <a:endParaRPr lang="zh-CN" altLang="en-US" sz="2000" b="1" dirty="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7025727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内容占位符 2"/>
          <p:cNvSpPr txBox="1">
            <a:spLocks/>
          </p:cNvSpPr>
          <p:nvPr/>
        </p:nvSpPr>
        <p:spPr bwMode="auto">
          <a:xfrm>
            <a:off x="753880" y="999083"/>
            <a:ext cx="9604375" cy="479626"/>
          </a:xfrm>
          <a:prstGeom prst="rect">
            <a:avLst/>
          </a:prstGeom>
          <a:noFill/>
          <a:ln w="9525">
            <a:noFill/>
            <a:miter lim="800000"/>
            <a:headEnd/>
            <a:tailEnd/>
          </a:ln>
        </p:spPr>
        <p:txBody>
          <a:bodyPr/>
          <a:lstStyle/>
          <a:p>
            <a:pPr marL="228600" indent="-228600">
              <a:lnSpc>
                <a:spcPts val="3800"/>
              </a:lnSpc>
              <a:spcBef>
                <a:spcPts val="1000"/>
              </a:spcBef>
              <a:defRPr/>
            </a:pPr>
            <a:r>
              <a:rPr lang="zh-CN" altLang="en-US" sz="2800" b="1" dirty="0" smtClean="0">
                <a:solidFill>
                  <a:srgbClr val="01458E"/>
                </a:solidFill>
                <a:latin typeface="微软雅黑" panose="020B0503020204020204" pitchFamily="34" charset="-122"/>
                <a:ea typeface="微软雅黑" panose="020B0503020204020204" pitchFamily="34" charset="-122"/>
                <a:sym typeface="Calibri" pitchFamily="34" charset="0"/>
              </a:rPr>
              <a:t>防尘措施：</a:t>
            </a:r>
            <a:r>
              <a:rPr lang="zh-CN" altLang="en-US" sz="2800" b="1" dirty="0" smtClean="0">
                <a:solidFill>
                  <a:srgbClr val="FF0000"/>
                </a:solidFill>
                <a:latin typeface="微软雅黑" panose="020B0503020204020204" pitchFamily="34" charset="-122"/>
                <a:ea typeface="微软雅黑" panose="020B0503020204020204" pitchFamily="34" charset="-122"/>
                <a:sym typeface="Calibri" pitchFamily="34" charset="0"/>
              </a:rPr>
              <a:t>革、水、密、风、护、管、查、教 </a:t>
            </a:r>
          </a:p>
          <a:p>
            <a:pPr marL="228600" indent="-228600">
              <a:lnSpc>
                <a:spcPts val="3800"/>
              </a:lnSpc>
              <a:spcBef>
                <a:spcPts val="1000"/>
              </a:spcBef>
              <a:defRPr/>
            </a:pPr>
            <a:endParaRPr lang="en-US" altLang="zh-CN" sz="2800" b="1" dirty="0" smtClean="0">
              <a:solidFill>
                <a:srgbClr val="FF0000"/>
              </a:solidFill>
              <a:latin typeface="微软雅黑" panose="020B0503020204020204" pitchFamily="34" charset="-122"/>
              <a:ea typeface="微软雅黑" panose="020B0503020204020204" pitchFamily="34" charset="-122"/>
              <a:sym typeface="Calibri" pitchFamily="34" charset="0"/>
            </a:endParaRPr>
          </a:p>
          <a:p>
            <a:pPr marL="228600" indent="-228600" eaLnBrk="1" hangingPunct="1">
              <a:lnSpc>
                <a:spcPts val="3800"/>
              </a:lnSpc>
              <a:spcBef>
                <a:spcPts val="1000"/>
              </a:spcBef>
              <a:defRPr/>
            </a:pPr>
            <a:endParaRPr lang="zh-CN" altLang="en-US" sz="2800" b="1" dirty="0">
              <a:solidFill>
                <a:srgbClr val="00863D"/>
              </a:solidFill>
              <a:latin typeface="微软雅黑" panose="020B0503020204020204" pitchFamily="34" charset="-122"/>
              <a:ea typeface="微软雅黑" panose="020B0503020204020204" pitchFamily="34" charset="-122"/>
              <a:sym typeface="Calibri" pitchFamily="34" charset="0"/>
            </a:endParaRPr>
          </a:p>
        </p:txBody>
      </p:sp>
      <p:sp>
        <p:nvSpPr>
          <p:cNvPr id="6" name="矩形 5"/>
          <p:cNvSpPr/>
          <p:nvPr/>
        </p:nvSpPr>
        <p:spPr>
          <a:xfrm>
            <a:off x="730324" y="1793923"/>
            <a:ext cx="9481996" cy="2825389"/>
          </a:xfrm>
          <a:prstGeom prst="rect">
            <a:avLst/>
          </a:prstGeom>
        </p:spPr>
        <p:txBody>
          <a:bodyPr wrap="square">
            <a:spAutoFit/>
          </a:bodyPr>
          <a:lstStyle/>
          <a:p>
            <a:pPr marL="0" lvl="1">
              <a:lnSpc>
                <a:spcPct val="120000"/>
              </a:lnSpc>
              <a:spcBef>
                <a:spcPct val="50000"/>
              </a:spcBef>
            </a:pPr>
            <a:r>
              <a:rPr lang="zh-CN" altLang="en-US" sz="2800" b="1" dirty="0" smtClean="0">
                <a:solidFill>
                  <a:srgbClr val="01458E"/>
                </a:solidFill>
                <a:latin typeface="微软雅黑" panose="020B0503020204020204" pitchFamily="34" charset="-122"/>
                <a:ea typeface="微软雅黑" panose="020B0503020204020204" pitchFamily="34" charset="-122"/>
                <a:sym typeface="Calibri" pitchFamily="34" charset="0"/>
              </a:rPr>
              <a:t> </a:t>
            </a:r>
            <a:r>
              <a:rPr lang="en-US" altLang="zh-CN" sz="2800" b="1" dirty="0" smtClean="0">
                <a:solidFill>
                  <a:srgbClr val="01458E"/>
                </a:solidFill>
                <a:latin typeface="微软雅黑" panose="020B0503020204020204" pitchFamily="34" charset="-122"/>
                <a:ea typeface="微软雅黑" panose="020B0503020204020204" pitchFamily="34" charset="-122"/>
                <a:sym typeface="Calibri" pitchFamily="34" charset="0"/>
              </a:rPr>
              <a:t>3.</a:t>
            </a:r>
            <a:r>
              <a:rPr lang="zh-CN" altLang="en-US" sz="2800" b="1" dirty="0" smtClean="0">
                <a:solidFill>
                  <a:srgbClr val="01458E"/>
                </a:solidFill>
                <a:latin typeface="微软雅黑" panose="020B0503020204020204" pitchFamily="34" charset="-122"/>
                <a:ea typeface="微软雅黑" panose="020B0503020204020204" pitchFamily="34" charset="-122"/>
                <a:sym typeface="Calibri" pitchFamily="34" charset="0"/>
              </a:rPr>
              <a:t>技术措施</a:t>
            </a:r>
          </a:p>
          <a:p>
            <a:pPr marL="0" lvl="1">
              <a:lnSpc>
                <a:spcPct val="150000"/>
              </a:lnSpc>
              <a:spcBef>
                <a:spcPct val="50000"/>
              </a:spcBef>
            </a:pPr>
            <a:r>
              <a:rPr lang="zh-CN" altLang="en-US" sz="2400" dirty="0" smtClean="0">
                <a:latin typeface="SimHei" pitchFamily="49" charset="-122"/>
                <a:ea typeface="SimHei" pitchFamily="49" charset="-122"/>
              </a:rPr>
              <a:t>   </a:t>
            </a:r>
            <a:r>
              <a:rPr lang="en-US" altLang="zh-CN" sz="2400" dirty="0" smtClean="0">
                <a:latin typeface="SimHei" pitchFamily="49" charset="-122"/>
                <a:ea typeface="SimHei" pitchFamily="49" charset="-122"/>
              </a:rPr>
              <a:t>1</a:t>
            </a:r>
            <a:r>
              <a:rPr lang="zh-CN" altLang="en-US" sz="2400" dirty="0" smtClean="0">
                <a:latin typeface="SimHei" pitchFamily="49" charset="-122"/>
                <a:ea typeface="SimHei" pitchFamily="49" charset="-122"/>
              </a:rPr>
              <a:t>）革：技术改革</a:t>
            </a:r>
          </a:p>
          <a:p>
            <a:pPr marL="0" lvl="1">
              <a:lnSpc>
                <a:spcPct val="150000"/>
              </a:lnSpc>
              <a:spcBef>
                <a:spcPct val="50000"/>
              </a:spcBef>
            </a:pPr>
            <a:r>
              <a:rPr lang="zh-CN" altLang="en-US" sz="2400" dirty="0" smtClean="0">
                <a:latin typeface="SimHei" pitchFamily="49" charset="-122"/>
                <a:ea typeface="SimHei" pitchFamily="49" charset="-122"/>
              </a:rPr>
              <a:t>   </a:t>
            </a:r>
            <a:r>
              <a:rPr lang="en-US" altLang="zh-CN" sz="2400" dirty="0" smtClean="0">
                <a:latin typeface="SimHei" pitchFamily="49" charset="-122"/>
                <a:ea typeface="SimHei" pitchFamily="49" charset="-122"/>
              </a:rPr>
              <a:t>2</a:t>
            </a:r>
            <a:r>
              <a:rPr lang="zh-CN" altLang="en-US" sz="2400" dirty="0" smtClean="0">
                <a:latin typeface="SimHei" pitchFamily="49" charset="-122"/>
                <a:ea typeface="SimHei" pitchFamily="49" charset="-122"/>
              </a:rPr>
              <a:t>）水：湿式作业</a:t>
            </a:r>
          </a:p>
          <a:p>
            <a:pPr marL="0" lvl="1">
              <a:lnSpc>
                <a:spcPct val="150000"/>
              </a:lnSpc>
              <a:spcBef>
                <a:spcPct val="50000"/>
              </a:spcBef>
            </a:pPr>
            <a:r>
              <a:rPr lang="zh-CN" altLang="en-US" sz="2400" dirty="0" smtClean="0">
                <a:latin typeface="SimHei" pitchFamily="49" charset="-122"/>
                <a:ea typeface="SimHei" pitchFamily="49" charset="-122"/>
              </a:rPr>
              <a:t>   </a:t>
            </a:r>
            <a:r>
              <a:rPr lang="en-US" altLang="zh-CN" sz="2400" dirty="0" smtClean="0">
                <a:latin typeface="SimHei" pitchFamily="49" charset="-122"/>
                <a:ea typeface="SimHei" pitchFamily="49" charset="-122"/>
              </a:rPr>
              <a:t>3</a:t>
            </a:r>
            <a:r>
              <a:rPr lang="zh-CN" altLang="en-US" sz="2400" dirty="0" smtClean="0">
                <a:latin typeface="SimHei" pitchFamily="49" charset="-122"/>
                <a:ea typeface="SimHei" pitchFamily="49" charset="-122"/>
              </a:rPr>
              <a:t>）密、风：密闭尘源、通风除尘。</a:t>
            </a:r>
          </a:p>
        </p:txBody>
      </p:sp>
      <p:sp>
        <p:nvSpPr>
          <p:cNvPr id="7" name="矩形 6"/>
          <p:cNvSpPr/>
          <p:nvPr/>
        </p:nvSpPr>
        <p:spPr>
          <a:xfrm>
            <a:off x="30867" y="158553"/>
            <a:ext cx="60959" cy="191674"/>
          </a:xfrm>
          <a:prstGeom prst="rect">
            <a:avLst/>
          </a:prstGeom>
          <a:solidFill>
            <a:schemeClr val="tx1">
              <a:lumMod val="95000"/>
              <a:lumOff val="5000"/>
            </a:schemeClr>
          </a:solidFill>
        </p:spPr>
        <p:style>
          <a:lnRef idx="2">
            <a:schemeClr val="accent1">
              <a:shade val="50000"/>
            </a:schemeClr>
          </a:lnRef>
          <a:fillRef idx="1">
            <a:schemeClr val="accent1"/>
          </a:fillRef>
          <a:effectRef idx="0">
            <a:schemeClr val="accent1"/>
          </a:effectRef>
          <a:fontRef idx="minor">
            <a:schemeClr val="lt1"/>
          </a:fontRef>
        </p:style>
        <p:txBody>
          <a:bodyPr lIns="121268" tIns="60634" rIns="121268" bIns="60634" rtlCol="0" anchor="ctr"/>
          <a:lstStyle/>
          <a:p>
            <a:pPr algn="ctr"/>
            <a:endParaRPr lang="zh-CN" altLang="en-US"/>
          </a:p>
        </p:txBody>
      </p:sp>
      <p:sp>
        <p:nvSpPr>
          <p:cNvPr id="8" name="矩形 7"/>
          <p:cNvSpPr/>
          <p:nvPr/>
        </p:nvSpPr>
        <p:spPr>
          <a:xfrm>
            <a:off x="199857" y="158553"/>
            <a:ext cx="113625" cy="191674"/>
          </a:xfrm>
          <a:prstGeom prst="rect">
            <a:avLst/>
          </a:prstGeom>
          <a:solidFill>
            <a:schemeClr val="tx1">
              <a:lumMod val="95000"/>
              <a:lumOff val="5000"/>
            </a:schemeClr>
          </a:solidFill>
        </p:spPr>
        <p:style>
          <a:lnRef idx="2">
            <a:schemeClr val="accent1">
              <a:shade val="50000"/>
            </a:schemeClr>
          </a:lnRef>
          <a:fillRef idx="1">
            <a:schemeClr val="accent1"/>
          </a:fillRef>
          <a:effectRef idx="0">
            <a:schemeClr val="accent1"/>
          </a:effectRef>
          <a:fontRef idx="minor">
            <a:schemeClr val="lt1"/>
          </a:fontRef>
        </p:style>
        <p:txBody>
          <a:bodyPr lIns="121268" tIns="60634" rIns="121268" bIns="60634" rtlCol="0" anchor="ctr"/>
          <a:lstStyle/>
          <a:p>
            <a:pPr algn="ctr"/>
            <a:endParaRPr lang="zh-CN" altLang="en-US"/>
          </a:p>
        </p:txBody>
      </p:sp>
      <p:sp>
        <p:nvSpPr>
          <p:cNvPr id="9" name="文本框 3"/>
          <p:cNvSpPr txBox="1"/>
          <p:nvPr/>
        </p:nvSpPr>
        <p:spPr>
          <a:xfrm>
            <a:off x="313482" y="38482"/>
            <a:ext cx="2809709" cy="430229"/>
          </a:xfrm>
          <a:prstGeom prst="rect">
            <a:avLst/>
          </a:prstGeom>
          <a:noFill/>
        </p:spPr>
        <p:txBody>
          <a:bodyPr wrap="none" lIns="121268" tIns="60634" rIns="121268" bIns="60634" rtlCol="0">
            <a:spAutoFit/>
          </a:bodyPr>
          <a:lstStyle/>
          <a:p>
            <a:r>
              <a:rPr lang="zh-CN" altLang="en-US" sz="2000" b="1" dirty="0" smtClean="0">
                <a:latin typeface="微软雅黑" panose="020B0503020204020204" pitchFamily="34" charset="-122"/>
                <a:ea typeface="微软雅黑" panose="020B0503020204020204" pitchFamily="34" charset="-122"/>
              </a:rPr>
              <a:t>职业病危害分类及预防</a:t>
            </a:r>
            <a:endParaRPr lang="zh-CN" altLang="en-US" sz="2000" b="1" dirty="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57564873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664175" y="1701973"/>
            <a:ext cx="10880726" cy="4194995"/>
          </a:xfrm>
          <a:prstGeom prst="rect">
            <a:avLst/>
          </a:prstGeom>
        </p:spPr>
        <p:txBody>
          <a:bodyPr wrap="square">
            <a:spAutoFit/>
          </a:bodyPr>
          <a:lstStyle/>
          <a:p>
            <a:pPr>
              <a:lnSpc>
                <a:spcPct val="95000"/>
              </a:lnSpc>
              <a:spcBef>
                <a:spcPct val="50000"/>
              </a:spcBef>
            </a:pPr>
            <a:r>
              <a:rPr lang="zh-CN" altLang="en-US" sz="2800" b="1" dirty="0" smtClean="0">
                <a:solidFill>
                  <a:srgbClr val="01458E"/>
                </a:solidFill>
                <a:latin typeface="微软雅黑" panose="020B0503020204020204" pitchFamily="34" charset="-122"/>
                <a:ea typeface="微软雅黑" panose="020B0503020204020204" pitchFamily="34" charset="-122"/>
                <a:sym typeface="Calibri" pitchFamily="34" charset="0"/>
              </a:rPr>
              <a:t> </a:t>
            </a:r>
            <a:r>
              <a:rPr lang="en-US" altLang="zh-CN" sz="2800" b="1" dirty="0" smtClean="0">
                <a:solidFill>
                  <a:srgbClr val="01458E"/>
                </a:solidFill>
                <a:latin typeface="微软雅黑" panose="020B0503020204020204" pitchFamily="34" charset="-122"/>
                <a:ea typeface="微软雅黑" panose="020B0503020204020204" pitchFamily="34" charset="-122"/>
                <a:sym typeface="Calibri" pitchFamily="34" charset="0"/>
              </a:rPr>
              <a:t>4 .</a:t>
            </a:r>
            <a:r>
              <a:rPr lang="zh-CN" altLang="en-US" sz="2800" b="1" dirty="0" smtClean="0">
                <a:solidFill>
                  <a:srgbClr val="01458E"/>
                </a:solidFill>
                <a:latin typeface="微软雅黑" panose="020B0503020204020204" pitchFamily="34" charset="-122"/>
                <a:ea typeface="微软雅黑" panose="020B0503020204020204" pitchFamily="34" charset="-122"/>
                <a:sym typeface="Calibri" pitchFamily="34" charset="0"/>
              </a:rPr>
              <a:t>卫生保健措施</a:t>
            </a:r>
          </a:p>
          <a:p>
            <a:pPr marL="0" lvl="1">
              <a:lnSpc>
                <a:spcPct val="150000"/>
              </a:lnSpc>
              <a:spcBef>
                <a:spcPct val="50000"/>
              </a:spcBef>
            </a:pPr>
            <a:r>
              <a:rPr lang="zh-CN" altLang="en-US" sz="2400" dirty="0" smtClean="0">
                <a:latin typeface="SimHei" pitchFamily="49" charset="-122"/>
                <a:ea typeface="SimHei" pitchFamily="49" charset="-122"/>
              </a:rPr>
              <a:t>    </a:t>
            </a:r>
            <a:r>
              <a:rPr lang="en-US" altLang="zh-CN" sz="2400" dirty="0" smtClean="0">
                <a:latin typeface="SimHei" pitchFamily="49" charset="-122"/>
                <a:ea typeface="SimHei" pitchFamily="49" charset="-122"/>
              </a:rPr>
              <a:t>1</a:t>
            </a:r>
            <a:r>
              <a:rPr lang="zh-CN" altLang="en-US" sz="2400" dirty="0" smtClean="0">
                <a:latin typeface="SimHei" pitchFamily="49" charset="-122"/>
                <a:ea typeface="SimHei" pitchFamily="49" charset="-122"/>
              </a:rPr>
              <a:t>、查：</a:t>
            </a:r>
          </a:p>
          <a:p>
            <a:pPr marL="0" lvl="1">
              <a:lnSpc>
                <a:spcPct val="150000"/>
              </a:lnSpc>
              <a:spcBef>
                <a:spcPct val="50000"/>
              </a:spcBef>
            </a:pPr>
            <a:r>
              <a:rPr lang="zh-CN" altLang="en-US" sz="2400" dirty="0" smtClean="0">
                <a:latin typeface="SimHei" pitchFamily="49" charset="-122"/>
                <a:ea typeface="SimHei" pitchFamily="49" charset="-122"/>
              </a:rPr>
              <a:t>    </a:t>
            </a:r>
            <a:r>
              <a:rPr lang="en-US" altLang="zh-CN" sz="2400" dirty="0" smtClean="0">
                <a:latin typeface="SimHei" pitchFamily="49" charset="-122"/>
                <a:ea typeface="SimHei" pitchFamily="49" charset="-122"/>
              </a:rPr>
              <a:t>1</a:t>
            </a:r>
            <a:r>
              <a:rPr lang="zh-CN" altLang="en-US" sz="2400" dirty="0" smtClean="0">
                <a:latin typeface="SimHei" pitchFamily="49" charset="-122"/>
                <a:ea typeface="SimHei" pitchFamily="49" charset="-122"/>
              </a:rPr>
              <a:t>）定期监测生产环境空气中粉尘浓度</a:t>
            </a:r>
          </a:p>
          <a:p>
            <a:pPr marL="0" lvl="1">
              <a:lnSpc>
                <a:spcPct val="150000"/>
              </a:lnSpc>
              <a:spcBef>
                <a:spcPct val="50000"/>
              </a:spcBef>
            </a:pPr>
            <a:r>
              <a:rPr lang="zh-CN" altLang="en-US" sz="2400" dirty="0" smtClean="0">
                <a:latin typeface="SimHei" pitchFamily="49" charset="-122"/>
                <a:ea typeface="SimHei" pitchFamily="49" charset="-122"/>
              </a:rPr>
              <a:t>    </a:t>
            </a:r>
            <a:r>
              <a:rPr lang="en-US" altLang="zh-CN" sz="2400" dirty="0" smtClean="0">
                <a:latin typeface="SimHei" pitchFamily="49" charset="-122"/>
                <a:ea typeface="SimHei" pitchFamily="49" charset="-122"/>
              </a:rPr>
              <a:t>2</a:t>
            </a:r>
            <a:r>
              <a:rPr lang="zh-CN" altLang="en-US" sz="2400" dirty="0" smtClean="0">
                <a:latin typeface="SimHei" pitchFamily="49" charset="-122"/>
                <a:ea typeface="SimHei" pitchFamily="49" charset="-122"/>
              </a:rPr>
              <a:t>）健康检查，包括上岗前、在岗期间的定期健康检查、离岗时的健康检查。</a:t>
            </a:r>
          </a:p>
          <a:p>
            <a:pPr marL="0" lvl="1">
              <a:lnSpc>
                <a:spcPct val="150000"/>
              </a:lnSpc>
              <a:spcBef>
                <a:spcPct val="50000"/>
              </a:spcBef>
            </a:pPr>
            <a:r>
              <a:rPr lang="zh-CN" altLang="en-US" sz="2400" dirty="0" smtClean="0">
                <a:latin typeface="SimHei" pitchFamily="49" charset="-122"/>
                <a:ea typeface="SimHei" pitchFamily="49" charset="-122"/>
              </a:rPr>
              <a:t>    </a:t>
            </a:r>
            <a:r>
              <a:rPr lang="en-US" altLang="zh-CN" sz="2400" dirty="0" smtClean="0">
                <a:latin typeface="SimHei" pitchFamily="49" charset="-122"/>
                <a:ea typeface="SimHei" pitchFamily="49" charset="-122"/>
              </a:rPr>
              <a:t>2</a:t>
            </a:r>
            <a:r>
              <a:rPr lang="zh-CN" altLang="en-US" sz="2400" dirty="0" smtClean="0">
                <a:latin typeface="SimHei" pitchFamily="49" charset="-122"/>
                <a:ea typeface="SimHei" pitchFamily="49" charset="-122"/>
              </a:rPr>
              <a:t>、护：</a:t>
            </a:r>
            <a:endParaRPr lang="en-US" altLang="zh-CN" sz="2400" dirty="0" smtClean="0">
              <a:latin typeface="SimHei" pitchFamily="49" charset="-122"/>
              <a:ea typeface="SimHei" pitchFamily="49" charset="-122"/>
            </a:endParaRPr>
          </a:p>
          <a:p>
            <a:pPr marL="0" lvl="1">
              <a:lnSpc>
                <a:spcPct val="150000"/>
              </a:lnSpc>
              <a:spcBef>
                <a:spcPct val="50000"/>
              </a:spcBef>
            </a:pPr>
            <a:r>
              <a:rPr lang="en-US" altLang="zh-CN" sz="2400" dirty="0" smtClean="0">
                <a:latin typeface="SimHei" pitchFamily="49" charset="-122"/>
                <a:ea typeface="SimHei" pitchFamily="49" charset="-122"/>
              </a:rPr>
              <a:t>    </a:t>
            </a:r>
            <a:r>
              <a:rPr lang="zh-CN" altLang="en-US" sz="2400" dirty="0" smtClean="0">
                <a:latin typeface="SimHei" pitchFamily="49" charset="-122"/>
                <a:ea typeface="SimHei" pitchFamily="49" charset="-122"/>
              </a:rPr>
              <a:t>个体防护，如戴防尘口罩、送风头盔和送风口罩等。</a:t>
            </a:r>
            <a:endParaRPr lang="zh-TW" altLang="en-US" sz="2400" dirty="0" smtClean="0">
              <a:latin typeface="SimHei" pitchFamily="49" charset="-122"/>
              <a:ea typeface="SimHei" pitchFamily="49" charset="-122"/>
            </a:endParaRPr>
          </a:p>
        </p:txBody>
      </p:sp>
      <p:sp>
        <p:nvSpPr>
          <p:cNvPr id="7" name="内容占位符 2"/>
          <p:cNvSpPr txBox="1">
            <a:spLocks/>
          </p:cNvSpPr>
          <p:nvPr/>
        </p:nvSpPr>
        <p:spPr bwMode="auto">
          <a:xfrm>
            <a:off x="753880" y="999083"/>
            <a:ext cx="9604375" cy="479626"/>
          </a:xfrm>
          <a:prstGeom prst="rect">
            <a:avLst/>
          </a:prstGeom>
          <a:noFill/>
          <a:ln w="9525">
            <a:noFill/>
            <a:miter lim="800000"/>
            <a:headEnd/>
            <a:tailEnd/>
          </a:ln>
        </p:spPr>
        <p:txBody>
          <a:bodyPr/>
          <a:lstStyle/>
          <a:p>
            <a:pPr marL="228600" indent="-228600">
              <a:lnSpc>
                <a:spcPts val="3800"/>
              </a:lnSpc>
              <a:spcBef>
                <a:spcPts val="1000"/>
              </a:spcBef>
              <a:defRPr/>
            </a:pPr>
            <a:r>
              <a:rPr lang="zh-CN" altLang="en-US" sz="2800" b="1" dirty="0" smtClean="0">
                <a:solidFill>
                  <a:srgbClr val="01458E"/>
                </a:solidFill>
                <a:latin typeface="微软雅黑" panose="020B0503020204020204" pitchFamily="34" charset="-122"/>
                <a:ea typeface="微软雅黑" panose="020B0503020204020204" pitchFamily="34" charset="-122"/>
                <a:sym typeface="Calibri" pitchFamily="34" charset="0"/>
              </a:rPr>
              <a:t>防尘措施：</a:t>
            </a:r>
            <a:r>
              <a:rPr lang="zh-CN" altLang="en-US" sz="2800" b="1" dirty="0" smtClean="0">
                <a:solidFill>
                  <a:srgbClr val="FF0000"/>
                </a:solidFill>
                <a:latin typeface="微软雅黑" panose="020B0503020204020204" pitchFamily="34" charset="-122"/>
                <a:ea typeface="微软雅黑" panose="020B0503020204020204" pitchFamily="34" charset="-122"/>
                <a:sym typeface="Calibri" pitchFamily="34" charset="0"/>
              </a:rPr>
              <a:t>革、水、密、风、护、管、查、教 </a:t>
            </a:r>
          </a:p>
          <a:p>
            <a:pPr marL="228600" indent="-228600">
              <a:lnSpc>
                <a:spcPts val="3800"/>
              </a:lnSpc>
              <a:spcBef>
                <a:spcPts val="1000"/>
              </a:spcBef>
              <a:defRPr/>
            </a:pPr>
            <a:endParaRPr lang="en-US" altLang="zh-CN" sz="2800" b="1" dirty="0" smtClean="0">
              <a:solidFill>
                <a:srgbClr val="FF0000"/>
              </a:solidFill>
              <a:latin typeface="微软雅黑" panose="020B0503020204020204" pitchFamily="34" charset="-122"/>
              <a:ea typeface="微软雅黑" panose="020B0503020204020204" pitchFamily="34" charset="-122"/>
              <a:sym typeface="Calibri" pitchFamily="34" charset="0"/>
            </a:endParaRPr>
          </a:p>
          <a:p>
            <a:pPr marL="228600" indent="-228600" eaLnBrk="1" hangingPunct="1">
              <a:lnSpc>
                <a:spcPts val="3800"/>
              </a:lnSpc>
              <a:spcBef>
                <a:spcPts val="1000"/>
              </a:spcBef>
              <a:defRPr/>
            </a:pPr>
            <a:endParaRPr lang="zh-CN" altLang="en-US" sz="2800" b="1" dirty="0">
              <a:solidFill>
                <a:srgbClr val="00863D"/>
              </a:solidFill>
              <a:latin typeface="微软雅黑" panose="020B0503020204020204" pitchFamily="34" charset="-122"/>
              <a:ea typeface="微软雅黑" panose="020B0503020204020204" pitchFamily="34" charset="-122"/>
              <a:sym typeface="Calibri" pitchFamily="34" charset="0"/>
            </a:endParaRPr>
          </a:p>
        </p:txBody>
      </p:sp>
      <p:sp>
        <p:nvSpPr>
          <p:cNvPr id="8" name="矩形 7"/>
          <p:cNvSpPr/>
          <p:nvPr/>
        </p:nvSpPr>
        <p:spPr>
          <a:xfrm>
            <a:off x="5970805" y="3244334"/>
            <a:ext cx="250390" cy="369332"/>
          </a:xfrm>
          <a:prstGeom prst="rect">
            <a:avLst/>
          </a:prstGeom>
        </p:spPr>
        <p:txBody>
          <a:bodyPr wrap="none">
            <a:spAutoFit/>
          </a:bodyPr>
          <a:lstStyle/>
          <a:p>
            <a:r>
              <a:rPr lang="en-US" altLang="zh-CN" b="1" dirty="0" smtClean="0">
                <a:solidFill>
                  <a:srgbClr val="00863D"/>
                </a:solidFill>
                <a:latin typeface="微软雅黑" panose="020B0503020204020204" pitchFamily="34" charset="-122"/>
                <a:ea typeface="微软雅黑" panose="020B0503020204020204" pitchFamily="34" charset="-122"/>
                <a:sym typeface="Calibri" pitchFamily="34" charset="0"/>
              </a:rPr>
              <a:t>.</a:t>
            </a:r>
            <a:endParaRPr lang="zh-TW" altLang="en-US" dirty="0"/>
          </a:p>
        </p:txBody>
      </p:sp>
      <p:sp>
        <p:nvSpPr>
          <p:cNvPr id="9" name="矩形 8"/>
          <p:cNvSpPr/>
          <p:nvPr/>
        </p:nvSpPr>
        <p:spPr>
          <a:xfrm>
            <a:off x="30867" y="158553"/>
            <a:ext cx="60959" cy="191674"/>
          </a:xfrm>
          <a:prstGeom prst="rect">
            <a:avLst/>
          </a:prstGeom>
          <a:solidFill>
            <a:schemeClr val="tx1">
              <a:lumMod val="95000"/>
              <a:lumOff val="5000"/>
            </a:schemeClr>
          </a:solidFill>
        </p:spPr>
        <p:style>
          <a:lnRef idx="2">
            <a:schemeClr val="accent1">
              <a:shade val="50000"/>
            </a:schemeClr>
          </a:lnRef>
          <a:fillRef idx="1">
            <a:schemeClr val="accent1"/>
          </a:fillRef>
          <a:effectRef idx="0">
            <a:schemeClr val="accent1"/>
          </a:effectRef>
          <a:fontRef idx="minor">
            <a:schemeClr val="lt1"/>
          </a:fontRef>
        </p:style>
        <p:txBody>
          <a:bodyPr lIns="121268" tIns="60634" rIns="121268" bIns="60634" rtlCol="0" anchor="ctr"/>
          <a:lstStyle/>
          <a:p>
            <a:pPr algn="ctr"/>
            <a:endParaRPr lang="zh-CN" altLang="en-US"/>
          </a:p>
        </p:txBody>
      </p:sp>
      <p:sp>
        <p:nvSpPr>
          <p:cNvPr id="10" name="矩形 9"/>
          <p:cNvSpPr/>
          <p:nvPr/>
        </p:nvSpPr>
        <p:spPr>
          <a:xfrm>
            <a:off x="199857" y="158553"/>
            <a:ext cx="113625" cy="191674"/>
          </a:xfrm>
          <a:prstGeom prst="rect">
            <a:avLst/>
          </a:prstGeom>
          <a:solidFill>
            <a:schemeClr val="tx1">
              <a:lumMod val="95000"/>
              <a:lumOff val="5000"/>
            </a:schemeClr>
          </a:solidFill>
        </p:spPr>
        <p:style>
          <a:lnRef idx="2">
            <a:schemeClr val="accent1">
              <a:shade val="50000"/>
            </a:schemeClr>
          </a:lnRef>
          <a:fillRef idx="1">
            <a:schemeClr val="accent1"/>
          </a:fillRef>
          <a:effectRef idx="0">
            <a:schemeClr val="accent1"/>
          </a:effectRef>
          <a:fontRef idx="minor">
            <a:schemeClr val="lt1"/>
          </a:fontRef>
        </p:style>
        <p:txBody>
          <a:bodyPr lIns="121268" tIns="60634" rIns="121268" bIns="60634" rtlCol="0" anchor="ctr"/>
          <a:lstStyle/>
          <a:p>
            <a:pPr algn="ctr"/>
            <a:endParaRPr lang="zh-CN" altLang="en-US"/>
          </a:p>
        </p:txBody>
      </p:sp>
      <p:sp>
        <p:nvSpPr>
          <p:cNvPr id="11" name="文本框 3"/>
          <p:cNvSpPr txBox="1"/>
          <p:nvPr/>
        </p:nvSpPr>
        <p:spPr>
          <a:xfrm>
            <a:off x="313482" y="38482"/>
            <a:ext cx="2809709" cy="430229"/>
          </a:xfrm>
          <a:prstGeom prst="rect">
            <a:avLst/>
          </a:prstGeom>
          <a:noFill/>
        </p:spPr>
        <p:txBody>
          <a:bodyPr wrap="none" lIns="121268" tIns="60634" rIns="121268" bIns="60634" rtlCol="0">
            <a:spAutoFit/>
          </a:bodyPr>
          <a:lstStyle/>
          <a:p>
            <a:r>
              <a:rPr lang="zh-CN" altLang="en-US" sz="2000" b="1" dirty="0" smtClean="0">
                <a:latin typeface="微软雅黑" panose="020B0503020204020204" pitchFamily="34" charset="-122"/>
                <a:ea typeface="微软雅黑" panose="020B0503020204020204" pitchFamily="34" charset="-122"/>
              </a:rPr>
              <a:t>职业病危害分类及预防</a:t>
            </a:r>
            <a:endParaRPr lang="zh-CN" altLang="en-US" sz="2000" b="1" dirty="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90965583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矩形 18"/>
          <p:cNvSpPr/>
          <p:nvPr/>
        </p:nvSpPr>
        <p:spPr>
          <a:xfrm>
            <a:off x="775567" y="1086369"/>
            <a:ext cx="10930567" cy="1144929"/>
          </a:xfrm>
          <a:prstGeom prst="rect">
            <a:avLst/>
          </a:prstGeom>
        </p:spPr>
        <p:txBody>
          <a:bodyPr wrap="square">
            <a:spAutoFit/>
          </a:bodyPr>
          <a:lstStyle/>
          <a:p>
            <a:pPr>
              <a:lnSpc>
                <a:spcPct val="90000"/>
              </a:lnSpc>
              <a:buFont typeface="Wingdings" pitchFamily="2" charset="2"/>
              <a:buChar char="Ø"/>
            </a:pPr>
            <a:r>
              <a:rPr lang="zh-CN" altLang="en-US" sz="2800" b="1" dirty="0" smtClean="0">
                <a:solidFill>
                  <a:srgbClr val="01458E"/>
                </a:solidFill>
                <a:latin typeface="微软雅黑" panose="020B0503020204020204" pitchFamily="34" charset="-122"/>
                <a:ea typeface="微软雅黑" panose="020B0503020204020204" pitchFamily="34" charset="-122"/>
                <a:sym typeface="Calibri" pitchFamily="34" charset="0"/>
              </a:rPr>
              <a:t>生产性毒物的来源：</a:t>
            </a:r>
            <a:endParaRPr lang="en-US" altLang="zh-CN" sz="2800" b="1" dirty="0" smtClean="0">
              <a:solidFill>
                <a:srgbClr val="01458E"/>
              </a:solidFill>
              <a:latin typeface="微软雅黑" panose="020B0503020204020204" pitchFamily="34" charset="-122"/>
              <a:ea typeface="微软雅黑" panose="020B0503020204020204" pitchFamily="34" charset="-122"/>
              <a:sym typeface="Calibri" pitchFamily="34" charset="0"/>
            </a:endParaRPr>
          </a:p>
          <a:p>
            <a:pPr>
              <a:lnSpc>
                <a:spcPct val="90000"/>
              </a:lnSpc>
            </a:pPr>
            <a:r>
              <a:rPr lang="en-US" altLang="zh-CN" sz="2400" b="1" dirty="0" smtClean="0">
                <a:solidFill>
                  <a:srgbClr val="00863D"/>
                </a:solidFill>
                <a:latin typeface="微软雅黑" panose="020B0503020204020204" pitchFamily="34" charset="-122"/>
                <a:ea typeface="微软雅黑" panose="020B0503020204020204" pitchFamily="34" charset="-122"/>
                <a:sym typeface="Calibri" pitchFamily="34" charset="0"/>
              </a:rPr>
              <a:t>     </a:t>
            </a:r>
          </a:p>
          <a:p>
            <a:pPr>
              <a:lnSpc>
                <a:spcPct val="90000"/>
              </a:lnSpc>
            </a:pPr>
            <a:r>
              <a:rPr lang="en-US" altLang="zh-CN" sz="2400" b="1" dirty="0" smtClean="0">
                <a:solidFill>
                  <a:srgbClr val="00863D"/>
                </a:solidFill>
                <a:latin typeface="微软雅黑" panose="020B0503020204020204" pitchFamily="34" charset="-122"/>
                <a:ea typeface="微软雅黑" panose="020B0503020204020204" pitchFamily="34" charset="-122"/>
                <a:sym typeface="Calibri" pitchFamily="34" charset="0"/>
              </a:rPr>
              <a:t>   </a:t>
            </a:r>
            <a:r>
              <a:rPr lang="zh-CN" altLang="en-US" sz="2400" dirty="0" smtClean="0">
                <a:latin typeface="SimHei" pitchFamily="49" charset="-122"/>
                <a:ea typeface="SimHei" pitchFamily="49" charset="-122"/>
              </a:rPr>
              <a:t>工业生产的原料、辅助材料、中间产物、半成品、成品、副产品、废弃物</a:t>
            </a:r>
            <a:endParaRPr lang="zh-CN" altLang="en-US" sz="2400" dirty="0" smtClean="0">
              <a:latin typeface="SimHei" pitchFamily="49" charset="-122"/>
              <a:ea typeface="SimHei" pitchFamily="49" charset="-122"/>
              <a:sym typeface="Symbol" pitchFamily="18" charset="2"/>
            </a:endParaRPr>
          </a:p>
        </p:txBody>
      </p:sp>
      <p:sp>
        <p:nvSpPr>
          <p:cNvPr id="7" name="矩形 6"/>
          <p:cNvSpPr/>
          <p:nvPr/>
        </p:nvSpPr>
        <p:spPr>
          <a:xfrm>
            <a:off x="775570" y="2381487"/>
            <a:ext cx="9174178" cy="3211135"/>
          </a:xfrm>
          <a:prstGeom prst="rect">
            <a:avLst/>
          </a:prstGeom>
        </p:spPr>
        <p:txBody>
          <a:bodyPr wrap="square">
            <a:spAutoFit/>
          </a:bodyPr>
          <a:lstStyle/>
          <a:p>
            <a:pPr marL="228600" indent="-228600">
              <a:lnSpc>
                <a:spcPts val="3800"/>
              </a:lnSpc>
              <a:spcBef>
                <a:spcPts val="1000"/>
              </a:spcBef>
              <a:buFont typeface="Wingdings" pitchFamily="2" charset="2"/>
              <a:buChar char="Ø"/>
              <a:defRPr/>
            </a:pPr>
            <a:r>
              <a:rPr lang="zh-CN" altLang="en-US" sz="2800" b="1" dirty="0" smtClean="0">
                <a:solidFill>
                  <a:srgbClr val="01458E"/>
                </a:solidFill>
                <a:latin typeface="微软雅黑" panose="020B0503020204020204" pitchFamily="34" charset="-122"/>
                <a:ea typeface="微软雅黑" panose="020B0503020204020204" pitchFamily="34" charset="-122"/>
                <a:sym typeface="Calibri" pitchFamily="34" charset="0"/>
              </a:rPr>
              <a:t>生产性毒物的</a:t>
            </a:r>
            <a:r>
              <a:rPr lang="zh-CN" altLang="en-US" sz="2800" b="1" dirty="0" smtClean="0">
                <a:solidFill>
                  <a:srgbClr val="01458E"/>
                </a:solidFill>
                <a:latin typeface="微软雅黑" panose="020B0503020204020204" pitchFamily="34" charset="-122"/>
                <a:ea typeface="微软雅黑" panose="020B0503020204020204" pitchFamily="34" charset="-122"/>
                <a:sym typeface="Symbol" pitchFamily="18" charset="2"/>
              </a:rPr>
              <a:t>存在形态：  </a:t>
            </a:r>
          </a:p>
          <a:p>
            <a:pPr>
              <a:lnSpc>
                <a:spcPct val="90000"/>
              </a:lnSpc>
              <a:buFont typeface="Wingdings" pitchFamily="2" charset="2"/>
              <a:buNone/>
            </a:pPr>
            <a:r>
              <a:rPr lang="zh-CN" altLang="en-US" sz="2400" dirty="0" smtClean="0">
                <a:latin typeface="SimHei" pitchFamily="49" charset="-122"/>
                <a:ea typeface="SimHei" pitchFamily="49" charset="-122"/>
                <a:sym typeface="Symbol" pitchFamily="18" charset="2"/>
              </a:rPr>
              <a:t>  气体                            </a:t>
            </a:r>
          </a:p>
          <a:p>
            <a:pPr>
              <a:lnSpc>
                <a:spcPct val="90000"/>
              </a:lnSpc>
              <a:buFont typeface="Wingdings" pitchFamily="2" charset="2"/>
              <a:buNone/>
            </a:pPr>
            <a:r>
              <a:rPr lang="zh-CN" altLang="en-US" sz="2400" dirty="0" smtClean="0">
                <a:latin typeface="SimHei" pitchFamily="49" charset="-122"/>
                <a:ea typeface="SimHei" pitchFamily="49" charset="-122"/>
                <a:sym typeface="Symbol" pitchFamily="18" charset="2"/>
              </a:rPr>
              <a:t>  蒸气</a:t>
            </a:r>
          </a:p>
          <a:p>
            <a:pPr>
              <a:lnSpc>
                <a:spcPct val="90000"/>
              </a:lnSpc>
            </a:pPr>
            <a:r>
              <a:rPr lang="zh-CN" altLang="en-US" sz="2400" dirty="0" smtClean="0">
                <a:latin typeface="SimHei" pitchFamily="49" charset="-122"/>
                <a:ea typeface="SimHei" pitchFamily="49" charset="-122"/>
                <a:sym typeface="Symbol" pitchFamily="18" charset="2"/>
              </a:rPr>
              <a:t>  烟（直径</a:t>
            </a:r>
            <a:r>
              <a:rPr lang="en-US" altLang="zh-CN" sz="2400" dirty="0" smtClean="0">
                <a:latin typeface="SimHei" pitchFamily="49" charset="-122"/>
                <a:ea typeface="SimHei" pitchFamily="49" charset="-122"/>
                <a:sym typeface="Symbol" pitchFamily="18" charset="2"/>
              </a:rPr>
              <a:t>&lt; 0.1 m</a:t>
            </a:r>
            <a:r>
              <a:rPr lang="zh-CN" altLang="en-US" sz="2400" dirty="0" smtClean="0">
                <a:latin typeface="SimHei" pitchFamily="49" charset="-122"/>
                <a:ea typeface="SimHei" pitchFamily="49" charset="-122"/>
                <a:sym typeface="Symbol" pitchFamily="18" charset="2"/>
              </a:rPr>
              <a:t>）</a:t>
            </a:r>
          </a:p>
          <a:p>
            <a:pPr>
              <a:lnSpc>
                <a:spcPct val="90000"/>
              </a:lnSpc>
            </a:pPr>
            <a:r>
              <a:rPr lang="zh-CN" altLang="en-US" sz="2400" dirty="0" smtClean="0">
                <a:latin typeface="SimHei" pitchFamily="49" charset="-122"/>
                <a:ea typeface="SimHei" pitchFamily="49" charset="-122"/>
                <a:sym typeface="Symbol" pitchFamily="18" charset="2"/>
              </a:rPr>
              <a:t>  雾</a:t>
            </a:r>
          </a:p>
          <a:p>
            <a:pPr>
              <a:lnSpc>
                <a:spcPct val="90000"/>
              </a:lnSpc>
            </a:pPr>
            <a:r>
              <a:rPr lang="zh-CN" altLang="en-US" sz="2400" dirty="0" smtClean="0">
                <a:latin typeface="SimHei" pitchFamily="49" charset="-122"/>
                <a:ea typeface="SimHei" pitchFamily="49" charset="-122"/>
                <a:sym typeface="Symbol" pitchFamily="18" charset="2"/>
              </a:rPr>
              <a:t>  粉尘（直径为</a:t>
            </a:r>
            <a:r>
              <a:rPr lang="en-US" altLang="zh-CN" sz="2400" dirty="0" smtClean="0">
                <a:latin typeface="SimHei" pitchFamily="49" charset="-122"/>
                <a:ea typeface="SimHei" pitchFamily="49" charset="-122"/>
                <a:sym typeface="Symbol" pitchFamily="18" charset="2"/>
              </a:rPr>
              <a:t>0.1 ~ 10 m</a:t>
            </a:r>
            <a:r>
              <a:rPr lang="zh-CN" altLang="en-US" sz="2400" dirty="0" smtClean="0">
                <a:latin typeface="SimHei" pitchFamily="49" charset="-122"/>
                <a:ea typeface="SimHei" pitchFamily="49" charset="-122"/>
                <a:sym typeface="Symbol" pitchFamily="18" charset="2"/>
              </a:rPr>
              <a:t>）</a:t>
            </a:r>
            <a:endParaRPr lang="en-US" altLang="zh-CN" sz="2400" dirty="0" smtClean="0">
              <a:latin typeface="SimHei" pitchFamily="49" charset="-122"/>
              <a:ea typeface="SimHei" pitchFamily="49" charset="-122"/>
              <a:sym typeface="Symbol" pitchFamily="18" charset="2"/>
            </a:endParaRPr>
          </a:p>
          <a:p>
            <a:pPr>
              <a:lnSpc>
                <a:spcPct val="90000"/>
              </a:lnSpc>
            </a:pPr>
            <a:endParaRPr lang="zh-CN" altLang="en-US" sz="2400" dirty="0" smtClean="0">
              <a:latin typeface="SimHei" pitchFamily="49" charset="-122"/>
              <a:ea typeface="SimHei" pitchFamily="49" charset="-122"/>
              <a:sym typeface="Symbol" pitchFamily="18" charset="2"/>
            </a:endParaRPr>
          </a:p>
          <a:p>
            <a:pPr>
              <a:lnSpc>
                <a:spcPct val="90000"/>
              </a:lnSpc>
            </a:pPr>
            <a:endParaRPr lang="zh-CN" altLang="en-US" dirty="0" smtClean="0">
              <a:latin typeface="SimHei" pitchFamily="49" charset="-122"/>
              <a:ea typeface="SimHei" pitchFamily="49" charset="-122"/>
              <a:sym typeface="Symbol" pitchFamily="18" charset="2"/>
            </a:endParaRPr>
          </a:p>
          <a:p>
            <a:pPr>
              <a:lnSpc>
                <a:spcPct val="90000"/>
              </a:lnSpc>
              <a:buFont typeface="Wingdings" pitchFamily="2" charset="2"/>
              <a:buChar char="Ø"/>
            </a:pPr>
            <a:r>
              <a:rPr lang="zh-CN" altLang="en-US" sz="2800" b="1" dirty="0" smtClean="0">
                <a:solidFill>
                  <a:srgbClr val="01458E"/>
                </a:solidFill>
                <a:latin typeface="微软雅黑" panose="020B0503020204020204" pitchFamily="34" charset="-122"/>
                <a:ea typeface="微软雅黑" panose="020B0503020204020204" pitchFamily="34" charset="-122"/>
                <a:sym typeface="Calibri" pitchFamily="34" charset="0"/>
              </a:rPr>
              <a:t>生产性毒物的</a:t>
            </a:r>
            <a:r>
              <a:rPr lang="zh-CN" altLang="en-US" sz="2800" b="1" dirty="0" smtClean="0">
                <a:solidFill>
                  <a:srgbClr val="01458E"/>
                </a:solidFill>
                <a:latin typeface="微软雅黑" panose="020B0503020204020204" pitchFamily="34" charset="-122"/>
                <a:ea typeface="微软雅黑" panose="020B0503020204020204" pitchFamily="34" charset="-122"/>
                <a:sym typeface="Symbol" pitchFamily="18" charset="2"/>
              </a:rPr>
              <a:t>吸收：</a:t>
            </a:r>
            <a:r>
              <a:rPr lang="zh-CN" altLang="en-US" sz="2400" dirty="0" smtClean="0">
                <a:latin typeface="SimHei" pitchFamily="49" charset="-122"/>
                <a:ea typeface="SimHei" pitchFamily="49" charset="-122"/>
                <a:sym typeface="Symbol" pitchFamily="18" charset="2"/>
              </a:rPr>
              <a:t>主要经呼吸道、皮肤，消化道意义不大</a:t>
            </a:r>
          </a:p>
        </p:txBody>
      </p:sp>
      <p:sp>
        <p:nvSpPr>
          <p:cNvPr id="8" name="矩形 7"/>
          <p:cNvSpPr/>
          <p:nvPr/>
        </p:nvSpPr>
        <p:spPr>
          <a:xfrm>
            <a:off x="30867" y="158553"/>
            <a:ext cx="60959" cy="191674"/>
          </a:xfrm>
          <a:prstGeom prst="rect">
            <a:avLst/>
          </a:prstGeom>
          <a:solidFill>
            <a:schemeClr val="tx1">
              <a:lumMod val="95000"/>
              <a:lumOff val="5000"/>
            </a:schemeClr>
          </a:solidFill>
        </p:spPr>
        <p:style>
          <a:lnRef idx="2">
            <a:schemeClr val="accent1">
              <a:shade val="50000"/>
            </a:schemeClr>
          </a:lnRef>
          <a:fillRef idx="1">
            <a:schemeClr val="accent1"/>
          </a:fillRef>
          <a:effectRef idx="0">
            <a:schemeClr val="accent1"/>
          </a:effectRef>
          <a:fontRef idx="minor">
            <a:schemeClr val="lt1"/>
          </a:fontRef>
        </p:style>
        <p:txBody>
          <a:bodyPr lIns="121268" tIns="60634" rIns="121268" bIns="60634" rtlCol="0" anchor="ctr"/>
          <a:lstStyle/>
          <a:p>
            <a:pPr algn="ctr"/>
            <a:endParaRPr lang="zh-CN" altLang="en-US"/>
          </a:p>
        </p:txBody>
      </p:sp>
      <p:sp>
        <p:nvSpPr>
          <p:cNvPr id="9" name="矩形 8"/>
          <p:cNvSpPr/>
          <p:nvPr/>
        </p:nvSpPr>
        <p:spPr>
          <a:xfrm>
            <a:off x="199857" y="158553"/>
            <a:ext cx="113625" cy="191674"/>
          </a:xfrm>
          <a:prstGeom prst="rect">
            <a:avLst/>
          </a:prstGeom>
          <a:solidFill>
            <a:schemeClr val="tx1">
              <a:lumMod val="95000"/>
              <a:lumOff val="5000"/>
            </a:schemeClr>
          </a:solidFill>
        </p:spPr>
        <p:style>
          <a:lnRef idx="2">
            <a:schemeClr val="accent1">
              <a:shade val="50000"/>
            </a:schemeClr>
          </a:lnRef>
          <a:fillRef idx="1">
            <a:schemeClr val="accent1"/>
          </a:fillRef>
          <a:effectRef idx="0">
            <a:schemeClr val="accent1"/>
          </a:effectRef>
          <a:fontRef idx="minor">
            <a:schemeClr val="lt1"/>
          </a:fontRef>
        </p:style>
        <p:txBody>
          <a:bodyPr lIns="121268" tIns="60634" rIns="121268" bIns="60634" rtlCol="0" anchor="ctr"/>
          <a:lstStyle/>
          <a:p>
            <a:pPr algn="ctr"/>
            <a:endParaRPr lang="zh-CN" altLang="en-US"/>
          </a:p>
        </p:txBody>
      </p:sp>
      <p:sp>
        <p:nvSpPr>
          <p:cNvPr id="10" name="文本框 3"/>
          <p:cNvSpPr txBox="1"/>
          <p:nvPr/>
        </p:nvSpPr>
        <p:spPr>
          <a:xfrm>
            <a:off x="313482" y="38482"/>
            <a:ext cx="2809709" cy="430229"/>
          </a:xfrm>
          <a:prstGeom prst="rect">
            <a:avLst/>
          </a:prstGeom>
          <a:noFill/>
        </p:spPr>
        <p:txBody>
          <a:bodyPr wrap="none" lIns="121268" tIns="60634" rIns="121268" bIns="60634" rtlCol="0">
            <a:spAutoFit/>
          </a:bodyPr>
          <a:lstStyle/>
          <a:p>
            <a:r>
              <a:rPr lang="zh-CN" altLang="en-US" sz="2000" b="1" dirty="0" smtClean="0">
                <a:latin typeface="微软雅黑" panose="020B0503020204020204" pitchFamily="34" charset="-122"/>
                <a:ea typeface="微软雅黑" panose="020B0503020204020204" pitchFamily="34" charset="-122"/>
              </a:rPr>
              <a:t>职业病危害分类及预防</a:t>
            </a:r>
            <a:endParaRPr lang="zh-CN" altLang="en-US" sz="2000" b="1" dirty="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68598130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H7590141\Desktop\圖片1.png"/>
          <p:cNvPicPr>
            <a:picLocks noChangeAspect="1" noChangeArrowheads="1"/>
          </p:cNvPicPr>
          <p:nvPr/>
        </p:nvPicPr>
        <p:blipFill>
          <a:blip r:embed="rId3"/>
          <a:srcRect/>
          <a:stretch>
            <a:fillRect/>
          </a:stretch>
        </p:blipFill>
        <p:spPr bwMode="auto">
          <a:xfrm>
            <a:off x="365125" y="1034276"/>
            <a:ext cx="11461750" cy="5548313"/>
          </a:xfrm>
          <a:prstGeom prst="rect">
            <a:avLst/>
          </a:prstGeom>
          <a:noFill/>
        </p:spPr>
      </p:pic>
      <p:sp>
        <p:nvSpPr>
          <p:cNvPr id="6" name="矩形 5"/>
          <p:cNvSpPr/>
          <p:nvPr/>
        </p:nvSpPr>
        <p:spPr>
          <a:xfrm>
            <a:off x="30867" y="158553"/>
            <a:ext cx="60959" cy="191674"/>
          </a:xfrm>
          <a:prstGeom prst="rect">
            <a:avLst/>
          </a:prstGeom>
          <a:solidFill>
            <a:schemeClr val="tx1">
              <a:lumMod val="95000"/>
              <a:lumOff val="5000"/>
            </a:schemeClr>
          </a:solidFill>
        </p:spPr>
        <p:style>
          <a:lnRef idx="2">
            <a:schemeClr val="accent1">
              <a:shade val="50000"/>
            </a:schemeClr>
          </a:lnRef>
          <a:fillRef idx="1">
            <a:schemeClr val="accent1"/>
          </a:fillRef>
          <a:effectRef idx="0">
            <a:schemeClr val="accent1"/>
          </a:effectRef>
          <a:fontRef idx="minor">
            <a:schemeClr val="lt1"/>
          </a:fontRef>
        </p:style>
        <p:txBody>
          <a:bodyPr lIns="121268" tIns="60634" rIns="121268" bIns="60634" rtlCol="0" anchor="ctr"/>
          <a:lstStyle/>
          <a:p>
            <a:pPr algn="ctr"/>
            <a:endParaRPr lang="zh-CN" altLang="en-US"/>
          </a:p>
        </p:txBody>
      </p:sp>
      <p:sp>
        <p:nvSpPr>
          <p:cNvPr id="7" name="矩形 6"/>
          <p:cNvSpPr/>
          <p:nvPr/>
        </p:nvSpPr>
        <p:spPr>
          <a:xfrm>
            <a:off x="199857" y="158553"/>
            <a:ext cx="113625" cy="191674"/>
          </a:xfrm>
          <a:prstGeom prst="rect">
            <a:avLst/>
          </a:prstGeom>
          <a:solidFill>
            <a:schemeClr val="tx1">
              <a:lumMod val="95000"/>
              <a:lumOff val="5000"/>
            </a:schemeClr>
          </a:solidFill>
        </p:spPr>
        <p:style>
          <a:lnRef idx="2">
            <a:schemeClr val="accent1">
              <a:shade val="50000"/>
            </a:schemeClr>
          </a:lnRef>
          <a:fillRef idx="1">
            <a:schemeClr val="accent1"/>
          </a:fillRef>
          <a:effectRef idx="0">
            <a:schemeClr val="accent1"/>
          </a:effectRef>
          <a:fontRef idx="minor">
            <a:schemeClr val="lt1"/>
          </a:fontRef>
        </p:style>
        <p:txBody>
          <a:bodyPr lIns="121268" tIns="60634" rIns="121268" bIns="60634" rtlCol="0" anchor="ctr"/>
          <a:lstStyle/>
          <a:p>
            <a:pPr algn="ctr"/>
            <a:endParaRPr lang="zh-CN" altLang="en-US"/>
          </a:p>
        </p:txBody>
      </p:sp>
      <p:sp>
        <p:nvSpPr>
          <p:cNvPr id="8" name="文本框 3"/>
          <p:cNvSpPr txBox="1"/>
          <p:nvPr/>
        </p:nvSpPr>
        <p:spPr>
          <a:xfrm>
            <a:off x="313482" y="38482"/>
            <a:ext cx="2809709" cy="430229"/>
          </a:xfrm>
          <a:prstGeom prst="rect">
            <a:avLst/>
          </a:prstGeom>
          <a:noFill/>
        </p:spPr>
        <p:txBody>
          <a:bodyPr wrap="none" lIns="121268" tIns="60634" rIns="121268" bIns="60634" rtlCol="0">
            <a:spAutoFit/>
          </a:bodyPr>
          <a:lstStyle/>
          <a:p>
            <a:r>
              <a:rPr lang="zh-CN" altLang="en-US" sz="2000" b="1" dirty="0" smtClean="0">
                <a:latin typeface="微软雅黑" panose="020B0503020204020204" pitchFamily="34" charset="-122"/>
                <a:ea typeface="微软雅黑" panose="020B0503020204020204" pitchFamily="34" charset="-122"/>
              </a:rPr>
              <a:t>职业病危害分类及预防</a:t>
            </a:r>
            <a:endParaRPr lang="zh-CN" altLang="en-US" sz="2000" b="1" dirty="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80356553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30867" y="158553"/>
            <a:ext cx="60959" cy="191674"/>
          </a:xfrm>
          <a:prstGeom prst="rect">
            <a:avLst/>
          </a:prstGeom>
          <a:solidFill>
            <a:schemeClr val="tx1">
              <a:lumMod val="95000"/>
              <a:lumOff val="5000"/>
            </a:schemeClr>
          </a:solidFill>
        </p:spPr>
        <p:style>
          <a:lnRef idx="2">
            <a:schemeClr val="accent1">
              <a:shade val="50000"/>
            </a:schemeClr>
          </a:lnRef>
          <a:fillRef idx="1">
            <a:schemeClr val="accent1"/>
          </a:fillRef>
          <a:effectRef idx="0">
            <a:schemeClr val="accent1"/>
          </a:effectRef>
          <a:fontRef idx="minor">
            <a:schemeClr val="lt1"/>
          </a:fontRef>
        </p:style>
        <p:txBody>
          <a:bodyPr lIns="121268" tIns="60634" rIns="121268" bIns="60634" rtlCol="0" anchor="ctr"/>
          <a:lstStyle/>
          <a:p>
            <a:pPr algn="ctr"/>
            <a:endParaRPr lang="zh-CN" altLang="en-US"/>
          </a:p>
        </p:txBody>
      </p:sp>
      <p:sp>
        <p:nvSpPr>
          <p:cNvPr id="3" name="矩形 2"/>
          <p:cNvSpPr/>
          <p:nvPr/>
        </p:nvSpPr>
        <p:spPr>
          <a:xfrm>
            <a:off x="199857" y="158553"/>
            <a:ext cx="113625" cy="191674"/>
          </a:xfrm>
          <a:prstGeom prst="rect">
            <a:avLst/>
          </a:prstGeom>
          <a:solidFill>
            <a:schemeClr val="tx1">
              <a:lumMod val="95000"/>
              <a:lumOff val="5000"/>
            </a:schemeClr>
          </a:solidFill>
        </p:spPr>
        <p:style>
          <a:lnRef idx="2">
            <a:schemeClr val="accent1">
              <a:shade val="50000"/>
            </a:schemeClr>
          </a:lnRef>
          <a:fillRef idx="1">
            <a:schemeClr val="accent1"/>
          </a:fillRef>
          <a:effectRef idx="0">
            <a:schemeClr val="accent1"/>
          </a:effectRef>
          <a:fontRef idx="minor">
            <a:schemeClr val="lt1"/>
          </a:fontRef>
        </p:style>
        <p:txBody>
          <a:bodyPr lIns="121268" tIns="60634" rIns="121268" bIns="60634" rtlCol="0" anchor="ctr"/>
          <a:lstStyle/>
          <a:p>
            <a:pPr algn="ctr"/>
            <a:endParaRPr lang="zh-CN" altLang="en-US"/>
          </a:p>
        </p:txBody>
      </p:sp>
      <p:sp>
        <p:nvSpPr>
          <p:cNvPr id="4" name="文本框 3"/>
          <p:cNvSpPr txBox="1"/>
          <p:nvPr/>
        </p:nvSpPr>
        <p:spPr>
          <a:xfrm>
            <a:off x="313482" y="38482"/>
            <a:ext cx="3066190" cy="430229"/>
          </a:xfrm>
          <a:prstGeom prst="rect">
            <a:avLst/>
          </a:prstGeom>
          <a:noFill/>
        </p:spPr>
        <p:txBody>
          <a:bodyPr wrap="none" lIns="121268" tIns="60634" rIns="121268" bIns="60634" rtlCol="0">
            <a:spAutoFit/>
          </a:bodyPr>
          <a:lstStyle/>
          <a:p>
            <a:r>
              <a:rPr lang="zh-CN" altLang="en-US" sz="2000" b="1" dirty="0" smtClean="0">
                <a:latin typeface="微软雅黑" panose="020B0503020204020204" pitchFamily="34" charset="-122"/>
                <a:ea typeface="微软雅黑" panose="020B0503020204020204" pitchFamily="34" charset="-122"/>
              </a:rPr>
              <a:t>职业卫生管理的基本要求</a:t>
            </a:r>
            <a:endParaRPr lang="zh-CN" altLang="en-US" sz="2000" b="1" dirty="0">
              <a:latin typeface="微软雅黑" panose="020B0503020204020204" pitchFamily="34" charset="-122"/>
              <a:ea typeface="微软雅黑" panose="020B0503020204020204" pitchFamily="34" charset="-122"/>
            </a:endParaRPr>
          </a:p>
        </p:txBody>
      </p:sp>
      <p:grpSp>
        <p:nvGrpSpPr>
          <p:cNvPr id="5" name="组合 6"/>
          <p:cNvGrpSpPr/>
          <p:nvPr/>
        </p:nvGrpSpPr>
        <p:grpSpPr>
          <a:xfrm>
            <a:off x="4655234" y="1276258"/>
            <a:ext cx="2879945" cy="636151"/>
            <a:chOff x="3131840" y="987574"/>
            <a:chExt cx="2880320" cy="648072"/>
          </a:xfrm>
        </p:grpSpPr>
        <p:sp>
          <p:nvSpPr>
            <p:cNvPr id="6" name="圆角矩形 2"/>
            <p:cNvSpPr/>
            <p:nvPr/>
          </p:nvSpPr>
          <p:spPr>
            <a:xfrm>
              <a:off x="3131840" y="987574"/>
              <a:ext cx="2880320" cy="648072"/>
            </a:xfrm>
            <a:prstGeom prst="roundRect">
              <a:avLst>
                <a:gd name="adj" fmla="val 50000"/>
              </a:avLst>
            </a:prstGeom>
            <a:noFill/>
            <a:ln>
              <a:solidFill>
                <a:srgbClr val="01458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00" dirty="0"/>
            </a:p>
          </p:txBody>
        </p:sp>
        <p:sp>
          <p:nvSpPr>
            <p:cNvPr id="7" name="TextBox 5"/>
            <p:cNvSpPr txBox="1"/>
            <p:nvPr/>
          </p:nvSpPr>
          <p:spPr>
            <a:xfrm>
              <a:off x="3864114" y="1080778"/>
              <a:ext cx="1569864" cy="517347"/>
            </a:xfrm>
            <a:prstGeom prst="rect">
              <a:avLst/>
            </a:prstGeom>
            <a:noFill/>
          </p:spPr>
          <p:txBody>
            <a:bodyPr wrap="none" rtlCol="0">
              <a:spAutoFit/>
            </a:bodyPr>
            <a:lstStyle/>
            <a:p>
              <a:r>
                <a:rPr lang="zh-CN" altLang="en-US" sz="2700" dirty="0" smtClean="0">
                  <a:solidFill>
                    <a:srgbClr val="01458E"/>
                  </a:solidFill>
                  <a:latin typeface="微软雅黑" panose="020B0503020204020204" pitchFamily="34" charset="-122"/>
                  <a:ea typeface="微软雅黑" panose="020B0503020204020204" pitchFamily="34" charset="-122"/>
                </a:rPr>
                <a:t>第三部分</a:t>
              </a:r>
              <a:endParaRPr lang="zh-CN" altLang="en-US" sz="2700" dirty="0">
                <a:solidFill>
                  <a:srgbClr val="01458E"/>
                </a:solidFill>
                <a:latin typeface="微软雅黑" panose="020B0503020204020204" pitchFamily="34" charset="-122"/>
                <a:ea typeface="微软雅黑" panose="020B0503020204020204" pitchFamily="34" charset="-122"/>
              </a:endParaRPr>
            </a:p>
          </p:txBody>
        </p:sp>
      </p:grpSp>
      <p:cxnSp>
        <p:nvCxnSpPr>
          <p:cNvPr id="8" name="直接连接符 15"/>
          <p:cNvCxnSpPr/>
          <p:nvPr/>
        </p:nvCxnSpPr>
        <p:spPr>
          <a:xfrm flipH="1">
            <a:off x="3139532" y="2793565"/>
            <a:ext cx="5920043" cy="0"/>
          </a:xfrm>
          <a:prstGeom prst="line">
            <a:avLst/>
          </a:prstGeom>
          <a:ln w="15875">
            <a:solidFill>
              <a:srgbClr val="01458E"/>
            </a:solidFill>
          </a:ln>
        </p:spPr>
        <p:style>
          <a:lnRef idx="1">
            <a:schemeClr val="accent1"/>
          </a:lnRef>
          <a:fillRef idx="0">
            <a:schemeClr val="accent1"/>
          </a:fillRef>
          <a:effectRef idx="0">
            <a:schemeClr val="accent1"/>
          </a:effectRef>
          <a:fontRef idx="minor">
            <a:schemeClr val="tx1"/>
          </a:fontRef>
        </p:style>
      </p:cxnSp>
      <p:cxnSp>
        <p:nvCxnSpPr>
          <p:cNvPr id="9" name="直接连接符 18"/>
          <p:cNvCxnSpPr/>
          <p:nvPr/>
        </p:nvCxnSpPr>
        <p:spPr>
          <a:xfrm flipH="1">
            <a:off x="3139532" y="4138026"/>
            <a:ext cx="5920043" cy="0"/>
          </a:xfrm>
          <a:prstGeom prst="line">
            <a:avLst/>
          </a:prstGeom>
          <a:ln w="15875">
            <a:solidFill>
              <a:srgbClr val="01458E"/>
            </a:solidFill>
          </a:ln>
        </p:spPr>
        <p:style>
          <a:lnRef idx="1">
            <a:schemeClr val="accent1"/>
          </a:lnRef>
          <a:fillRef idx="0">
            <a:schemeClr val="accent1"/>
          </a:fillRef>
          <a:effectRef idx="0">
            <a:schemeClr val="accent1"/>
          </a:effectRef>
          <a:fontRef idx="minor">
            <a:schemeClr val="tx1"/>
          </a:fontRef>
        </p:style>
      </p:cxnSp>
      <p:sp>
        <p:nvSpPr>
          <p:cNvPr id="10" name="TextBox 12"/>
          <p:cNvSpPr txBox="1"/>
          <p:nvPr/>
        </p:nvSpPr>
        <p:spPr>
          <a:xfrm>
            <a:off x="2934701" y="3081664"/>
            <a:ext cx="6311978" cy="784826"/>
          </a:xfrm>
          <a:prstGeom prst="rect">
            <a:avLst/>
          </a:prstGeom>
          <a:noFill/>
        </p:spPr>
        <p:txBody>
          <a:bodyPr wrap="none" lIns="121917" tIns="60958" rIns="121917" bIns="60958" rtlCol="0">
            <a:spAutoFit/>
          </a:bodyPr>
          <a:lstStyle/>
          <a:p>
            <a:pPr algn="ctr"/>
            <a:r>
              <a:rPr lang="zh-CN" altLang="en-US" sz="4300" b="1" dirty="0" smtClean="0">
                <a:solidFill>
                  <a:srgbClr val="01458E"/>
                </a:solidFill>
                <a:latin typeface="微软雅黑" panose="020B0503020204020204" pitchFamily="34" charset="-122"/>
                <a:ea typeface="微软雅黑" panose="020B0503020204020204" pitchFamily="34" charset="-122"/>
              </a:rPr>
              <a:t>职业卫生管理的基本要求</a:t>
            </a:r>
            <a:endParaRPr lang="zh-CN" altLang="en-US" sz="4300" b="1" dirty="0">
              <a:solidFill>
                <a:srgbClr val="01458E"/>
              </a:solidFill>
              <a:latin typeface="微软雅黑" panose="020B0503020204020204" pitchFamily="34" charset="-122"/>
              <a:ea typeface="微软雅黑" panose="020B0503020204020204" pitchFamily="34" charset="-122"/>
            </a:endParaRPr>
          </a:p>
        </p:txBody>
      </p:sp>
      <p:sp>
        <p:nvSpPr>
          <p:cNvPr id="12" name="椭圆 25"/>
          <p:cNvSpPr/>
          <p:nvPr/>
        </p:nvSpPr>
        <p:spPr>
          <a:xfrm>
            <a:off x="5806153" y="5350452"/>
            <a:ext cx="575989" cy="576197"/>
          </a:xfrm>
          <a:prstGeom prst="ellipse">
            <a:avLst/>
          </a:prstGeom>
          <a:solidFill>
            <a:srgbClr val="01458E"/>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r>
              <a:rPr lang="en-US" altLang="zh-CN" sz="3200" dirty="0" smtClean="0">
                <a:latin typeface="微软雅黑" panose="020B0503020204020204" pitchFamily="34" charset="-122"/>
                <a:ea typeface="微软雅黑" panose="020B0503020204020204" pitchFamily="34" charset="-122"/>
              </a:rPr>
              <a:t>3</a:t>
            </a:r>
            <a:endParaRPr lang="zh-CN" altLang="en-US" sz="3200" dirty="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494181017"/>
      </p:ext>
    </p:extLst>
  </p:cSld>
  <p:clrMapOvr>
    <a:masterClrMapping/>
  </p:clrMapOvr>
  <mc:AlternateContent xmlns:mc="http://schemas.openxmlformats.org/markup-compatibility/2006" xmlns:p14="http://schemas.microsoft.com/office/powerpoint/2010/main">
    <mc:Choice Requires="p14">
      <p:transition p14:dur="0" advClick="0" advTm="2000"/>
    </mc:Choice>
    <mc:Fallback xmlns="">
      <p:transition advClick="0" advTm="2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ppt_x"/>
                                          </p:val>
                                        </p:tav>
                                        <p:tav tm="100000">
                                          <p:val>
                                            <p:strVal val="#ppt_x"/>
                                          </p:val>
                                        </p:tav>
                                      </p:tavLst>
                                    </p:anim>
                                    <p:anim calcmode="lin" valueType="num">
                                      <p:cBhvr additive="base">
                                        <p:cTn id="8" dur="500" fill="hold"/>
                                        <p:tgtEl>
                                          <p:spTgt spid="12"/>
                                        </p:tgtEl>
                                        <p:attrNameLst>
                                          <p:attrName>ppt_y</p:attrName>
                                        </p:attrNameLst>
                                      </p:cBhvr>
                                      <p:tavLst>
                                        <p:tav tm="0">
                                          <p:val>
                                            <p:strVal val="1+#ppt_h/2"/>
                                          </p:val>
                                        </p:tav>
                                        <p:tav tm="100000">
                                          <p:val>
                                            <p:strVal val="#ppt_y"/>
                                          </p:val>
                                        </p:tav>
                                      </p:tavLst>
                                    </p:anim>
                                  </p:childTnLst>
                                </p:cTn>
                              </p:par>
                              <p:par>
                                <p:cTn id="9" presetID="2" presetClass="entr" presetSubtype="1" fill="hold" nodeType="with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500" fill="hold"/>
                                        <p:tgtEl>
                                          <p:spTgt spid="5"/>
                                        </p:tgtEl>
                                        <p:attrNameLst>
                                          <p:attrName>ppt_x</p:attrName>
                                        </p:attrNameLst>
                                      </p:cBhvr>
                                      <p:tavLst>
                                        <p:tav tm="0">
                                          <p:val>
                                            <p:strVal val="#ppt_x"/>
                                          </p:val>
                                        </p:tav>
                                        <p:tav tm="100000">
                                          <p:val>
                                            <p:strVal val="#ppt_x"/>
                                          </p:val>
                                        </p:tav>
                                      </p:tavLst>
                                    </p:anim>
                                    <p:anim calcmode="lin" valueType="num">
                                      <p:cBhvr additive="base">
                                        <p:cTn id="12" dur="500" fill="hold"/>
                                        <p:tgtEl>
                                          <p:spTgt spid="5"/>
                                        </p:tgtEl>
                                        <p:attrNameLst>
                                          <p:attrName>ppt_y</p:attrName>
                                        </p:attrNameLst>
                                      </p:cBhvr>
                                      <p:tavLst>
                                        <p:tav tm="0">
                                          <p:val>
                                            <p:strVal val="0-#ppt_h/2"/>
                                          </p:val>
                                        </p:tav>
                                        <p:tav tm="100000">
                                          <p:val>
                                            <p:strVal val="#ppt_y"/>
                                          </p:val>
                                        </p:tav>
                                      </p:tavLst>
                                    </p:anim>
                                  </p:childTnLst>
                                </p:cTn>
                              </p:par>
                            </p:childTnLst>
                          </p:cTn>
                        </p:par>
                        <p:par>
                          <p:cTn id="13" fill="hold">
                            <p:stCondLst>
                              <p:cond delay="500"/>
                            </p:stCondLst>
                            <p:childTnLst>
                              <p:par>
                                <p:cTn id="14" presetID="22" presetClass="entr" presetSubtype="8" fill="hold" nodeType="after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wipe(left)">
                                      <p:cBhvr>
                                        <p:cTn id="16" dur="500"/>
                                        <p:tgtEl>
                                          <p:spTgt spid="8"/>
                                        </p:tgtEl>
                                      </p:cBhvr>
                                    </p:animEffect>
                                  </p:childTnLst>
                                </p:cTn>
                              </p:par>
                              <p:par>
                                <p:cTn id="17" presetID="22" presetClass="entr" presetSubtype="2" fill="hold" nodeType="with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wipe(right)">
                                      <p:cBhvr>
                                        <p:cTn id="19" dur="500"/>
                                        <p:tgtEl>
                                          <p:spTgt spid="9"/>
                                        </p:tgtEl>
                                      </p:cBhvr>
                                    </p:animEffect>
                                  </p:childTnLst>
                                </p:cTn>
                              </p:par>
                            </p:childTnLst>
                          </p:cTn>
                        </p:par>
                        <p:par>
                          <p:cTn id="20" fill="hold">
                            <p:stCondLst>
                              <p:cond delay="1000"/>
                            </p:stCondLst>
                            <p:childTnLst>
                              <p:par>
                                <p:cTn id="21" presetID="41" presetClass="entr" presetSubtype="0" fill="hold" grpId="0" nodeType="afterEffect">
                                  <p:stCondLst>
                                    <p:cond delay="0"/>
                                  </p:stCondLst>
                                  <p:iterate type="lt">
                                    <p:tmPct val="10000"/>
                                  </p:iterate>
                                  <p:childTnLst>
                                    <p:set>
                                      <p:cBhvr>
                                        <p:cTn id="22" dur="1" fill="hold">
                                          <p:stCondLst>
                                            <p:cond delay="0"/>
                                          </p:stCondLst>
                                        </p:cTn>
                                        <p:tgtEl>
                                          <p:spTgt spid="10"/>
                                        </p:tgtEl>
                                        <p:attrNameLst>
                                          <p:attrName>style.visibility</p:attrName>
                                        </p:attrNameLst>
                                      </p:cBhvr>
                                      <p:to>
                                        <p:strVal val="visible"/>
                                      </p:to>
                                    </p:set>
                                    <p:anim calcmode="lin" valueType="num">
                                      <p:cBhvr>
                                        <p:cTn id="23" dur="500" fill="hold"/>
                                        <p:tgtEl>
                                          <p:spTgt spid="10"/>
                                        </p:tgtEl>
                                        <p:attrNameLst>
                                          <p:attrName>ppt_x</p:attrName>
                                        </p:attrNameLst>
                                      </p:cBhvr>
                                      <p:tavLst>
                                        <p:tav tm="0">
                                          <p:val>
                                            <p:strVal val="#ppt_x"/>
                                          </p:val>
                                        </p:tav>
                                        <p:tav tm="50000">
                                          <p:val>
                                            <p:strVal val="#ppt_x+.1"/>
                                          </p:val>
                                        </p:tav>
                                        <p:tav tm="100000">
                                          <p:val>
                                            <p:strVal val="#ppt_x"/>
                                          </p:val>
                                        </p:tav>
                                      </p:tavLst>
                                    </p:anim>
                                    <p:anim calcmode="lin" valueType="num">
                                      <p:cBhvr>
                                        <p:cTn id="24" dur="500" fill="hold"/>
                                        <p:tgtEl>
                                          <p:spTgt spid="10"/>
                                        </p:tgtEl>
                                        <p:attrNameLst>
                                          <p:attrName>ppt_y</p:attrName>
                                        </p:attrNameLst>
                                      </p:cBhvr>
                                      <p:tavLst>
                                        <p:tav tm="0">
                                          <p:val>
                                            <p:strVal val="#ppt_y"/>
                                          </p:val>
                                        </p:tav>
                                        <p:tav tm="100000">
                                          <p:val>
                                            <p:strVal val="#ppt_y"/>
                                          </p:val>
                                        </p:tav>
                                      </p:tavLst>
                                    </p:anim>
                                    <p:anim calcmode="lin" valueType="num">
                                      <p:cBhvr>
                                        <p:cTn id="25" dur="500" fill="hold"/>
                                        <p:tgtEl>
                                          <p:spTgt spid="10"/>
                                        </p:tgtEl>
                                        <p:attrNameLst>
                                          <p:attrName>ppt_h</p:attrName>
                                        </p:attrNameLst>
                                      </p:cBhvr>
                                      <p:tavLst>
                                        <p:tav tm="0">
                                          <p:val>
                                            <p:strVal val="#ppt_h/10"/>
                                          </p:val>
                                        </p:tav>
                                        <p:tav tm="50000">
                                          <p:val>
                                            <p:strVal val="#ppt_h+.01"/>
                                          </p:val>
                                        </p:tav>
                                        <p:tav tm="100000">
                                          <p:val>
                                            <p:strVal val="#ppt_h"/>
                                          </p:val>
                                        </p:tav>
                                      </p:tavLst>
                                    </p:anim>
                                    <p:anim calcmode="lin" valueType="num">
                                      <p:cBhvr>
                                        <p:cTn id="26" dur="500" fill="hold"/>
                                        <p:tgtEl>
                                          <p:spTgt spid="10"/>
                                        </p:tgtEl>
                                        <p:attrNameLst>
                                          <p:attrName>ppt_w</p:attrName>
                                        </p:attrNameLst>
                                      </p:cBhvr>
                                      <p:tavLst>
                                        <p:tav tm="0">
                                          <p:val>
                                            <p:strVal val="#ppt_w/10"/>
                                          </p:val>
                                        </p:tav>
                                        <p:tav tm="50000">
                                          <p:val>
                                            <p:strVal val="#ppt_w+.01"/>
                                          </p:val>
                                        </p:tav>
                                        <p:tav tm="100000">
                                          <p:val>
                                            <p:strVal val="#ppt_w"/>
                                          </p:val>
                                        </p:tav>
                                      </p:tavLst>
                                    </p:anim>
                                    <p:animEffect transition="in" filter="fade">
                                      <p:cBhvr>
                                        <p:cTn id="27" dur="500" tmFilter="0,0; .5, 1; 1, 1"/>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2"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 name="MH_SubTitle_1"/>
          <p:cNvSpPr/>
          <p:nvPr/>
        </p:nvSpPr>
        <p:spPr>
          <a:xfrm rot="10800000" flipH="1">
            <a:off x="6350111" y="5701300"/>
            <a:ext cx="5080078" cy="849976"/>
          </a:xfrm>
          <a:prstGeom prst="homePlate">
            <a:avLst>
              <a:gd name="adj" fmla="val 76562"/>
            </a:avLst>
          </a:prstGeom>
          <a:solidFill>
            <a:schemeClr val="bg1">
              <a:lumMod val="75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828000" bIns="0" anchor="ctr">
            <a:normAutofit/>
          </a:bodyPr>
          <a:lstStyle/>
          <a:p>
            <a:pPr algn="ctr">
              <a:defRPr/>
            </a:pPr>
            <a:endParaRPr lang="zh-CN" altLang="en-US" sz="1600" kern="0" dirty="0">
              <a:solidFill>
                <a:srgbClr val="333333"/>
              </a:solidFill>
              <a:cs typeface="宋体" panose="02010600030101010101" pitchFamily="2" charset="-122"/>
            </a:endParaRPr>
          </a:p>
        </p:txBody>
      </p:sp>
      <p:sp>
        <p:nvSpPr>
          <p:cNvPr id="53" name="MH_SubTitle_1"/>
          <p:cNvSpPr/>
          <p:nvPr/>
        </p:nvSpPr>
        <p:spPr>
          <a:xfrm rot="10800000" flipH="1">
            <a:off x="6348186" y="4784950"/>
            <a:ext cx="5080078" cy="907394"/>
          </a:xfrm>
          <a:prstGeom prst="homePlate">
            <a:avLst>
              <a:gd name="adj" fmla="val 76562"/>
            </a:avLst>
          </a:prstGeom>
          <a:solidFill>
            <a:schemeClr val="bg1">
              <a:lumMod val="75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828000" bIns="0" anchor="ctr">
            <a:normAutofit/>
          </a:bodyPr>
          <a:lstStyle/>
          <a:p>
            <a:pPr algn="ctr">
              <a:defRPr/>
            </a:pPr>
            <a:endParaRPr lang="zh-CN" altLang="en-US" sz="1600" kern="0" dirty="0">
              <a:solidFill>
                <a:srgbClr val="333333"/>
              </a:solidFill>
              <a:cs typeface="宋体" panose="02010600030101010101" pitchFamily="2" charset="-122"/>
            </a:endParaRPr>
          </a:p>
        </p:txBody>
      </p:sp>
      <p:sp>
        <p:nvSpPr>
          <p:cNvPr id="52" name="MH_SubTitle_1"/>
          <p:cNvSpPr/>
          <p:nvPr/>
        </p:nvSpPr>
        <p:spPr>
          <a:xfrm rot="10800000" flipH="1">
            <a:off x="6326961" y="3849300"/>
            <a:ext cx="5080078" cy="907394"/>
          </a:xfrm>
          <a:prstGeom prst="homePlate">
            <a:avLst>
              <a:gd name="adj" fmla="val 76562"/>
            </a:avLst>
          </a:prstGeom>
          <a:solidFill>
            <a:schemeClr val="bg1">
              <a:lumMod val="75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828000" bIns="0" anchor="ctr">
            <a:normAutofit/>
          </a:bodyPr>
          <a:lstStyle/>
          <a:p>
            <a:pPr algn="ctr">
              <a:defRPr/>
            </a:pPr>
            <a:endParaRPr lang="zh-CN" altLang="en-US" sz="1600" kern="0" dirty="0">
              <a:solidFill>
                <a:srgbClr val="333333"/>
              </a:solidFill>
              <a:cs typeface="宋体" panose="02010600030101010101" pitchFamily="2" charset="-122"/>
            </a:endParaRPr>
          </a:p>
        </p:txBody>
      </p:sp>
      <p:sp>
        <p:nvSpPr>
          <p:cNvPr id="51" name="MH_SubTitle_1"/>
          <p:cNvSpPr/>
          <p:nvPr/>
        </p:nvSpPr>
        <p:spPr>
          <a:xfrm rot="10800000" flipH="1">
            <a:off x="6348186" y="2979250"/>
            <a:ext cx="5080078" cy="851977"/>
          </a:xfrm>
          <a:prstGeom prst="homePlate">
            <a:avLst>
              <a:gd name="adj" fmla="val 76562"/>
            </a:avLst>
          </a:prstGeom>
          <a:solidFill>
            <a:schemeClr val="bg1">
              <a:lumMod val="75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828000" bIns="0" anchor="ctr">
            <a:normAutofit/>
          </a:bodyPr>
          <a:lstStyle/>
          <a:p>
            <a:pPr algn="ctr">
              <a:defRPr/>
            </a:pPr>
            <a:endParaRPr lang="zh-CN" altLang="en-US" sz="1600" kern="0" dirty="0">
              <a:solidFill>
                <a:srgbClr val="333333"/>
              </a:solidFill>
              <a:cs typeface="宋体" panose="02010600030101010101" pitchFamily="2" charset="-122"/>
            </a:endParaRPr>
          </a:p>
        </p:txBody>
      </p:sp>
      <p:sp>
        <p:nvSpPr>
          <p:cNvPr id="49" name="MH_SubTitle_1"/>
          <p:cNvSpPr/>
          <p:nvPr/>
        </p:nvSpPr>
        <p:spPr>
          <a:xfrm rot="10800000" flipH="1">
            <a:off x="6336611" y="2041675"/>
            <a:ext cx="5080078" cy="907394"/>
          </a:xfrm>
          <a:prstGeom prst="homePlate">
            <a:avLst>
              <a:gd name="adj" fmla="val 76562"/>
            </a:avLst>
          </a:prstGeom>
          <a:solidFill>
            <a:schemeClr val="bg1">
              <a:lumMod val="75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828000" bIns="0" anchor="ctr">
            <a:normAutofit/>
          </a:bodyPr>
          <a:lstStyle/>
          <a:p>
            <a:pPr algn="ctr">
              <a:defRPr/>
            </a:pPr>
            <a:endParaRPr lang="zh-CN" altLang="en-US" sz="1600" kern="0" dirty="0">
              <a:solidFill>
                <a:srgbClr val="333333"/>
              </a:solidFill>
              <a:cs typeface="宋体" panose="02010600030101010101" pitchFamily="2" charset="-122"/>
            </a:endParaRPr>
          </a:p>
        </p:txBody>
      </p:sp>
      <p:sp>
        <p:nvSpPr>
          <p:cNvPr id="6" name="MH_SubTitle_1"/>
          <p:cNvSpPr/>
          <p:nvPr/>
        </p:nvSpPr>
        <p:spPr>
          <a:xfrm rot="10800000" flipH="1">
            <a:off x="6357836" y="1102175"/>
            <a:ext cx="5080078" cy="907394"/>
          </a:xfrm>
          <a:prstGeom prst="homePlate">
            <a:avLst>
              <a:gd name="adj" fmla="val 76562"/>
            </a:avLst>
          </a:prstGeom>
          <a:solidFill>
            <a:schemeClr val="bg1">
              <a:lumMod val="75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828000" bIns="0" anchor="ctr">
            <a:normAutofit/>
          </a:bodyPr>
          <a:lstStyle/>
          <a:p>
            <a:pPr algn="ctr">
              <a:defRPr/>
            </a:pPr>
            <a:endParaRPr lang="zh-CN" altLang="en-US" sz="1600" kern="0" dirty="0">
              <a:solidFill>
                <a:srgbClr val="333333"/>
              </a:solidFill>
              <a:cs typeface="宋体" panose="02010600030101010101" pitchFamily="2" charset="-122"/>
            </a:endParaRPr>
          </a:p>
        </p:txBody>
      </p:sp>
      <p:sp>
        <p:nvSpPr>
          <p:cNvPr id="48" name="MH_SubTitle_1"/>
          <p:cNvSpPr/>
          <p:nvPr/>
        </p:nvSpPr>
        <p:spPr>
          <a:xfrm flipH="1">
            <a:off x="757661" y="1120107"/>
            <a:ext cx="5080078" cy="907394"/>
          </a:xfrm>
          <a:prstGeom prst="homePlate">
            <a:avLst>
              <a:gd name="adj" fmla="val 76562"/>
            </a:avLst>
          </a:prstGeom>
          <a:solidFill>
            <a:schemeClr val="bg1">
              <a:lumMod val="75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828000" bIns="0" anchor="ctr">
            <a:normAutofit/>
          </a:bodyPr>
          <a:lstStyle/>
          <a:p>
            <a:pPr algn="ctr">
              <a:defRPr/>
            </a:pPr>
            <a:endParaRPr lang="zh-CN" altLang="en-US" sz="1600" kern="0" dirty="0">
              <a:solidFill>
                <a:srgbClr val="333333"/>
              </a:solidFill>
              <a:cs typeface="宋体" panose="02010600030101010101" pitchFamily="2" charset="-122"/>
            </a:endParaRPr>
          </a:p>
        </p:txBody>
      </p:sp>
      <p:sp>
        <p:nvSpPr>
          <p:cNvPr id="5" name="MH_Other_3"/>
          <p:cNvSpPr/>
          <p:nvPr/>
        </p:nvSpPr>
        <p:spPr>
          <a:xfrm>
            <a:off x="6327426" y="1118183"/>
            <a:ext cx="771283" cy="907392"/>
          </a:xfrm>
          <a:custGeom>
            <a:avLst/>
            <a:gdLst>
              <a:gd name="connsiteX0" fmla="*/ 0 w 745331"/>
              <a:gd name="connsiteY0" fmla="*/ 0 h 873919"/>
              <a:gd name="connsiteX1" fmla="*/ 745331 w 745331"/>
              <a:gd name="connsiteY1" fmla="*/ 428625 h 873919"/>
              <a:gd name="connsiteX2" fmla="*/ 9525 w 745331"/>
              <a:gd name="connsiteY2" fmla="*/ 873919 h 873919"/>
              <a:gd name="connsiteX3" fmla="*/ 0 w 745331"/>
              <a:gd name="connsiteY3" fmla="*/ 0 h 873919"/>
            </a:gdLst>
            <a:ahLst/>
            <a:cxnLst>
              <a:cxn ang="0">
                <a:pos x="connsiteX0" y="connsiteY0"/>
              </a:cxn>
              <a:cxn ang="0">
                <a:pos x="connsiteX1" y="connsiteY1"/>
              </a:cxn>
              <a:cxn ang="0">
                <a:pos x="connsiteX2" y="connsiteY2"/>
              </a:cxn>
              <a:cxn ang="0">
                <a:pos x="connsiteX3" y="connsiteY3"/>
              </a:cxn>
            </a:cxnLst>
            <a:rect l="l" t="t" r="r" b="b"/>
            <a:pathLst>
              <a:path w="745331" h="873919">
                <a:moveTo>
                  <a:pt x="0" y="0"/>
                </a:moveTo>
                <a:lnTo>
                  <a:pt x="745331" y="428625"/>
                </a:lnTo>
                <a:lnTo>
                  <a:pt x="9525" y="873919"/>
                </a:lnTo>
                <a:lnTo>
                  <a:pt x="0" y="0"/>
                </a:lnTo>
                <a:close/>
              </a:path>
            </a:pathLst>
          </a:custGeom>
          <a:solidFill>
            <a:srgbClr val="398E7D"/>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tIns="0" rIns="288000" bIns="0" anchor="ctr">
            <a:normAutofit/>
          </a:bodyPr>
          <a:lstStyle/>
          <a:p>
            <a:pPr algn="ctr">
              <a:defRPr/>
            </a:pPr>
            <a:r>
              <a:rPr lang="en-US" altLang="zh-CN" sz="2800" b="1">
                <a:solidFill>
                  <a:schemeClr val="bg1"/>
                </a:solidFill>
                <a:latin typeface="微软雅黑" panose="020B0503020204020204" pitchFamily="34" charset="-122"/>
                <a:ea typeface="微软雅黑" panose="020B0503020204020204" pitchFamily="34" charset="-122"/>
              </a:rPr>
              <a:t>02</a:t>
            </a:r>
            <a:endParaRPr lang="zh-CN" altLang="en-US" sz="2800" b="1">
              <a:solidFill>
                <a:schemeClr val="bg1"/>
              </a:solidFill>
              <a:latin typeface="微软雅黑" panose="020B0503020204020204" pitchFamily="34" charset="-122"/>
              <a:ea typeface="微软雅黑" panose="020B0503020204020204" pitchFamily="34" charset="-122"/>
            </a:endParaRPr>
          </a:p>
        </p:txBody>
      </p:sp>
      <p:sp>
        <p:nvSpPr>
          <p:cNvPr id="7" name="MH_Other_6"/>
          <p:cNvSpPr/>
          <p:nvPr/>
        </p:nvSpPr>
        <p:spPr>
          <a:xfrm flipH="1">
            <a:off x="5070247" y="1118183"/>
            <a:ext cx="771282" cy="884243"/>
          </a:xfrm>
          <a:custGeom>
            <a:avLst/>
            <a:gdLst>
              <a:gd name="connsiteX0" fmla="*/ 0 w 745331"/>
              <a:gd name="connsiteY0" fmla="*/ 0 h 873919"/>
              <a:gd name="connsiteX1" fmla="*/ 745331 w 745331"/>
              <a:gd name="connsiteY1" fmla="*/ 428625 h 873919"/>
              <a:gd name="connsiteX2" fmla="*/ 9525 w 745331"/>
              <a:gd name="connsiteY2" fmla="*/ 873919 h 873919"/>
              <a:gd name="connsiteX3" fmla="*/ 0 w 745331"/>
              <a:gd name="connsiteY3" fmla="*/ 0 h 873919"/>
            </a:gdLst>
            <a:ahLst/>
            <a:cxnLst>
              <a:cxn ang="0">
                <a:pos x="connsiteX0" y="connsiteY0"/>
              </a:cxn>
              <a:cxn ang="0">
                <a:pos x="connsiteX1" y="connsiteY1"/>
              </a:cxn>
              <a:cxn ang="0">
                <a:pos x="connsiteX2" y="connsiteY2"/>
              </a:cxn>
              <a:cxn ang="0">
                <a:pos x="connsiteX3" y="connsiteY3"/>
              </a:cxn>
            </a:cxnLst>
            <a:rect l="l" t="t" r="r" b="b"/>
            <a:pathLst>
              <a:path w="745331" h="873919">
                <a:moveTo>
                  <a:pt x="0" y="0"/>
                </a:moveTo>
                <a:lnTo>
                  <a:pt x="745331" y="428625"/>
                </a:lnTo>
                <a:lnTo>
                  <a:pt x="9525" y="873919"/>
                </a:lnTo>
                <a:lnTo>
                  <a:pt x="0" y="0"/>
                </a:lnTo>
                <a:close/>
              </a:path>
            </a:pathLst>
          </a:custGeom>
          <a:solidFill>
            <a:srgbClr val="E0607F"/>
          </a:solidFill>
          <a:ln>
            <a:noFill/>
          </a:ln>
        </p:spPr>
        <p:style>
          <a:lnRef idx="2">
            <a:schemeClr val="accent1">
              <a:shade val="50000"/>
            </a:schemeClr>
          </a:lnRef>
          <a:fillRef idx="1">
            <a:schemeClr val="accent1"/>
          </a:fillRef>
          <a:effectRef idx="0">
            <a:schemeClr val="accent1"/>
          </a:effectRef>
          <a:fontRef idx="minor">
            <a:schemeClr val="lt1"/>
          </a:fontRef>
        </p:style>
        <p:txBody>
          <a:bodyPr lIns="288000" tIns="0" rIns="36000" bIns="0" anchor="ctr">
            <a:normAutofit/>
          </a:bodyPr>
          <a:lstStyle/>
          <a:p>
            <a:pPr algn="ctr">
              <a:defRPr/>
            </a:pPr>
            <a:r>
              <a:rPr lang="en-US" altLang="zh-CN" sz="2800" b="1" dirty="0">
                <a:solidFill>
                  <a:schemeClr val="bg1"/>
                </a:solidFill>
                <a:latin typeface="微软雅黑" panose="020B0503020204020204" pitchFamily="34" charset="-122"/>
                <a:ea typeface="微软雅黑" panose="020B0503020204020204" pitchFamily="34" charset="-122"/>
              </a:rPr>
              <a:t>01</a:t>
            </a:r>
            <a:endParaRPr lang="zh-CN" altLang="en-US" sz="2800" b="1" dirty="0">
              <a:solidFill>
                <a:schemeClr val="bg1"/>
              </a:solidFill>
              <a:latin typeface="微软雅黑" panose="020B0503020204020204" pitchFamily="34" charset="-122"/>
              <a:ea typeface="微软雅黑" panose="020B0503020204020204" pitchFamily="34" charset="-122"/>
            </a:endParaRPr>
          </a:p>
        </p:txBody>
      </p:sp>
      <p:sp>
        <p:nvSpPr>
          <p:cNvPr id="8" name="MH_Other_9"/>
          <p:cNvSpPr/>
          <p:nvPr/>
        </p:nvSpPr>
        <p:spPr>
          <a:xfrm>
            <a:off x="6327426" y="2036004"/>
            <a:ext cx="771283" cy="880815"/>
          </a:xfrm>
          <a:custGeom>
            <a:avLst/>
            <a:gdLst>
              <a:gd name="connsiteX0" fmla="*/ 0 w 745331"/>
              <a:gd name="connsiteY0" fmla="*/ 0 h 873919"/>
              <a:gd name="connsiteX1" fmla="*/ 745331 w 745331"/>
              <a:gd name="connsiteY1" fmla="*/ 428625 h 873919"/>
              <a:gd name="connsiteX2" fmla="*/ 9525 w 745331"/>
              <a:gd name="connsiteY2" fmla="*/ 873919 h 873919"/>
              <a:gd name="connsiteX3" fmla="*/ 0 w 745331"/>
              <a:gd name="connsiteY3" fmla="*/ 0 h 873919"/>
            </a:gdLst>
            <a:ahLst/>
            <a:cxnLst>
              <a:cxn ang="0">
                <a:pos x="connsiteX0" y="connsiteY0"/>
              </a:cxn>
              <a:cxn ang="0">
                <a:pos x="connsiteX1" y="connsiteY1"/>
              </a:cxn>
              <a:cxn ang="0">
                <a:pos x="connsiteX2" y="connsiteY2"/>
              </a:cxn>
              <a:cxn ang="0">
                <a:pos x="connsiteX3" y="connsiteY3"/>
              </a:cxn>
            </a:cxnLst>
            <a:rect l="l" t="t" r="r" b="b"/>
            <a:pathLst>
              <a:path w="745331" h="873919">
                <a:moveTo>
                  <a:pt x="0" y="0"/>
                </a:moveTo>
                <a:lnTo>
                  <a:pt x="745331" y="428625"/>
                </a:lnTo>
                <a:lnTo>
                  <a:pt x="9525" y="873919"/>
                </a:lnTo>
                <a:lnTo>
                  <a:pt x="0" y="0"/>
                </a:lnTo>
                <a:close/>
              </a:path>
            </a:pathLst>
          </a:custGeom>
          <a:solidFill>
            <a:srgbClr val="8F5EA4"/>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tIns="0" rIns="288000" bIns="0" anchor="ctr">
            <a:normAutofit/>
          </a:bodyPr>
          <a:lstStyle/>
          <a:p>
            <a:pPr algn="ctr">
              <a:defRPr/>
            </a:pPr>
            <a:r>
              <a:rPr lang="en-US" altLang="zh-CN" sz="2800" b="1" dirty="0">
                <a:solidFill>
                  <a:schemeClr val="bg1"/>
                </a:solidFill>
                <a:latin typeface="微软雅黑" panose="020B0503020204020204" pitchFamily="34" charset="-122"/>
                <a:ea typeface="微软雅黑" panose="020B0503020204020204" pitchFamily="34" charset="-122"/>
              </a:rPr>
              <a:t>04</a:t>
            </a:r>
            <a:endParaRPr lang="zh-CN" altLang="en-US" sz="2800" b="1" dirty="0">
              <a:solidFill>
                <a:schemeClr val="bg1"/>
              </a:solidFill>
              <a:latin typeface="微软雅黑" panose="020B0503020204020204" pitchFamily="34" charset="-122"/>
              <a:ea typeface="微软雅黑" panose="020B0503020204020204" pitchFamily="34" charset="-122"/>
            </a:endParaRPr>
          </a:p>
        </p:txBody>
      </p:sp>
      <p:sp>
        <p:nvSpPr>
          <p:cNvPr id="9" name="MH_SubTitle_3"/>
          <p:cNvSpPr/>
          <p:nvPr/>
        </p:nvSpPr>
        <p:spPr>
          <a:xfrm flipH="1">
            <a:off x="755730" y="2036005"/>
            <a:ext cx="5080079" cy="892390"/>
          </a:xfrm>
          <a:prstGeom prst="homePlate">
            <a:avLst>
              <a:gd name="adj" fmla="val 76562"/>
            </a:avLst>
          </a:prstGeom>
          <a:solidFill>
            <a:schemeClr val="bg1">
              <a:lumMod val="75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828000" bIns="0" anchor="ctr">
            <a:normAutofit/>
          </a:bodyPr>
          <a:lstStyle/>
          <a:p>
            <a:pPr algn="r">
              <a:defRPr/>
            </a:pPr>
            <a:endParaRPr lang="zh-CN" altLang="en-US" sz="1600" dirty="0">
              <a:solidFill>
                <a:schemeClr val="tx1"/>
              </a:solidFill>
            </a:endParaRPr>
          </a:p>
        </p:txBody>
      </p:sp>
      <p:sp>
        <p:nvSpPr>
          <p:cNvPr id="10" name="MH_Other_12"/>
          <p:cNvSpPr/>
          <p:nvPr/>
        </p:nvSpPr>
        <p:spPr>
          <a:xfrm flipH="1">
            <a:off x="5070247" y="2036004"/>
            <a:ext cx="771282" cy="880816"/>
          </a:xfrm>
          <a:custGeom>
            <a:avLst/>
            <a:gdLst>
              <a:gd name="connsiteX0" fmla="*/ 0 w 745331"/>
              <a:gd name="connsiteY0" fmla="*/ 0 h 873919"/>
              <a:gd name="connsiteX1" fmla="*/ 745331 w 745331"/>
              <a:gd name="connsiteY1" fmla="*/ 428625 h 873919"/>
              <a:gd name="connsiteX2" fmla="*/ 9525 w 745331"/>
              <a:gd name="connsiteY2" fmla="*/ 873919 h 873919"/>
              <a:gd name="connsiteX3" fmla="*/ 0 w 745331"/>
              <a:gd name="connsiteY3" fmla="*/ 0 h 873919"/>
            </a:gdLst>
            <a:ahLst/>
            <a:cxnLst>
              <a:cxn ang="0">
                <a:pos x="connsiteX0" y="connsiteY0"/>
              </a:cxn>
              <a:cxn ang="0">
                <a:pos x="connsiteX1" y="connsiteY1"/>
              </a:cxn>
              <a:cxn ang="0">
                <a:pos x="connsiteX2" y="connsiteY2"/>
              </a:cxn>
              <a:cxn ang="0">
                <a:pos x="connsiteX3" y="connsiteY3"/>
              </a:cxn>
            </a:cxnLst>
            <a:rect l="l" t="t" r="r" b="b"/>
            <a:pathLst>
              <a:path w="745331" h="873919">
                <a:moveTo>
                  <a:pt x="0" y="0"/>
                </a:moveTo>
                <a:lnTo>
                  <a:pt x="745331" y="428625"/>
                </a:lnTo>
                <a:lnTo>
                  <a:pt x="9525" y="873919"/>
                </a:lnTo>
                <a:lnTo>
                  <a:pt x="0" y="0"/>
                </a:lnTo>
                <a:close/>
              </a:path>
            </a:pathLst>
          </a:custGeom>
          <a:solidFill>
            <a:srgbClr val="E7B90C"/>
          </a:solidFill>
          <a:ln>
            <a:noFill/>
          </a:ln>
        </p:spPr>
        <p:style>
          <a:lnRef idx="2">
            <a:schemeClr val="accent1">
              <a:shade val="50000"/>
            </a:schemeClr>
          </a:lnRef>
          <a:fillRef idx="1">
            <a:schemeClr val="accent1"/>
          </a:fillRef>
          <a:effectRef idx="0">
            <a:schemeClr val="accent1"/>
          </a:effectRef>
          <a:fontRef idx="minor">
            <a:schemeClr val="lt1"/>
          </a:fontRef>
        </p:style>
        <p:txBody>
          <a:bodyPr lIns="288000" tIns="0" rIns="36000" bIns="0" anchor="ctr">
            <a:normAutofit/>
          </a:bodyPr>
          <a:lstStyle/>
          <a:p>
            <a:pPr algn="ctr">
              <a:defRPr/>
            </a:pPr>
            <a:r>
              <a:rPr lang="en-US" altLang="zh-CN" sz="2800" b="1" dirty="0">
                <a:solidFill>
                  <a:schemeClr val="bg1"/>
                </a:solidFill>
                <a:latin typeface="微软雅黑" panose="020B0503020204020204" pitchFamily="34" charset="-122"/>
                <a:ea typeface="微软雅黑" panose="020B0503020204020204" pitchFamily="34" charset="-122"/>
              </a:rPr>
              <a:t>03</a:t>
            </a:r>
            <a:endParaRPr lang="zh-CN" altLang="en-US" sz="2800" b="1" dirty="0">
              <a:solidFill>
                <a:schemeClr val="bg1"/>
              </a:solidFill>
              <a:latin typeface="微软雅黑" panose="020B0503020204020204" pitchFamily="34" charset="-122"/>
              <a:ea typeface="微软雅黑" panose="020B0503020204020204" pitchFamily="34" charset="-122"/>
            </a:endParaRPr>
          </a:p>
        </p:txBody>
      </p:sp>
      <p:sp>
        <p:nvSpPr>
          <p:cNvPr id="11" name="矩形 10"/>
          <p:cNvSpPr/>
          <p:nvPr/>
        </p:nvSpPr>
        <p:spPr>
          <a:xfrm>
            <a:off x="1512397" y="1379426"/>
            <a:ext cx="3511017" cy="400110"/>
          </a:xfrm>
          <a:prstGeom prst="rect">
            <a:avLst/>
          </a:prstGeom>
        </p:spPr>
        <p:txBody>
          <a:bodyPr wrap="square">
            <a:spAutoFit/>
          </a:bodyPr>
          <a:lstStyle/>
          <a:p>
            <a:pPr algn="r">
              <a:defRPr/>
            </a:pPr>
            <a:r>
              <a:rPr lang="zh-CN" altLang="en-US" sz="2000" b="1" dirty="0" smtClean="0">
                <a:latin typeface="微软雅黑" panose="020B0503020204020204" pitchFamily="34" charset="-122"/>
                <a:ea typeface="微软雅黑" panose="020B0503020204020204" pitchFamily="34" charset="-122"/>
                <a:sym typeface="Calibri" pitchFamily="34" charset="0"/>
              </a:rPr>
              <a:t>职业卫生管理组织机构及人员</a:t>
            </a:r>
            <a:endParaRPr lang="zh-CN" altLang="en-US" sz="2000" b="1" dirty="0">
              <a:latin typeface="微软雅黑" panose="020B0503020204020204" pitchFamily="34" charset="-122"/>
              <a:ea typeface="微软雅黑" panose="020B0503020204020204" pitchFamily="34" charset="-122"/>
              <a:sym typeface="Calibri" pitchFamily="34" charset="0"/>
            </a:endParaRPr>
          </a:p>
        </p:txBody>
      </p:sp>
      <p:sp>
        <p:nvSpPr>
          <p:cNvPr id="25" name="MH_Other_3"/>
          <p:cNvSpPr/>
          <p:nvPr/>
        </p:nvSpPr>
        <p:spPr>
          <a:xfrm>
            <a:off x="6329351" y="2937383"/>
            <a:ext cx="771283" cy="907392"/>
          </a:xfrm>
          <a:custGeom>
            <a:avLst/>
            <a:gdLst>
              <a:gd name="connsiteX0" fmla="*/ 0 w 745331"/>
              <a:gd name="connsiteY0" fmla="*/ 0 h 873919"/>
              <a:gd name="connsiteX1" fmla="*/ 745331 w 745331"/>
              <a:gd name="connsiteY1" fmla="*/ 428625 h 873919"/>
              <a:gd name="connsiteX2" fmla="*/ 9525 w 745331"/>
              <a:gd name="connsiteY2" fmla="*/ 873919 h 873919"/>
              <a:gd name="connsiteX3" fmla="*/ 0 w 745331"/>
              <a:gd name="connsiteY3" fmla="*/ 0 h 873919"/>
            </a:gdLst>
            <a:ahLst/>
            <a:cxnLst>
              <a:cxn ang="0">
                <a:pos x="connsiteX0" y="connsiteY0"/>
              </a:cxn>
              <a:cxn ang="0">
                <a:pos x="connsiteX1" y="connsiteY1"/>
              </a:cxn>
              <a:cxn ang="0">
                <a:pos x="connsiteX2" y="connsiteY2"/>
              </a:cxn>
              <a:cxn ang="0">
                <a:pos x="connsiteX3" y="connsiteY3"/>
              </a:cxn>
            </a:cxnLst>
            <a:rect l="l" t="t" r="r" b="b"/>
            <a:pathLst>
              <a:path w="745331" h="873919">
                <a:moveTo>
                  <a:pt x="0" y="0"/>
                </a:moveTo>
                <a:lnTo>
                  <a:pt x="745331" y="428625"/>
                </a:lnTo>
                <a:lnTo>
                  <a:pt x="9525" y="873919"/>
                </a:lnTo>
                <a:lnTo>
                  <a:pt x="0" y="0"/>
                </a:lnTo>
                <a:close/>
              </a:path>
            </a:pathLst>
          </a:custGeom>
          <a:solidFill>
            <a:srgbClr val="398E7D"/>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tIns="0" rIns="288000" bIns="0" anchor="ctr">
            <a:normAutofit/>
          </a:bodyPr>
          <a:lstStyle/>
          <a:p>
            <a:pPr algn="ctr">
              <a:defRPr/>
            </a:pPr>
            <a:r>
              <a:rPr lang="en-US" altLang="zh-CN" sz="2800" b="1" dirty="0" smtClean="0">
                <a:solidFill>
                  <a:schemeClr val="bg1"/>
                </a:solidFill>
                <a:latin typeface="微软雅黑" panose="020B0503020204020204" pitchFamily="34" charset="-122"/>
                <a:ea typeface="微软雅黑" panose="020B0503020204020204" pitchFamily="34" charset="-122"/>
              </a:rPr>
              <a:t>06</a:t>
            </a:r>
            <a:endParaRPr lang="zh-CN" altLang="en-US" sz="2800" b="1" dirty="0">
              <a:solidFill>
                <a:schemeClr val="bg1"/>
              </a:solidFill>
              <a:latin typeface="微软雅黑" panose="020B0503020204020204" pitchFamily="34" charset="-122"/>
              <a:ea typeface="微软雅黑" panose="020B0503020204020204" pitchFamily="34" charset="-122"/>
            </a:endParaRPr>
          </a:p>
        </p:txBody>
      </p:sp>
      <p:sp>
        <p:nvSpPr>
          <p:cNvPr id="26" name="MH_SubTitle_1"/>
          <p:cNvSpPr/>
          <p:nvPr/>
        </p:nvSpPr>
        <p:spPr>
          <a:xfrm flipH="1">
            <a:off x="757661" y="2937382"/>
            <a:ext cx="5080078" cy="907394"/>
          </a:xfrm>
          <a:prstGeom prst="homePlate">
            <a:avLst>
              <a:gd name="adj" fmla="val 76562"/>
            </a:avLst>
          </a:prstGeom>
          <a:solidFill>
            <a:schemeClr val="bg1">
              <a:lumMod val="75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828000" bIns="0" anchor="ctr">
            <a:normAutofit/>
          </a:bodyPr>
          <a:lstStyle/>
          <a:p>
            <a:pPr algn="ctr">
              <a:defRPr/>
            </a:pPr>
            <a:endParaRPr lang="zh-CN" altLang="en-US" sz="1600" kern="0" dirty="0">
              <a:solidFill>
                <a:srgbClr val="333333"/>
              </a:solidFill>
              <a:cs typeface="宋体" panose="02010600030101010101" pitchFamily="2" charset="-122"/>
            </a:endParaRPr>
          </a:p>
        </p:txBody>
      </p:sp>
      <p:sp>
        <p:nvSpPr>
          <p:cNvPr id="29" name="MH_Other_6"/>
          <p:cNvSpPr/>
          <p:nvPr/>
        </p:nvSpPr>
        <p:spPr>
          <a:xfrm flipH="1">
            <a:off x="5072172" y="2937383"/>
            <a:ext cx="771282" cy="884243"/>
          </a:xfrm>
          <a:custGeom>
            <a:avLst/>
            <a:gdLst>
              <a:gd name="connsiteX0" fmla="*/ 0 w 745331"/>
              <a:gd name="connsiteY0" fmla="*/ 0 h 873919"/>
              <a:gd name="connsiteX1" fmla="*/ 745331 w 745331"/>
              <a:gd name="connsiteY1" fmla="*/ 428625 h 873919"/>
              <a:gd name="connsiteX2" fmla="*/ 9525 w 745331"/>
              <a:gd name="connsiteY2" fmla="*/ 873919 h 873919"/>
              <a:gd name="connsiteX3" fmla="*/ 0 w 745331"/>
              <a:gd name="connsiteY3" fmla="*/ 0 h 873919"/>
            </a:gdLst>
            <a:ahLst/>
            <a:cxnLst>
              <a:cxn ang="0">
                <a:pos x="connsiteX0" y="connsiteY0"/>
              </a:cxn>
              <a:cxn ang="0">
                <a:pos x="connsiteX1" y="connsiteY1"/>
              </a:cxn>
              <a:cxn ang="0">
                <a:pos x="connsiteX2" y="connsiteY2"/>
              </a:cxn>
              <a:cxn ang="0">
                <a:pos x="connsiteX3" y="connsiteY3"/>
              </a:cxn>
            </a:cxnLst>
            <a:rect l="l" t="t" r="r" b="b"/>
            <a:pathLst>
              <a:path w="745331" h="873919">
                <a:moveTo>
                  <a:pt x="0" y="0"/>
                </a:moveTo>
                <a:lnTo>
                  <a:pt x="745331" y="428625"/>
                </a:lnTo>
                <a:lnTo>
                  <a:pt x="9525" y="873919"/>
                </a:lnTo>
                <a:lnTo>
                  <a:pt x="0" y="0"/>
                </a:lnTo>
                <a:close/>
              </a:path>
            </a:pathLst>
          </a:custGeom>
          <a:solidFill>
            <a:srgbClr val="E0607F"/>
          </a:solidFill>
          <a:ln>
            <a:noFill/>
          </a:ln>
        </p:spPr>
        <p:style>
          <a:lnRef idx="2">
            <a:schemeClr val="accent1">
              <a:shade val="50000"/>
            </a:schemeClr>
          </a:lnRef>
          <a:fillRef idx="1">
            <a:schemeClr val="accent1"/>
          </a:fillRef>
          <a:effectRef idx="0">
            <a:schemeClr val="accent1"/>
          </a:effectRef>
          <a:fontRef idx="minor">
            <a:schemeClr val="lt1"/>
          </a:fontRef>
        </p:style>
        <p:txBody>
          <a:bodyPr lIns="288000" tIns="0" rIns="36000" bIns="0" anchor="ctr">
            <a:normAutofit/>
          </a:bodyPr>
          <a:lstStyle/>
          <a:p>
            <a:pPr algn="ctr">
              <a:defRPr/>
            </a:pPr>
            <a:r>
              <a:rPr lang="en-US" altLang="zh-CN" sz="2800" b="1" dirty="0" smtClean="0">
                <a:solidFill>
                  <a:schemeClr val="bg1"/>
                </a:solidFill>
                <a:latin typeface="微软雅黑" panose="020B0503020204020204" pitchFamily="34" charset="-122"/>
                <a:ea typeface="微软雅黑" panose="020B0503020204020204" pitchFamily="34" charset="-122"/>
              </a:rPr>
              <a:t>05</a:t>
            </a:r>
            <a:endParaRPr lang="zh-CN" altLang="en-US" sz="2800" b="1" dirty="0">
              <a:solidFill>
                <a:schemeClr val="bg1"/>
              </a:solidFill>
              <a:latin typeface="微软雅黑" panose="020B0503020204020204" pitchFamily="34" charset="-122"/>
              <a:ea typeface="微软雅黑" panose="020B0503020204020204" pitchFamily="34" charset="-122"/>
            </a:endParaRPr>
          </a:p>
        </p:txBody>
      </p:sp>
      <p:sp>
        <p:nvSpPr>
          <p:cNvPr id="30" name="MH_Other_9"/>
          <p:cNvSpPr/>
          <p:nvPr/>
        </p:nvSpPr>
        <p:spPr>
          <a:xfrm>
            <a:off x="6329351" y="3855204"/>
            <a:ext cx="771283" cy="880815"/>
          </a:xfrm>
          <a:custGeom>
            <a:avLst/>
            <a:gdLst>
              <a:gd name="connsiteX0" fmla="*/ 0 w 745331"/>
              <a:gd name="connsiteY0" fmla="*/ 0 h 873919"/>
              <a:gd name="connsiteX1" fmla="*/ 745331 w 745331"/>
              <a:gd name="connsiteY1" fmla="*/ 428625 h 873919"/>
              <a:gd name="connsiteX2" fmla="*/ 9525 w 745331"/>
              <a:gd name="connsiteY2" fmla="*/ 873919 h 873919"/>
              <a:gd name="connsiteX3" fmla="*/ 0 w 745331"/>
              <a:gd name="connsiteY3" fmla="*/ 0 h 873919"/>
            </a:gdLst>
            <a:ahLst/>
            <a:cxnLst>
              <a:cxn ang="0">
                <a:pos x="connsiteX0" y="connsiteY0"/>
              </a:cxn>
              <a:cxn ang="0">
                <a:pos x="connsiteX1" y="connsiteY1"/>
              </a:cxn>
              <a:cxn ang="0">
                <a:pos x="connsiteX2" y="connsiteY2"/>
              </a:cxn>
              <a:cxn ang="0">
                <a:pos x="connsiteX3" y="connsiteY3"/>
              </a:cxn>
            </a:cxnLst>
            <a:rect l="l" t="t" r="r" b="b"/>
            <a:pathLst>
              <a:path w="745331" h="873919">
                <a:moveTo>
                  <a:pt x="0" y="0"/>
                </a:moveTo>
                <a:lnTo>
                  <a:pt x="745331" y="428625"/>
                </a:lnTo>
                <a:lnTo>
                  <a:pt x="9525" y="873919"/>
                </a:lnTo>
                <a:lnTo>
                  <a:pt x="0" y="0"/>
                </a:lnTo>
                <a:close/>
              </a:path>
            </a:pathLst>
          </a:custGeom>
          <a:solidFill>
            <a:srgbClr val="8F5EA4"/>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tIns="0" rIns="288000" bIns="0" anchor="ctr">
            <a:normAutofit/>
          </a:bodyPr>
          <a:lstStyle/>
          <a:p>
            <a:pPr algn="ctr">
              <a:defRPr/>
            </a:pPr>
            <a:r>
              <a:rPr lang="en-US" altLang="zh-CN" sz="2800" b="1" dirty="0" smtClean="0">
                <a:solidFill>
                  <a:schemeClr val="bg1"/>
                </a:solidFill>
                <a:latin typeface="微软雅黑" panose="020B0503020204020204" pitchFamily="34" charset="-122"/>
                <a:ea typeface="微软雅黑" panose="020B0503020204020204" pitchFamily="34" charset="-122"/>
              </a:rPr>
              <a:t>08</a:t>
            </a:r>
            <a:endParaRPr lang="zh-CN" altLang="en-US" sz="2800" b="1" dirty="0">
              <a:solidFill>
                <a:schemeClr val="bg1"/>
              </a:solidFill>
              <a:latin typeface="微软雅黑" panose="020B0503020204020204" pitchFamily="34" charset="-122"/>
              <a:ea typeface="微软雅黑" panose="020B0503020204020204" pitchFamily="34" charset="-122"/>
            </a:endParaRPr>
          </a:p>
        </p:txBody>
      </p:sp>
      <p:sp>
        <p:nvSpPr>
          <p:cNvPr id="31" name="MH_SubTitle_3"/>
          <p:cNvSpPr/>
          <p:nvPr/>
        </p:nvSpPr>
        <p:spPr>
          <a:xfrm flipH="1">
            <a:off x="757655" y="3855205"/>
            <a:ext cx="5080079" cy="892390"/>
          </a:xfrm>
          <a:prstGeom prst="homePlate">
            <a:avLst>
              <a:gd name="adj" fmla="val 76562"/>
            </a:avLst>
          </a:prstGeom>
          <a:solidFill>
            <a:schemeClr val="bg1">
              <a:lumMod val="75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828000" bIns="0" anchor="ctr">
            <a:normAutofit/>
          </a:bodyPr>
          <a:lstStyle/>
          <a:p>
            <a:pPr algn="r">
              <a:defRPr/>
            </a:pPr>
            <a:endParaRPr lang="zh-CN" altLang="en-US" sz="1600" dirty="0">
              <a:solidFill>
                <a:schemeClr val="tx1"/>
              </a:solidFill>
            </a:endParaRPr>
          </a:p>
        </p:txBody>
      </p:sp>
      <p:sp>
        <p:nvSpPr>
          <p:cNvPr id="33" name="MH_Other_12"/>
          <p:cNvSpPr/>
          <p:nvPr/>
        </p:nvSpPr>
        <p:spPr>
          <a:xfrm flipH="1">
            <a:off x="5072172" y="3855204"/>
            <a:ext cx="771282" cy="880816"/>
          </a:xfrm>
          <a:custGeom>
            <a:avLst/>
            <a:gdLst>
              <a:gd name="connsiteX0" fmla="*/ 0 w 745331"/>
              <a:gd name="connsiteY0" fmla="*/ 0 h 873919"/>
              <a:gd name="connsiteX1" fmla="*/ 745331 w 745331"/>
              <a:gd name="connsiteY1" fmla="*/ 428625 h 873919"/>
              <a:gd name="connsiteX2" fmla="*/ 9525 w 745331"/>
              <a:gd name="connsiteY2" fmla="*/ 873919 h 873919"/>
              <a:gd name="connsiteX3" fmla="*/ 0 w 745331"/>
              <a:gd name="connsiteY3" fmla="*/ 0 h 873919"/>
            </a:gdLst>
            <a:ahLst/>
            <a:cxnLst>
              <a:cxn ang="0">
                <a:pos x="connsiteX0" y="connsiteY0"/>
              </a:cxn>
              <a:cxn ang="0">
                <a:pos x="connsiteX1" y="connsiteY1"/>
              </a:cxn>
              <a:cxn ang="0">
                <a:pos x="connsiteX2" y="connsiteY2"/>
              </a:cxn>
              <a:cxn ang="0">
                <a:pos x="connsiteX3" y="connsiteY3"/>
              </a:cxn>
            </a:cxnLst>
            <a:rect l="l" t="t" r="r" b="b"/>
            <a:pathLst>
              <a:path w="745331" h="873919">
                <a:moveTo>
                  <a:pt x="0" y="0"/>
                </a:moveTo>
                <a:lnTo>
                  <a:pt x="745331" y="428625"/>
                </a:lnTo>
                <a:lnTo>
                  <a:pt x="9525" y="873919"/>
                </a:lnTo>
                <a:lnTo>
                  <a:pt x="0" y="0"/>
                </a:lnTo>
                <a:close/>
              </a:path>
            </a:pathLst>
          </a:custGeom>
          <a:solidFill>
            <a:srgbClr val="E7B90C"/>
          </a:solidFill>
          <a:ln>
            <a:noFill/>
          </a:ln>
        </p:spPr>
        <p:style>
          <a:lnRef idx="2">
            <a:schemeClr val="accent1">
              <a:shade val="50000"/>
            </a:schemeClr>
          </a:lnRef>
          <a:fillRef idx="1">
            <a:schemeClr val="accent1"/>
          </a:fillRef>
          <a:effectRef idx="0">
            <a:schemeClr val="accent1"/>
          </a:effectRef>
          <a:fontRef idx="minor">
            <a:schemeClr val="lt1"/>
          </a:fontRef>
        </p:style>
        <p:txBody>
          <a:bodyPr lIns="288000" tIns="0" rIns="36000" bIns="0" anchor="ctr">
            <a:normAutofit/>
          </a:bodyPr>
          <a:lstStyle/>
          <a:p>
            <a:pPr algn="ctr">
              <a:defRPr/>
            </a:pPr>
            <a:r>
              <a:rPr lang="en-US" altLang="zh-CN" sz="2800" b="1" dirty="0" smtClean="0">
                <a:solidFill>
                  <a:schemeClr val="bg1"/>
                </a:solidFill>
                <a:latin typeface="微软雅黑" panose="020B0503020204020204" pitchFamily="34" charset="-122"/>
                <a:ea typeface="微软雅黑" panose="020B0503020204020204" pitchFamily="34" charset="-122"/>
              </a:rPr>
              <a:t>07</a:t>
            </a:r>
            <a:endParaRPr lang="zh-CN" altLang="en-US" sz="2800" b="1" dirty="0">
              <a:solidFill>
                <a:schemeClr val="bg1"/>
              </a:solidFill>
              <a:latin typeface="微软雅黑" panose="020B0503020204020204" pitchFamily="34" charset="-122"/>
              <a:ea typeface="微软雅黑" panose="020B0503020204020204" pitchFamily="34" charset="-122"/>
            </a:endParaRPr>
          </a:p>
        </p:txBody>
      </p:sp>
      <p:sp>
        <p:nvSpPr>
          <p:cNvPr id="38" name="MH_Other_3"/>
          <p:cNvSpPr/>
          <p:nvPr/>
        </p:nvSpPr>
        <p:spPr>
          <a:xfrm>
            <a:off x="6340926" y="4754658"/>
            <a:ext cx="771283" cy="907392"/>
          </a:xfrm>
          <a:custGeom>
            <a:avLst/>
            <a:gdLst>
              <a:gd name="connsiteX0" fmla="*/ 0 w 745331"/>
              <a:gd name="connsiteY0" fmla="*/ 0 h 873919"/>
              <a:gd name="connsiteX1" fmla="*/ 745331 w 745331"/>
              <a:gd name="connsiteY1" fmla="*/ 428625 h 873919"/>
              <a:gd name="connsiteX2" fmla="*/ 9525 w 745331"/>
              <a:gd name="connsiteY2" fmla="*/ 873919 h 873919"/>
              <a:gd name="connsiteX3" fmla="*/ 0 w 745331"/>
              <a:gd name="connsiteY3" fmla="*/ 0 h 873919"/>
            </a:gdLst>
            <a:ahLst/>
            <a:cxnLst>
              <a:cxn ang="0">
                <a:pos x="connsiteX0" y="connsiteY0"/>
              </a:cxn>
              <a:cxn ang="0">
                <a:pos x="connsiteX1" y="connsiteY1"/>
              </a:cxn>
              <a:cxn ang="0">
                <a:pos x="connsiteX2" y="connsiteY2"/>
              </a:cxn>
              <a:cxn ang="0">
                <a:pos x="connsiteX3" y="connsiteY3"/>
              </a:cxn>
            </a:cxnLst>
            <a:rect l="l" t="t" r="r" b="b"/>
            <a:pathLst>
              <a:path w="745331" h="873919">
                <a:moveTo>
                  <a:pt x="0" y="0"/>
                </a:moveTo>
                <a:lnTo>
                  <a:pt x="745331" y="428625"/>
                </a:lnTo>
                <a:lnTo>
                  <a:pt x="9525" y="873919"/>
                </a:lnTo>
                <a:lnTo>
                  <a:pt x="0" y="0"/>
                </a:lnTo>
                <a:close/>
              </a:path>
            </a:pathLst>
          </a:custGeom>
          <a:solidFill>
            <a:srgbClr val="398E7D"/>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tIns="0" rIns="288000" bIns="0" anchor="ctr">
            <a:normAutofit/>
          </a:bodyPr>
          <a:lstStyle/>
          <a:p>
            <a:pPr algn="ctr">
              <a:defRPr/>
            </a:pPr>
            <a:r>
              <a:rPr lang="en-US" altLang="zh-CN" sz="2800" b="1" dirty="0" smtClean="0">
                <a:solidFill>
                  <a:schemeClr val="bg1"/>
                </a:solidFill>
                <a:latin typeface="微软雅黑" panose="020B0503020204020204" pitchFamily="34" charset="-122"/>
                <a:ea typeface="微软雅黑" panose="020B0503020204020204" pitchFamily="34" charset="-122"/>
              </a:rPr>
              <a:t>10</a:t>
            </a:r>
            <a:endParaRPr lang="zh-CN" altLang="en-US" sz="2800" b="1" dirty="0">
              <a:solidFill>
                <a:schemeClr val="bg1"/>
              </a:solidFill>
              <a:latin typeface="微软雅黑" panose="020B0503020204020204" pitchFamily="34" charset="-122"/>
              <a:ea typeface="微软雅黑" panose="020B0503020204020204" pitchFamily="34" charset="-122"/>
            </a:endParaRPr>
          </a:p>
        </p:txBody>
      </p:sp>
      <p:sp>
        <p:nvSpPr>
          <p:cNvPr id="39" name="MH_SubTitle_1"/>
          <p:cNvSpPr/>
          <p:nvPr/>
        </p:nvSpPr>
        <p:spPr>
          <a:xfrm flipH="1">
            <a:off x="769236" y="4754657"/>
            <a:ext cx="5080078" cy="907394"/>
          </a:xfrm>
          <a:prstGeom prst="homePlate">
            <a:avLst>
              <a:gd name="adj" fmla="val 76562"/>
            </a:avLst>
          </a:prstGeom>
          <a:solidFill>
            <a:schemeClr val="bg1">
              <a:lumMod val="75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828000" bIns="0" anchor="ctr">
            <a:normAutofit/>
          </a:bodyPr>
          <a:lstStyle/>
          <a:p>
            <a:pPr algn="ctr">
              <a:defRPr/>
            </a:pPr>
            <a:endParaRPr lang="zh-CN" altLang="en-US" sz="1600" kern="0" dirty="0">
              <a:solidFill>
                <a:srgbClr val="333333"/>
              </a:solidFill>
              <a:cs typeface="宋体" panose="02010600030101010101" pitchFamily="2" charset="-122"/>
            </a:endParaRPr>
          </a:p>
        </p:txBody>
      </p:sp>
      <p:sp>
        <p:nvSpPr>
          <p:cNvPr id="40" name="MH_Other_6"/>
          <p:cNvSpPr/>
          <p:nvPr/>
        </p:nvSpPr>
        <p:spPr>
          <a:xfrm flipH="1">
            <a:off x="5083747" y="4754658"/>
            <a:ext cx="771282" cy="884243"/>
          </a:xfrm>
          <a:custGeom>
            <a:avLst/>
            <a:gdLst>
              <a:gd name="connsiteX0" fmla="*/ 0 w 745331"/>
              <a:gd name="connsiteY0" fmla="*/ 0 h 873919"/>
              <a:gd name="connsiteX1" fmla="*/ 745331 w 745331"/>
              <a:gd name="connsiteY1" fmla="*/ 428625 h 873919"/>
              <a:gd name="connsiteX2" fmla="*/ 9525 w 745331"/>
              <a:gd name="connsiteY2" fmla="*/ 873919 h 873919"/>
              <a:gd name="connsiteX3" fmla="*/ 0 w 745331"/>
              <a:gd name="connsiteY3" fmla="*/ 0 h 873919"/>
            </a:gdLst>
            <a:ahLst/>
            <a:cxnLst>
              <a:cxn ang="0">
                <a:pos x="connsiteX0" y="connsiteY0"/>
              </a:cxn>
              <a:cxn ang="0">
                <a:pos x="connsiteX1" y="connsiteY1"/>
              </a:cxn>
              <a:cxn ang="0">
                <a:pos x="connsiteX2" y="connsiteY2"/>
              </a:cxn>
              <a:cxn ang="0">
                <a:pos x="connsiteX3" y="connsiteY3"/>
              </a:cxn>
            </a:cxnLst>
            <a:rect l="l" t="t" r="r" b="b"/>
            <a:pathLst>
              <a:path w="745331" h="873919">
                <a:moveTo>
                  <a:pt x="0" y="0"/>
                </a:moveTo>
                <a:lnTo>
                  <a:pt x="745331" y="428625"/>
                </a:lnTo>
                <a:lnTo>
                  <a:pt x="9525" y="873919"/>
                </a:lnTo>
                <a:lnTo>
                  <a:pt x="0" y="0"/>
                </a:lnTo>
                <a:close/>
              </a:path>
            </a:pathLst>
          </a:custGeom>
          <a:solidFill>
            <a:srgbClr val="E0607F"/>
          </a:solidFill>
          <a:ln>
            <a:noFill/>
          </a:ln>
        </p:spPr>
        <p:style>
          <a:lnRef idx="2">
            <a:schemeClr val="accent1">
              <a:shade val="50000"/>
            </a:schemeClr>
          </a:lnRef>
          <a:fillRef idx="1">
            <a:schemeClr val="accent1"/>
          </a:fillRef>
          <a:effectRef idx="0">
            <a:schemeClr val="accent1"/>
          </a:effectRef>
          <a:fontRef idx="minor">
            <a:schemeClr val="lt1"/>
          </a:fontRef>
        </p:style>
        <p:txBody>
          <a:bodyPr lIns="288000" tIns="0" rIns="36000" bIns="0" anchor="ctr">
            <a:normAutofit/>
          </a:bodyPr>
          <a:lstStyle/>
          <a:p>
            <a:pPr algn="ctr">
              <a:defRPr/>
            </a:pPr>
            <a:r>
              <a:rPr lang="en-US" altLang="zh-CN" sz="2800" b="1" dirty="0" smtClean="0">
                <a:solidFill>
                  <a:schemeClr val="bg1"/>
                </a:solidFill>
                <a:latin typeface="微软雅黑" panose="020B0503020204020204" pitchFamily="34" charset="-122"/>
                <a:ea typeface="微软雅黑" panose="020B0503020204020204" pitchFamily="34" charset="-122"/>
              </a:rPr>
              <a:t>09</a:t>
            </a:r>
            <a:endParaRPr lang="zh-CN" altLang="en-US" sz="2800" b="1" dirty="0">
              <a:solidFill>
                <a:schemeClr val="bg1"/>
              </a:solidFill>
              <a:latin typeface="微软雅黑" panose="020B0503020204020204" pitchFamily="34" charset="-122"/>
              <a:ea typeface="微软雅黑" panose="020B0503020204020204" pitchFamily="34" charset="-122"/>
            </a:endParaRPr>
          </a:p>
        </p:txBody>
      </p:sp>
      <p:sp>
        <p:nvSpPr>
          <p:cNvPr id="41" name="MH_Other_9"/>
          <p:cNvSpPr/>
          <p:nvPr/>
        </p:nvSpPr>
        <p:spPr>
          <a:xfrm>
            <a:off x="6340926" y="5672479"/>
            <a:ext cx="771283" cy="880815"/>
          </a:xfrm>
          <a:custGeom>
            <a:avLst/>
            <a:gdLst>
              <a:gd name="connsiteX0" fmla="*/ 0 w 745331"/>
              <a:gd name="connsiteY0" fmla="*/ 0 h 873919"/>
              <a:gd name="connsiteX1" fmla="*/ 745331 w 745331"/>
              <a:gd name="connsiteY1" fmla="*/ 428625 h 873919"/>
              <a:gd name="connsiteX2" fmla="*/ 9525 w 745331"/>
              <a:gd name="connsiteY2" fmla="*/ 873919 h 873919"/>
              <a:gd name="connsiteX3" fmla="*/ 0 w 745331"/>
              <a:gd name="connsiteY3" fmla="*/ 0 h 873919"/>
            </a:gdLst>
            <a:ahLst/>
            <a:cxnLst>
              <a:cxn ang="0">
                <a:pos x="connsiteX0" y="connsiteY0"/>
              </a:cxn>
              <a:cxn ang="0">
                <a:pos x="connsiteX1" y="connsiteY1"/>
              </a:cxn>
              <a:cxn ang="0">
                <a:pos x="connsiteX2" y="connsiteY2"/>
              </a:cxn>
              <a:cxn ang="0">
                <a:pos x="connsiteX3" y="connsiteY3"/>
              </a:cxn>
            </a:cxnLst>
            <a:rect l="l" t="t" r="r" b="b"/>
            <a:pathLst>
              <a:path w="745331" h="873919">
                <a:moveTo>
                  <a:pt x="0" y="0"/>
                </a:moveTo>
                <a:lnTo>
                  <a:pt x="745331" y="428625"/>
                </a:lnTo>
                <a:lnTo>
                  <a:pt x="9525" y="873919"/>
                </a:lnTo>
                <a:lnTo>
                  <a:pt x="0" y="0"/>
                </a:lnTo>
                <a:close/>
              </a:path>
            </a:pathLst>
          </a:custGeom>
          <a:solidFill>
            <a:srgbClr val="8F5EA4"/>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tIns="0" rIns="288000" bIns="0" anchor="ctr">
            <a:normAutofit/>
          </a:bodyPr>
          <a:lstStyle/>
          <a:p>
            <a:pPr algn="ctr">
              <a:defRPr/>
            </a:pPr>
            <a:r>
              <a:rPr lang="en-US" altLang="zh-CN" sz="2800" b="1" dirty="0" smtClean="0">
                <a:solidFill>
                  <a:schemeClr val="bg1"/>
                </a:solidFill>
                <a:latin typeface="微软雅黑" panose="020B0503020204020204" pitchFamily="34" charset="-122"/>
                <a:ea typeface="微软雅黑" panose="020B0503020204020204" pitchFamily="34" charset="-122"/>
              </a:rPr>
              <a:t>12</a:t>
            </a:r>
            <a:endParaRPr lang="zh-CN" altLang="en-US" sz="2800" b="1" dirty="0">
              <a:solidFill>
                <a:schemeClr val="bg1"/>
              </a:solidFill>
              <a:latin typeface="微软雅黑" panose="020B0503020204020204" pitchFamily="34" charset="-122"/>
              <a:ea typeface="微软雅黑" panose="020B0503020204020204" pitchFamily="34" charset="-122"/>
            </a:endParaRPr>
          </a:p>
        </p:txBody>
      </p:sp>
      <p:sp>
        <p:nvSpPr>
          <p:cNvPr id="42" name="MH_SubTitle_3"/>
          <p:cNvSpPr/>
          <p:nvPr/>
        </p:nvSpPr>
        <p:spPr>
          <a:xfrm flipH="1">
            <a:off x="769230" y="5672480"/>
            <a:ext cx="5080079" cy="892390"/>
          </a:xfrm>
          <a:prstGeom prst="homePlate">
            <a:avLst>
              <a:gd name="adj" fmla="val 76562"/>
            </a:avLst>
          </a:prstGeom>
          <a:solidFill>
            <a:schemeClr val="bg1">
              <a:lumMod val="75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828000" bIns="0" anchor="ctr">
            <a:normAutofit/>
          </a:bodyPr>
          <a:lstStyle/>
          <a:p>
            <a:pPr algn="r">
              <a:defRPr/>
            </a:pPr>
            <a:endParaRPr lang="zh-CN" altLang="en-US" sz="1600" dirty="0">
              <a:solidFill>
                <a:schemeClr val="tx1"/>
              </a:solidFill>
            </a:endParaRPr>
          </a:p>
        </p:txBody>
      </p:sp>
      <p:sp>
        <p:nvSpPr>
          <p:cNvPr id="43" name="MH_Other_12"/>
          <p:cNvSpPr/>
          <p:nvPr/>
        </p:nvSpPr>
        <p:spPr>
          <a:xfrm flipH="1">
            <a:off x="5083747" y="5672479"/>
            <a:ext cx="771282" cy="880816"/>
          </a:xfrm>
          <a:custGeom>
            <a:avLst/>
            <a:gdLst>
              <a:gd name="connsiteX0" fmla="*/ 0 w 745331"/>
              <a:gd name="connsiteY0" fmla="*/ 0 h 873919"/>
              <a:gd name="connsiteX1" fmla="*/ 745331 w 745331"/>
              <a:gd name="connsiteY1" fmla="*/ 428625 h 873919"/>
              <a:gd name="connsiteX2" fmla="*/ 9525 w 745331"/>
              <a:gd name="connsiteY2" fmla="*/ 873919 h 873919"/>
              <a:gd name="connsiteX3" fmla="*/ 0 w 745331"/>
              <a:gd name="connsiteY3" fmla="*/ 0 h 873919"/>
            </a:gdLst>
            <a:ahLst/>
            <a:cxnLst>
              <a:cxn ang="0">
                <a:pos x="connsiteX0" y="connsiteY0"/>
              </a:cxn>
              <a:cxn ang="0">
                <a:pos x="connsiteX1" y="connsiteY1"/>
              </a:cxn>
              <a:cxn ang="0">
                <a:pos x="connsiteX2" y="connsiteY2"/>
              </a:cxn>
              <a:cxn ang="0">
                <a:pos x="connsiteX3" y="connsiteY3"/>
              </a:cxn>
            </a:cxnLst>
            <a:rect l="l" t="t" r="r" b="b"/>
            <a:pathLst>
              <a:path w="745331" h="873919">
                <a:moveTo>
                  <a:pt x="0" y="0"/>
                </a:moveTo>
                <a:lnTo>
                  <a:pt x="745331" y="428625"/>
                </a:lnTo>
                <a:lnTo>
                  <a:pt x="9525" y="873919"/>
                </a:lnTo>
                <a:lnTo>
                  <a:pt x="0" y="0"/>
                </a:lnTo>
                <a:close/>
              </a:path>
            </a:pathLst>
          </a:custGeom>
          <a:solidFill>
            <a:srgbClr val="E7B90C"/>
          </a:solidFill>
          <a:ln>
            <a:noFill/>
          </a:ln>
        </p:spPr>
        <p:style>
          <a:lnRef idx="2">
            <a:schemeClr val="accent1">
              <a:shade val="50000"/>
            </a:schemeClr>
          </a:lnRef>
          <a:fillRef idx="1">
            <a:schemeClr val="accent1"/>
          </a:fillRef>
          <a:effectRef idx="0">
            <a:schemeClr val="accent1"/>
          </a:effectRef>
          <a:fontRef idx="minor">
            <a:schemeClr val="lt1"/>
          </a:fontRef>
        </p:style>
        <p:txBody>
          <a:bodyPr lIns="288000" tIns="0" rIns="36000" bIns="0" anchor="ctr">
            <a:normAutofit/>
          </a:bodyPr>
          <a:lstStyle/>
          <a:p>
            <a:pPr algn="ctr">
              <a:defRPr/>
            </a:pPr>
            <a:r>
              <a:rPr lang="en-US" altLang="zh-CN" sz="2800" b="1" dirty="0" smtClean="0">
                <a:solidFill>
                  <a:schemeClr val="bg1"/>
                </a:solidFill>
                <a:latin typeface="微软雅黑" panose="020B0503020204020204" pitchFamily="34" charset="-122"/>
                <a:ea typeface="微软雅黑" panose="020B0503020204020204" pitchFamily="34" charset="-122"/>
              </a:rPr>
              <a:t>11</a:t>
            </a:r>
            <a:endParaRPr lang="zh-CN" altLang="en-US" sz="2800" b="1" dirty="0">
              <a:solidFill>
                <a:schemeClr val="bg1"/>
              </a:solidFill>
              <a:latin typeface="微软雅黑" panose="020B0503020204020204" pitchFamily="34" charset="-122"/>
              <a:ea typeface="微软雅黑" panose="020B0503020204020204" pitchFamily="34" charset="-122"/>
            </a:endParaRPr>
          </a:p>
        </p:txBody>
      </p:sp>
      <p:sp>
        <p:nvSpPr>
          <p:cNvPr id="55" name="矩形 54"/>
          <p:cNvSpPr/>
          <p:nvPr/>
        </p:nvSpPr>
        <p:spPr>
          <a:xfrm>
            <a:off x="1560626" y="2294588"/>
            <a:ext cx="3511017" cy="400110"/>
          </a:xfrm>
          <a:prstGeom prst="rect">
            <a:avLst/>
          </a:prstGeom>
        </p:spPr>
        <p:txBody>
          <a:bodyPr wrap="square">
            <a:spAutoFit/>
          </a:bodyPr>
          <a:lstStyle/>
          <a:p>
            <a:pPr algn="r">
              <a:defRPr/>
            </a:pPr>
            <a:r>
              <a:rPr lang="zh-CN" altLang="en-US" sz="2000" b="1" dirty="0" smtClean="0">
                <a:latin typeface="微软雅黑" panose="020B0503020204020204" pitchFamily="34" charset="-122"/>
                <a:ea typeface="微软雅黑" panose="020B0503020204020204" pitchFamily="34" charset="-122"/>
                <a:sym typeface="Calibri" pitchFamily="34" charset="0"/>
              </a:rPr>
              <a:t>职业卫生档案管理</a:t>
            </a:r>
            <a:endParaRPr lang="zh-CN" altLang="en-US" sz="2000" b="1" dirty="0">
              <a:latin typeface="微软雅黑" panose="020B0503020204020204" pitchFamily="34" charset="-122"/>
              <a:ea typeface="微软雅黑" panose="020B0503020204020204" pitchFamily="34" charset="-122"/>
              <a:sym typeface="Calibri" pitchFamily="34" charset="0"/>
            </a:endParaRPr>
          </a:p>
        </p:txBody>
      </p:sp>
      <p:sp>
        <p:nvSpPr>
          <p:cNvPr id="56" name="矩形 55"/>
          <p:cNvSpPr/>
          <p:nvPr/>
        </p:nvSpPr>
        <p:spPr>
          <a:xfrm>
            <a:off x="1525897" y="3163901"/>
            <a:ext cx="3511017" cy="400110"/>
          </a:xfrm>
          <a:prstGeom prst="rect">
            <a:avLst/>
          </a:prstGeom>
        </p:spPr>
        <p:txBody>
          <a:bodyPr wrap="square">
            <a:spAutoFit/>
          </a:bodyPr>
          <a:lstStyle/>
          <a:p>
            <a:pPr algn="r">
              <a:defRPr/>
            </a:pPr>
            <a:r>
              <a:rPr lang="zh-CN" altLang="en-US" sz="2000" b="1" dirty="0" smtClean="0">
                <a:latin typeface="微软雅黑" panose="020B0503020204020204" pitchFamily="34" charset="-122"/>
                <a:ea typeface="微软雅黑" panose="020B0503020204020204" pitchFamily="34" charset="-122"/>
                <a:sym typeface="Calibri" pitchFamily="34" charset="0"/>
              </a:rPr>
              <a:t>职业卫生管理制度与操作规程</a:t>
            </a:r>
            <a:endParaRPr lang="zh-CN" altLang="en-US" sz="2000" b="1" dirty="0">
              <a:latin typeface="微软雅黑" panose="020B0503020204020204" pitchFamily="34" charset="-122"/>
              <a:ea typeface="微软雅黑" panose="020B0503020204020204" pitchFamily="34" charset="-122"/>
              <a:sym typeface="Calibri" pitchFamily="34" charset="0"/>
            </a:endParaRPr>
          </a:p>
        </p:txBody>
      </p:sp>
      <p:sp>
        <p:nvSpPr>
          <p:cNvPr id="57" name="矩形 56"/>
          <p:cNvSpPr/>
          <p:nvPr/>
        </p:nvSpPr>
        <p:spPr>
          <a:xfrm>
            <a:off x="1583773" y="4048945"/>
            <a:ext cx="3511017" cy="400110"/>
          </a:xfrm>
          <a:prstGeom prst="rect">
            <a:avLst/>
          </a:prstGeom>
        </p:spPr>
        <p:txBody>
          <a:bodyPr wrap="square">
            <a:spAutoFit/>
          </a:bodyPr>
          <a:lstStyle/>
          <a:p>
            <a:pPr algn="r">
              <a:defRPr/>
            </a:pPr>
            <a:r>
              <a:rPr lang="zh-CN" altLang="en-US" sz="2000" b="1" dirty="0" smtClean="0">
                <a:latin typeface="微软雅黑" panose="020B0503020204020204" pitchFamily="34" charset="-122"/>
                <a:ea typeface="微软雅黑" panose="020B0503020204020204" pitchFamily="34" charset="-122"/>
                <a:sym typeface="Calibri" pitchFamily="34" charset="0"/>
              </a:rPr>
              <a:t>职业病危害因素检测、评价</a:t>
            </a:r>
            <a:endParaRPr lang="zh-CN" altLang="en-US" sz="2000" b="1" dirty="0">
              <a:latin typeface="微软雅黑" panose="020B0503020204020204" pitchFamily="34" charset="-122"/>
              <a:ea typeface="微软雅黑" panose="020B0503020204020204" pitchFamily="34" charset="-122"/>
              <a:sym typeface="Calibri" pitchFamily="34" charset="0"/>
            </a:endParaRPr>
          </a:p>
        </p:txBody>
      </p:sp>
      <p:sp>
        <p:nvSpPr>
          <p:cNvPr id="58" name="矩形 57"/>
          <p:cNvSpPr/>
          <p:nvPr/>
        </p:nvSpPr>
        <p:spPr>
          <a:xfrm>
            <a:off x="1525901" y="4992656"/>
            <a:ext cx="3511017" cy="400110"/>
          </a:xfrm>
          <a:prstGeom prst="rect">
            <a:avLst/>
          </a:prstGeom>
        </p:spPr>
        <p:txBody>
          <a:bodyPr wrap="square">
            <a:spAutoFit/>
          </a:bodyPr>
          <a:lstStyle/>
          <a:p>
            <a:pPr algn="r">
              <a:defRPr/>
            </a:pPr>
            <a:r>
              <a:rPr lang="zh-CN" altLang="en-US" sz="2000" b="1" dirty="0" smtClean="0">
                <a:latin typeface="微软雅黑" panose="020B0503020204020204" pitchFamily="34" charset="-122"/>
                <a:ea typeface="微软雅黑" panose="020B0503020204020204" pitchFamily="34" charset="-122"/>
                <a:sym typeface="Calibri" pitchFamily="34" charset="0"/>
              </a:rPr>
              <a:t>职业病危害告知情况</a:t>
            </a:r>
            <a:endParaRPr lang="zh-CN" altLang="en-US" sz="2000" b="1" dirty="0">
              <a:latin typeface="微软雅黑" panose="020B0503020204020204" pitchFamily="34" charset="-122"/>
              <a:ea typeface="微软雅黑" panose="020B0503020204020204" pitchFamily="34" charset="-122"/>
              <a:sym typeface="Calibri" pitchFamily="34" charset="0"/>
            </a:endParaRPr>
          </a:p>
        </p:txBody>
      </p:sp>
      <p:sp>
        <p:nvSpPr>
          <p:cNvPr id="59" name="矩形 58"/>
          <p:cNvSpPr/>
          <p:nvPr/>
        </p:nvSpPr>
        <p:spPr>
          <a:xfrm>
            <a:off x="1560625" y="5907057"/>
            <a:ext cx="3511017" cy="400110"/>
          </a:xfrm>
          <a:prstGeom prst="rect">
            <a:avLst/>
          </a:prstGeom>
        </p:spPr>
        <p:txBody>
          <a:bodyPr wrap="square">
            <a:spAutoFit/>
          </a:bodyPr>
          <a:lstStyle/>
          <a:p>
            <a:pPr algn="r">
              <a:defRPr/>
            </a:pPr>
            <a:r>
              <a:rPr lang="zh-CN" altLang="en-US" sz="2000" b="1" dirty="0" smtClean="0">
                <a:latin typeface="微软雅黑" panose="020B0503020204020204" pitchFamily="34" charset="-122"/>
                <a:ea typeface="微软雅黑" panose="020B0503020204020204" pitchFamily="34" charset="-122"/>
                <a:sym typeface="Calibri" pitchFamily="34" charset="0"/>
              </a:rPr>
              <a:t>职业卫生培训情况</a:t>
            </a:r>
            <a:endParaRPr lang="en-US" altLang="zh-CN" sz="2000" b="1" dirty="0" smtClean="0">
              <a:latin typeface="微软雅黑" panose="020B0503020204020204" pitchFamily="34" charset="-122"/>
              <a:ea typeface="微软雅黑" panose="020B0503020204020204" pitchFamily="34" charset="-122"/>
              <a:sym typeface="Calibri" pitchFamily="34" charset="0"/>
            </a:endParaRPr>
          </a:p>
        </p:txBody>
      </p:sp>
      <p:sp>
        <p:nvSpPr>
          <p:cNvPr id="61" name="矩形 60"/>
          <p:cNvSpPr/>
          <p:nvPr/>
        </p:nvSpPr>
        <p:spPr>
          <a:xfrm>
            <a:off x="7117287" y="1356276"/>
            <a:ext cx="3511017" cy="400110"/>
          </a:xfrm>
          <a:prstGeom prst="rect">
            <a:avLst/>
          </a:prstGeom>
        </p:spPr>
        <p:txBody>
          <a:bodyPr wrap="square">
            <a:spAutoFit/>
          </a:bodyPr>
          <a:lstStyle/>
          <a:p>
            <a:pPr>
              <a:defRPr/>
            </a:pPr>
            <a:r>
              <a:rPr lang="zh-CN" altLang="en-US" sz="2000" b="1" dirty="0" smtClean="0">
                <a:latin typeface="微软雅黑" panose="020B0503020204020204" pitchFamily="34" charset="-122"/>
                <a:ea typeface="微软雅黑" panose="020B0503020204020204" pitchFamily="34" charset="-122"/>
                <a:sym typeface="Calibri" pitchFamily="34" charset="0"/>
              </a:rPr>
              <a:t>职业病危害事故应急救援情况</a:t>
            </a:r>
            <a:endParaRPr lang="zh-CN" altLang="en-US" sz="2000" b="1" dirty="0">
              <a:latin typeface="微软雅黑" panose="020B0503020204020204" pitchFamily="34" charset="-122"/>
              <a:ea typeface="微软雅黑" panose="020B0503020204020204" pitchFamily="34" charset="-122"/>
              <a:sym typeface="Calibri" pitchFamily="34" charset="0"/>
            </a:endParaRPr>
          </a:p>
        </p:txBody>
      </p:sp>
      <p:sp>
        <p:nvSpPr>
          <p:cNvPr id="62" name="矩形 61"/>
          <p:cNvSpPr/>
          <p:nvPr/>
        </p:nvSpPr>
        <p:spPr>
          <a:xfrm>
            <a:off x="7165516" y="2271438"/>
            <a:ext cx="3511017" cy="400110"/>
          </a:xfrm>
          <a:prstGeom prst="rect">
            <a:avLst/>
          </a:prstGeom>
        </p:spPr>
        <p:txBody>
          <a:bodyPr wrap="square">
            <a:spAutoFit/>
          </a:bodyPr>
          <a:lstStyle/>
          <a:p>
            <a:pPr>
              <a:defRPr/>
            </a:pPr>
            <a:r>
              <a:rPr lang="zh-CN" altLang="en-US" sz="2000" b="1" dirty="0" smtClean="0">
                <a:latin typeface="微软雅黑" panose="020B0503020204020204" pitchFamily="34" charset="-122"/>
                <a:ea typeface="微软雅黑" panose="020B0503020204020204" pitchFamily="34" charset="-122"/>
                <a:sym typeface="Calibri" pitchFamily="34" charset="0"/>
              </a:rPr>
              <a:t>职业病危害警示标识设置情况</a:t>
            </a:r>
            <a:endParaRPr lang="zh-CN" altLang="en-US" sz="2000" b="1" dirty="0">
              <a:latin typeface="微软雅黑" panose="020B0503020204020204" pitchFamily="34" charset="-122"/>
              <a:ea typeface="微软雅黑" panose="020B0503020204020204" pitchFamily="34" charset="-122"/>
              <a:sym typeface="Calibri" pitchFamily="34" charset="0"/>
            </a:endParaRPr>
          </a:p>
        </p:txBody>
      </p:sp>
      <p:sp>
        <p:nvSpPr>
          <p:cNvPr id="63" name="矩形 62"/>
          <p:cNvSpPr/>
          <p:nvPr/>
        </p:nvSpPr>
        <p:spPr>
          <a:xfrm>
            <a:off x="7130787" y="3140751"/>
            <a:ext cx="3511017" cy="400110"/>
          </a:xfrm>
          <a:prstGeom prst="rect">
            <a:avLst/>
          </a:prstGeom>
        </p:spPr>
        <p:txBody>
          <a:bodyPr wrap="square">
            <a:spAutoFit/>
          </a:bodyPr>
          <a:lstStyle/>
          <a:p>
            <a:pPr>
              <a:defRPr/>
            </a:pPr>
            <a:r>
              <a:rPr lang="zh-CN" altLang="en-US" sz="2000" b="1" dirty="0" smtClean="0">
                <a:latin typeface="微软雅黑" panose="020B0503020204020204" pitchFamily="34" charset="-122"/>
                <a:ea typeface="微软雅黑" panose="020B0503020204020204" pitchFamily="34" charset="-122"/>
                <a:sym typeface="Calibri" pitchFamily="34" charset="0"/>
              </a:rPr>
              <a:t>职业病危害项目申报情况</a:t>
            </a:r>
            <a:endParaRPr lang="zh-CN" altLang="en-US" sz="2000" b="1" dirty="0">
              <a:latin typeface="微软雅黑" panose="020B0503020204020204" pitchFamily="34" charset="-122"/>
              <a:ea typeface="微软雅黑" panose="020B0503020204020204" pitchFamily="34" charset="-122"/>
              <a:sym typeface="Calibri" pitchFamily="34" charset="0"/>
            </a:endParaRPr>
          </a:p>
        </p:txBody>
      </p:sp>
      <p:sp>
        <p:nvSpPr>
          <p:cNvPr id="64" name="矩形 63"/>
          <p:cNvSpPr/>
          <p:nvPr/>
        </p:nvSpPr>
        <p:spPr>
          <a:xfrm>
            <a:off x="7188663" y="4025795"/>
            <a:ext cx="3511017" cy="400110"/>
          </a:xfrm>
          <a:prstGeom prst="rect">
            <a:avLst/>
          </a:prstGeom>
        </p:spPr>
        <p:txBody>
          <a:bodyPr wrap="square">
            <a:spAutoFit/>
          </a:bodyPr>
          <a:lstStyle/>
          <a:p>
            <a:pPr>
              <a:defRPr/>
            </a:pPr>
            <a:r>
              <a:rPr lang="zh-CN" altLang="en-US" sz="2000" b="1" dirty="0" smtClean="0">
                <a:latin typeface="微软雅黑" panose="020B0503020204020204" pitchFamily="34" charset="-122"/>
                <a:ea typeface="微软雅黑" panose="020B0503020204020204" pitchFamily="34" charset="-122"/>
                <a:sym typeface="Calibri" pitchFamily="34" charset="0"/>
              </a:rPr>
              <a:t>职业病防治计划及执行情况</a:t>
            </a:r>
            <a:endParaRPr lang="zh-CN" altLang="en-US" sz="2000" b="1" dirty="0">
              <a:latin typeface="微软雅黑" panose="020B0503020204020204" pitchFamily="34" charset="-122"/>
              <a:ea typeface="微软雅黑" panose="020B0503020204020204" pitchFamily="34" charset="-122"/>
              <a:sym typeface="Calibri" pitchFamily="34" charset="0"/>
            </a:endParaRPr>
          </a:p>
        </p:txBody>
      </p:sp>
      <p:sp>
        <p:nvSpPr>
          <p:cNvPr id="65" name="矩形 64"/>
          <p:cNvSpPr/>
          <p:nvPr/>
        </p:nvSpPr>
        <p:spPr>
          <a:xfrm>
            <a:off x="7130791" y="4969506"/>
            <a:ext cx="3511017" cy="400110"/>
          </a:xfrm>
          <a:prstGeom prst="rect">
            <a:avLst/>
          </a:prstGeom>
        </p:spPr>
        <p:txBody>
          <a:bodyPr wrap="square">
            <a:spAutoFit/>
          </a:bodyPr>
          <a:lstStyle/>
          <a:p>
            <a:pPr>
              <a:defRPr/>
            </a:pPr>
            <a:r>
              <a:rPr lang="zh-CN" altLang="en-US" sz="2000" b="1" dirty="0" smtClean="0">
                <a:latin typeface="微软雅黑" panose="020B0503020204020204" pitchFamily="34" charset="-122"/>
                <a:ea typeface="微软雅黑" panose="020B0503020204020204" pitchFamily="34" charset="-122"/>
                <a:sym typeface="Calibri" pitchFamily="34" charset="0"/>
              </a:rPr>
              <a:t>职业病危害防治经费落实情况</a:t>
            </a:r>
            <a:endParaRPr lang="zh-CN" altLang="en-US" sz="2000" b="1" dirty="0">
              <a:latin typeface="微软雅黑" panose="020B0503020204020204" pitchFamily="34" charset="-122"/>
              <a:ea typeface="微软雅黑" panose="020B0503020204020204" pitchFamily="34" charset="-122"/>
              <a:sym typeface="Calibri" pitchFamily="34" charset="0"/>
            </a:endParaRPr>
          </a:p>
        </p:txBody>
      </p:sp>
      <p:sp>
        <p:nvSpPr>
          <p:cNvPr id="66" name="矩形 65"/>
          <p:cNvSpPr/>
          <p:nvPr/>
        </p:nvSpPr>
        <p:spPr>
          <a:xfrm>
            <a:off x="7165515" y="5883907"/>
            <a:ext cx="3511017" cy="400110"/>
          </a:xfrm>
          <a:prstGeom prst="rect">
            <a:avLst/>
          </a:prstGeom>
        </p:spPr>
        <p:txBody>
          <a:bodyPr wrap="square">
            <a:spAutoFit/>
          </a:bodyPr>
          <a:lstStyle/>
          <a:p>
            <a:pPr>
              <a:defRPr/>
            </a:pPr>
            <a:r>
              <a:rPr lang="zh-CN" altLang="en-US" sz="2000" b="1" dirty="0" smtClean="0">
                <a:latin typeface="微软雅黑" panose="020B0503020204020204" pitchFamily="34" charset="-122"/>
                <a:ea typeface="微软雅黑" panose="020B0503020204020204" pitchFamily="34" charset="-122"/>
                <a:sym typeface="Calibri" pitchFamily="34" charset="0"/>
              </a:rPr>
              <a:t>职业健康监护情况</a:t>
            </a:r>
            <a:endParaRPr lang="zh-CN" altLang="en-US" sz="2000" b="1" dirty="0">
              <a:latin typeface="微软雅黑" panose="020B0503020204020204" pitchFamily="34" charset="-122"/>
              <a:ea typeface="微软雅黑" panose="020B0503020204020204" pitchFamily="34" charset="-122"/>
              <a:sym typeface="Calibri" pitchFamily="34" charset="0"/>
            </a:endParaRPr>
          </a:p>
        </p:txBody>
      </p:sp>
      <p:sp>
        <p:nvSpPr>
          <p:cNvPr id="44" name="矩形 43"/>
          <p:cNvSpPr/>
          <p:nvPr/>
        </p:nvSpPr>
        <p:spPr>
          <a:xfrm>
            <a:off x="30867" y="158553"/>
            <a:ext cx="60959" cy="191674"/>
          </a:xfrm>
          <a:prstGeom prst="rect">
            <a:avLst/>
          </a:prstGeom>
          <a:solidFill>
            <a:schemeClr val="tx1">
              <a:lumMod val="95000"/>
              <a:lumOff val="5000"/>
            </a:schemeClr>
          </a:solidFill>
        </p:spPr>
        <p:style>
          <a:lnRef idx="2">
            <a:schemeClr val="accent1">
              <a:shade val="50000"/>
            </a:schemeClr>
          </a:lnRef>
          <a:fillRef idx="1">
            <a:schemeClr val="accent1"/>
          </a:fillRef>
          <a:effectRef idx="0">
            <a:schemeClr val="accent1"/>
          </a:effectRef>
          <a:fontRef idx="minor">
            <a:schemeClr val="lt1"/>
          </a:fontRef>
        </p:style>
        <p:txBody>
          <a:bodyPr lIns="121268" tIns="60634" rIns="121268" bIns="60634" rtlCol="0" anchor="ctr"/>
          <a:lstStyle/>
          <a:p>
            <a:pPr algn="ctr"/>
            <a:endParaRPr lang="zh-CN" altLang="en-US"/>
          </a:p>
        </p:txBody>
      </p:sp>
      <p:sp>
        <p:nvSpPr>
          <p:cNvPr id="45" name="矩形 44"/>
          <p:cNvSpPr/>
          <p:nvPr/>
        </p:nvSpPr>
        <p:spPr>
          <a:xfrm>
            <a:off x="199857" y="158553"/>
            <a:ext cx="113625" cy="191674"/>
          </a:xfrm>
          <a:prstGeom prst="rect">
            <a:avLst/>
          </a:prstGeom>
          <a:solidFill>
            <a:schemeClr val="tx1">
              <a:lumMod val="95000"/>
              <a:lumOff val="5000"/>
            </a:schemeClr>
          </a:solidFill>
        </p:spPr>
        <p:style>
          <a:lnRef idx="2">
            <a:schemeClr val="accent1">
              <a:shade val="50000"/>
            </a:schemeClr>
          </a:lnRef>
          <a:fillRef idx="1">
            <a:schemeClr val="accent1"/>
          </a:fillRef>
          <a:effectRef idx="0">
            <a:schemeClr val="accent1"/>
          </a:effectRef>
          <a:fontRef idx="minor">
            <a:schemeClr val="lt1"/>
          </a:fontRef>
        </p:style>
        <p:txBody>
          <a:bodyPr lIns="121268" tIns="60634" rIns="121268" bIns="60634" rtlCol="0" anchor="ctr"/>
          <a:lstStyle/>
          <a:p>
            <a:pPr algn="ctr"/>
            <a:endParaRPr lang="zh-CN" altLang="en-US"/>
          </a:p>
        </p:txBody>
      </p:sp>
      <p:sp>
        <p:nvSpPr>
          <p:cNvPr id="46" name="文本框 3"/>
          <p:cNvSpPr txBox="1"/>
          <p:nvPr/>
        </p:nvSpPr>
        <p:spPr>
          <a:xfrm>
            <a:off x="313482" y="38482"/>
            <a:ext cx="3066190" cy="430229"/>
          </a:xfrm>
          <a:prstGeom prst="rect">
            <a:avLst/>
          </a:prstGeom>
          <a:noFill/>
        </p:spPr>
        <p:txBody>
          <a:bodyPr wrap="none" lIns="121268" tIns="60634" rIns="121268" bIns="60634" rtlCol="0">
            <a:spAutoFit/>
          </a:bodyPr>
          <a:lstStyle/>
          <a:p>
            <a:r>
              <a:rPr lang="zh-CN" altLang="en-US" sz="2000" b="1" dirty="0" smtClean="0">
                <a:latin typeface="微软雅黑" panose="020B0503020204020204" pitchFamily="34" charset="-122"/>
                <a:ea typeface="微软雅黑" panose="020B0503020204020204" pitchFamily="34" charset="-122"/>
              </a:rPr>
              <a:t>职业卫生管理的基本要求</a:t>
            </a:r>
            <a:endParaRPr lang="zh-CN" altLang="en-US" sz="2000" b="1" dirty="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75006630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文字方塊 9"/>
          <p:cNvSpPr txBox="1"/>
          <p:nvPr/>
        </p:nvSpPr>
        <p:spPr>
          <a:xfrm>
            <a:off x="713451" y="1779649"/>
            <a:ext cx="5382549" cy="4062651"/>
          </a:xfrm>
          <a:prstGeom prst="rect">
            <a:avLst/>
          </a:prstGeom>
          <a:noFill/>
        </p:spPr>
        <p:txBody>
          <a:bodyPr wrap="square" rtlCol="0">
            <a:spAutoFit/>
          </a:bodyPr>
          <a:lstStyle/>
          <a:p>
            <a:pPr>
              <a:lnSpc>
                <a:spcPct val="150000"/>
              </a:lnSpc>
            </a:pPr>
            <a:r>
              <a:rPr lang="zh-CN" altLang="en-US" sz="2800" b="1" dirty="0" smtClean="0">
                <a:solidFill>
                  <a:srgbClr val="01458E"/>
                </a:solidFill>
                <a:latin typeface="微软雅黑" panose="020B0503020204020204" pitchFamily="34" charset="-122"/>
                <a:ea typeface="微软雅黑" panose="020B0503020204020204" pitchFamily="34" charset="-122"/>
                <a:sym typeface="Calibri" pitchFamily="34" charset="0"/>
              </a:rPr>
              <a:t>    职业病防护设施“三同时”</a:t>
            </a:r>
            <a:endParaRPr lang="en-US" altLang="zh-CN" sz="2800" b="1" dirty="0" smtClean="0">
              <a:solidFill>
                <a:srgbClr val="01458E"/>
              </a:solidFill>
              <a:latin typeface="微软雅黑" panose="020B0503020204020204" pitchFamily="34" charset="-122"/>
              <a:ea typeface="微软雅黑" panose="020B0503020204020204" pitchFamily="34" charset="-122"/>
              <a:sym typeface="Calibri" pitchFamily="34" charset="0"/>
            </a:endParaRPr>
          </a:p>
          <a:p>
            <a:pPr>
              <a:lnSpc>
                <a:spcPct val="150000"/>
              </a:lnSpc>
            </a:pPr>
            <a:r>
              <a:rPr lang="zh-CN" altLang="en-US" sz="2400" dirty="0" smtClean="0">
                <a:latin typeface="微软雅黑" panose="020B0503020204020204" pitchFamily="34" charset="-122"/>
                <a:ea typeface="微软雅黑" panose="020B0503020204020204" pitchFamily="34" charset="-122"/>
                <a:sym typeface="Calibri" pitchFamily="34" charset="0"/>
              </a:rPr>
              <a:t>建设项目</a:t>
            </a:r>
            <a:r>
              <a:rPr lang="zh-CN" altLang="en-US" sz="2400" dirty="0" smtClean="0">
                <a:solidFill>
                  <a:srgbClr val="FF0000"/>
                </a:solidFill>
                <a:latin typeface="微软雅黑" panose="020B0503020204020204" pitchFamily="34" charset="-122"/>
                <a:ea typeface="微软雅黑" panose="020B0503020204020204" pitchFamily="34" charset="-122"/>
                <a:sym typeface="Calibri" pitchFamily="34" charset="0"/>
              </a:rPr>
              <a:t>职业病防护设施</a:t>
            </a:r>
            <a:r>
              <a:rPr lang="zh-CN" altLang="en-US" sz="2400" dirty="0" smtClean="0">
                <a:latin typeface="微软雅黑" panose="020B0503020204020204" pitchFamily="34" charset="-122"/>
                <a:ea typeface="微软雅黑" panose="020B0503020204020204" pitchFamily="34" charset="-122"/>
                <a:sym typeface="Calibri" pitchFamily="34" charset="0"/>
              </a:rPr>
              <a:t>必须与主体工程同时设计、同时施工、同时投入生产和使用。建设单位应当优先采用有利于保护劳动者健康的新技术、新工艺、新设备和新材料，职业病防护设施所需费用应当纳入建设项目工程预算。</a:t>
            </a:r>
            <a:endParaRPr lang="en-US" altLang="zh-CN" sz="2400" dirty="0" smtClean="0">
              <a:latin typeface="微软雅黑" panose="020B0503020204020204" pitchFamily="34" charset="-122"/>
              <a:ea typeface="微软雅黑" panose="020B0503020204020204" pitchFamily="34" charset="-122"/>
              <a:sym typeface="Calibri" pitchFamily="34" charset="0"/>
            </a:endParaRPr>
          </a:p>
        </p:txBody>
      </p:sp>
      <p:grpSp>
        <p:nvGrpSpPr>
          <p:cNvPr id="2" name="群組 24"/>
          <p:cNvGrpSpPr/>
          <p:nvPr/>
        </p:nvGrpSpPr>
        <p:grpSpPr>
          <a:xfrm>
            <a:off x="6223115" y="1183200"/>
            <a:ext cx="5000660" cy="5206027"/>
            <a:chOff x="6489340" y="789650"/>
            <a:chExt cx="5000660" cy="5206027"/>
          </a:xfrm>
        </p:grpSpPr>
        <p:sp>
          <p:nvSpPr>
            <p:cNvPr id="12" name="矩形 11"/>
            <p:cNvSpPr/>
            <p:nvPr/>
          </p:nvSpPr>
          <p:spPr>
            <a:xfrm>
              <a:off x="7274122" y="789650"/>
              <a:ext cx="3392481" cy="523220"/>
            </a:xfrm>
            <a:prstGeom prst="rect">
              <a:avLst/>
            </a:prstGeom>
          </p:spPr>
          <p:txBody>
            <a:bodyPr wrap="square" anchor="ctr">
              <a:spAutoFit/>
            </a:bodyPr>
            <a:lstStyle/>
            <a:p>
              <a:pPr algn="ctr"/>
              <a:r>
                <a:rPr lang="zh-CN" altLang="en-US" sz="2800" b="1" dirty="0" smtClean="0">
                  <a:solidFill>
                    <a:srgbClr val="01458E"/>
                  </a:solidFill>
                  <a:latin typeface="微软雅黑" panose="020B0503020204020204" pitchFamily="34" charset="-122"/>
                  <a:ea typeface="微软雅黑" panose="020B0503020204020204" pitchFamily="34" charset="-122"/>
                  <a:sym typeface="Calibri" pitchFamily="34" charset="0"/>
                </a:rPr>
                <a:t>职业病危害预评价</a:t>
              </a:r>
              <a:endParaRPr lang="en-US" altLang="zh-CN" sz="2800" b="1" dirty="0" smtClean="0">
                <a:solidFill>
                  <a:srgbClr val="01458E"/>
                </a:solidFill>
                <a:latin typeface="微软雅黑" panose="020B0503020204020204" pitchFamily="34" charset="-122"/>
                <a:ea typeface="微软雅黑" panose="020B0503020204020204" pitchFamily="34" charset="-122"/>
                <a:sym typeface="Calibri" pitchFamily="34" charset="0"/>
              </a:endParaRPr>
            </a:p>
          </p:txBody>
        </p:sp>
        <p:sp>
          <p:nvSpPr>
            <p:cNvPr id="13" name="矩形 12"/>
            <p:cNvSpPr/>
            <p:nvPr/>
          </p:nvSpPr>
          <p:spPr>
            <a:xfrm>
              <a:off x="6489340" y="2302473"/>
              <a:ext cx="5000660" cy="523220"/>
            </a:xfrm>
            <a:prstGeom prst="rect">
              <a:avLst/>
            </a:prstGeom>
          </p:spPr>
          <p:txBody>
            <a:bodyPr wrap="square" anchor="ctr">
              <a:spAutoFit/>
            </a:bodyPr>
            <a:lstStyle/>
            <a:p>
              <a:pPr algn="ctr"/>
              <a:r>
                <a:rPr lang="zh-CN" altLang="en-US" sz="2800" b="1" dirty="0" smtClean="0">
                  <a:solidFill>
                    <a:srgbClr val="01458E"/>
                  </a:solidFill>
                  <a:latin typeface="微软雅黑" panose="020B0503020204020204" pitchFamily="34" charset="-122"/>
                  <a:ea typeface="微软雅黑" panose="020B0503020204020204" pitchFamily="34" charset="-122"/>
                  <a:sym typeface="Calibri" pitchFamily="34" charset="0"/>
                </a:rPr>
                <a:t>职业病防护设施设计</a:t>
              </a:r>
              <a:endParaRPr lang="en-US" altLang="zh-CN" sz="2800" b="1" dirty="0" smtClean="0">
                <a:solidFill>
                  <a:srgbClr val="01458E"/>
                </a:solidFill>
                <a:latin typeface="微软雅黑" panose="020B0503020204020204" pitchFamily="34" charset="-122"/>
                <a:ea typeface="微软雅黑" panose="020B0503020204020204" pitchFamily="34" charset="-122"/>
                <a:sym typeface="Calibri" pitchFamily="34" charset="0"/>
              </a:endParaRPr>
            </a:p>
          </p:txBody>
        </p:sp>
        <p:sp>
          <p:nvSpPr>
            <p:cNvPr id="14" name="矩形 13"/>
            <p:cNvSpPr/>
            <p:nvPr/>
          </p:nvSpPr>
          <p:spPr>
            <a:xfrm>
              <a:off x="6672905" y="3896325"/>
              <a:ext cx="4643470" cy="523220"/>
            </a:xfrm>
            <a:prstGeom prst="rect">
              <a:avLst/>
            </a:prstGeom>
          </p:spPr>
          <p:txBody>
            <a:bodyPr wrap="square" anchor="ctr">
              <a:spAutoFit/>
            </a:bodyPr>
            <a:lstStyle/>
            <a:p>
              <a:pPr algn="ctr"/>
              <a:r>
                <a:rPr lang="zh-CN" altLang="en-US" sz="2800" b="1" dirty="0" smtClean="0">
                  <a:solidFill>
                    <a:srgbClr val="01458E"/>
                  </a:solidFill>
                  <a:latin typeface="微软雅黑" panose="020B0503020204020204" pitchFamily="34" charset="-122"/>
                  <a:ea typeface="微软雅黑" panose="020B0503020204020204" pitchFamily="34" charset="-122"/>
                  <a:sym typeface="Calibri" pitchFamily="34" charset="0"/>
                </a:rPr>
                <a:t>职业病危害控制效果评价</a:t>
              </a:r>
              <a:endParaRPr lang="en-US" altLang="zh-CN" sz="2800" b="1" dirty="0" smtClean="0">
                <a:solidFill>
                  <a:srgbClr val="01458E"/>
                </a:solidFill>
                <a:latin typeface="微软雅黑" panose="020B0503020204020204" pitchFamily="34" charset="-122"/>
                <a:ea typeface="微软雅黑" panose="020B0503020204020204" pitchFamily="34" charset="-122"/>
                <a:sym typeface="Calibri" pitchFamily="34" charset="0"/>
              </a:endParaRPr>
            </a:p>
          </p:txBody>
        </p:sp>
        <p:sp>
          <p:nvSpPr>
            <p:cNvPr id="15" name="矩形 14"/>
            <p:cNvSpPr/>
            <p:nvPr/>
          </p:nvSpPr>
          <p:spPr>
            <a:xfrm>
              <a:off x="7639860" y="1299981"/>
              <a:ext cx="2646878" cy="338554"/>
            </a:xfrm>
            <a:prstGeom prst="rect">
              <a:avLst/>
            </a:prstGeom>
          </p:spPr>
          <p:txBody>
            <a:bodyPr wrap="none">
              <a:spAutoFit/>
            </a:bodyPr>
            <a:lstStyle/>
            <a:p>
              <a:r>
                <a:rPr lang="zh-CN" altLang="en-US" sz="1600" b="1" dirty="0" smtClean="0">
                  <a:latin typeface="Microsoft YaHei" pitchFamily="34" charset="-122"/>
                  <a:ea typeface="Microsoft YaHei" pitchFamily="34" charset="-122"/>
                </a:rPr>
                <a:t>在建设项目可行性论证阶段</a:t>
              </a:r>
              <a:endParaRPr lang="zh-TW" altLang="en-US" sz="1600" b="1" dirty="0" smtClean="0">
                <a:latin typeface="Microsoft YaHei" pitchFamily="34" charset="-122"/>
                <a:ea typeface="Microsoft YaHei" pitchFamily="34" charset="-122"/>
              </a:endParaRPr>
            </a:p>
          </p:txBody>
        </p:sp>
        <p:sp>
          <p:nvSpPr>
            <p:cNvPr id="16" name="向下箭號 15"/>
            <p:cNvSpPr/>
            <p:nvPr/>
          </p:nvSpPr>
          <p:spPr>
            <a:xfrm>
              <a:off x="8761672" y="1669699"/>
              <a:ext cx="428628" cy="598949"/>
            </a:xfrm>
            <a:prstGeom prst="down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1600">
                <a:solidFill>
                  <a:schemeClr val="tx1"/>
                </a:solidFill>
              </a:endParaRPr>
            </a:p>
          </p:txBody>
        </p:sp>
        <p:sp>
          <p:nvSpPr>
            <p:cNvPr id="17" name="矩形 16"/>
            <p:cNvSpPr/>
            <p:nvPr/>
          </p:nvSpPr>
          <p:spPr>
            <a:xfrm>
              <a:off x="8464627" y="2814102"/>
              <a:ext cx="1005403" cy="338554"/>
            </a:xfrm>
            <a:prstGeom prst="rect">
              <a:avLst/>
            </a:prstGeom>
          </p:spPr>
          <p:txBody>
            <a:bodyPr wrap="none">
              <a:spAutoFit/>
            </a:bodyPr>
            <a:lstStyle/>
            <a:p>
              <a:r>
                <a:rPr lang="zh-CN" altLang="en-US" sz="1600" b="1" dirty="0" smtClean="0">
                  <a:latin typeface="Microsoft YaHei" pitchFamily="34" charset="-122"/>
                  <a:ea typeface="Microsoft YaHei" pitchFamily="34" charset="-122"/>
                </a:rPr>
                <a:t>在施工前</a:t>
              </a:r>
              <a:endParaRPr lang="zh-TW" altLang="en-US" sz="1600" b="1" dirty="0" smtClean="0">
                <a:latin typeface="Microsoft YaHei" pitchFamily="34" charset="-122"/>
                <a:ea typeface="Microsoft YaHei" pitchFamily="34" charset="-122"/>
              </a:endParaRPr>
            </a:p>
          </p:txBody>
        </p:sp>
        <p:sp>
          <p:nvSpPr>
            <p:cNvPr id="19" name="矩形 18"/>
            <p:cNvSpPr/>
            <p:nvPr/>
          </p:nvSpPr>
          <p:spPr>
            <a:xfrm>
              <a:off x="7663010" y="4451207"/>
              <a:ext cx="2646878" cy="338554"/>
            </a:xfrm>
            <a:prstGeom prst="rect">
              <a:avLst/>
            </a:prstGeom>
          </p:spPr>
          <p:txBody>
            <a:bodyPr wrap="none">
              <a:spAutoFit/>
            </a:bodyPr>
            <a:lstStyle/>
            <a:p>
              <a:r>
                <a:rPr lang="zh-CN" altLang="en-US" sz="1600" b="1" dirty="0" smtClean="0">
                  <a:latin typeface="Microsoft YaHei" pitchFamily="34" charset="-122"/>
                  <a:ea typeface="Microsoft YaHei" pitchFamily="34" charset="-122"/>
                </a:rPr>
                <a:t>在竣工验收前或试运行期间</a:t>
              </a:r>
              <a:endParaRPr lang="zh-TW" altLang="en-US" sz="1600" b="1" dirty="0" smtClean="0">
                <a:latin typeface="Microsoft YaHei" pitchFamily="34" charset="-122"/>
                <a:ea typeface="Microsoft YaHei" pitchFamily="34" charset="-122"/>
              </a:endParaRPr>
            </a:p>
          </p:txBody>
        </p:sp>
        <p:sp>
          <p:nvSpPr>
            <p:cNvPr id="20" name="矩形 19"/>
            <p:cNvSpPr/>
            <p:nvPr/>
          </p:nvSpPr>
          <p:spPr>
            <a:xfrm>
              <a:off x="6657165" y="5472457"/>
              <a:ext cx="4643470" cy="523220"/>
            </a:xfrm>
            <a:prstGeom prst="rect">
              <a:avLst/>
            </a:prstGeom>
          </p:spPr>
          <p:txBody>
            <a:bodyPr wrap="square" anchor="ctr">
              <a:spAutoFit/>
            </a:bodyPr>
            <a:lstStyle/>
            <a:p>
              <a:pPr algn="ctr"/>
              <a:r>
                <a:rPr lang="zh-CN" altLang="en-US" sz="2800" b="1" dirty="0" smtClean="0">
                  <a:solidFill>
                    <a:srgbClr val="01458E"/>
                  </a:solidFill>
                  <a:latin typeface="微软雅黑" panose="020B0503020204020204" pitchFamily="34" charset="-122"/>
                  <a:ea typeface="微软雅黑" panose="020B0503020204020204" pitchFamily="34" charset="-122"/>
                  <a:sym typeface="Calibri" pitchFamily="34" charset="0"/>
                </a:rPr>
                <a:t>职业病防护设施竣工验收</a:t>
              </a:r>
              <a:endParaRPr lang="en-US" altLang="zh-CN" sz="2800" b="1" dirty="0" smtClean="0">
                <a:solidFill>
                  <a:srgbClr val="01458E"/>
                </a:solidFill>
                <a:latin typeface="微软雅黑" panose="020B0503020204020204" pitchFamily="34" charset="-122"/>
                <a:ea typeface="微软雅黑" panose="020B0503020204020204" pitchFamily="34" charset="-122"/>
                <a:sym typeface="Calibri" pitchFamily="34" charset="0"/>
              </a:endParaRPr>
            </a:p>
          </p:txBody>
        </p:sp>
        <p:sp>
          <p:nvSpPr>
            <p:cNvPr id="22" name="向下箭號 21"/>
            <p:cNvSpPr/>
            <p:nvPr/>
          </p:nvSpPr>
          <p:spPr>
            <a:xfrm>
              <a:off x="8764586" y="4854938"/>
              <a:ext cx="428628" cy="598949"/>
            </a:xfrm>
            <a:prstGeom prst="down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1600">
                <a:solidFill>
                  <a:schemeClr val="tx1"/>
                </a:solidFill>
              </a:endParaRPr>
            </a:p>
          </p:txBody>
        </p:sp>
        <p:sp>
          <p:nvSpPr>
            <p:cNvPr id="24" name="向下箭號 23"/>
            <p:cNvSpPr/>
            <p:nvPr/>
          </p:nvSpPr>
          <p:spPr>
            <a:xfrm>
              <a:off x="8764586" y="3245275"/>
              <a:ext cx="428628" cy="598949"/>
            </a:xfrm>
            <a:prstGeom prst="down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1600">
                <a:solidFill>
                  <a:schemeClr val="tx1"/>
                </a:solidFill>
              </a:endParaRPr>
            </a:p>
          </p:txBody>
        </p:sp>
      </p:grpSp>
      <p:sp>
        <p:nvSpPr>
          <p:cNvPr id="18" name="矩形 17"/>
          <p:cNvSpPr/>
          <p:nvPr/>
        </p:nvSpPr>
        <p:spPr>
          <a:xfrm>
            <a:off x="30867" y="158553"/>
            <a:ext cx="60959" cy="191674"/>
          </a:xfrm>
          <a:prstGeom prst="rect">
            <a:avLst/>
          </a:prstGeom>
          <a:solidFill>
            <a:schemeClr val="tx1">
              <a:lumMod val="95000"/>
              <a:lumOff val="5000"/>
            </a:schemeClr>
          </a:solidFill>
        </p:spPr>
        <p:style>
          <a:lnRef idx="2">
            <a:schemeClr val="accent1">
              <a:shade val="50000"/>
            </a:schemeClr>
          </a:lnRef>
          <a:fillRef idx="1">
            <a:schemeClr val="accent1"/>
          </a:fillRef>
          <a:effectRef idx="0">
            <a:schemeClr val="accent1"/>
          </a:effectRef>
          <a:fontRef idx="minor">
            <a:schemeClr val="lt1"/>
          </a:fontRef>
        </p:style>
        <p:txBody>
          <a:bodyPr lIns="121268" tIns="60634" rIns="121268" bIns="60634" rtlCol="0" anchor="ctr"/>
          <a:lstStyle/>
          <a:p>
            <a:pPr algn="ctr"/>
            <a:endParaRPr lang="zh-CN" altLang="en-US"/>
          </a:p>
        </p:txBody>
      </p:sp>
      <p:sp>
        <p:nvSpPr>
          <p:cNvPr id="21" name="矩形 20"/>
          <p:cNvSpPr/>
          <p:nvPr/>
        </p:nvSpPr>
        <p:spPr>
          <a:xfrm>
            <a:off x="199857" y="158553"/>
            <a:ext cx="113625" cy="191674"/>
          </a:xfrm>
          <a:prstGeom prst="rect">
            <a:avLst/>
          </a:prstGeom>
          <a:solidFill>
            <a:schemeClr val="tx1">
              <a:lumMod val="95000"/>
              <a:lumOff val="5000"/>
            </a:schemeClr>
          </a:solidFill>
        </p:spPr>
        <p:style>
          <a:lnRef idx="2">
            <a:schemeClr val="accent1">
              <a:shade val="50000"/>
            </a:schemeClr>
          </a:lnRef>
          <a:fillRef idx="1">
            <a:schemeClr val="accent1"/>
          </a:fillRef>
          <a:effectRef idx="0">
            <a:schemeClr val="accent1"/>
          </a:effectRef>
          <a:fontRef idx="minor">
            <a:schemeClr val="lt1"/>
          </a:fontRef>
        </p:style>
        <p:txBody>
          <a:bodyPr lIns="121268" tIns="60634" rIns="121268" bIns="60634" rtlCol="0" anchor="ctr"/>
          <a:lstStyle/>
          <a:p>
            <a:pPr algn="ctr"/>
            <a:endParaRPr lang="zh-CN" altLang="en-US"/>
          </a:p>
        </p:txBody>
      </p:sp>
      <p:sp>
        <p:nvSpPr>
          <p:cNvPr id="23" name="文本框 3"/>
          <p:cNvSpPr txBox="1"/>
          <p:nvPr/>
        </p:nvSpPr>
        <p:spPr>
          <a:xfrm>
            <a:off x="313482" y="38482"/>
            <a:ext cx="3066190" cy="430229"/>
          </a:xfrm>
          <a:prstGeom prst="rect">
            <a:avLst/>
          </a:prstGeom>
          <a:noFill/>
        </p:spPr>
        <p:txBody>
          <a:bodyPr wrap="none" lIns="121268" tIns="60634" rIns="121268" bIns="60634" rtlCol="0">
            <a:spAutoFit/>
          </a:bodyPr>
          <a:lstStyle/>
          <a:p>
            <a:r>
              <a:rPr lang="zh-CN" altLang="en-US" sz="2000" b="1" dirty="0" smtClean="0">
                <a:latin typeface="微软雅黑" panose="020B0503020204020204" pitchFamily="34" charset="-122"/>
                <a:ea typeface="微软雅黑" panose="020B0503020204020204" pitchFamily="34" charset="-122"/>
              </a:rPr>
              <a:t>职业卫生管理的基本要求</a:t>
            </a:r>
            <a:endParaRPr lang="zh-CN" altLang="en-US" sz="2000" b="1" dirty="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2391924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H_Other_1"/>
          <p:cNvSpPr/>
          <p:nvPr>
            <p:custDataLst>
              <p:tags r:id="rId2"/>
            </p:custDataLst>
          </p:nvPr>
        </p:nvSpPr>
        <p:spPr bwMode="auto">
          <a:xfrm>
            <a:off x="549135" y="4438289"/>
            <a:ext cx="11093729" cy="1347189"/>
          </a:xfrm>
          <a:custGeom>
            <a:avLst/>
            <a:gdLst>
              <a:gd name="T0" fmla="*/ 0 w 5760"/>
              <a:gd name="T1" fmla="*/ 0 h 700"/>
              <a:gd name="T2" fmla="*/ 72 w 5760"/>
              <a:gd name="T3" fmla="*/ 38 h 700"/>
              <a:gd name="T4" fmla="*/ 197 w 5760"/>
              <a:gd name="T5" fmla="*/ 96 h 700"/>
              <a:gd name="T6" fmla="*/ 378 w 5760"/>
              <a:gd name="T7" fmla="*/ 175 h 700"/>
              <a:gd name="T8" fmla="*/ 613 w 5760"/>
              <a:gd name="T9" fmla="*/ 266 h 700"/>
              <a:gd name="T10" fmla="*/ 748 w 5760"/>
              <a:gd name="T11" fmla="*/ 314 h 700"/>
              <a:gd name="T12" fmla="*/ 895 w 5760"/>
              <a:gd name="T13" fmla="*/ 363 h 700"/>
              <a:gd name="T14" fmla="*/ 1053 w 5760"/>
              <a:gd name="T15" fmla="*/ 412 h 700"/>
              <a:gd name="T16" fmla="*/ 1221 w 5760"/>
              <a:gd name="T17" fmla="*/ 458 h 700"/>
              <a:gd name="T18" fmla="*/ 1400 w 5760"/>
              <a:gd name="T19" fmla="*/ 504 h 700"/>
              <a:gd name="T20" fmla="*/ 1588 w 5760"/>
              <a:gd name="T21" fmla="*/ 547 h 700"/>
              <a:gd name="T22" fmla="*/ 1786 w 5760"/>
              <a:gd name="T23" fmla="*/ 586 h 700"/>
              <a:gd name="T24" fmla="*/ 1991 w 5760"/>
              <a:gd name="T25" fmla="*/ 621 h 700"/>
              <a:gd name="T26" fmla="*/ 2206 w 5760"/>
              <a:gd name="T27" fmla="*/ 651 h 700"/>
              <a:gd name="T28" fmla="*/ 2427 w 5760"/>
              <a:gd name="T29" fmla="*/ 674 h 700"/>
              <a:gd name="T30" fmla="*/ 2656 w 5760"/>
              <a:gd name="T31" fmla="*/ 691 h 700"/>
              <a:gd name="T32" fmla="*/ 2890 w 5760"/>
              <a:gd name="T33" fmla="*/ 699 h 700"/>
              <a:gd name="T34" fmla="*/ 3132 w 5760"/>
              <a:gd name="T35" fmla="*/ 699 h 700"/>
              <a:gd name="T36" fmla="*/ 3378 w 5760"/>
              <a:gd name="T37" fmla="*/ 690 h 700"/>
              <a:gd name="T38" fmla="*/ 3630 w 5760"/>
              <a:gd name="T39" fmla="*/ 670 h 700"/>
              <a:gd name="T40" fmla="*/ 3821 w 5760"/>
              <a:gd name="T41" fmla="*/ 648 h 700"/>
              <a:gd name="T42" fmla="*/ 3950 w 5760"/>
              <a:gd name="T43" fmla="*/ 629 h 700"/>
              <a:gd name="T44" fmla="*/ 4080 w 5760"/>
              <a:gd name="T45" fmla="*/ 608 h 700"/>
              <a:gd name="T46" fmla="*/ 4211 w 5760"/>
              <a:gd name="T47" fmla="*/ 583 h 700"/>
              <a:gd name="T48" fmla="*/ 4343 w 5760"/>
              <a:gd name="T49" fmla="*/ 555 h 700"/>
              <a:gd name="T50" fmla="*/ 4475 w 5760"/>
              <a:gd name="T51" fmla="*/ 523 h 700"/>
              <a:gd name="T52" fmla="*/ 4608 w 5760"/>
              <a:gd name="T53" fmla="*/ 489 h 700"/>
              <a:gd name="T54" fmla="*/ 4742 w 5760"/>
              <a:gd name="T55" fmla="*/ 450 h 700"/>
              <a:gd name="T56" fmla="*/ 4876 w 5760"/>
              <a:gd name="T57" fmla="*/ 408 h 700"/>
              <a:gd name="T58" fmla="*/ 5012 w 5760"/>
              <a:gd name="T59" fmla="*/ 363 h 700"/>
              <a:gd name="T60" fmla="*/ 5146 w 5760"/>
              <a:gd name="T61" fmla="*/ 313 h 700"/>
              <a:gd name="T62" fmla="*/ 5283 w 5760"/>
              <a:gd name="T63" fmla="*/ 259 h 700"/>
              <a:gd name="T64" fmla="*/ 5418 w 5760"/>
              <a:gd name="T65" fmla="*/ 201 h 700"/>
              <a:gd name="T66" fmla="*/ 5555 w 5760"/>
              <a:gd name="T67" fmla="*/ 138 h 700"/>
              <a:gd name="T68" fmla="*/ 5692 w 5760"/>
              <a:gd name="T69" fmla="*/ 72 h 700"/>
              <a:gd name="T70" fmla="*/ 5760 w 5760"/>
              <a:gd name="T71" fmla="*/ 37 h 700"/>
              <a:gd name="T72" fmla="*/ 5623 w 5760"/>
              <a:gd name="T73" fmla="*/ 63 h 700"/>
              <a:gd name="T74" fmla="*/ 5460 w 5760"/>
              <a:gd name="T75" fmla="*/ 92 h 700"/>
              <a:gd name="T76" fmla="*/ 5242 w 5760"/>
              <a:gd name="T77" fmla="*/ 127 h 700"/>
              <a:gd name="T78" fmla="*/ 4971 w 5760"/>
              <a:gd name="T79" fmla="*/ 164 h 700"/>
              <a:gd name="T80" fmla="*/ 4653 w 5760"/>
              <a:gd name="T81" fmla="*/ 203 h 700"/>
              <a:gd name="T82" fmla="*/ 4294 w 5760"/>
              <a:gd name="T83" fmla="*/ 241 h 700"/>
              <a:gd name="T84" fmla="*/ 3898 w 5760"/>
              <a:gd name="T85" fmla="*/ 272 h 700"/>
              <a:gd name="T86" fmla="*/ 3579 w 5760"/>
              <a:gd name="T87" fmla="*/ 291 h 700"/>
              <a:gd name="T88" fmla="*/ 3358 w 5760"/>
              <a:gd name="T89" fmla="*/ 300 h 700"/>
              <a:gd name="T90" fmla="*/ 3132 w 5760"/>
              <a:gd name="T91" fmla="*/ 307 h 700"/>
              <a:gd name="T92" fmla="*/ 2898 w 5760"/>
              <a:gd name="T93" fmla="*/ 310 h 700"/>
              <a:gd name="T94" fmla="*/ 2660 w 5760"/>
              <a:gd name="T95" fmla="*/ 309 h 700"/>
              <a:gd name="T96" fmla="*/ 2417 w 5760"/>
              <a:gd name="T97" fmla="*/ 306 h 700"/>
              <a:gd name="T98" fmla="*/ 2170 w 5760"/>
              <a:gd name="T99" fmla="*/ 297 h 700"/>
              <a:gd name="T100" fmla="*/ 1920 w 5760"/>
              <a:gd name="T101" fmla="*/ 284 h 700"/>
              <a:gd name="T102" fmla="*/ 1667 w 5760"/>
              <a:gd name="T103" fmla="*/ 266 h 700"/>
              <a:gd name="T104" fmla="*/ 1412 w 5760"/>
              <a:gd name="T105" fmla="*/ 242 h 700"/>
              <a:gd name="T106" fmla="*/ 1155 w 5760"/>
              <a:gd name="T107" fmla="*/ 212 h 700"/>
              <a:gd name="T108" fmla="*/ 898 w 5760"/>
              <a:gd name="T109" fmla="*/ 177 h 700"/>
              <a:gd name="T110" fmla="*/ 640 w 5760"/>
              <a:gd name="T111" fmla="*/ 136 h 700"/>
              <a:gd name="T112" fmla="*/ 383 w 5760"/>
              <a:gd name="T113" fmla="*/ 87 h 700"/>
              <a:gd name="T114" fmla="*/ 128 w 5760"/>
              <a:gd name="T115" fmla="*/ 31 h 700"/>
              <a:gd name="T116" fmla="*/ 0 w 5760"/>
              <a:gd name="T117" fmla="*/ 0 h 7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5760" h="700">
                <a:moveTo>
                  <a:pt x="0" y="0"/>
                </a:moveTo>
                <a:lnTo>
                  <a:pt x="0" y="0"/>
                </a:lnTo>
                <a:lnTo>
                  <a:pt x="32" y="17"/>
                </a:lnTo>
                <a:lnTo>
                  <a:pt x="72" y="38"/>
                </a:lnTo>
                <a:lnTo>
                  <a:pt x="128" y="64"/>
                </a:lnTo>
                <a:lnTo>
                  <a:pt x="197" y="96"/>
                </a:lnTo>
                <a:lnTo>
                  <a:pt x="281" y="134"/>
                </a:lnTo>
                <a:lnTo>
                  <a:pt x="378" y="175"/>
                </a:lnTo>
                <a:lnTo>
                  <a:pt x="490" y="219"/>
                </a:lnTo>
                <a:lnTo>
                  <a:pt x="613" y="266"/>
                </a:lnTo>
                <a:lnTo>
                  <a:pt x="679" y="290"/>
                </a:lnTo>
                <a:lnTo>
                  <a:pt x="748" y="314"/>
                </a:lnTo>
                <a:lnTo>
                  <a:pt x="820" y="339"/>
                </a:lnTo>
                <a:lnTo>
                  <a:pt x="895" y="363"/>
                </a:lnTo>
                <a:lnTo>
                  <a:pt x="973" y="387"/>
                </a:lnTo>
                <a:lnTo>
                  <a:pt x="1053" y="412"/>
                </a:lnTo>
                <a:lnTo>
                  <a:pt x="1136" y="436"/>
                </a:lnTo>
                <a:lnTo>
                  <a:pt x="1221" y="458"/>
                </a:lnTo>
                <a:lnTo>
                  <a:pt x="1310" y="482"/>
                </a:lnTo>
                <a:lnTo>
                  <a:pt x="1400" y="504"/>
                </a:lnTo>
                <a:lnTo>
                  <a:pt x="1494" y="526"/>
                </a:lnTo>
                <a:lnTo>
                  <a:pt x="1588" y="547"/>
                </a:lnTo>
                <a:lnTo>
                  <a:pt x="1686" y="568"/>
                </a:lnTo>
                <a:lnTo>
                  <a:pt x="1786" y="586"/>
                </a:lnTo>
                <a:lnTo>
                  <a:pt x="1888" y="604"/>
                </a:lnTo>
                <a:lnTo>
                  <a:pt x="1991" y="621"/>
                </a:lnTo>
                <a:lnTo>
                  <a:pt x="2097" y="636"/>
                </a:lnTo>
                <a:lnTo>
                  <a:pt x="2206" y="651"/>
                </a:lnTo>
                <a:lnTo>
                  <a:pt x="2315" y="664"/>
                </a:lnTo>
                <a:lnTo>
                  <a:pt x="2427" y="674"/>
                </a:lnTo>
                <a:lnTo>
                  <a:pt x="2541" y="683"/>
                </a:lnTo>
                <a:lnTo>
                  <a:pt x="2656" y="691"/>
                </a:lnTo>
                <a:lnTo>
                  <a:pt x="2772" y="695"/>
                </a:lnTo>
                <a:lnTo>
                  <a:pt x="2890" y="699"/>
                </a:lnTo>
                <a:lnTo>
                  <a:pt x="3010" y="700"/>
                </a:lnTo>
                <a:lnTo>
                  <a:pt x="3132" y="699"/>
                </a:lnTo>
                <a:lnTo>
                  <a:pt x="3254" y="695"/>
                </a:lnTo>
                <a:lnTo>
                  <a:pt x="3378" y="690"/>
                </a:lnTo>
                <a:lnTo>
                  <a:pt x="3503" y="681"/>
                </a:lnTo>
                <a:lnTo>
                  <a:pt x="3630" y="670"/>
                </a:lnTo>
                <a:lnTo>
                  <a:pt x="3756" y="656"/>
                </a:lnTo>
                <a:lnTo>
                  <a:pt x="3821" y="648"/>
                </a:lnTo>
                <a:lnTo>
                  <a:pt x="3885" y="638"/>
                </a:lnTo>
                <a:lnTo>
                  <a:pt x="3950" y="629"/>
                </a:lnTo>
                <a:lnTo>
                  <a:pt x="4015" y="619"/>
                </a:lnTo>
                <a:lnTo>
                  <a:pt x="4080" y="608"/>
                </a:lnTo>
                <a:lnTo>
                  <a:pt x="4145" y="596"/>
                </a:lnTo>
                <a:lnTo>
                  <a:pt x="4211" y="583"/>
                </a:lnTo>
                <a:lnTo>
                  <a:pt x="4277" y="569"/>
                </a:lnTo>
                <a:lnTo>
                  <a:pt x="4343" y="555"/>
                </a:lnTo>
                <a:lnTo>
                  <a:pt x="4409" y="539"/>
                </a:lnTo>
                <a:lnTo>
                  <a:pt x="4475" y="523"/>
                </a:lnTo>
                <a:lnTo>
                  <a:pt x="4541" y="506"/>
                </a:lnTo>
                <a:lnTo>
                  <a:pt x="4608" y="489"/>
                </a:lnTo>
                <a:lnTo>
                  <a:pt x="4674" y="470"/>
                </a:lnTo>
                <a:lnTo>
                  <a:pt x="4742" y="450"/>
                </a:lnTo>
                <a:lnTo>
                  <a:pt x="4809" y="430"/>
                </a:lnTo>
                <a:lnTo>
                  <a:pt x="4876" y="408"/>
                </a:lnTo>
                <a:lnTo>
                  <a:pt x="4943" y="386"/>
                </a:lnTo>
                <a:lnTo>
                  <a:pt x="5012" y="363"/>
                </a:lnTo>
                <a:lnTo>
                  <a:pt x="5079" y="338"/>
                </a:lnTo>
                <a:lnTo>
                  <a:pt x="5146" y="313"/>
                </a:lnTo>
                <a:lnTo>
                  <a:pt x="5214" y="286"/>
                </a:lnTo>
                <a:lnTo>
                  <a:pt x="5283" y="259"/>
                </a:lnTo>
                <a:lnTo>
                  <a:pt x="5350" y="231"/>
                </a:lnTo>
                <a:lnTo>
                  <a:pt x="5418" y="201"/>
                </a:lnTo>
                <a:lnTo>
                  <a:pt x="5487" y="170"/>
                </a:lnTo>
                <a:lnTo>
                  <a:pt x="5555" y="138"/>
                </a:lnTo>
                <a:lnTo>
                  <a:pt x="5623" y="106"/>
                </a:lnTo>
                <a:lnTo>
                  <a:pt x="5692" y="72"/>
                </a:lnTo>
                <a:lnTo>
                  <a:pt x="5760" y="37"/>
                </a:lnTo>
                <a:lnTo>
                  <a:pt x="5760" y="37"/>
                </a:lnTo>
                <a:lnTo>
                  <a:pt x="5725" y="44"/>
                </a:lnTo>
                <a:lnTo>
                  <a:pt x="5623" y="63"/>
                </a:lnTo>
                <a:lnTo>
                  <a:pt x="5549" y="77"/>
                </a:lnTo>
                <a:lnTo>
                  <a:pt x="5460" y="92"/>
                </a:lnTo>
                <a:lnTo>
                  <a:pt x="5358" y="109"/>
                </a:lnTo>
                <a:lnTo>
                  <a:pt x="5242" y="127"/>
                </a:lnTo>
                <a:lnTo>
                  <a:pt x="5112" y="145"/>
                </a:lnTo>
                <a:lnTo>
                  <a:pt x="4971" y="164"/>
                </a:lnTo>
                <a:lnTo>
                  <a:pt x="4818" y="184"/>
                </a:lnTo>
                <a:lnTo>
                  <a:pt x="4653" y="203"/>
                </a:lnTo>
                <a:lnTo>
                  <a:pt x="4478" y="223"/>
                </a:lnTo>
                <a:lnTo>
                  <a:pt x="4294" y="241"/>
                </a:lnTo>
                <a:lnTo>
                  <a:pt x="4100" y="257"/>
                </a:lnTo>
                <a:lnTo>
                  <a:pt x="3898" y="272"/>
                </a:lnTo>
                <a:lnTo>
                  <a:pt x="3688" y="285"/>
                </a:lnTo>
                <a:lnTo>
                  <a:pt x="3579" y="291"/>
                </a:lnTo>
                <a:lnTo>
                  <a:pt x="3470" y="296"/>
                </a:lnTo>
                <a:lnTo>
                  <a:pt x="3358" y="300"/>
                </a:lnTo>
                <a:lnTo>
                  <a:pt x="3246" y="303"/>
                </a:lnTo>
                <a:lnTo>
                  <a:pt x="3132" y="307"/>
                </a:lnTo>
                <a:lnTo>
                  <a:pt x="3016" y="309"/>
                </a:lnTo>
                <a:lnTo>
                  <a:pt x="2898" y="310"/>
                </a:lnTo>
                <a:lnTo>
                  <a:pt x="2780" y="310"/>
                </a:lnTo>
                <a:lnTo>
                  <a:pt x="2660" y="309"/>
                </a:lnTo>
                <a:lnTo>
                  <a:pt x="2539" y="308"/>
                </a:lnTo>
                <a:lnTo>
                  <a:pt x="2417" y="306"/>
                </a:lnTo>
                <a:lnTo>
                  <a:pt x="2294" y="302"/>
                </a:lnTo>
                <a:lnTo>
                  <a:pt x="2170" y="297"/>
                </a:lnTo>
                <a:lnTo>
                  <a:pt x="2045" y="291"/>
                </a:lnTo>
                <a:lnTo>
                  <a:pt x="1920" y="284"/>
                </a:lnTo>
                <a:lnTo>
                  <a:pt x="1793" y="275"/>
                </a:lnTo>
                <a:lnTo>
                  <a:pt x="1667" y="266"/>
                </a:lnTo>
                <a:lnTo>
                  <a:pt x="1539" y="254"/>
                </a:lnTo>
                <a:lnTo>
                  <a:pt x="1412" y="242"/>
                </a:lnTo>
                <a:lnTo>
                  <a:pt x="1284" y="228"/>
                </a:lnTo>
                <a:lnTo>
                  <a:pt x="1155" y="212"/>
                </a:lnTo>
                <a:lnTo>
                  <a:pt x="1026" y="196"/>
                </a:lnTo>
                <a:lnTo>
                  <a:pt x="898" y="177"/>
                </a:lnTo>
                <a:lnTo>
                  <a:pt x="769" y="158"/>
                </a:lnTo>
                <a:lnTo>
                  <a:pt x="640" y="136"/>
                </a:lnTo>
                <a:lnTo>
                  <a:pt x="512" y="112"/>
                </a:lnTo>
                <a:lnTo>
                  <a:pt x="383" y="87"/>
                </a:lnTo>
                <a:lnTo>
                  <a:pt x="255" y="60"/>
                </a:lnTo>
                <a:lnTo>
                  <a:pt x="128" y="31"/>
                </a:lnTo>
                <a:lnTo>
                  <a:pt x="0" y="0"/>
                </a:lnTo>
                <a:lnTo>
                  <a:pt x="0" y="0"/>
                </a:lnTo>
                <a:close/>
              </a:path>
            </a:pathLst>
          </a:custGeom>
          <a:solidFill>
            <a:schemeClr val="bg1">
              <a:lumMod val="75000"/>
            </a:schemeClr>
          </a:solidFill>
          <a:ln>
            <a:noFill/>
          </a:ln>
        </p:spPr>
        <p:txBody>
          <a:bodyPr/>
          <a:lstStyle/>
          <a:p>
            <a:pPr>
              <a:defRPr/>
            </a:pPr>
            <a:endParaRPr lang="zh-CN" altLang="en-US"/>
          </a:p>
        </p:txBody>
      </p:sp>
      <p:sp>
        <p:nvSpPr>
          <p:cNvPr id="8" name="MH_SubTitle_1"/>
          <p:cNvSpPr/>
          <p:nvPr>
            <p:custDataLst>
              <p:tags r:id="rId3"/>
            </p:custDataLst>
          </p:nvPr>
        </p:nvSpPr>
        <p:spPr bwMode="auto">
          <a:xfrm>
            <a:off x="2188719" y="3662898"/>
            <a:ext cx="1390506" cy="1392673"/>
          </a:xfrm>
          <a:custGeom>
            <a:avLst/>
            <a:gdLst>
              <a:gd name="T0" fmla="*/ 642 w 642"/>
              <a:gd name="T1" fmla="*/ 338 h 643"/>
              <a:gd name="T2" fmla="*/ 635 w 642"/>
              <a:gd name="T3" fmla="*/ 386 h 643"/>
              <a:gd name="T4" fmla="*/ 623 w 642"/>
              <a:gd name="T5" fmla="*/ 432 h 643"/>
              <a:gd name="T6" fmla="*/ 603 w 642"/>
              <a:gd name="T7" fmla="*/ 474 h 643"/>
              <a:gd name="T8" fmla="*/ 578 w 642"/>
              <a:gd name="T9" fmla="*/ 514 h 643"/>
              <a:gd name="T10" fmla="*/ 548 w 642"/>
              <a:gd name="T11" fmla="*/ 548 h 643"/>
              <a:gd name="T12" fmla="*/ 513 w 642"/>
              <a:gd name="T13" fmla="*/ 579 h 643"/>
              <a:gd name="T14" fmla="*/ 474 w 642"/>
              <a:gd name="T15" fmla="*/ 604 h 643"/>
              <a:gd name="T16" fmla="*/ 431 w 642"/>
              <a:gd name="T17" fmla="*/ 623 h 643"/>
              <a:gd name="T18" fmla="*/ 386 w 642"/>
              <a:gd name="T19" fmla="*/ 636 h 643"/>
              <a:gd name="T20" fmla="*/ 337 w 642"/>
              <a:gd name="T21" fmla="*/ 643 h 643"/>
              <a:gd name="T22" fmla="*/ 304 w 642"/>
              <a:gd name="T23" fmla="*/ 643 h 643"/>
              <a:gd name="T24" fmla="*/ 256 w 642"/>
              <a:gd name="T25" fmla="*/ 636 h 643"/>
              <a:gd name="T26" fmla="*/ 210 w 642"/>
              <a:gd name="T27" fmla="*/ 623 h 643"/>
              <a:gd name="T28" fmla="*/ 167 w 642"/>
              <a:gd name="T29" fmla="*/ 604 h 643"/>
              <a:gd name="T30" fmla="*/ 128 w 642"/>
              <a:gd name="T31" fmla="*/ 579 h 643"/>
              <a:gd name="T32" fmla="*/ 93 w 642"/>
              <a:gd name="T33" fmla="*/ 548 h 643"/>
              <a:gd name="T34" fmla="*/ 63 w 642"/>
              <a:gd name="T35" fmla="*/ 514 h 643"/>
              <a:gd name="T36" fmla="*/ 38 w 642"/>
              <a:gd name="T37" fmla="*/ 474 h 643"/>
              <a:gd name="T38" fmla="*/ 19 w 642"/>
              <a:gd name="T39" fmla="*/ 432 h 643"/>
              <a:gd name="T40" fmla="*/ 7 w 642"/>
              <a:gd name="T41" fmla="*/ 386 h 643"/>
              <a:gd name="T42" fmla="*/ 0 w 642"/>
              <a:gd name="T43" fmla="*/ 338 h 643"/>
              <a:gd name="T44" fmla="*/ 0 w 642"/>
              <a:gd name="T45" fmla="*/ 304 h 643"/>
              <a:gd name="T46" fmla="*/ 7 w 642"/>
              <a:gd name="T47" fmla="*/ 256 h 643"/>
              <a:gd name="T48" fmla="*/ 19 w 642"/>
              <a:gd name="T49" fmla="*/ 211 h 643"/>
              <a:gd name="T50" fmla="*/ 38 w 642"/>
              <a:gd name="T51" fmla="*/ 169 h 643"/>
              <a:gd name="T52" fmla="*/ 63 w 642"/>
              <a:gd name="T53" fmla="*/ 129 h 643"/>
              <a:gd name="T54" fmla="*/ 93 w 642"/>
              <a:gd name="T55" fmla="*/ 95 h 643"/>
              <a:gd name="T56" fmla="*/ 128 w 642"/>
              <a:gd name="T57" fmla="*/ 64 h 643"/>
              <a:gd name="T58" fmla="*/ 167 w 642"/>
              <a:gd name="T59" fmla="*/ 39 h 643"/>
              <a:gd name="T60" fmla="*/ 210 w 642"/>
              <a:gd name="T61" fmla="*/ 19 h 643"/>
              <a:gd name="T62" fmla="*/ 256 w 642"/>
              <a:gd name="T63" fmla="*/ 7 h 643"/>
              <a:gd name="T64" fmla="*/ 304 w 642"/>
              <a:gd name="T65" fmla="*/ 0 h 643"/>
              <a:gd name="T66" fmla="*/ 337 w 642"/>
              <a:gd name="T67" fmla="*/ 0 h 643"/>
              <a:gd name="T68" fmla="*/ 386 w 642"/>
              <a:gd name="T69" fmla="*/ 7 h 643"/>
              <a:gd name="T70" fmla="*/ 431 w 642"/>
              <a:gd name="T71" fmla="*/ 19 h 643"/>
              <a:gd name="T72" fmla="*/ 474 w 642"/>
              <a:gd name="T73" fmla="*/ 39 h 643"/>
              <a:gd name="T74" fmla="*/ 513 w 642"/>
              <a:gd name="T75" fmla="*/ 64 h 643"/>
              <a:gd name="T76" fmla="*/ 548 w 642"/>
              <a:gd name="T77" fmla="*/ 95 h 643"/>
              <a:gd name="T78" fmla="*/ 578 w 642"/>
              <a:gd name="T79" fmla="*/ 129 h 643"/>
              <a:gd name="T80" fmla="*/ 603 w 642"/>
              <a:gd name="T81" fmla="*/ 169 h 643"/>
              <a:gd name="T82" fmla="*/ 623 w 642"/>
              <a:gd name="T83" fmla="*/ 211 h 643"/>
              <a:gd name="T84" fmla="*/ 635 w 642"/>
              <a:gd name="T85" fmla="*/ 256 h 643"/>
              <a:gd name="T86" fmla="*/ 642 w 642"/>
              <a:gd name="T87" fmla="*/ 304 h 6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642" h="643">
                <a:moveTo>
                  <a:pt x="642" y="321"/>
                </a:moveTo>
                <a:lnTo>
                  <a:pt x="642" y="321"/>
                </a:lnTo>
                <a:lnTo>
                  <a:pt x="642" y="338"/>
                </a:lnTo>
                <a:lnTo>
                  <a:pt x="640" y="354"/>
                </a:lnTo>
                <a:lnTo>
                  <a:pt x="639" y="370"/>
                </a:lnTo>
                <a:lnTo>
                  <a:pt x="635" y="386"/>
                </a:lnTo>
                <a:lnTo>
                  <a:pt x="632" y="401"/>
                </a:lnTo>
                <a:lnTo>
                  <a:pt x="627" y="417"/>
                </a:lnTo>
                <a:lnTo>
                  <a:pt x="623" y="432"/>
                </a:lnTo>
                <a:lnTo>
                  <a:pt x="617" y="447"/>
                </a:lnTo>
                <a:lnTo>
                  <a:pt x="610" y="460"/>
                </a:lnTo>
                <a:lnTo>
                  <a:pt x="603" y="474"/>
                </a:lnTo>
                <a:lnTo>
                  <a:pt x="596" y="488"/>
                </a:lnTo>
                <a:lnTo>
                  <a:pt x="588" y="501"/>
                </a:lnTo>
                <a:lnTo>
                  <a:pt x="578" y="514"/>
                </a:lnTo>
                <a:lnTo>
                  <a:pt x="569" y="525"/>
                </a:lnTo>
                <a:lnTo>
                  <a:pt x="559" y="538"/>
                </a:lnTo>
                <a:lnTo>
                  <a:pt x="548" y="548"/>
                </a:lnTo>
                <a:lnTo>
                  <a:pt x="537" y="560"/>
                </a:lnTo>
                <a:lnTo>
                  <a:pt x="525" y="570"/>
                </a:lnTo>
                <a:lnTo>
                  <a:pt x="513" y="579"/>
                </a:lnTo>
                <a:lnTo>
                  <a:pt x="501" y="588"/>
                </a:lnTo>
                <a:lnTo>
                  <a:pt x="487" y="596"/>
                </a:lnTo>
                <a:lnTo>
                  <a:pt x="474" y="604"/>
                </a:lnTo>
                <a:lnTo>
                  <a:pt x="460" y="611"/>
                </a:lnTo>
                <a:lnTo>
                  <a:pt x="446" y="618"/>
                </a:lnTo>
                <a:lnTo>
                  <a:pt x="431" y="623"/>
                </a:lnTo>
                <a:lnTo>
                  <a:pt x="417" y="628"/>
                </a:lnTo>
                <a:lnTo>
                  <a:pt x="401" y="632"/>
                </a:lnTo>
                <a:lnTo>
                  <a:pt x="386" y="636"/>
                </a:lnTo>
                <a:lnTo>
                  <a:pt x="370" y="639"/>
                </a:lnTo>
                <a:lnTo>
                  <a:pt x="354" y="642"/>
                </a:lnTo>
                <a:lnTo>
                  <a:pt x="337" y="643"/>
                </a:lnTo>
                <a:lnTo>
                  <a:pt x="321" y="643"/>
                </a:lnTo>
                <a:lnTo>
                  <a:pt x="321" y="643"/>
                </a:lnTo>
                <a:lnTo>
                  <a:pt x="304" y="643"/>
                </a:lnTo>
                <a:lnTo>
                  <a:pt x="288" y="642"/>
                </a:lnTo>
                <a:lnTo>
                  <a:pt x="272" y="639"/>
                </a:lnTo>
                <a:lnTo>
                  <a:pt x="256" y="636"/>
                </a:lnTo>
                <a:lnTo>
                  <a:pt x="240" y="632"/>
                </a:lnTo>
                <a:lnTo>
                  <a:pt x="225" y="628"/>
                </a:lnTo>
                <a:lnTo>
                  <a:pt x="210" y="623"/>
                </a:lnTo>
                <a:lnTo>
                  <a:pt x="196" y="618"/>
                </a:lnTo>
                <a:lnTo>
                  <a:pt x="182" y="611"/>
                </a:lnTo>
                <a:lnTo>
                  <a:pt x="167" y="604"/>
                </a:lnTo>
                <a:lnTo>
                  <a:pt x="155" y="596"/>
                </a:lnTo>
                <a:lnTo>
                  <a:pt x="141" y="588"/>
                </a:lnTo>
                <a:lnTo>
                  <a:pt x="128" y="579"/>
                </a:lnTo>
                <a:lnTo>
                  <a:pt x="117" y="570"/>
                </a:lnTo>
                <a:lnTo>
                  <a:pt x="105" y="560"/>
                </a:lnTo>
                <a:lnTo>
                  <a:pt x="93" y="548"/>
                </a:lnTo>
                <a:lnTo>
                  <a:pt x="83" y="538"/>
                </a:lnTo>
                <a:lnTo>
                  <a:pt x="73" y="525"/>
                </a:lnTo>
                <a:lnTo>
                  <a:pt x="63" y="514"/>
                </a:lnTo>
                <a:lnTo>
                  <a:pt x="54" y="501"/>
                </a:lnTo>
                <a:lnTo>
                  <a:pt x="46" y="488"/>
                </a:lnTo>
                <a:lnTo>
                  <a:pt x="38" y="474"/>
                </a:lnTo>
                <a:lnTo>
                  <a:pt x="32" y="460"/>
                </a:lnTo>
                <a:lnTo>
                  <a:pt x="25" y="447"/>
                </a:lnTo>
                <a:lnTo>
                  <a:pt x="19" y="432"/>
                </a:lnTo>
                <a:lnTo>
                  <a:pt x="15" y="417"/>
                </a:lnTo>
                <a:lnTo>
                  <a:pt x="10" y="401"/>
                </a:lnTo>
                <a:lnTo>
                  <a:pt x="7" y="386"/>
                </a:lnTo>
                <a:lnTo>
                  <a:pt x="3" y="370"/>
                </a:lnTo>
                <a:lnTo>
                  <a:pt x="1" y="354"/>
                </a:lnTo>
                <a:lnTo>
                  <a:pt x="0" y="338"/>
                </a:lnTo>
                <a:lnTo>
                  <a:pt x="0" y="321"/>
                </a:lnTo>
                <a:lnTo>
                  <a:pt x="0" y="321"/>
                </a:lnTo>
                <a:lnTo>
                  <a:pt x="0" y="304"/>
                </a:lnTo>
                <a:lnTo>
                  <a:pt x="1" y="288"/>
                </a:lnTo>
                <a:lnTo>
                  <a:pt x="3" y="272"/>
                </a:lnTo>
                <a:lnTo>
                  <a:pt x="7" y="256"/>
                </a:lnTo>
                <a:lnTo>
                  <a:pt x="10" y="242"/>
                </a:lnTo>
                <a:lnTo>
                  <a:pt x="15" y="226"/>
                </a:lnTo>
                <a:lnTo>
                  <a:pt x="19" y="211"/>
                </a:lnTo>
                <a:lnTo>
                  <a:pt x="25" y="196"/>
                </a:lnTo>
                <a:lnTo>
                  <a:pt x="32" y="182"/>
                </a:lnTo>
                <a:lnTo>
                  <a:pt x="38" y="169"/>
                </a:lnTo>
                <a:lnTo>
                  <a:pt x="46" y="155"/>
                </a:lnTo>
                <a:lnTo>
                  <a:pt x="54" y="141"/>
                </a:lnTo>
                <a:lnTo>
                  <a:pt x="63" y="129"/>
                </a:lnTo>
                <a:lnTo>
                  <a:pt x="73" y="117"/>
                </a:lnTo>
                <a:lnTo>
                  <a:pt x="83" y="105"/>
                </a:lnTo>
                <a:lnTo>
                  <a:pt x="93" y="95"/>
                </a:lnTo>
                <a:lnTo>
                  <a:pt x="105" y="83"/>
                </a:lnTo>
                <a:lnTo>
                  <a:pt x="117" y="73"/>
                </a:lnTo>
                <a:lnTo>
                  <a:pt x="128" y="64"/>
                </a:lnTo>
                <a:lnTo>
                  <a:pt x="141" y="55"/>
                </a:lnTo>
                <a:lnTo>
                  <a:pt x="155" y="47"/>
                </a:lnTo>
                <a:lnTo>
                  <a:pt x="167" y="39"/>
                </a:lnTo>
                <a:lnTo>
                  <a:pt x="182" y="32"/>
                </a:lnTo>
                <a:lnTo>
                  <a:pt x="196" y="25"/>
                </a:lnTo>
                <a:lnTo>
                  <a:pt x="210" y="19"/>
                </a:lnTo>
                <a:lnTo>
                  <a:pt x="225" y="15"/>
                </a:lnTo>
                <a:lnTo>
                  <a:pt x="240" y="10"/>
                </a:lnTo>
                <a:lnTo>
                  <a:pt x="256" y="7"/>
                </a:lnTo>
                <a:lnTo>
                  <a:pt x="272" y="3"/>
                </a:lnTo>
                <a:lnTo>
                  <a:pt x="288" y="1"/>
                </a:lnTo>
                <a:lnTo>
                  <a:pt x="304" y="0"/>
                </a:lnTo>
                <a:lnTo>
                  <a:pt x="321" y="0"/>
                </a:lnTo>
                <a:lnTo>
                  <a:pt x="321" y="0"/>
                </a:lnTo>
                <a:lnTo>
                  <a:pt x="337" y="0"/>
                </a:lnTo>
                <a:lnTo>
                  <a:pt x="354" y="1"/>
                </a:lnTo>
                <a:lnTo>
                  <a:pt x="370" y="3"/>
                </a:lnTo>
                <a:lnTo>
                  <a:pt x="386" y="7"/>
                </a:lnTo>
                <a:lnTo>
                  <a:pt x="401" y="10"/>
                </a:lnTo>
                <a:lnTo>
                  <a:pt x="417" y="15"/>
                </a:lnTo>
                <a:lnTo>
                  <a:pt x="431" y="19"/>
                </a:lnTo>
                <a:lnTo>
                  <a:pt x="446" y="25"/>
                </a:lnTo>
                <a:lnTo>
                  <a:pt x="460" y="32"/>
                </a:lnTo>
                <a:lnTo>
                  <a:pt x="474" y="39"/>
                </a:lnTo>
                <a:lnTo>
                  <a:pt x="487" y="47"/>
                </a:lnTo>
                <a:lnTo>
                  <a:pt x="501" y="55"/>
                </a:lnTo>
                <a:lnTo>
                  <a:pt x="513" y="64"/>
                </a:lnTo>
                <a:lnTo>
                  <a:pt x="525" y="73"/>
                </a:lnTo>
                <a:lnTo>
                  <a:pt x="537" y="83"/>
                </a:lnTo>
                <a:lnTo>
                  <a:pt x="548" y="95"/>
                </a:lnTo>
                <a:lnTo>
                  <a:pt x="559" y="105"/>
                </a:lnTo>
                <a:lnTo>
                  <a:pt x="569" y="117"/>
                </a:lnTo>
                <a:lnTo>
                  <a:pt x="578" y="129"/>
                </a:lnTo>
                <a:lnTo>
                  <a:pt x="588" y="141"/>
                </a:lnTo>
                <a:lnTo>
                  <a:pt x="596" y="155"/>
                </a:lnTo>
                <a:lnTo>
                  <a:pt x="603" y="169"/>
                </a:lnTo>
                <a:lnTo>
                  <a:pt x="610" y="182"/>
                </a:lnTo>
                <a:lnTo>
                  <a:pt x="617" y="196"/>
                </a:lnTo>
                <a:lnTo>
                  <a:pt x="623" y="211"/>
                </a:lnTo>
                <a:lnTo>
                  <a:pt x="627" y="226"/>
                </a:lnTo>
                <a:lnTo>
                  <a:pt x="632" y="242"/>
                </a:lnTo>
                <a:lnTo>
                  <a:pt x="635" y="256"/>
                </a:lnTo>
                <a:lnTo>
                  <a:pt x="639" y="272"/>
                </a:lnTo>
                <a:lnTo>
                  <a:pt x="640" y="288"/>
                </a:lnTo>
                <a:lnTo>
                  <a:pt x="642" y="304"/>
                </a:lnTo>
                <a:lnTo>
                  <a:pt x="642" y="321"/>
                </a:lnTo>
                <a:lnTo>
                  <a:pt x="642" y="321"/>
                </a:lnTo>
                <a:close/>
              </a:path>
            </a:pathLst>
          </a:custGeom>
          <a:solidFill>
            <a:srgbClr val="E0607F"/>
          </a:solidFill>
          <a:ln>
            <a:noFill/>
          </a:ln>
        </p:spPr>
        <p:txBody>
          <a:bodyPr anchor="ctr" anchorCtr="1">
            <a:normAutofit/>
          </a:bodyPr>
          <a:lstStyle/>
          <a:p>
            <a:pPr algn="ctr">
              <a:defRPr/>
            </a:pPr>
            <a:r>
              <a:rPr lang="en-US" altLang="zh-CN" sz="2400" kern="0" dirty="0" smtClean="0">
                <a:solidFill>
                  <a:schemeClr val="bg1"/>
                </a:solidFill>
                <a:latin typeface="微软雅黑" panose="020B0503020204020204" pitchFamily="34" charset="-122"/>
                <a:ea typeface="微软雅黑" panose="020B0503020204020204" pitchFamily="34" charset="-122"/>
              </a:rPr>
              <a:t>30</a:t>
            </a:r>
            <a:r>
              <a:rPr lang="zh-CN" altLang="en-US" sz="2400" kern="0" dirty="0" smtClean="0">
                <a:solidFill>
                  <a:schemeClr val="bg1"/>
                </a:solidFill>
                <a:latin typeface="微软雅黑" panose="020B0503020204020204" pitchFamily="34" charset="-122"/>
                <a:ea typeface="微软雅黑" panose="020B0503020204020204" pitchFamily="34" charset="-122"/>
              </a:rPr>
              <a:t>日内</a:t>
            </a:r>
            <a:endParaRPr lang="zh-CN" altLang="en-US" sz="2400" kern="0" dirty="0">
              <a:solidFill>
                <a:schemeClr val="bg1"/>
              </a:solidFill>
              <a:latin typeface="微软雅黑" panose="020B0503020204020204" pitchFamily="34" charset="-122"/>
              <a:ea typeface="微软雅黑" panose="020B0503020204020204" pitchFamily="34" charset="-122"/>
            </a:endParaRPr>
          </a:p>
        </p:txBody>
      </p:sp>
      <p:sp>
        <p:nvSpPr>
          <p:cNvPr id="12" name="MH_SubTitle_2"/>
          <p:cNvSpPr/>
          <p:nvPr>
            <p:custDataLst>
              <p:tags r:id="rId4"/>
            </p:custDataLst>
          </p:nvPr>
        </p:nvSpPr>
        <p:spPr bwMode="auto">
          <a:xfrm>
            <a:off x="4330793" y="3898980"/>
            <a:ext cx="1390506" cy="1392672"/>
          </a:xfrm>
          <a:custGeom>
            <a:avLst/>
            <a:gdLst>
              <a:gd name="T0" fmla="*/ 642 w 642"/>
              <a:gd name="T1" fmla="*/ 339 h 643"/>
              <a:gd name="T2" fmla="*/ 635 w 642"/>
              <a:gd name="T3" fmla="*/ 386 h 643"/>
              <a:gd name="T4" fmla="*/ 623 w 642"/>
              <a:gd name="T5" fmla="*/ 432 h 643"/>
              <a:gd name="T6" fmla="*/ 603 w 642"/>
              <a:gd name="T7" fmla="*/ 474 h 643"/>
              <a:gd name="T8" fmla="*/ 578 w 642"/>
              <a:gd name="T9" fmla="*/ 514 h 643"/>
              <a:gd name="T10" fmla="*/ 547 w 642"/>
              <a:gd name="T11" fmla="*/ 548 h 643"/>
              <a:gd name="T12" fmla="*/ 513 w 642"/>
              <a:gd name="T13" fmla="*/ 579 h 643"/>
              <a:gd name="T14" fmla="*/ 473 w 642"/>
              <a:gd name="T15" fmla="*/ 604 h 643"/>
              <a:gd name="T16" fmla="*/ 431 w 642"/>
              <a:gd name="T17" fmla="*/ 623 h 643"/>
              <a:gd name="T18" fmla="*/ 386 w 642"/>
              <a:gd name="T19" fmla="*/ 636 h 643"/>
              <a:gd name="T20" fmla="*/ 337 w 642"/>
              <a:gd name="T21" fmla="*/ 643 h 643"/>
              <a:gd name="T22" fmla="*/ 304 w 642"/>
              <a:gd name="T23" fmla="*/ 643 h 643"/>
              <a:gd name="T24" fmla="*/ 256 w 642"/>
              <a:gd name="T25" fmla="*/ 636 h 643"/>
              <a:gd name="T26" fmla="*/ 210 w 642"/>
              <a:gd name="T27" fmla="*/ 623 h 643"/>
              <a:gd name="T28" fmla="*/ 168 w 642"/>
              <a:gd name="T29" fmla="*/ 604 h 643"/>
              <a:gd name="T30" fmla="*/ 128 w 642"/>
              <a:gd name="T31" fmla="*/ 579 h 643"/>
              <a:gd name="T32" fmla="*/ 94 w 642"/>
              <a:gd name="T33" fmla="*/ 548 h 643"/>
              <a:gd name="T34" fmla="*/ 63 w 642"/>
              <a:gd name="T35" fmla="*/ 514 h 643"/>
              <a:gd name="T36" fmla="*/ 38 w 642"/>
              <a:gd name="T37" fmla="*/ 474 h 643"/>
              <a:gd name="T38" fmla="*/ 19 w 642"/>
              <a:gd name="T39" fmla="*/ 432 h 643"/>
              <a:gd name="T40" fmla="*/ 6 w 642"/>
              <a:gd name="T41" fmla="*/ 386 h 643"/>
              <a:gd name="T42" fmla="*/ 0 w 642"/>
              <a:gd name="T43" fmla="*/ 339 h 643"/>
              <a:gd name="T44" fmla="*/ 0 w 642"/>
              <a:gd name="T45" fmla="*/ 305 h 643"/>
              <a:gd name="T46" fmla="*/ 6 w 642"/>
              <a:gd name="T47" fmla="*/ 256 h 643"/>
              <a:gd name="T48" fmla="*/ 19 w 642"/>
              <a:gd name="T49" fmla="*/ 211 h 643"/>
              <a:gd name="T50" fmla="*/ 38 w 642"/>
              <a:gd name="T51" fmla="*/ 169 h 643"/>
              <a:gd name="T52" fmla="*/ 63 w 642"/>
              <a:gd name="T53" fmla="*/ 129 h 643"/>
              <a:gd name="T54" fmla="*/ 94 w 642"/>
              <a:gd name="T55" fmla="*/ 95 h 643"/>
              <a:gd name="T56" fmla="*/ 128 w 642"/>
              <a:gd name="T57" fmla="*/ 64 h 643"/>
              <a:gd name="T58" fmla="*/ 168 w 642"/>
              <a:gd name="T59" fmla="*/ 39 h 643"/>
              <a:gd name="T60" fmla="*/ 210 w 642"/>
              <a:gd name="T61" fmla="*/ 19 h 643"/>
              <a:gd name="T62" fmla="*/ 256 w 642"/>
              <a:gd name="T63" fmla="*/ 7 h 643"/>
              <a:gd name="T64" fmla="*/ 304 w 642"/>
              <a:gd name="T65" fmla="*/ 0 h 643"/>
              <a:gd name="T66" fmla="*/ 337 w 642"/>
              <a:gd name="T67" fmla="*/ 0 h 643"/>
              <a:gd name="T68" fmla="*/ 386 w 642"/>
              <a:gd name="T69" fmla="*/ 7 h 643"/>
              <a:gd name="T70" fmla="*/ 431 w 642"/>
              <a:gd name="T71" fmla="*/ 19 h 643"/>
              <a:gd name="T72" fmla="*/ 473 w 642"/>
              <a:gd name="T73" fmla="*/ 39 h 643"/>
              <a:gd name="T74" fmla="*/ 513 w 642"/>
              <a:gd name="T75" fmla="*/ 64 h 643"/>
              <a:gd name="T76" fmla="*/ 547 w 642"/>
              <a:gd name="T77" fmla="*/ 95 h 643"/>
              <a:gd name="T78" fmla="*/ 578 w 642"/>
              <a:gd name="T79" fmla="*/ 129 h 643"/>
              <a:gd name="T80" fmla="*/ 603 w 642"/>
              <a:gd name="T81" fmla="*/ 169 h 643"/>
              <a:gd name="T82" fmla="*/ 623 w 642"/>
              <a:gd name="T83" fmla="*/ 211 h 643"/>
              <a:gd name="T84" fmla="*/ 635 w 642"/>
              <a:gd name="T85" fmla="*/ 256 h 643"/>
              <a:gd name="T86" fmla="*/ 642 w 642"/>
              <a:gd name="T87" fmla="*/ 305 h 6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642" h="643">
                <a:moveTo>
                  <a:pt x="642" y="321"/>
                </a:moveTo>
                <a:lnTo>
                  <a:pt x="642" y="321"/>
                </a:lnTo>
                <a:lnTo>
                  <a:pt x="642" y="339"/>
                </a:lnTo>
                <a:lnTo>
                  <a:pt x="641" y="354"/>
                </a:lnTo>
                <a:lnTo>
                  <a:pt x="639" y="370"/>
                </a:lnTo>
                <a:lnTo>
                  <a:pt x="635" y="386"/>
                </a:lnTo>
                <a:lnTo>
                  <a:pt x="632" y="402"/>
                </a:lnTo>
                <a:lnTo>
                  <a:pt x="627" y="417"/>
                </a:lnTo>
                <a:lnTo>
                  <a:pt x="623" y="432"/>
                </a:lnTo>
                <a:lnTo>
                  <a:pt x="617" y="447"/>
                </a:lnTo>
                <a:lnTo>
                  <a:pt x="610" y="460"/>
                </a:lnTo>
                <a:lnTo>
                  <a:pt x="603" y="474"/>
                </a:lnTo>
                <a:lnTo>
                  <a:pt x="595" y="488"/>
                </a:lnTo>
                <a:lnTo>
                  <a:pt x="587" y="501"/>
                </a:lnTo>
                <a:lnTo>
                  <a:pt x="578" y="514"/>
                </a:lnTo>
                <a:lnTo>
                  <a:pt x="569" y="525"/>
                </a:lnTo>
                <a:lnTo>
                  <a:pt x="559" y="538"/>
                </a:lnTo>
                <a:lnTo>
                  <a:pt x="547" y="548"/>
                </a:lnTo>
                <a:lnTo>
                  <a:pt x="537" y="560"/>
                </a:lnTo>
                <a:lnTo>
                  <a:pt x="525" y="570"/>
                </a:lnTo>
                <a:lnTo>
                  <a:pt x="513" y="579"/>
                </a:lnTo>
                <a:lnTo>
                  <a:pt x="501" y="588"/>
                </a:lnTo>
                <a:lnTo>
                  <a:pt x="487" y="596"/>
                </a:lnTo>
                <a:lnTo>
                  <a:pt x="473" y="604"/>
                </a:lnTo>
                <a:lnTo>
                  <a:pt x="460" y="611"/>
                </a:lnTo>
                <a:lnTo>
                  <a:pt x="446" y="618"/>
                </a:lnTo>
                <a:lnTo>
                  <a:pt x="431" y="623"/>
                </a:lnTo>
                <a:lnTo>
                  <a:pt x="416" y="628"/>
                </a:lnTo>
                <a:lnTo>
                  <a:pt x="401" y="632"/>
                </a:lnTo>
                <a:lnTo>
                  <a:pt x="386" y="636"/>
                </a:lnTo>
                <a:lnTo>
                  <a:pt x="370" y="639"/>
                </a:lnTo>
                <a:lnTo>
                  <a:pt x="354" y="642"/>
                </a:lnTo>
                <a:lnTo>
                  <a:pt x="337" y="643"/>
                </a:lnTo>
                <a:lnTo>
                  <a:pt x="321" y="643"/>
                </a:lnTo>
                <a:lnTo>
                  <a:pt x="321" y="643"/>
                </a:lnTo>
                <a:lnTo>
                  <a:pt x="304" y="643"/>
                </a:lnTo>
                <a:lnTo>
                  <a:pt x="288" y="642"/>
                </a:lnTo>
                <a:lnTo>
                  <a:pt x="272" y="639"/>
                </a:lnTo>
                <a:lnTo>
                  <a:pt x="256" y="636"/>
                </a:lnTo>
                <a:lnTo>
                  <a:pt x="240" y="632"/>
                </a:lnTo>
                <a:lnTo>
                  <a:pt x="225" y="628"/>
                </a:lnTo>
                <a:lnTo>
                  <a:pt x="210" y="623"/>
                </a:lnTo>
                <a:lnTo>
                  <a:pt x="195" y="618"/>
                </a:lnTo>
                <a:lnTo>
                  <a:pt x="182" y="611"/>
                </a:lnTo>
                <a:lnTo>
                  <a:pt x="168" y="604"/>
                </a:lnTo>
                <a:lnTo>
                  <a:pt x="154" y="596"/>
                </a:lnTo>
                <a:lnTo>
                  <a:pt x="141" y="588"/>
                </a:lnTo>
                <a:lnTo>
                  <a:pt x="128" y="579"/>
                </a:lnTo>
                <a:lnTo>
                  <a:pt x="117" y="570"/>
                </a:lnTo>
                <a:lnTo>
                  <a:pt x="104" y="560"/>
                </a:lnTo>
                <a:lnTo>
                  <a:pt x="94" y="548"/>
                </a:lnTo>
                <a:lnTo>
                  <a:pt x="83" y="538"/>
                </a:lnTo>
                <a:lnTo>
                  <a:pt x="72" y="525"/>
                </a:lnTo>
                <a:lnTo>
                  <a:pt x="63" y="514"/>
                </a:lnTo>
                <a:lnTo>
                  <a:pt x="54" y="501"/>
                </a:lnTo>
                <a:lnTo>
                  <a:pt x="46" y="488"/>
                </a:lnTo>
                <a:lnTo>
                  <a:pt x="38" y="474"/>
                </a:lnTo>
                <a:lnTo>
                  <a:pt x="31" y="460"/>
                </a:lnTo>
                <a:lnTo>
                  <a:pt x="25" y="447"/>
                </a:lnTo>
                <a:lnTo>
                  <a:pt x="19" y="432"/>
                </a:lnTo>
                <a:lnTo>
                  <a:pt x="14" y="417"/>
                </a:lnTo>
                <a:lnTo>
                  <a:pt x="10" y="402"/>
                </a:lnTo>
                <a:lnTo>
                  <a:pt x="6" y="386"/>
                </a:lnTo>
                <a:lnTo>
                  <a:pt x="3" y="370"/>
                </a:lnTo>
                <a:lnTo>
                  <a:pt x="1" y="354"/>
                </a:lnTo>
                <a:lnTo>
                  <a:pt x="0" y="339"/>
                </a:lnTo>
                <a:lnTo>
                  <a:pt x="0" y="321"/>
                </a:lnTo>
                <a:lnTo>
                  <a:pt x="0" y="321"/>
                </a:lnTo>
                <a:lnTo>
                  <a:pt x="0" y="305"/>
                </a:lnTo>
                <a:lnTo>
                  <a:pt x="1" y="288"/>
                </a:lnTo>
                <a:lnTo>
                  <a:pt x="3" y="272"/>
                </a:lnTo>
                <a:lnTo>
                  <a:pt x="6" y="256"/>
                </a:lnTo>
                <a:lnTo>
                  <a:pt x="10" y="242"/>
                </a:lnTo>
                <a:lnTo>
                  <a:pt x="14" y="226"/>
                </a:lnTo>
                <a:lnTo>
                  <a:pt x="19" y="211"/>
                </a:lnTo>
                <a:lnTo>
                  <a:pt x="25" y="196"/>
                </a:lnTo>
                <a:lnTo>
                  <a:pt x="31" y="182"/>
                </a:lnTo>
                <a:lnTo>
                  <a:pt x="38" y="169"/>
                </a:lnTo>
                <a:lnTo>
                  <a:pt x="46" y="155"/>
                </a:lnTo>
                <a:lnTo>
                  <a:pt x="54" y="141"/>
                </a:lnTo>
                <a:lnTo>
                  <a:pt x="63" y="129"/>
                </a:lnTo>
                <a:lnTo>
                  <a:pt x="72" y="117"/>
                </a:lnTo>
                <a:lnTo>
                  <a:pt x="83" y="105"/>
                </a:lnTo>
                <a:lnTo>
                  <a:pt x="94" y="95"/>
                </a:lnTo>
                <a:lnTo>
                  <a:pt x="104" y="83"/>
                </a:lnTo>
                <a:lnTo>
                  <a:pt x="117" y="73"/>
                </a:lnTo>
                <a:lnTo>
                  <a:pt x="128" y="64"/>
                </a:lnTo>
                <a:lnTo>
                  <a:pt x="141" y="55"/>
                </a:lnTo>
                <a:lnTo>
                  <a:pt x="154" y="47"/>
                </a:lnTo>
                <a:lnTo>
                  <a:pt x="168" y="39"/>
                </a:lnTo>
                <a:lnTo>
                  <a:pt x="182" y="32"/>
                </a:lnTo>
                <a:lnTo>
                  <a:pt x="195" y="25"/>
                </a:lnTo>
                <a:lnTo>
                  <a:pt x="210" y="19"/>
                </a:lnTo>
                <a:lnTo>
                  <a:pt x="225" y="15"/>
                </a:lnTo>
                <a:lnTo>
                  <a:pt x="240" y="10"/>
                </a:lnTo>
                <a:lnTo>
                  <a:pt x="256" y="7"/>
                </a:lnTo>
                <a:lnTo>
                  <a:pt x="272" y="4"/>
                </a:lnTo>
                <a:lnTo>
                  <a:pt x="288" y="1"/>
                </a:lnTo>
                <a:lnTo>
                  <a:pt x="304" y="0"/>
                </a:lnTo>
                <a:lnTo>
                  <a:pt x="321" y="0"/>
                </a:lnTo>
                <a:lnTo>
                  <a:pt x="321" y="0"/>
                </a:lnTo>
                <a:lnTo>
                  <a:pt x="337" y="0"/>
                </a:lnTo>
                <a:lnTo>
                  <a:pt x="354" y="1"/>
                </a:lnTo>
                <a:lnTo>
                  <a:pt x="370" y="4"/>
                </a:lnTo>
                <a:lnTo>
                  <a:pt x="386" y="7"/>
                </a:lnTo>
                <a:lnTo>
                  <a:pt x="401" y="10"/>
                </a:lnTo>
                <a:lnTo>
                  <a:pt x="416" y="15"/>
                </a:lnTo>
                <a:lnTo>
                  <a:pt x="431" y="19"/>
                </a:lnTo>
                <a:lnTo>
                  <a:pt x="446" y="25"/>
                </a:lnTo>
                <a:lnTo>
                  <a:pt x="460" y="32"/>
                </a:lnTo>
                <a:lnTo>
                  <a:pt x="473" y="39"/>
                </a:lnTo>
                <a:lnTo>
                  <a:pt x="487" y="47"/>
                </a:lnTo>
                <a:lnTo>
                  <a:pt x="501" y="55"/>
                </a:lnTo>
                <a:lnTo>
                  <a:pt x="513" y="64"/>
                </a:lnTo>
                <a:lnTo>
                  <a:pt x="525" y="73"/>
                </a:lnTo>
                <a:lnTo>
                  <a:pt x="537" y="83"/>
                </a:lnTo>
                <a:lnTo>
                  <a:pt x="547" y="95"/>
                </a:lnTo>
                <a:lnTo>
                  <a:pt x="559" y="105"/>
                </a:lnTo>
                <a:lnTo>
                  <a:pt x="569" y="117"/>
                </a:lnTo>
                <a:lnTo>
                  <a:pt x="578" y="129"/>
                </a:lnTo>
                <a:lnTo>
                  <a:pt x="587" y="141"/>
                </a:lnTo>
                <a:lnTo>
                  <a:pt x="595" y="155"/>
                </a:lnTo>
                <a:lnTo>
                  <a:pt x="603" y="169"/>
                </a:lnTo>
                <a:lnTo>
                  <a:pt x="610" y="182"/>
                </a:lnTo>
                <a:lnTo>
                  <a:pt x="617" y="196"/>
                </a:lnTo>
                <a:lnTo>
                  <a:pt x="623" y="211"/>
                </a:lnTo>
                <a:lnTo>
                  <a:pt x="627" y="226"/>
                </a:lnTo>
                <a:lnTo>
                  <a:pt x="632" y="242"/>
                </a:lnTo>
                <a:lnTo>
                  <a:pt x="635" y="256"/>
                </a:lnTo>
                <a:lnTo>
                  <a:pt x="639" y="272"/>
                </a:lnTo>
                <a:lnTo>
                  <a:pt x="641" y="288"/>
                </a:lnTo>
                <a:lnTo>
                  <a:pt x="642" y="305"/>
                </a:lnTo>
                <a:lnTo>
                  <a:pt x="642" y="321"/>
                </a:lnTo>
                <a:lnTo>
                  <a:pt x="642" y="321"/>
                </a:lnTo>
                <a:close/>
              </a:path>
            </a:pathLst>
          </a:custGeom>
          <a:solidFill>
            <a:srgbClr val="8F5EA4"/>
          </a:solidFill>
          <a:ln>
            <a:noFill/>
          </a:ln>
        </p:spPr>
        <p:txBody>
          <a:bodyPr anchor="ctr" anchorCtr="1">
            <a:normAutofit/>
          </a:bodyPr>
          <a:lstStyle/>
          <a:p>
            <a:pPr lvl="0" algn="ctr">
              <a:defRPr/>
            </a:pPr>
            <a:r>
              <a:rPr lang="en-US" altLang="zh-CN" sz="2400" kern="0" dirty="0" smtClean="0">
                <a:solidFill>
                  <a:prstClr val="white"/>
                </a:solidFill>
                <a:latin typeface="微软雅黑" panose="020B0503020204020204" pitchFamily="34" charset="-122"/>
                <a:ea typeface="微软雅黑" panose="020B0503020204020204" pitchFamily="34" charset="-122"/>
              </a:rPr>
              <a:t>15</a:t>
            </a:r>
            <a:r>
              <a:rPr lang="zh-CN" altLang="en-US" sz="2400" kern="0" dirty="0" smtClean="0">
                <a:solidFill>
                  <a:prstClr val="white"/>
                </a:solidFill>
                <a:latin typeface="微软雅黑" panose="020B0503020204020204" pitchFamily="34" charset="-122"/>
                <a:ea typeface="微软雅黑" panose="020B0503020204020204" pitchFamily="34" charset="-122"/>
              </a:rPr>
              <a:t>日内</a:t>
            </a:r>
            <a:endParaRPr lang="zh-CN" altLang="en-US" sz="2400" kern="0" dirty="0">
              <a:solidFill>
                <a:prstClr val="white"/>
              </a:solidFill>
              <a:latin typeface="微软雅黑" panose="020B0503020204020204" pitchFamily="34" charset="-122"/>
              <a:ea typeface="微软雅黑" panose="020B0503020204020204" pitchFamily="34" charset="-122"/>
            </a:endParaRPr>
          </a:p>
        </p:txBody>
      </p:sp>
      <p:sp>
        <p:nvSpPr>
          <p:cNvPr id="20" name="MH_SubTitle_4"/>
          <p:cNvSpPr/>
          <p:nvPr>
            <p:custDataLst>
              <p:tags r:id="rId5"/>
            </p:custDataLst>
          </p:nvPr>
        </p:nvSpPr>
        <p:spPr bwMode="auto">
          <a:xfrm>
            <a:off x="8610606" y="3662898"/>
            <a:ext cx="1392672" cy="1392673"/>
          </a:xfrm>
          <a:custGeom>
            <a:avLst/>
            <a:gdLst>
              <a:gd name="T0" fmla="*/ 643 w 643"/>
              <a:gd name="T1" fmla="*/ 339 h 643"/>
              <a:gd name="T2" fmla="*/ 636 w 643"/>
              <a:gd name="T3" fmla="*/ 387 h 643"/>
              <a:gd name="T4" fmla="*/ 623 w 643"/>
              <a:gd name="T5" fmla="*/ 432 h 643"/>
              <a:gd name="T6" fmla="*/ 604 w 643"/>
              <a:gd name="T7" fmla="*/ 474 h 643"/>
              <a:gd name="T8" fmla="*/ 579 w 643"/>
              <a:gd name="T9" fmla="*/ 514 h 643"/>
              <a:gd name="T10" fmla="*/ 549 w 643"/>
              <a:gd name="T11" fmla="*/ 549 h 643"/>
              <a:gd name="T12" fmla="*/ 514 w 643"/>
              <a:gd name="T13" fmla="*/ 579 h 643"/>
              <a:gd name="T14" fmla="*/ 475 w 643"/>
              <a:gd name="T15" fmla="*/ 604 h 643"/>
              <a:gd name="T16" fmla="*/ 432 w 643"/>
              <a:gd name="T17" fmla="*/ 624 h 643"/>
              <a:gd name="T18" fmla="*/ 386 w 643"/>
              <a:gd name="T19" fmla="*/ 636 h 643"/>
              <a:gd name="T20" fmla="*/ 338 w 643"/>
              <a:gd name="T21" fmla="*/ 643 h 643"/>
              <a:gd name="T22" fmla="*/ 305 w 643"/>
              <a:gd name="T23" fmla="*/ 643 h 643"/>
              <a:gd name="T24" fmla="*/ 256 w 643"/>
              <a:gd name="T25" fmla="*/ 636 h 643"/>
              <a:gd name="T26" fmla="*/ 211 w 643"/>
              <a:gd name="T27" fmla="*/ 624 h 643"/>
              <a:gd name="T28" fmla="*/ 169 w 643"/>
              <a:gd name="T29" fmla="*/ 604 h 643"/>
              <a:gd name="T30" fmla="*/ 129 w 643"/>
              <a:gd name="T31" fmla="*/ 579 h 643"/>
              <a:gd name="T32" fmla="*/ 95 w 643"/>
              <a:gd name="T33" fmla="*/ 549 h 643"/>
              <a:gd name="T34" fmla="*/ 64 w 643"/>
              <a:gd name="T35" fmla="*/ 514 h 643"/>
              <a:gd name="T36" fmla="*/ 39 w 643"/>
              <a:gd name="T37" fmla="*/ 474 h 643"/>
              <a:gd name="T38" fmla="*/ 19 w 643"/>
              <a:gd name="T39" fmla="*/ 432 h 643"/>
              <a:gd name="T40" fmla="*/ 7 w 643"/>
              <a:gd name="T41" fmla="*/ 387 h 643"/>
              <a:gd name="T42" fmla="*/ 0 w 643"/>
              <a:gd name="T43" fmla="*/ 339 h 643"/>
              <a:gd name="T44" fmla="*/ 0 w 643"/>
              <a:gd name="T45" fmla="*/ 306 h 643"/>
              <a:gd name="T46" fmla="*/ 7 w 643"/>
              <a:gd name="T47" fmla="*/ 257 h 643"/>
              <a:gd name="T48" fmla="*/ 19 w 643"/>
              <a:gd name="T49" fmla="*/ 211 h 643"/>
              <a:gd name="T50" fmla="*/ 39 w 643"/>
              <a:gd name="T51" fmla="*/ 169 h 643"/>
              <a:gd name="T52" fmla="*/ 64 w 643"/>
              <a:gd name="T53" fmla="*/ 129 h 643"/>
              <a:gd name="T54" fmla="*/ 95 w 643"/>
              <a:gd name="T55" fmla="*/ 95 h 643"/>
              <a:gd name="T56" fmla="*/ 129 w 643"/>
              <a:gd name="T57" fmla="*/ 64 h 643"/>
              <a:gd name="T58" fmla="*/ 169 w 643"/>
              <a:gd name="T59" fmla="*/ 39 h 643"/>
              <a:gd name="T60" fmla="*/ 211 w 643"/>
              <a:gd name="T61" fmla="*/ 20 h 643"/>
              <a:gd name="T62" fmla="*/ 256 w 643"/>
              <a:gd name="T63" fmla="*/ 7 h 643"/>
              <a:gd name="T64" fmla="*/ 305 w 643"/>
              <a:gd name="T65" fmla="*/ 0 h 643"/>
              <a:gd name="T66" fmla="*/ 338 w 643"/>
              <a:gd name="T67" fmla="*/ 0 h 643"/>
              <a:gd name="T68" fmla="*/ 386 w 643"/>
              <a:gd name="T69" fmla="*/ 7 h 643"/>
              <a:gd name="T70" fmla="*/ 432 w 643"/>
              <a:gd name="T71" fmla="*/ 20 h 643"/>
              <a:gd name="T72" fmla="*/ 475 w 643"/>
              <a:gd name="T73" fmla="*/ 39 h 643"/>
              <a:gd name="T74" fmla="*/ 514 w 643"/>
              <a:gd name="T75" fmla="*/ 64 h 643"/>
              <a:gd name="T76" fmla="*/ 549 w 643"/>
              <a:gd name="T77" fmla="*/ 95 h 643"/>
              <a:gd name="T78" fmla="*/ 579 w 643"/>
              <a:gd name="T79" fmla="*/ 129 h 643"/>
              <a:gd name="T80" fmla="*/ 604 w 643"/>
              <a:gd name="T81" fmla="*/ 169 h 643"/>
              <a:gd name="T82" fmla="*/ 623 w 643"/>
              <a:gd name="T83" fmla="*/ 211 h 643"/>
              <a:gd name="T84" fmla="*/ 636 w 643"/>
              <a:gd name="T85" fmla="*/ 257 h 643"/>
              <a:gd name="T86" fmla="*/ 643 w 643"/>
              <a:gd name="T87" fmla="*/ 306 h 6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643" h="643">
                <a:moveTo>
                  <a:pt x="643" y="322"/>
                </a:moveTo>
                <a:lnTo>
                  <a:pt x="643" y="322"/>
                </a:lnTo>
                <a:lnTo>
                  <a:pt x="643" y="339"/>
                </a:lnTo>
                <a:lnTo>
                  <a:pt x="642" y="355"/>
                </a:lnTo>
                <a:lnTo>
                  <a:pt x="639" y="371"/>
                </a:lnTo>
                <a:lnTo>
                  <a:pt x="636" y="387"/>
                </a:lnTo>
                <a:lnTo>
                  <a:pt x="632" y="403"/>
                </a:lnTo>
                <a:lnTo>
                  <a:pt x="628" y="417"/>
                </a:lnTo>
                <a:lnTo>
                  <a:pt x="623" y="432"/>
                </a:lnTo>
                <a:lnTo>
                  <a:pt x="618" y="447"/>
                </a:lnTo>
                <a:lnTo>
                  <a:pt x="611" y="461"/>
                </a:lnTo>
                <a:lnTo>
                  <a:pt x="604" y="474"/>
                </a:lnTo>
                <a:lnTo>
                  <a:pt x="596" y="488"/>
                </a:lnTo>
                <a:lnTo>
                  <a:pt x="588" y="502"/>
                </a:lnTo>
                <a:lnTo>
                  <a:pt x="579" y="514"/>
                </a:lnTo>
                <a:lnTo>
                  <a:pt x="570" y="526"/>
                </a:lnTo>
                <a:lnTo>
                  <a:pt x="559" y="538"/>
                </a:lnTo>
                <a:lnTo>
                  <a:pt x="549" y="549"/>
                </a:lnTo>
                <a:lnTo>
                  <a:pt x="538" y="560"/>
                </a:lnTo>
                <a:lnTo>
                  <a:pt x="526" y="570"/>
                </a:lnTo>
                <a:lnTo>
                  <a:pt x="514" y="579"/>
                </a:lnTo>
                <a:lnTo>
                  <a:pt x="501" y="588"/>
                </a:lnTo>
                <a:lnTo>
                  <a:pt x="488" y="596"/>
                </a:lnTo>
                <a:lnTo>
                  <a:pt x="475" y="604"/>
                </a:lnTo>
                <a:lnTo>
                  <a:pt x="460" y="611"/>
                </a:lnTo>
                <a:lnTo>
                  <a:pt x="447" y="618"/>
                </a:lnTo>
                <a:lnTo>
                  <a:pt x="432" y="624"/>
                </a:lnTo>
                <a:lnTo>
                  <a:pt x="417" y="628"/>
                </a:lnTo>
                <a:lnTo>
                  <a:pt x="402" y="633"/>
                </a:lnTo>
                <a:lnTo>
                  <a:pt x="386" y="636"/>
                </a:lnTo>
                <a:lnTo>
                  <a:pt x="370" y="640"/>
                </a:lnTo>
                <a:lnTo>
                  <a:pt x="354" y="642"/>
                </a:lnTo>
                <a:lnTo>
                  <a:pt x="338" y="643"/>
                </a:lnTo>
                <a:lnTo>
                  <a:pt x="321" y="643"/>
                </a:lnTo>
                <a:lnTo>
                  <a:pt x="321" y="643"/>
                </a:lnTo>
                <a:lnTo>
                  <a:pt x="305" y="643"/>
                </a:lnTo>
                <a:lnTo>
                  <a:pt x="288" y="642"/>
                </a:lnTo>
                <a:lnTo>
                  <a:pt x="272" y="640"/>
                </a:lnTo>
                <a:lnTo>
                  <a:pt x="256" y="636"/>
                </a:lnTo>
                <a:lnTo>
                  <a:pt x="242" y="633"/>
                </a:lnTo>
                <a:lnTo>
                  <a:pt x="226" y="628"/>
                </a:lnTo>
                <a:lnTo>
                  <a:pt x="211" y="624"/>
                </a:lnTo>
                <a:lnTo>
                  <a:pt x="196" y="618"/>
                </a:lnTo>
                <a:lnTo>
                  <a:pt x="182" y="611"/>
                </a:lnTo>
                <a:lnTo>
                  <a:pt x="169" y="604"/>
                </a:lnTo>
                <a:lnTo>
                  <a:pt x="155" y="596"/>
                </a:lnTo>
                <a:lnTo>
                  <a:pt x="141" y="588"/>
                </a:lnTo>
                <a:lnTo>
                  <a:pt x="129" y="579"/>
                </a:lnTo>
                <a:lnTo>
                  <a:pt x="117" y="570"/>
                </a:lnTo>
                <a:lnTo>
                  <a:pt x="105" y="560"/>
                </a:lnTo>
                <a:lnTo>
                  <a:pt x="95" y="549"/>
                </a:lnTo>
                <a:lnTo>
                  <a:pt x="83" y="538"/>
                </a:lnTo>
                <a:lnTo>
                  <a:pt x="73" y="526"/>
                </a:lnTo>
                <a:lnTo>
                  <a:pt x="64" y="514"/>
                </a:lnTo>
                <a:lnTo>
                  <a:pt x="55" y="502"/>
                </a:lnTo>
                <a:lnTo>
                  <a:pt x="47" y="488"/>
                </a:lnTo>
                <a:lnTo>
                  <a:pt x="39" y="474"/>
                </a:lnTo>
                <a:lnTo>
                  <a:pt x="32" y="461"/>
                </a:lnTo>
                <a:lnTo>
                  <a:pt x="25" y="447"/>
                </a:lnTo>
                <a:lnTo>
                  <a:pt x="19" y="432"/>
                </a:lnTo>
                <a:lnTo>
                  <a:pt x="15" y="417"/>
                </a:lnTo>
                <a:lnTo>
                  <a:pt x="10" y="403"/>
                </a:lnTo>
                <a:lnTo>
                  <a:pt x="7" y="387"/>
                </a:lnTo>
                <a:lnTo>
                  <a:pt x="4" y="371"/>
                </a:lnTo>
                <a:lnTo>
                  <a:pt x="2" y="355"/>
                </a:lnTo>
                <a:lnTo>
                  <a:pt x="0" y="339"/>
                </a:lnTo>
                <a:lnTo>
                  <a:pt x="0" y="322"/>
                </a:lnTo>
                <a:lnTo>
                  <a:pt x="0" y="322"/>
                </a:lnTo>
                <a:lnTo>
                  <a:pt x="0" y="306"/>
                </a:lnTo>
                <a:lnTo>
                  <a:pt x="2" y="289"/>
                </a:lnTo>
                <a:lnTo>
                  <a:pt x="4" y="273"/>
                </a:lnTo>
                <a:lnTo>
                  <a:pt x="7" y="257"/>
                </a:lnTo>
                <a:lnTo>
                  <a:pt x="10" y="242"/>
                </a:lnTo>
                <a:lnTo>
                  <a:pt x="15" y="226"/>
                </a:lnTo>
                <a:lnTo>
                  <a:pt x="19" y="211"/>
                </a:lnTo>
                <a:lnTo>
                  <a:pt x="25" y="196"/>
                </a:lnTo>
                <a:lnTo>
                  <a:pt x="32" y="183"/>
                </a:lnTo>
                <a:lnTo>
                  <a:pt x="39" y="169"/>
                </a:lnTo>
                <a:lnTo>
                  <a:pt x="47" y="155"/>
                </a:lnTo>
                <a:lnTo>
                  <a:pt x="55" y="142"/>
                </a:lnTo>
                <a:lnTo>
                  <a:pt x="64" y="129"/>
                </a:lnTo>
                <a:lnTo>
                  <a:pt x="73" y="118"/>
                </a:lnTo>
                <a:lnTo>
                  <a:pt x="83" y="105"/>
                </a:lnTo>
                <a:lnTo>
                  <a:pt x="95" y="95"/>
                </a:lnTo>
                <a:lnTo>
                  <a:pt x="105" y="84"/>
                </a:lnTo>
                <a:lnTo>
                  <a:pt x="117" y="73"/>
                </a:lnTo>
                <a:lnTo>
                  <a:pt x="129" y="64"/>
                </a:lnTo>
                <a:lnTo>
                  <a:pt x="141" y="55"/>
                </a:lnTo>
                <a:lnTo>
                  <a:pt x="155" y="47"/>
                </a:lnTo>
                <a:lnTo>
                  <a:pt x="169" y="39"/>
                </a:lnTo>
                <a:lnTo>
                  <a:pt x="182" y="32"/>
                </a:lnTo>
                <a:lnTo>
                  <a:pt x="196" y="26"/>
                </a:lnTo>
                <a:lnTo>
                  <a:pt x="211" y="20"/>
                </a:lnTo>
                <a:lnTo>
                  <a:pt x="226" y="15"/>
                </a:lnTo>
                <a:lnTo>
                  <a:pt x="242" y="11"/>
                </a:lnTo>
                <a:lnTo>
                  <a:pt x="256" y="7"/>
                </a:lnTo>
                <a:lnTo>
                  <a:pt x="272" y="4"/>
                </a:lnTo>
                <a:lnTo>
                  <a:pt x="288" y="2"/>
                </a:lnTo>
                <a:lnTo>
                  <a:pt x="305" y="0"/>
                </a:lnTo>
                <a:lnTo>
                  <a:pt x="321" y="0"/>
                </a:lnTo>
                <a:lnTo>
                  <a:pt x="321" y="0"/>
                </a:lnTo>
                <a:lnTo>
                  <a:pt x="338" y="0"/>
                </a:lnTo>
                <a:lnTo>
                  <a:pt x="354" y="2"/>
                </a:lnTo>
                <a:lnTo>
                  <a:pt x="370" y="4"/>
                </a:lnTo>
                <a:lnTo>
                  <a:pt x="386" y="7"/>
                </a:lnTo>
                <a:lnTo>
                  <a:pt x="402" y="11"/>
                </a:lnTo>
                <a:lnTo>
                  <a:pt x="417" y="15"/>
                </a:lnTo>
                <a:lnTo>
                  <a:pt x="432" y="20"/>
                </a:lnTo>
                <a:lnTo>
                  <a:pt x="447" y="26"/>
                </a:lnTo>
                <a:lnTo>
                  <a:pt x="460" y="32"/>
                </a:lnTo>
                <a:lnTo>
                  <a:pt x="475" y="39"/>
                </a:lnTo>
                <a:lnTo>
                  <a:pt x="488" y="47"/>
                </a:lnTo>
                <a:lnTo>
                  <a:pt x="501" y="55"/>
                </a:lnTo>
                <a:lnTo>
                  <a:pt x="514" y="64"/>
                </a:lnTo>
                <a:lnTo>
                  <a:pt x="526" y="73"/>
                </a:lnTo>
                <a:lnTo>
                  <a:pt x="538" y="84"/>
                </a:lnTo>
                <a:lnTo>
                  <a:pt x="549" y="95"/>
                </a:lnTo>
                <a:lnTo>
                  <a:pt x="559" y="105"/>
                </a:lnTo>
                <a:lnTo>
                  <a:pt x="570" y="118"/>
                </a:lnTo>
                <a:lnTo>
                  <a:pt x="579" y="129"/>
                </a:lnTo>
                <a:lnTo>
                  <a:pt x="588" y="142"/>
                </a:lnTo>
                <a:lnTo>
                  <a:pt x="596" y="155"/>
                </a:lnTo>
                <a:lnTo>
                  <a:pt x="604" y="169"/>
                </a:lnTo>
                <a:lnTo>
                  <a:pt x="611" y="183"/>
                </a:lnTo>
                <a:lnTo>
                  <a:pt x="618" y="196"/>
                </a:lnTo>
                <a:lnTo>
                  <a:pt x="623" y="211"/>
                </a:lnTo>
                <a:lnTo>
                  <a:pt x="628" y="226"/>
                </a:lnTo>
                <a:lnTo>
                  <a:pt x="632" y="242"/>
                </a:lnTo>
                <a:lnTo>
                  <a:pt x="636" y="257"/>
                </a:lnTo>
                <a:lnTo>
                  <a:pt x="639" y="273"/>
                </a:lnTo>
                <a:lnTo>
                  <a:pt x="642" y="289"/>
                </a:lnTo>
                <a:lnTo>
                  <a:pt x="643" y="306"/>
                </a:lnTo>
                <a:lnTo>
                  <a:pt x="643" y="322"/>
                </a:lnTo>
                <a:lnTo>
                  <a:pt x="643" y="322"/>
                </a:lnTo>
                <a:close/>
              </a:path>
            </a:pathLst>
          </a:custGeom>
          <a:solidFill>
            <a:srgbClr val="E7B90C"/>
          </a:solidFill>
          <a:ln>
            <a:noFill/>
          </a:ln>
        </p:spPr>
        <p:txBody>
          <a:bodyPr anchor="ctr" anchorCtr="1">
            <a:normAutofit/>
          </a:bodyPr>
          <a:lstStyle/>
          <a:p>
            <a:pPr lvl="0" algn="ctr">
              <a:defRPr/>
            </a:pPr>
            <a:r>
              <a:rPr lang="en-US" altLang="zh-CN" sz="2400" kern="0" dirty="0" smtClean="0">
                <a:solidFill>
                  <a:prstClr val="white"/>
                </a:solidFill>
                <a:latin typeface="微软雅黑" panose="020B0503020204020204" pitchFamily="34" charset="-122"/>
                <a:ea typeface="微软雅黑" panose="020B0503020204020204" pitchFamily="34" charset="-122"/>
              </a:rPr>
              <a:t>15</a:t>
            </a:r>
            <a:r>
              <a:rPr lang="zh-CN" altLang="en-US" sz="2400" kern="0" dirty="0" smtClean="0">
                <a:solidFill>
                  <a:prstClr val="white"/>
                </a:solidFill>
                <a:latin typeface="微软雅黑" panose="020B0503020204020204" pitchFamily="34" charset="-122"/>
                <a:ea typeface="微软雅黑" panose="020B0503020204020204" pitchFamily="34" charset="-122"/>
              </a:rPr>
              <a:t>日内</a:t>
            </a:r>
            <a:endParaRPr lang="zh-CN" altLang="en-US" sz="2400" kern="0" dirty="0">
              <a:solidFill>
                <a:prstClr val="white"/>
              </a:solidFill>
              <a:latin typeface="微软雅黑" panose="020B0503020204020204" pitchFamily="34" charset="-122"/>
              <a:ea typeface="微软雅黑" panose="020B0503020204020204" pitchFamily="34" charset="-122"/>
            </a:endParaRPr>
          </a:p>
        </p:txBody>
      </p:sp>
      <p:sp>
        <p:nvSpPr>
          <p:cNvPr id="16" name="MH_SubTitle_3"/>
          <p:cNvSpPr/>
          <p:nvPr>
            <p:custDataLst>
              <p:tags r:id="rId6"/>
            </p:custDataLst>
          </p:nvPr>
        </p:nvSpPr>
        <p:spPr bwMode="auto">
          <a:xfrm>
            <a:off x="6466367" y="3885985"/>
            <a:ext cx="1392672" cy="1392672"/>
          </a:xfrm>
          <a:custGeom>
            <a:avLst/>
            <a:gdLst>
              <a:gd name="T0" fmla="*/ 643 w 643"/>
              <a:gd name="T1" fmla="*/ 339 h 643"/>
              <a:gd name="T2" fmla="*/ 636 w 643"/>
              <a:gd name="T3" fmla="*/ 387 h 643"/>
              <a:gd name="T4" fmla="*/ 623 w 643"/>
              <a:gd name="T5" fmla="*/ 432 h 643"/>
              <a:gd name="T6" fmla="*/ 604 w 643"/>
              <a:gd name="T7" fmla="*/ 474 h 643"/>
              <a:gd name="T8" fmla="*/ 579 w 643"/>
              <a:gd name="T9" fmla="*/ 514 h 643"/>
              <a:gd name="T10" fmla="*/ 548 w 643"/>
              <a:gd name="T11" fmla="*/ 549 h 643"/>
              <a:gd name="T12" fmla="*/ 514 w 643"/>
              <a:gd name="T13" fmla="*/ 579 h 643"/>
              <a:gd name="T14" fmla="*/ 474 w 643"/>
              <a:gd name="T15" fmla="*/ 604 h 643"/>
              <a:gd name="T16" fmla="*/ 432 w 643"/>
              <a:gd name="T17" fmla="*/ 624 h 643"/>
              <a:gd name="T18" fmla="*/ 387 w 643"/>
              <a:gd name="T19" fmla="*/ 636 h 643"/>
              <a:gd name="T20" fmla="*/ 339 w 643"/>
              <a:gd name="T21" fmla="*/ 643 h 643"/>
              <a:gd name="T22" fmla="*/ 306 w 643"/>
              <a:gd name="T23" fmla="*/ 643 h 643"/>
              <a:gd name="T24" fmla="*/ 257 w 643"/>
              <a:gd name="T25" fmla="*/ 636 h 643"/>
              <a:gd name="T26" fmla="*/ 211 w 643"/>
              <a:gd name="T27" fmla="*/ 624 h 643"/>
              <a:gd name="T28" fmla="*/ 169 w 643"/>
              <a:gd name="T29" fmla="*/ 604 h 643"/>
              <a:gd name="T30" fmla="*/ 129 w 643"/>
              <a:gd name="T31" fmla="*/ 579 h 643"/>
              <a:gd name="T32" fmla="*/ 95 w 643"/>
              <a:gd name="T33" fmla="*/ 549 h 643"/>
              <a:gd name="T34" fmla="*/ 64 w 643"/>
              <a:gd name="T35" fmla="*/ 514 h 643"/>
              <a:gd name="T36" fmla="*/ 39 w 643"/>
              <a:gd name="T37" fmla="*/ 474 h 643"/>
              <a:gd name="T38" fmla="*/ 20 w 643"/>
              <a:gd name="T39" fmla="*/ 432 h 643"/>
              <a:gd name="T40" fmla="*/ 7 w 643"/>
              <a:gd name="T41" fmla="*/ 387 h 643"/>
              <a:gd name="T42" fmla="*/ 0 w 643"/>
              <a:gd name="T43" fmla="*/ 339 h 643"/>
              <a:gd name="T44" fmla="*/ 0 w 643"/>
              <a:gd name="T45" fmla="*/ 306 h 643"/>
              <a:gd name="T46" fmla="*/ 7 w 643"/>
              <a:gd name="T47" fmla="*/ 257 h 643"/>
              <a:gd name="T48" fmla="*/ 20 w 643"/>
              <a:gd name="T49" fmla="*/ 211 h 643"/>
              <a:gd name="T50" fmla="*/ 39 w 643"/>
              <a:gd name="T51" fmla="*/ 169 h 643"/>
              <a:gd name="T52" fmla="*/ 64 w 643"/>
              <a:gd name="T53" fmla="*/ 129 h 643"/>
              <a:gd name="T54" fmla="*/ 95 w 643"/>
              <a:gd name="T55" fmla="*/ 95 h 643"/>
              <a:gd name="T56" fmla="*/ 129 w 643"/>
              <a:gd name="T57" fmla="*/ 64 h 643"/>
              <a:gd name="T58" fmla="*/ 169 w 643"/>
              <a:gd name="T59" fmla="*/ 39 h 643"/>
              <a:gd name="T60" fmla="*/ 211 w 643"/>
              <a:gd name="T61" fmla="*/ 20 h 643"/>
              <a:gd name="T62" fmla="*/ 257 w 643"/>
              <a:gd name="T63" fmla="*/ 7 h 643"/>
              <a:gd name="T64" fmla="*/ 306 w 643"/>
              <a:gd name="T65" fmla="*/ 0 h 643"/>
              <a:gd name="T66" fmla="*/ 339 w 643"/>
              <a:gd name="T67" fmla="*/ 0 h 643"/>
              <a:gd name="T68" fmla="*/ 387 w 643"/>
              <a:gd name="T69" fmla="*/ 7 h 643"/>
              <a:gd name="T70" fmla="*/ 432 w 643"/>
              <a:gd name="T71" fmla="*/ 20 h 643"/>
              <a:gd name="T72" fmla="*/ 474 w 643"/>
              <a:gd name="T73" fmla="*/ 39 h 643"/>
              <a:gd name="T74" fmla="*/ 514 w 643"/>
              <a:gd name="T75" fmla="*/ 64 h 643"/>
              <a:gd name="T76" fmla="*/ 548 w 643"/>
              <a:gd name="T77" fmla="*/ 95 h 643"/>
              <a:gd name="T78" fmla="*/ 579 w 643"/>
              <a:gd name="T79" fmla="*/ 129 h 643"/>
              <a:gd name="T80" fmla="*/ 604 w 643"/>
              <a:gd name="T81" fmla="*/ 169 h 643"/>
              <a:gd name="T82" fmla="*/ 623 w 643"/>
              <a:gd name="T83" fmla="*/ 211 h 643"/>
              <a:gd name="T84" fmla="*/ 636 w 643"/>
              <a:gd name="T85" fmla="*/ 257 h 643"/>
              <a:gd name="T86" fmla="*/ 643 w 643"/>
              <a:gd name="T87" fmla="*/ 306 h 6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643" h="643">
                <a:moveTo>
                  <a:pt x="643" y="322"/>
                </a:moveTo>
                <a:lnTo>
                  <a:pt x="643" y="322"/>
                </a:lnTo>
                <a:lnTo>
                  <a:pt x="643" y="339"/>
                </a:lnTo>
                <a:lnTo>
                  <a:pt x="642" y="355"/>
                </a:lnTo>
                <a:lnTo>
                  <a:pt x="639" y="371"/>
                </a:lnTo>
                <a:lnTo>
                  <a:pt x="636" y="387"/>
                </a:lnTo>
                <a:lnTo>
                  <a:pt x="633" y="403"/>
                </a:lnTo>
                <a:lnTo>
                  <a:pt x="628" y="417"/>
                </a:lnTo>
                <a:lnTo>
                  <a:pt x="623" y="432"/>
                </a:lnTo>
                <a:lnTo>
                  <a:pt x="618" y="447"/>
                </a:lnTo>
                <a:lnTo>
                  <a:pt x="611" y="461"/>
                </a:lnTo>
                <a:lnTo>
                  <a:pt x="604" y="474"/>
                </a:lnTo>
                <a:lnTo>
                  <a:pt x="596" y="488"/>
                </a:lnTo>
                <a:lnTo>
                  <a:pt x="588" y="502"/>
                </a:lnTo>
                <a:lnTo>
                  <a:pt x="579" y="514"/>
                </a:lnTo>
                <a:lnTo>
                  <a:pt x="570" y="526"/>
                </a:lnTo>
                <a:lnTo>
                  <a:pt x="560" y="538"/>
                </a:lnTo>
                <a:lnTo>
                  <a:pt x="548" y="549"/>
                </a:lnTo>
                <a:lnTo>
                  <a:pt x="538" y="560"/>
                </a:lnTo>
                <a:lnTo>
                  <a:pt x="526" y="570"/>
                </a:lnTo>
                <a:lnTo>
                  <a:pt x="514" y="579"/>
                </a:lnTo>
                <a:lnTo>
                  <a:pt x="502" y="588"/>
                </a:lnTo>
                <a:lnTo>
                  <a:pt x="488" y="596"/>
                </a:lnTo>
                <a:lnTo>
                  <a:pt x="474" y="604"/>
                </a:lnTo>
                <a:lnTo>
                  <a:pt x="461" y="611"/>
                </a:lnTo>
                <a:lnTo>
                  <a:pt x="447" y="618"/>
                </a:lnTo>
                <a:lnTo>
                  <a:pt x="432" y="624"/>
                </a:lnTo>
                <a:lnTo>
                  <a:pt x="417" y="628"/>
                </a:lnTo>
                <a:lnTo>
                  <a:pt x="402" y="633"/>
                </a:lnTo>
                <a:lnTo>
                  <a:pt x="387" y="636"/>
                </a:lnTo>
                <a:lnTo>
                  <a:pt x="371" y="640"/>
                </a:lnTo>
                <a:lnTo>
                  <a:pt x="355" y="642"/>
                </a:lnTo>
                <a:lnTo>
                  <a:pt x="339" y="643"/>
                </a:lnTo>
                <a:lnTo>
                  <a:pt x="322" y="643"/>
                </a:lnTo>
                <a:lnTo>
                  <a:pt x="322" y="643"/>
                </a:lnTo>
                <a:lnTo>
                  <a:pt x="306" y="643"/>
                </a:lnTo>
                <a:lnTo>
                  <a:pt x="289" y="642"/>
                </a:lnTo>
                <a:lnTo>
                  <a:pt x="273" y="640"/>
                </a:lnTo>
                <a:lnTo>
                  <a:pt x="257" y="636"/>
                </a:lnTo>
                <a:lnTo>
                  <a:pt x="242" y="633"/>
                </a:lnTo>
                <a:lnTo>
                  <a:pt x="226" y="628"/>
                </a:lnTo>
                <a:lnTo>
                  <a:pt x="211" y="624"/>
                </a:lnTo>
                <a:lnTo>
                  <a:pt x="196" y="618"/>
                </a:lnTo>
                <a:lnTo>
                  <a:pt x="183" y="611"/>
                </a:lnTo>
                <a:lnTo>
                  <a:pt x="169" y="604"/>
                </a:lnTo>
                <a:lnTo>
                  <a:pt x="155" y="596"/>
                </a:lnTo>
                <a:lnTo>
                  <a:pt x="142" y="588"/>
                </a:lnTo>
                <a:lnTo>
                  <a:pt x="129" y="579"/>
                </a:lnTo>
                <a:lnTo>
                  <a:pt x="118" y="570"/>
                </a:lnTo>
                <a:lnTo>
                  <a:pt x="105" y="560"/>
                </a:lnTo>
                <a:lnTo>
                  <a:pt x="95" y="549"/>
                </a:lnTo>
                <a:lnTo>
                  <a:pt x="83" y="538"/>
                </a:lnTo>
                <a:lnTo>
                  <a:pt x="73" y="526"/>
                </a:lnTo>
                <a:lnTo>
                  <a:pt x="64" y="514"/>
                </a:lnTo>
                <a:lnTo>
                  <a:pt x="55" y="502"/>
                </a:lnTo>
                <a:lnTo>
                  <a:pt x="47" y="488"/>
                </a:lnTo>
                <a:lnTo>
                  <a:pt x="39" y="474"/>
                </a:lnTo>
                <a:lnTo>
                  <a:pt x="32" y="461"/>
                </a:lnTo>
                <a:lnTo>
                  <a:pt x="25" y="447"/>
                </a:lnTo>
                <a:lnTo>
                  <a:pt x="20" y="432"/>
                </a:lnTo>
                <a:lnTo>
                  <a:pt x="15" y="417"/>
                </a:lnTo>
                <a:lnTo>
                  <a:pt x="11" y="403"/>
                </a:lnTo>
                <a:lnTo>
                  <a:pt x="7" y="387"/>
                </a:lnTo>
                <a:lnTo>
                  <a:pt x="4" y="371"/>
                </a:lnTo>
                <a:lnTo>
                  <a:pt x="1" y="355"/>
                </a:lnTo>
                <a:lnTo>
                  <a:pt x="0" y="339"/>
                </a:lnTo>
                <a:lnTo>
                  <a:pt x="0" y="322"/>
                </a:lnTo>
                <a:lnTo>
                  <a:pt x="0" y="322"/>
                </a:lnTo>
                <a:lnTo>
                  <a:pt x="0" y="306"/>
                </a:lnTo>
                <a:lnTo>
                  <a:pt x="1" y="289"/>
                </a:lnTo>
                <a:lnTo>
                  <a:pt x="4" y="273"/>
                </a:lnTo>
                <a:lnTo>
                  <a:pt x="7" y="257"/>
                </a:lnTo>
                <a:lnTo>
                  <a:pt x="11" y="242"/>
                </a:lnTo>
                <a:lnTo>
                  <a:pt x="15" y="226"/>
                </a:lnTo>
                <a:lnTo>
                  <a:pt x="20" y="211"/>
                </a:lnTo>
                <a:lnTo>
                  <a:pt x="25" y="196"/>
                </a:lnTo>
                <a:lnTo>
                  <a:pt x="32" y="183"/>
                </a:lnTo>
                <a:lnTo>
                  <a:pt x="39" y="169"/>
                </a:lnTo>
                <a:lnTo>
                  <a:pt x="47" y="155"/>
                </a:lnTo>
                <a:lnTo>
                  <a:pt x="55" y="142"/>
                </a:lnTo>
                <a:lnTo>
                  <a:pt x="64" y="129"/>
                </a:lnTo>
                <a:lnTo>
                  <a:pt x="73" y="118"/>
                </a:lnTo>
                <a:lnTo>
                  <a:pt x="83" y="105"/>
                </a:lnTo>
                <a:lnTo>
                  <a:pt x="95" y="95"/>
                </a:lnTo>
                <a:lnTo>
                  <a:pt x="105" y="84"/>
                </a:lnTo>
                <a:lnTo>
                  <a:pt x="118" y="73"/>
                </a:lnTo>
                <a:lnTo>
                  <a:pt x="129" y="64"/>
                </a:lnTo>
                <a:lnTo>
                  <a:pt x="142" y="55"/>
                </a:lnTo>
                <a:lnTo>
                  <a:pt x="155" y="47"/>
                </a:lnTo>
                <a:lnTo>
                  <a:pt x="169" y="39"/>
                </a:lnTo>
                <a:lnTo>
                  <a:pt x="183" y="32"/>
                </a:lnTo>
                <a:lnTo>
                  <a:pt x="196" y="26"/>
                </a:lnTo>
                <a:lnTo>
                  <a:pt x="211" y="20"/>
                </a:lnTo>
                <a:lnTo>
                  <a:pt x="226" y="15"/>
                </a:lnTo>
                <a:lnTo>
                  <a:pt x="242" y="11"/>
                </a:lnTo>
                <a:lnTo>
                  <a:pt x="257" y="7"/>
                </a:lnTo>
                <a:lnTo>
                  <a:pt x="273" y="4"/>
                </a:lnTo>
                <a:lnTo>
                  <a:pt x="289" y="2"/>
                </a:lnTo>
                <a:lnTo>
                  <a:pt x="306" y="0"/>
                </a:lnTo>
                <a:lnTo>
                  <a:pt x="322" y="0"/>
                </a:lnTo>
                <a:lnTo>
                  <a:pt x="322" y="0"/>
                </a:lnTo>
                <a:lnTo>
                  <a:pt x="339" y="0"/>
                </a:lnTo>
                <a:lnTo>
                  <a:pt x="355" y="2"/>
                </a:lnTo>
                <a:lnTo>
                  <a:pt x="371" y="4"/>
                </a:lnTo>
                <a:lnTo>
                  <a:pt x="387" y="7"/>
                </a:lnTo>
                <a:lnTo>
                  <a:pt x="402" y="11"/>
                </a:lnTo>
                <a:lnTo>
                  <a:pt x="417" y="15"/>
                </a:lnTo>
                <a:lnTo>
                  <a:pt x="432" y="20"/>
                </a:lnTo>
                <a:lnTo>
                  <a:pt x="447" y="26"/>
                </a:lnTo>
                <a:lnTo>
                  <a:pt x="461" y="32"/>
                </a:lnTo>
                <a:lnTo>
                  <a:pt x="474" y="39"/>
                </a:lnTo>
                <a:lnTo>
                  <a:pt x="488" y="47"/>
                </a:lnTo>
                <a:lnTo>
                  <a:pt x="502" y="55"/>
                </a:lnTo>
                <a:lnTo>
                  <a:pt x="514" y="64"/>
                </a:lnTo>
                <a:lnTo>
                  <a:pt x="526" y="73"/>
                </a:lnTo>
                <a:lnTo>
                  <a:pt x="538" y="84"/>
                </a:lnTo>
                <a:lnTo>
                  <a:pt x="548" y="95"/>
                </a:lnTo>
                <a:lnTo>
                  <a:pt x="560" y="105"/>
                </a:lnTo>
                <a:lnTo>
                  <a:pt x="570" y="118"/>
                </a:lnTo>
                <a:lnTo>
                  <a:pt x="579" y="129"/>
                </a:lnTo>
                <a:lnTo>
                  <a:pt x="588" y="142"/>
                </a:lnTo>
                <a:lnTo>
                  <a:pt x="596" y="155"/>
                </a:lnTo>
                <a:lnTo>
                  <a:pt x="604" y="169"/>
                </a:lnTo>
                <a:lnTo>
                  <a:pt x="611" y="183"/>
                </a:lnTo>
                <a:lnTo>
                  <a:pt x="618" y="196"/>
                </a:lnTo>
                <a:lnTo>
                  <a:pt x="623" y="211"/>
                </a:lnTo>
                <a:lnTo>
                  <a:pt x="628" y="226"/>
                </a:lnTo>
                <a:lnTo>
                  <a:pt x="633" y="242"/>
                </a:lnTo>
                <a:lnTo>
                  <a:pt x="636" y="257"/>
                </a:lnTo>
                <a:lnTo>
                  <a:pt x="639" y="273"/>
                </a:lnTo>
                <a:lnTo>
                  <a:pt x="642" y="289"/>
                </a:lnTo>
                <a:lnTo>
                  <a:pt x="643" y="306"/>
                </a:lnTo>
                <a:lnTo>
                  <a:pt x="643" y="322"/>
                </a:lnTo>
                <a:lnTo>
                  <a:pt x="643" y="322"/>
                </a:lnTo>
                <a:close/>
              </a:path>
            </a:pathLst>
          </a:custGeom>
          <a:solidFill>
            <a:srgbClr val="398E7D"/>
          </a:solidFill>
          <a:ln>
            <a:noFill/>
          </a:ln>
        </p:spPr>
        <p:txBody>
          <a:bodyPr anchor="ctr" anchorCtr="1">
            <a:normAutofit/>
          </a:bodyPr>
          <a:lstStyle/>
          <a:p>
            <a:pPr lvl="0" algn="ctr">
              <a:defRPr/>
            </a:pPr>
            <a:r>
              <a:rPr lang="en-US" altLang="zh-CN" sz="2400" kern="0" dirty="0" smtClean="0">
                <a:solidFill>
                  <a:prstClr val="white"/>
                </a:solidFill>
                <a:latin typeface="微软雅黑" panose="020B0503020204020204" pitchFamily="34" charset="-122"/>
                <a:ea typeface="微软雅黑" panose="020B0503020204020204" pitchFamily="34" charset="-122"/>
              </a:rPr>
              <a:t>15</a:t>
            </a:r>
            <a:r>
              <a:rPr lang="zh-CN" altLang="en-US" sz="2400" kern="0" dirty="0" smtClean="0">
                <a:solidFill>
                  <a:prstClr val="white"/>
                </a:solidFill>
                <a:latin typeface="微软雅黑" panose="020B0503020204020204" pitchFamily="34" charset="-122"/>
                <a:ea typeface="微软雅黑" panose="020B0503020204020204" pitchFamily="34" charset="-122"/>
              </a:rPr>
              <a:t>日内</a:t>
            </a:r>
            <a:endParaRPr lang="zh-CN" altLang="en-US" sz="2400" kern="0" dirty="0">
              <a:solidFill>
                <a:prstClr val="white"/>
              </a:solidFill>
              <a:latin typeface="微软雅黑" panose="020B0503020204020204" pitchFamily="34" charset="-122"/>
              <a:ea typeface="微软雅黑" panose="020B0503020204020204" pitchFamily="34" charset="-122"/>
            </a:endParaRPr>
          </a:p>
        </p:txBody>
      </p:sp>
      <p:sp>
        <p:nvSpPr>
          <p:cNvPr id="23" name="MH_SubTitle_1"/>
          <p:cNvSpPr txBox="1">
            <a:spLocks noChangeArrowheads="1"/>
          </p:cNvSpPr>
          <p:nvPr/>
        </p:nvSpPr>
        <p:spPr bwMode="auto">
          <a:xfrm>
            <a:off x="1689904" y="2288215"/>
            <a:ext cx="1909823" cy="732785"/>
          </a:xfrm>
          <a:prstGeom prst="rect">
            <a:avLst/>
          </a:prstGeom>
          <a:noFill/>
          <a:ln>
            <a:noFill/>
          </a:ln>
        </p:spPr>
        <p:txBody>
          <a:bodyPr>
            <a:no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r>
              <a:rPr lang="zh-CN" altLang="en-US" sz="2000" b="1" dirty="0" smtClean="0">
                <a:latin typeface="微软雅黑" panose="020B0503020204020204" pitchFamily="34" charset="-122"/>
                <a:ea typeface="微软雅黑" panose="020B0503020204020204" pitchFamily="34" charset="-122"/>
                <a:sym typeface="Calibri" pitchFamily="34" charset="0"/>
              </a:rPr>
              <a:t>因新建</a:t>
            </a:r>
            <a:r>
              <a:rPr lang="en-US" altLang="zh-CN" sz="2000" b="1" dirty="0" smtClean="0">
                <a:latin typeface="微软雅黑" panose="020B0503020204020204" pitchFamily="34" charset="-122"/>
                <a:ea typeface="微软雅黑" panose="020B0503020204020204" pitchFamily="34" charset="-122"/>
                <a:sym typeface="Calibri" pitchFamily="34" charset="0"/>
              </a:rPr>
              <a:t>/</a:t>
            </a:r>
            <a:r>
              <a:rPr lang="zh-CN" altLang="en-US" sz="2000" b="1" dirty="0" smtClean="0">
                <a:latin typeface="微软雅黑" panose="020B0503020204020204" pitchFamily="34" charset="-122"/>
                <a:ea typeface="微软雅黑" panose="020B0503020204020204" pitchFamily="34" charset="-122"/>
                <a:sym typeface="Calibri" pitchFamily="34" charset="0"/>
              </a:rPr>
              <a:t>改建</a:t>
            </a:r>
            <a:r>
              <a:rPr lang="en-US" altLang="zh-CN" sz="2000" b="1" dirty="0" smtClean="0">
                <a:latin typeface="微软雅黑" panose="020B0503020204020204" pitchFamily="34" charset="-122"/>
                <a:ea typeface="微软雅黑" panose="020B0503020204020204" pitchFamily="34" charset="-122"/>
                <a:sym typeface="Calibri" pitchFamily="34" charset="0"/>
              </a:rPr>
              <a:t>/</a:t>
            </a:r>
            <a:r>
              <a:rPr lang="zh-CN" altLang="en-US" sz="2000" b="1" dirty="0" smtClean="0">
                <a:latin typeface="微软雅黑" panose="020B0503020204020204" pitchFamily="34" charset="-122"/>
                <a:ea typeface="微软雅黑" panose="020B0503020204020204" pitchFamily="34" charset="-122"/>
                <a:sym typeface="Calibri" pitchFamily="34" charset="0"/>
              </a:rPr>
              <a:t>扩建</a:t>
            </a:r>
            <a:r>
              <a:rPr lang="en-US" altLang="zh-CN" sz="2000" b="1" dirty="0" smtClean="0">
                <a:latin typeface="微软雅黑" panose="020B0503020204020204" pitchFamily="34" charset="-122"/>
                <a:ea typeface="微软雅黑" panose="020B0503020204020204" pitchFamily="34" charset="-122"/>
                <a:sym typeface="Calibri" pitchFamily="34" charset="0"/>
              </a:rPr>
              <a:t>/</a:t>
            </a:r>
            <a:r>
              <a:rPr lang="zh-CN" altLang="en-US" sz="2000" b="1" dirty="0" smtClean="0">
                <a:latin typeface="微软雅黑" panose="020B0503020204020204" pitchFamily="34" charset="-122"/>
                <a:ea typeface="微软雅黑" panose="020B0503020204020204" pitchFamily="34" charset="-122"/>
                <a:sym typeface="Calibri" pitchFamily="34" charset="0"/>
              </a:rPr>
              <a:t>技术改造</a:t>
            </a:r>
            <a:endParaRPr lang="zh-CN" altLang="en-US" sz="2000" b="1" dirty="0">
              <a:latin typeface="微软雅黑" panose="020B0503020204020204" pitchFamily="34" charset="-122"/>
              <a:ea typeface="微软雅黑" panose="020B0503020204020204" pitchFamily="34" charset="-122"/>
              <a:sym typeface="Calibri" pitchFamily="34" charset="0"/>
            </a:endParaRPr>
          </a:p>
        </p:txBody>
      </p:sp>
      <p:sp>
        <p:nvSpPr>
          <p:cNvPr id="24" name="MH_SubTitle_1"/>
          <p:cNvSpPr txBox="1">
            <a:spLocks noChangeArrowheads="1"/>
          </p:cNvSpPr>
          <p:nvPr/>
        </p:nvSpPr>
        <p:spPr bwMode="auto">
          <a:xfrm>
            <a:off x="3611305" y="2894093"/>
            <a:ext cx="2612019" cy="728803"/>
          </a:xfrm>
          <a:prstGeom prst="rect">
            <a:avLst/>
          </a:prstGeom>
          <a:noFill/>
          <a:ln>
            <a:noFill/>
          </a:ln>
        </p:spPr>
        <p:txBody>
          <a:bodyPr>
            <a:no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r>
              <a:rPr lang="zh-CN" altLang="en-US" sz="2000" b="1" dirty="0" smtClean="0">
                <a:latin typeface="微软雅黑" panose="020B0503020204020204" pitchFamily="34" charset="-122"/>
                <a:ea typeface="微软雅黑" panose="020B0503020204020204" pitchFamily="34" charset="-122"/>
                <a:sym typeface="Calibri" pitchFamily="34" charset="0"/>
              </a:rPr>
              <a:t>因技术</a:t>
            </a:r>
            <a:r>
              <a:rPr lang="en-US" altLang="zh-CN" sz="2000" b="1" dirty="0" smtClean="0">
                <a:latin typeface="微软雅黑" panose="020B0503020204020204" pitchFamily="34" charset="-122"/>
                <a:ea typeface="微软雅黑" panose="020B0503020204020204" pitchFamily="34" charset="-122"/>
                <a:sym typeface="Calibri" pitchFamily="34" charset="0"/>
              </a:rPr>
              <a:t>/</a:t>
            </a:r>
            <a:r>
              <a:rPr lang="zh-CN" altLang="en-US" sz="2000" b="1" dirty="0" smtClean="0">
                <a:latin typeface="微软雅黑" panose="020B0503020204020204" pitchFamily="34" charset="-122"/>
                <a:ea typeface="微软雅黑" panose="020B0503020204020204" pitchFamily="34" charset="-122"/>
                <a:sym typeface="Calibri" pitchFamily="34" charset="0"/>
              </a:rPr>
              <a:t>工艺</a:t>
            </a:r>
            <a:r>
              <a:rPr lang="en-US" altLang="zh-CN" sz="2000" b="1" dirty="0" smtClean="0">
                <a:latin typeface="微软雅黑" panose="020B0503020204020204" pitchFamily="34" charset="-122"/>
                <a:ea typeface="微软雅黑" panose="020B0503020204020204" pitchFamily="34" charset="-122"/>
                <a:sym typeface="Calibri" pitchFamily="34" charset="0"/>
              </a:rPr>
              <a:t>/</a:t>
            </a:r>
            <a:r>
              <a:rPr lang="zh-CN" altLang="en-US" sz="2000" b="1" dirty="0" smtClean="0">
                <a:latin typeface="微软雅黑" panose="020B0503020204020204" pitchFamily="34" charset="-122"/>
                <a:ea typeface="微软雅黑" panose="020B0503020204020204" pitchFamily="34" charset="-122"/>
                <a:sym typeface="Calibri" pitchFamily="34" charset="0"/>
              </a:rPr>
              <a:t>设备</a:t>
            </a:r>
            <a:endParaRPr lang="en-US" altLang="zh-CN" sz="2000" b="1" dirty="0" smtClean="0">
              <a:latin typeface="微软雅黑" panose="020B0503020204020204" pitchFamily="34" charset="-122"/>
              <a:ea typeface="微软雅黑" panose="020B0503020204020204" pitchFamily="34" charset="-122"/>
              <a:sym typeface="Calibri" pitchFamily="34" charset="0"/>
            </a:endParaRPr>
          </a:p>
          <a:p>
            <a:pPr algn="ctr"/>
            <a:r>
              <a:rPr lang="zh-CN" altLang="en-US" sz="2000" b="1" dirty="0" smtClean="0">
                <a:latin typeface="微软雅黑" panose="020B0503020204020204" pitchFamily="34" charset="-122"/>
                <a:ea typeface="微软雅黑" panose="020B0503020204020204" pitchFamily="34" charset="-122"/>
                <a:sym typeface="Calibri" pitchFamily="34" charset="0"/>
              </a:rPr>
              <a:t>或者材料等发生变化</a:t>
            </a:r>
          </a:p>
        </p:txBody>
      </p:sp>
      <p:sp>
        <p:nvSpPr>
          <p:cNvPr id="25" name="MH_SubTitle_1"/>
          <p:cNvSpPr txBox="1">
            <a:spLocks noChangeArrowheads="1"/>
          </p:cNvSpPr>
          <p:nvPr/>
        </p:nvSpPr>
        <p:spPr bwMode="auto">
          <a:xfrm>
            <a:off x="6119150" y="2283014"/>
            <a:ext cx="2341944" cy="1015780"/>
          </a:xfrm>
          <a:prstGeom prst="rect">
            <a:avLst/>
          </a:prstGeom>
          <a:noFill/>
          <a:ln>
            <a:noFill/>
          </a:ln>
        </p:spPr>
        <p:txBody>
          <a:bodyPr>
            <a:no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r>
              <a:rPr lang="zh-CN" altLang="en-US" sz="2000" b="1" dirty="0" smtClean="0">
                <a:latin typeface="微软雅黑" panose="020B0503020204020204" pitchFamily="34" charset="-122"/>
                <a:ea typeface="微软雅黑" panose="020B0503020204020204" pitchFamily="34" charset="-122"/>
                <a:sym typeface="Calibri" pitchFamily="34" charset="0"/>
              </a:rPr>
              <a:t>因工作场所</a:t>
            </a:r>
            <a:r>
              <a:rPr lang="en-US" altLang="zh-CN" sz="2000" b="1" dirty="0" smtClean="0">
                <a:latin typeface="微软雅黑" panose="020B0503020204020204" pitchFamily="34" charset="-122"/>
                <a:ea typeface="微软雅黑" panose="020B0503020204020204" pitchFamily="34" charset="-122"/>
                <a:sym typeface="Calibri" pitchFamily="34" charset="0"/>
              </a:rPr>
              <a:t>/</a:t>
            </a:r>
            <a:r>
              <a:rPr lang="zh-CN" altLang="en-US" sz="2000" b="1" dirty="0" smtClean="0">
                <a:latin typeface="微软雅黑" panose="020B0503020204020204" pitchFamily="34" charset="-122"/>
                <a:ea typeface="微软雅黑" panose="020B0503020204020204" pitchFamily="34" charset="-122"/>
                <a:sym typeface="Calibri" pitchFamily="34" charset="0"/>
              </a:rPr>
              <a:t>名称</a:t>
            </a:r>
            <a:r>
              <a:rPr lang="en-US" altLang="zh-CN" sz="2000" b="1" dirty="0" smtClean="0">
                <a:latin typeface="微软雅黑" panose="020B0503020204020204" pitchFamily="34" charset="-122"/>
                <a:ea typeface="微软雅黑" panose="020B0503020204020204" pitchFamily="34" charset="-122"/>
                <a:sym typeface="Calibri" pitchFamily="34" charset="0"/>
              </a:rPr>
              <a:t>/</a:t>
            </a:r>
            <a:r>
              <a:rPr lang="zh-CN" altLang="en-US" sz="2000" b="1" dirty="0" smtClean="0">
                <a:latin typeface="微软雅黑" panose="020B0503020204020204" pitchFamily="34" charset="-122"/>
                <a:ea typeface="微软雅黑" panose="020B0503020204020204" pitchFamily="34" charset="-122"/>
                <a:sym typeface="Calibri" pitchFamily="34" charset="0"/>
              </a:rPr>
              <a:t>法定代表人或者主要负责人发生变化</a:t>
            </a:r>
          </a:p>
        </p:txBody>
      </p:sp>
      <p:sp>
        <p:nvSpPr>
          <p:cNvPr id="26" name="MH_SubTitle_1"/>
          <p:cNvSpPr txBox="1">
            <a:spLocks noChangeArrowheads="1"/>
          </p:cNvSpPr>
          <p:nvPr/>
        </p:nvSpPr>
        <p:spPr bwMode="auto">
          <a:xfrm>
            <a:off x="8288311" y="2867328"/>
            <a:ext cx="1905827" cy="741189"/>
          </a:xfrm>
          <a:prstGeom prst="rect">
            <a:avLst/>
          </a:prstGeom>
          <a:noFill/>
          <a:ln>
            <a:noFill/>
          </a:ln>
        </p:spPr>
        <p:txBody>
          <a:bodyPr>
            <a:no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r>
              <a:rPr lang="zh-CN" altLang="en-US" sz="2000" b="1" dirty="0" smtClean="0">
                <a:latin typeface="微软雅黑" panose="020B0503020204020204" pitchFamily="34" charset="-122"/>
                <a:ea typeface="微软雅黑" panose="020B0503020204020204" pitchFamily="34" charset="-122"/>
                <a:sym typeface="Calibri" pitchFamily="34" charset="0"/>
              </a:rPr>
              <a:t>发现原申报</a:t>
            </a:r>
            <a:endParaRPr lang="en-US" altLang="zh-CN" sz="2000" b="1" dirty="0" smtClean="0">
              <a:latin typeface="微软雅黑" panose="020B0503020204020204" pitchFamily="34" charset="-122"/>
              <a:ea typeface="微软雅黑" panose="020B0503020204020204" pitchFamily="34" charset="-122"/>
              <a:sym typeface="Calibri" pitchFamily="34" charset="0"/>
            </a:endParaRPr>
          </a:p>
          <a:p>
            <a:pPr algn="ctr"/>
            <a:r>
              <a:rPr lang="zh-CN" altLang="en-US" sz="2000" b="1" dirty="0" smtClean="0">
                <a:latin typeface="微软雅黑" panose="020B0503020204020204" pitchFamily="34" charset="-122"/>
                <a:ea typeface="微软雅黑" panose="020B0503020204020204" pitchFamily="34" charset="-122"/>
                <a:sym typeface="Calibri" pitchFamily="34" charset="0"/>
              </a:rPr>
              <a:t>内容发生变化</a:t>
            </a:r>
          </a:p>
        </p:txBody>
      </p:sp>
      <p:sp>
        <p:nvSpPr>
          <p:cNvPr id="14" name="矩形 13"/>
          <p:cNvSpPr/>
          <p:nvPr/>
        </p:nvSpPr>
        <p:spPr>
          <a:xfrm>
            <a:off x="783045" y="1034839"/>
            <a:ext cx="6440822" cy="523220"/>
          </a:xfrm>
          <a:prstGeom prst="rect">
            <a:avLst/>
          </a:prstGeom>
        </p:spPr>
        <p:txBody>
          <a:bodyPr wrap="square" anchor="ctr">
            <a:spAutoFit/>
          </a:bodyPr>
          <a:lstStyle/>
          <a:p>
            <a:r>
              <a:rPr lang="zh-CN" altLang="en-US" sz="2800" b="1" dirty="0" smtClean="0">
                <a:solidFill>
                  <a:srgbClr val="01458E"/>
                </a:solidFill>
                <a:latin typeface="微软雅黑" panose="020B0503020204020204" pitchFamily="34" charset="-122"/>
                <a:ea typeface="微软雅黑" panose="020B0503020204020204" pitchFamily="34" charset="-122"/>
                <a:sym typeface="Calibri" pitchFamily="34" charset="0"/>
              </a:rPr>
              <a:t>职业病危害因素申报</a:t>
            </a:r>
            <a:endParaRPr lang="en-US" altLang="zh-CN" sz="2800" b="1" dirty="0" smtClean="0">
              <a:solidFill>
                <a:srgbClr val="01458E"/>
              </a:solidFill>
              <a:latin typeface="微软雅黑" panose="020B0503020204020204" pitchFamily="34" charset="-122"/>
              <a:ea typeface="微软雅黑" panose="020B0503020204020204" pitchFamily="34" charset="-122"/>
              <a:sym typeface="Calibri" pitchFamily="34" charset="0"/>
            </a:endParaRPr>
          </a:p>
        </p:txBody>
      </p:sp>
      <p:sp>
        <p:nvSpPr>
          <p:cNvPr id="15" name="矩形 14"/>
          <p:cNvSpPr/>
          <p:nvPr/>
        </p:nvSpPr>
        <p:spPr>
          <a:xfrm>
            <a:off x="30867" y="158553"/>
            <a:ext cx="60959" cy="191674"/>
          </a:xfrm>
          <a:prstGeom prst="rect">
            <a:avLst/>
          </a:prstGeom>
          <a:solidFill>
            <a:schemeClr val="tx1">
              <a:lumMod val="95000"/>
              <a:lumOff val="5000"/>
            </a:schemeClr>
          </a:solidFill>
        </p:spPr>
        <p:style>
          <a:lnRef idx="2">
            <a:schemeClr val="accent1">
              <a:shade val="50000"/>
            </a:schemeClr>
          </a:lnRef>
          <a:fillRef idx="1">
            <a:schemeClr val="accent1"/>
          </a:fillRef>
          <a:effectRef idx="0">
            <a:schemeClr val="accent1"/>
          </a:effectRef>
          <a:fontRef idx="minor">
            <a:schemeClr val="lt1"/>
          </a:fontRef>
        </p:style>
        <p:txBody>
          <a:bodyPr lIns="121268" tIns="60634" rIns="121268" bIns="60634" rtlCol="0" anchor="ctr"/>
          <a:lstStyle/>
          <a:p>
            <a:pPr algn="ctr"/>
            <a:endParaRPr lang="zh-CN" altLang="en-US"/>
          </a:p>
        </p:txBody>
      </p:sp>
      <p:sp>
        <p:nvSpPr>
          <p:cNvPr id="17" name="矩形 16"/>
          <p:cNvSpPr/>
          <p:nvPr/>
        </p:nvSpPr>
        <p:spPr>
          <a:xfrm>
            <a:off x="199857" y="158553"/>
            <a:ext cx="113625" cy="191674"/>
          </a:xfrm>
          <a:prstGeom prst="rect">
            <a:avLst/>
          </a:prstGeom>
          <a:solidFill>
            <a:schemeClr val="tx1">
              <a:lumMod val="95000"/>
              <a:lumOff val="5000"/>
            </a:schemeClr>
          </a:solidFill>
        </p:spPr>
        <p:style>
          <a:lnRef idx="2">
            <a:schemeClr val="accent1">
              <a:shade val="50000"/>
            </a:schemeClr>
          </a:lnRef>
          <a:fillRef idx="1">
            <a:schemeClr val="accent1"/>
          </a:fillRef>
          <a:effectRef idx="0">
            <a:schemeClr val="accent1"/>
          </a:effectRef>
          <a:fontRef idx="minor">
            <a:schemeClr val="lt1"/>
          </a:fontRef>
        </p:style>
        <p:txBody>
          <a:bodyPr lIns="121268" tIns="60634" rIns="121268" bIns="60634" rtlCol="0" anchor="ctr"/>
          <a:lstStyle/>
          <a:p>
            <a:pPr algn="ctr"/>
            <a:endParaRPr lang="zh-CN" altLang="en-US"/>
          </a:p>
        </p:txBody>
      </p:sp>
      <p:sp>
        <p:nvSpPr>
          <p:cNvPr id="22" name="文本框 3"/>
          <p:cNvSpPr txBox="1"/>
          <p:nvPr/>
        </p:nvSpPr>
        <p:spPr>
          <a:xfrm>
            <a:off x="313482" y="38482"/>
            <a:ext cx="3066190" cy="430229"/>
          </a:xfrm>
          <a:prstGeom prst="rect">
            <a:avLst/>
          </a:prstGeom>
          <a:noFill/>
        </p:spPr>
        <p:txBody>
          <a:bodyPr wrap="none" lIns="121268" tIns="60634" rIns="121268" bIns="60634" rtlCol="0">
            <a:spAutoFit/>
          </a:bodyPr>
          <a:lstStyle/>
          <a:p>
            <a:r>
              <a:rPr lang="zh-CN" altLang="en-US" sz="2000" b="1" dirty="0" smtClean="0">
                <a:latin typeface="微软雅黑" panose="020B0503020204020204" pitchFamily="34" charset="-122"/>
                <a:ea typeface="微软雅黑" panose="020B0503020204020204" pitchFamily="34" charset="-122"/>
              </a:rPr>
              <a:t>职业卫生管理的基本要求</a:t>
            </a:r>
            <a:endParaRPr lang="zh-CN" altLang="en-US" sz="2000" b="1" dirty="0">
              <a:latin typeface="微软雅黑" panose="020B0503020204020204" pitchFamily="34" charset="-122"/>
              <a:ea typeface="微软雅黑" panose="020B0503020204020204" pitchFamily="34" charset="-122"/>
            </a:endParaRPr>
          </a:p>
        </p:txBody>
      </p:sp>
    </p:spTree>
    <p:custDataLst>
      <p:tags r:id="rId1"/>
    </p:custDataLst>
    <p:extLst>
      <p:ext uri="{BB962C8B-B14F-4D97-AF65-F5344CB8AC3E}">
        <p14:creationId xmlns:p14="http://schemas.microsoft.com/office/powerpoint/2010/main" val="26897588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表格 5"/>
          <p:cNvGraphicFramePr>
            <a:graphicFrameLocks noGrp="1"/>
          </p:cNvGraphicFramePr>
          <p:nvPr/>
        </p:nvGraphicFramePr>
        <p:xfrm>
          <a:off x="736600" y="2361235"/>
          <a:ext cx="10838084" cy="3006624"/>
        </p:xfrm>
        <a:graphic>
          <a:graphicData uri="http://schemas.openxmlformats.org/drawingml/2006/table">
            <a:tbl>
              <a:tblPr>
                <a:effectLst/>
              </a:tblPr>
              <a:tblGrid>
                <a:gridCol w="3029620"/>
                <a:gridCol w="3004970"/>
                <a:gridCol w="4803494"/>
              </a:tblGrid>
              <a:tr h="784285">
                <a:tc>
                  <a:txBody>
                    <a:bodyPr/>
                    <a:lstStyle/>
                    <a:p>
                      <a:pPr algn="ctr">
                        <a:lnSpc>
                          <a:spcPct val="150000"/>
                        </a:lnSpc>
                        <a:spcBef>
                          <a:spcPts val="50"/>
                        </a:spcBef>
                      </a:pPr>
                      <a:r>
                        <a:rPr lang="zh-CN" altLang="en-US" sz="2800" b="1" kern="1200" dirty="0" smtClean="0">
                          <a:solidFill>
                            <a:srgbClr val="01458E"/>
                          </a:solidFill>
                          <a:latin typeface="微软雅黑" panose="020B0503020204020204" pitchFamily="34" charset="-122"/>
                          <a:ea typeface="微软雅黑" panose="020B0503020204020204" pitchFamily="34" charset="-122"/>
                          <a:cs typeface="+mn-cs"/>
                          <a:sym typeface="Calibri" pitchFamily="34" charset="0"/>
                        </a:rPr>
                        <a:t>项目类别</a:t>
                      </a:r>
                      <a:endParaRPr lang="zh-TW" altLang="en-US" sz="2800" b="1" kern="1200" dirty="0" smtClean="0">
                        <a:solidFill>
                          <a:srgbClr val="01458E"/>
                        </a:solidFill>
                        <a:latin typeface="微软雅黑" panose="020B0503020204020204" pitchFamily="34" charset="-122"/>
                        <a:ea typeface="微软雅黑" panose="020B0503020204020204" pitchFamily="34" charset="-122"/>
                        <a:cs typeface="+mn-cs"/>
                        <a:sym typeface="Calibri" pitchFamily="34" charset="0"/>
                      </a:endParaRPr>
                    </a:p>
                  </a:txBody>
                  <a:tcPr>
                    <a:lnL w="38100" cap="flat" cmpd="sng" algn="ctr">
                      <a:noFill/>
                      <a:prstDash val="lgDash"/>
                      <a:round/>
                      <a:headEnd type="none" w="med" len="med"/>
                      <a:tailEnd type="none" w="med" len="med"/>
                    </a:lnL>
                    <a:lnR w="38100" cap="flat" cmpd="sng" algn="ctr">
                      <a:solidFill>
                        <a:schemeClr val="tx1">
                          <a:lumMod val="95000"/>
                          <a:lumOff val="5000"/>
                        </a:schemeClr>
                      </a:solidFill>
                      <a:prstDash val="solid"/>
                      <a:round/>
                      <a:headEnd type="none" w="med" len="med"/>
                      <a:tailEnd type="none" w="med" len="med"/>
                    </a:lnR>
                    <a:lnT w="38100" cap="flat" cmpd="sng" algn="ctr">
                      <a:solidFill>
                        <a:schemeClr val="tx1">
                          <a:lumMod val="95000"/>
                          <a:lumOff val="5000"/>
                        </a:schemeClr>
                      </a:solidFill>
                      <a:prstDash val="solid"/>
                      <a:round/>
                      <a:headEnd type="none" w="med" len="med"/>
                      <a:tailEnd type="none" w="med" len="med"/>
                    </a:lnT>
                    <a:lnB w="38100" cap="flat" cmpd="sng" algn="ctr">
                      <a:solidFill>
                        <a:schemeClr val="tx1">
                          <a:lumMod val="95000"/>
                          <a:lumOff val="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914400" rtl="0" eaLnBrk="1" latinLnBrk="0" hangingPunct="1">
                        <a:lnSpc>
                          <a:spcPct val="150000"/>
                        </a:lnSpc>
                        <a:spcBef>
                          <a:spcPts val="50"/>
                        </a:spcBef>
                      </a:pPr>
                      <a:r>
                        <a:rPr lang="zh-CN" altLang="en-US" sz="2800" b="1" kern="1200" dirty="0" smtClean="0">
                          <a:solidFill>
                            <a:srgbClr val="01458E"/>
                          </a:solidFill>
                          <a:latin typeface="微软雅黑" panose="020B0503020204020204" pitchFamily="34" charset="-122"/>
                          <a:ea typeface="微软雅黑" panose="020B0503020204020204" pitchFamily="34" charset="-122"/>
                          <a:cs typeface="+mn-cs"/>
                          <a:sym typeface="Calibri" pitchFamily="34" charset="0"/>
                        </a:rPr>
                        <a:t>检测</a:t>
                      </a:r>
                      <a:r>
                        <a:rPr lang="en-US" altLang="zh-CN" sz="2800" b="1" kern="1200" dirty="0" smtClean="0">
                          <a:solidFill>
                            <a:srgbClr val="01458E"/>
                          </a:solidFill>
                          <a:latin typeface="微软雅黑" panose="020B0503020204020204" pitchFamily="34" charset="-122"/>
                          <a:ea typeface="微软雅黑" panose="020B0503020204020204" pitchFamily="34" charset="-122"/>
                          <a:cs typeface="+mn-cs"/>
                          <a:sym typeface="Calibri" pitchFamily="34" charset="0"/>
                        </a:rPr>
                        <a:t>/</a:t>
                      </a:r>
                      <a:r>
                        <a:rPr lang="zh-CN" altLang="en-US" sz="2800" b="1" kern="1200" dirty="0" smtClean="0">
                          <a:solidFill>
                            <a:srgbClr val="01458E"/>
                          </a:solidFill>
                          <a:latin typeface="微软雅黑" panose="020B0503020204020204" pitchFamily="34" charset="-122"/>
                          <a:ea typeface="微软雅黑" panose="020B0503020204020204" pitchFamily="34" charset="-122"/>
                          <a:cs typeface="+mn-cs"/>
                          <a:sym typeface="Calibri" pitchFamily="34" charset="0"/>
                        </a:rPr>
                        <a:t>监测周期</a:t>
                      </a:r>
                      <a:endParaRPr lang="zh-TW" altLang="en-US" sz="2800" b="1" kern="1200" dirty="0" smtClean="0">
                        <a:solidFill>
                          <a:srgbClr val="01458E"/>
                        </a:solidFill>
                        <a:latin typeface="微软雅黑" panose="020B0503020204020204" pitchFamily="34" charset="-122"/>
                        <a:ea typeface="微软雅黑" panose="020B0503020204020204" pitchFamily="34" charset="-122"/>
                        <a:cs typeface="+mn-cs"/>
                        <a:sym typeface="Calibri" pitchFamily="34" charset="0"/>
                      </a:endParaRPr>
                    </a:p>
                  </a:txBody>
                  <a:tcPr>
                    <a:lnL w="38100" cap="flat" cmpd="sng" algn="ctr">
                      <a:solidFill>
                        <a:schemeClr val="tx1">
                          <a:lumMod val="95000"/>
                          <a:lumOff val="5000"/>
                        </a:schemeClr>
                      </a:solidFill>
                      <a:prstDash val="solid"/>
                      <a:round/>
                      <a:headEnd type="none" w="med" len="med"/>
                      <a:tailEnd type="none" w="med" len="med"/>
                    </a:lnL>
                    <a:lnR w="38100" cap="flat" cmpd="sng" algn="ctr">
                      <a:solidFill>
                        <a:schemeClr val="tx1">
                          <a:lumMod val="95000"/>
                          <a:lumOff val="5000"/>
                        </a:schemeClr>
                      </a:solidFill>
                      <a:prstDash val="solid"/>
                      <a:round/>
                      <a:headEnd type="none" w="med" len="med"/>
                      <a:tailEnd type="none" w="med" len="med"/>
                    </a:lnR>
                    <a:lnT w="38100" cap="flat" cmpd="sng" algn="ctr">
                      <a:solidFill>
                        <a:schemeClr val="tx1">
                          <a:lumMod val="95000"/>
                          <a:lumOff val="5000"/>
                        </a:schemeClr>
                      </a:solidFill>
                      <a:prstDash val="solid"/>
                      <a:round/>
                      <a:headEnd type="none" w="med" len="med"/>
                      <a:tailEnd type="none" w="med" len="med"/>
                    </a:lnT>
                    <a:lnB w="38100" cap="flat" cmpd="sng" algn="ctr">
                      <a:solidFill>
                        <a:schemeClr val="tx1">
                          <a:lumMod val="95000"/>
                          <a:lumOff val="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914400" rtl="0" eaLnBrk="1" latinLnBrk="0" hangingPunct="1">
                        <a:lnSpc>
                          <a:spcPct val="150000"/>
                        </a:lnSpc>
                        <a:spcBef>
                          <a:spcPts val="50"/>
                        </a:spcBef>
                      </a:pPr>
                      <a:r>
                        <a:rPr lang="zh-CN" altLang="en-US" sz="2800" b="1" kern="1200" dirty="0" smtClean="0">
                          <a:solidFill>
                            <a:srgbClr val="01458E"/>
                          </a:solidFill>
                          <a:latin typeface="微软雅黑" panose="020B0503020204020204" pitchFamily="34" charset="-122"/>
                          <a:ea typeface="微软雅黑" panose="020B0503020204020204" pitchFamily="34" charset="-122"/>
                          <a:cs typeface="+mn-cs"/>
                          <a:sym typeface="Calibri" pitchFamily="34" charset="0"/>
                        </a:rPr>
                        <a:t>其他</a:t>
                      </a:r>
                      <a:endParaRPr lang="zh-TW" altLang="en-US" sz="2800" b="1" kern="1200" dirty="0" smtClean="0">
                        <a:solidFill>
                          <a:srgbClr val="01458E"/>
                        </a:solidFill>
                        <a:latin typeface="微软雅黑" panose="020B0503020204020204" pitchFamily="34" charset="-122"/>
                        <a:ea typeface="微软雅黑" panose="020B0503020204020204" pitchFamily="34" charset="-122"/>
                        <a:cs typeface="+mn-cs"/>
                        <a:sym typeface="Calibri" pitchFamily="34" charset="0"/>
                      </a:endParaRPr>
                    </a:p>
                  </a:txBody>
                  <a:tcPr>
                    <a:lnL w="38100" cap="flat" cmpd="sng" algn="ctr">
                      <a:solidFill>
                        <a:schemeClr val="tx1">
                          <a:lumMod val="95000"/>
                          <a:lumOff val="5000"/>
                        </a:schemeClr>
                      </a:solidFill>
                      <a:prstDash val="solid"/>
                      <a:round/>
                      <a:headEnd type="none" w="med" len="med"/>
                      <a:tailEnd type="none" w="med" len="med"/>
                    </a:lnL>
                    <a:lnR w="38100" cap="flat" cmpd="sng" algn="ctr">
                      <a:noFill/>
                      <a:prstDash val="lgDash"/>
                      <a:round/>
                      <a:headEnd type="none" w="med" len="med"/>
                      <a:tailEnd type="none" w="med" len="med"/>
                    </a:lnR>
                    <a:lnT w="38100" cap="flat" cmpd="sng" algn="ctr">
                      <a:solidFill>
                        <a:schemeClr val="tx1">
                          <a:lumMod val="95000"/>
                          <a:lumOff val="5000"/>
                        </a:schemeClr>
                      </a:solidFill>
                      <a:prstDash val="solid"/>
                      <a:round/>
                      <a:headEnd type="none" w="med" len="med"/>
                      <a:tailEnd type="none" w="med" len="med"/>
                    </a:lnT>
                    <a:lnB w="38100" cap="flat" cmpd="sng" algn="ctr">
                      <a:solidFill>
                        <a:schemeClr val="tx1">
                          <a:lumMod val="95000"/>
                          <a:lumOff val="5000"/>
                        </a:schemeClr>
                      </a:solidFill>
                      <a:prstDash val="solid"/>
                      <a:round/>
                      <a:headEnd type="none" w="med" len="med"/>
                      <a:tailEnd type="none" w="med" len="med"/>
                    </a:lnB>
                    <a:lnTlToBr w="12700" cmpd="sng">
                      <a:noFill/>
                      <a:prstDash val="solid"/>
                    </a:lnTlToBr>
                    <a:lnBlToTr w="12700" cmpd="sng">
                      <a:noFill/>
                      <a:prstDash val="solid"/>
                    </a:lnBlToTr>
                    <a:noFill/>
                  </a:tcPr>
                </a:tc>
              </a:tr>
              <a:tr h="763929">
                <a:tc>
                  <a:txBody>
                    <a:bodyPr/>
                    <a:lstStyle/>
                    <a:p>
                      <a:pPr algn="ctr">
                        <a:lnSpc>
                          <a:spcPct val="150000"/>
                        </a:lnSpc>
                      </a:pPr>
                      <a:r>
                        <a:rPr lang="zh-CN" altLang="en-US" sz="2400" b="0" dirty="0" smtClean="0">
                          <a:solidFill>
                            <a:schemeClr val="tx1"/>
                          </a:solidFill>
                          <a:latin typeface="Microsoft YaHei" pitchFamily="34" charset="-122"/>
                          <a:ea typeface="Microsoft YaHei" pitchFamily="34" charset="-122"/>
                        </a:rPr>
                        <a:t>职业病危害因素检测</a:t>
                      </a:r>
                      <a:endParaRPr lang="zh-TW" altLang="en-US" sz="2400" b="0" dirty="0" smtClean="0">
                        <a:solidFill>
                          <a:schemeClr val="tx1"/>
                        </a:solidFill>
                        <a:latin typeface="Microsoft YaHei" pitchFamily="34" charset="-122"/>
                        <a:ea typeface="Microsoft YaHei" pitchFamily="34" charset="-122"/>
                      </a:endParaRPr>
                    </a:p>
                  </a:txBody>
                  <a:tcPr>
                    <a:lnL w="38100" cap="flat" cmpd="sng" algn="ctr">
                      <a:noFill/>
                      <a:prstDash val="lgDash"/>
                      <a:round/>
                      <a:headEnd type="none" w="med" len="med"/>
                      <a:tailEnd type="none" w="med" len="med"/>
                    </a:lnL>
                    <a:lnR w="38100" cap="flat" cmpd="sng" algn="ctr">
                      <a:solidFill>
                        <a:schemeClr val="tx1">
                          <a:lumMod val="95000"/>
                          <a:lumOff val="5000"/>
                        </a:schemeClr>
                      </a:solidFill>
                      <a:prstDash val="solid"/>
                      <a:round/>
                      <a:headEnd type="none" w="med" len="med"/>
                      <a:tailEnd type="none" w="med" len="med"/>
                    </a:lnR>
                    <a:lnT w="38100" cap="flat" cmpd="sng" algn="ctr">
                      <a:solidFill>
                        <a:schemeClr val="tx1">
                          <a:lumMod val="95000"/>
                          <a:lumOff val="5000"/>
                        </a:schemeClr>
                      </a:solidFill>
                      <a:prstDash val="solid"/>
                      <a:round/>
                      <a:headEnd type="none" w="med" len="med"/>
                      <a:tailEnd type="none" w="med" len="med"/>
                    </a:lnT>
                    <a:lnB w="38100" cap="flat" cmpd="sng" algn="ctr">
                      <a:solidFill>
                        <a:schemeClr val="tx1">
                          <a:lumMod val="95000"/>
                          <a:lumOff val="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914400" rtl="0" eaLnBrk="1" latinLnBrk="0" hangingPunct="1">
                        <a:lnSpc>
                          <a:spcPct val="150000"/>
                        </a:lnSpc>
                      </a:pPr>
                      <a:r>
                        <a:rPr lang="zh-CN" altLang="en-US" sz="2400" b="0" kern="1200" dirty="0" smtClean="0">
                          <a:solidFill>
                            <a:schemeClr val="tx1"/>
                          </a:solidFill>
                          <a:latin typeface="Microsoft YaHei" pitchFamily="34" charset="-122"/>
                          <a:ea typeface="Microsoft YaHei" pitchFamily="34" charset="-122"/>
                          <a:cs typeface="+mn-cs"/>
                        </a:rPr>
                        <a:t>每一年至少</a:t>
                      </a:r>
                      <a:r>
                        <a:rPr lang="en-US" altLang="zh-CN" sz="2400" b="0" kern="1200" dirty="0" smtClean="0">
                          <a:solidFill>
                            <a:schemeClr val="tx1"/>
                          </a:solidFill>
                          <a:latin typeface="Microsoft YaHei" pitchFamily="34" charset="-122"/>
                          <a:ea typeface="Microsoft YaHei" pitchFamily="34" charset="-122"/>
                          <a:cs typeface="+mn-cs"/>
                        </a:rPr>
                        <a:t>1</a:t>
                      </a:r>
                      <a:r>
                        <a:rPr lang="zh-CN" altLang="en-US" sz="2400" b="0" kern="1200" dirty="0" smtClean="0">
                          <a:solidFill>
                            <a:schemeClr val="tx1"/>
                          </a:solidFill>
                          <a:latin typeface="Microsoft YaHei" pitchFamily="34" charset="-122"/>
                          <a:ea typeface="Microsoft YaHei" pitchFamily="34" charset="-122"/>
                          <a:cs typeface="+mn-cs"/>
                        </a:rPr>
                        <a:t>次</a:t>
                      </a:r>
                      <a:endParaRPr lang="zh-TW" altLang="en-US" sz="2400" b="0" kern="1200" dirty="0" smtClean="0">
                        <a:solidFill>
                          <a:schemeClr val="tx1"/>
                        </a:solidFill>
                        <a:latin typeface="Microsoft YaHei" pitchFamily="34" charset="-122"/>
                        <a:ea typeface="Microsoft YaHei" pitchFamily="34" charset="-122"/>
                        <a:cs typeface="+mn-cs"/>
                      </a:endParaRPr>
                    </a:p>
                  </a:txBody>
                  <a:tcPr>
                    <a:lnL w="38100" cap="flat" cmpd="sng" algn="ctr">
                      <a:solidFill>
                        <a:schemeClr val="tx1">
                          <a:lumMod val="95000"/>
                          <a:lumOff val="5000"/>
                        </a:schemeClr>
                      </a:solidFill>
                      <a:prstDash val="solid"/>
                      <a:round/>
                      <a:headEnd type="none" w="med" len="med"/>
                      <a:tailEnd type="none" w="med" len="med"/>
                    </a:lnL>
                    <a:lnR w="38100" cap="flat" cmpd="sng" algn="ctr">
                      <a:solidFill>
                        <a:schemeClr val="tx1">
                          <a:lumMod val="95000"/>
                          <a:lumOff val="5000"/>
                        </a:schemeClr>
                      </a:solidFill>
                      <a:prstDash val="solid"/>
                      <a:round/>
                      <a:headEnd type="none" w="med" len="med"/>
                      <a:tailEnd type="none" w="med" len="med"/>
                    </a:lnR>
                    <a:lnT w="38100" cap="flat" cmpd="sng" algn="ctr">
                      <a:solidFill>
                        <a:schemeClr val="tx1">
                          <a:lumMod val="95000"/>
                          <a:lumOff val="5000"/>
                        </a:schemeClr>
                      </a:solidFill>
                      <a:prstDash val="solid"/>
                      <a:round/>
                      <a:headEnd type="none" w="med" len="med"/>
                      <a:tailEnd type="none" w="med" len="med"/>
                    </a:lnT>
                    <a:lnB w="38100" cap="flat" cmpd="sng" algn="ctr">
                      <a:solidFill>
                        <a:schemeClr val="tx1">
                          <a:lumMod val="95000"/>
                          <a:lumOff val="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914400" rtl="0" eaLnBrk="1" latinLnBrk="0" hangingPunct="1">
                        <a:lnSpc>
                          <a:spcPct val="150000"/>
                        </a:lnSpc>
                      </a:pPr>
                      <a:r>
                        <a:rPr lang="zh-CN" altLang="en-US" sz="2400" b="0" kern="1200" dirty="0" smtClean="0">
                          <a:solidFill>
                            <a:schemeClr val="tx1"/>
                          </a:solidFill>
                          <a:latin typeface="Microsoft YaHei" pitchFamily="34" charset="-122"/>
                          <a:ea typeface="Microsoft YaHei" pitchFamily="34" charset="-122"/>
                          <a:cs typeface="+mn-cs"/>
                        </a:rPr>
                        <a:t>当年有控评或现状可不做</a:t>
                      </a:r>
                      <a:endParaRPr lang="zh-TW" altLang="en-US" sz="2400" b="0" kern="1200" dirty="0" smtClean="0">
                        <a:solidFill>
                          <a:schemeClr val="tx1"/>
                        </a:solidFill>
                        <a:latin typeface="Microsoft YaHei" pitchFamily="34" charset="-122"/>
                        <a:ea typeface="Microsoft YaHei" pitchFamily="34" charset="-122"/>
                        <a:cs typeface="+mn-cs"/>
                      </a:endParaRPr>
                    </a:p>
                  </a:txBody>
                  <a:tcPr>
                    <a:lnL w="38100" cap="flat" cmpd="sng" algn="ctr">
                      <a:solidFill>
                        <a:schemeClr val="tx1">
                          <a:lumMod val="95000"/>
                          <a:lumOff val="5000"/>
                        </a:schemeClr>
                      </a:solidFill>
                      <a:prstDash val="solid"/>
                      <a:round/>
                      <a:headEnd type="none" w="med" len="med"/>
                      <a:tailEnd type="none" w="med" len="med"/>
                    </a:lnL>
                    <a:lnR w="38100" cap="flat" cmpd="sng" algn="ctr">
                      <a:noFill/>
                      <a:prstDash val="lgDash"/>
                      <a:round/>
                      <a:headEnd type="none" w="med" len="med"/>
                      <a:tailEnd type="none" w="med" len="med"/>
                    </a:lnR>
                    <a:lnT w="38100" cap="flat" cmpd="sng" algn="ctr">
                      <a:solidFill>
                        <a:schemeClr val="tx1">
                          <a:lumMod val="95000"/>
                          <a:lumOff val="5000"/>
                        </a:schemeClr>
                      </a:solidFill>
                      <a:prstDash val="solid"/>
                      <a:round/>
                      <a:headEnd type="none" w="med" len="med"/>
                      <a:tailEnd type="none" w="med" len="med"/>
                    </a:lnT>
                    <a:lnB w="38100" cap="flat" cmpd="sng" algn="ctr">
                      <a:solidFill>
                        <a:schemeClr val="tx1">
                          <a:lumMod val="95000"/>
                          <a:lumOff val="5000"/>
                        </a:schemeClr>
                      </a:solidFill>
                      <a:prstDash val="solid"/>
                      <a:round/>
                      <a:headEnd type="none" w="med" len="med"/>
                      <a:tailEnd type="none" w="med" len="med"/>
                    </a:lnB>
                    <a:lnTlToBr w="12700" cmpd="sng">
                      <a:noFill/>
                      <a:prstDash val="solid"/>
                    </a:lnTlToBr>
                    <a:lnBlToTr w="12700" cmpd="sng">
                      <a:noFill/>
                      <a:prstDash val="solid"/>
                    </a:lnBlToTr>
                    <a:noFill/>
                  </a:tcPr>
                </a:tc>
              </a:tr>
              <a:tr h="729205">
                <a:tc>
                  <a:txBody>
                    <a:bodyPr/>
                    <a:lstStyle/>
                    <a:p>
                      <a:pPr marL="0" algn="ctr" defTabSz="914400" rtl="0" eaLnBrk="1" latinLnBrk="0" hangingPunct="1">
                        <a:lnSpc>
                          <a:spcPct val="150000"/>
                        </a:lnSpc>
                      </a:pPr>
                      <a:r>
                        <a:rPr lang="zh-CN" altLang="en-US" sz="2400" b="0" kern="1200" dirty="0" smtClean="0">
                          <a:solidFill>
                            <a:schemeClr val="tx1"/>
                          </a:solidFill>
                          <a:latin typeface="Microsoft YaHei" pitchFamily="34" charset="-122"/>
                          <a:ea typeface="Microsoft YaHei" pitchFamily="34" charset="-122"/>
                          <a:cs typeface="+mn-cs"/>
                        </a:rPr>
                        <a:t>职业病危害现状评价</a:t>
                      </a:r>
                      <a:endParaRPr lang="zh-TW" altLang="en-US" sz="2400" b="0" kern="1200" dirty="0" smtClean="0">
                        <a:solidFill>
                          <a:schemeClr val="tx1"/>
                        </a:solidFill>
                        <a:latin typeface="Microsoft YaHei" pitchFamily="34" charset="-122"/>
                        <a:ea typeface="Microsoft YaHei" pitchFamily="34" charset="-122"/>
                        <a:cs typeface="+mn-cs"/>
                      </a:endParaRPr>
                    </a:p>
                  </a:txBody>
                  <a:tcPr>
                    <a:lnL w="38100" cap="flat" cmpd="sng" algn="ctr">
                      <a:noFill/>
                      <a:prstDash val="lgDash"/>
                      <a:round/>
                      <a:headEnd type="none" w="med" len="med"/>
                      <a:tailEnd type="none" w="med" len="med"/>
                    </a:lnL>
                    <a:lnR w="38100" cap="flat" cmpd="sng" algn="ctr">
                      <a:solidFill>
                        <a:schemeClr val="tx1">
                          <a:lumMod val="95000"/>
                          <a:lumOff val="5000"/>
                        </a:schemeClr>
                      </a:solidFill>
                      <a:prstDash val="solid"/>
                      <a:round/>
                      <a:headEnd type="none" w="med" len="med"/>
                      <a:tailEnd type="none" w="med" len="med"/>
                    </a:lnR>
                    <a:lnT w="38100" cap="flat" cmpd="sng" algn="ctr">
                      <a:solidFill>
                        <a:schemeClr val="tx1">
                          <a:lumMod val="95000"/>
                          <a:lumOff val="5000"/>
                        </a:schemeClr>
                      </a:solidFill>
                      <a:prstDash val="solid"/>
                      <a:round/>
                      <a:headEnd type="none" w="med" len="med"/>
                      <a:tailEnd type="none" w="med" len="med"/>
                    </a:lnT>
                    <a:lnB w="38100" cap="flat" cmpd="sng" algn="ctr">
                      <a:solidFill>
                        <a:schemeClr val="tx1">
                          <a:lumMod val="95000"/>
                          <a:lumOff val="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914400" rtl="0" eaLnBrk="1" latinLnBrk="0" hangingPunct="1">
                        <a:lnSpc>
                          <a:spcPct val="150000"/>
                        </a:lnSpc>
                      </a:pPr>
                      <a:r>
                        <a:rPr lang="zh-CN" altLang="en-US" sz="2400" b="0" kern="1200" dirty="0" smtClean="0">
                          <a:solidFill>
                            <a:schemeClr val="tx1"/>
                          </a:solidFill>
                          <a:latin typeface="Microsoft YaHei" pitchFamily="34" charset="-122"/>
                          <a:ea typeface="Microsoft YaHei" pitchFamily="34" charset="-122"/>
                          <a:cs typeface="+mn-cs"/>
                        </a:rPr>
                        <a:t>每三年至少</a:t>
                      </a:r>
                      <a:r>
                        <a:rPr lang="en-US" altLang="zh-CN" sz="2400" b="0" kern="1200" dirty="0" smtClean="0">
                          <a:solidFill>
                            <a:schemeClr val="tx1"/>
                          </a:solidFill>
                          <a:latin typeface="Microsoft YaHei" pitchFamily="34" charset="-122"/>
                          <a:ea typeface="Microsoft YaHei" pitchFamily="34" charset="-122"/>
                          <a:cs typeface="+mn-cs"/>
                        </a:rPr>
                        <a:t>1</a:t>
                      </a:r>
                      <a:r>
                        <a:rPr lang="zh-CN" altLang="en-US" sz="2400" b="0" kern="1200" dirty="0" smtClean="0">
                          <a:solidFill>
                            <a:schemeClr val="tx1"/>
                          </a:solidFill>
                          <a:latin typeface="Microsoft YaHei" pitchFamily="34" charset="-122"/>
                          <a:ea typeface="Microsoft YaHei" pitchFamily="34" charset="-122"/>
                          <a:cs typeface="+mn-cs"/>
                        </a:rPr>
                        <a:t>次</a:t>
                      </a:r>
                      <a:endParaRPr lang="zh-TW" altLang="en-US" sz="2400" b="0" kern="1200" dirty="0" smtClean="0">
                        <a:solidFill>
                          <a:schemeClr val="tx1"/>
                        </a:solidFill>
                        <a:latin typeface="Microsoft YaHei" pitchFamily="34" charset="-122"/>
                        <a:ea typeface="Microsoft YaHei" pitchFamily="34" charset="-122"/>
                        <a:cs typeface="+mn-cs"/>
                      </a:endParaRPr>
                    </a:p>
                  </a:txBody>
                  <a:tcPr>
                    <a:lnL w="38100" cap="flat" cmpd="sng" algn="ctr">
                      <a:solidFill>
                        <a:schemeClr val="tx1">
                          <a:lumMod val="95000"/>
                          <a:lumOff val="5000"/>
                        </a:schemeClr>
                      </a:solidFill>
                      <a:prstDash val="solid"/>
                      <a:round/>
                      <a:headEnd type="none" w="med" len="med"/>
                      <a:tailEnd type="none" w="med" len="med"/>
                    </a:lnL>
                    <a:lnR w="38100" cap="flat" cmpd="sng" algn="ctr">
                      <a:solidFill>
                        <a:schemeClr val="tx1">
                          <a:lumMod val="95000"/>
                          <a:lumOff val="5000"/>
                        </a:schemeClr>
                      </a:solidFill>
                      <a:prstDash val="solid"/>
                      <a:round/>
                      <a:headEnd type="none" w="med" len="med"/>
                      <a:tailEnd type="none" w="med" len="med"/>
                    </a:lnR>
                    <a:lnT w="38100" cap="flat" cmpd="sng" algn="ctr">
                      <a:solidFill>
                        <a:schemeClr val="tx1">
                          <a:lumMod val="95000"/>
                          <a:lumOff val="5000"/>
                        </a:schemeClr>
                      </a:solidFill>
                      <a:prstDash val="solid"/>
                      <a:round/>
                      <a:headEnd type="none" w="med" len="med"/>
                      <a:tailEnd type="none" w="med" len="med"/>
                    </a:lnT>
                    <a:lnB w="38100" cap="flat" cmpd="sng" algn="ctr">
                      <a:solidFill>
                        <a:schemeClr val="tx1">
                          <a:lumMod val="95000"/>
                          <a:lumOff val="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914400" rtl="0" eaLnBrk="1" latinLnBrk="0" hangingPunct="1">
                        <a:lnSpc>
                          <a:spcPct val="150000"/>
                        </a:lnSpc>
                      </a:pPr>
                      <a:r>
                        <a:rPr lang="zh-CN" altLang="en-US" sz="2400" b="0" kern="1200" dirty="0" smtClean="0">
                          <a:solidFill>
                            <a:schemeClr val="tx1"/>
                          </a:solidFill>
                          <a:latin typeface="Microsoft YaHei" pitchFamily="34" charset="-122"/>
                          <a:ea typeface="Microsoft YaHei" pitchFamily="34" charset="-122"/>
                          <a:cs typeface="+mn-cs"/>
                        </a:rPr>
                        <a:t>职业病危害严重单位需要</a:t>
                      </a:r>
                      <a:endParaRPr lang="en-US" altLang="zh-CN" sz="2400" b="0" kern="1200" dirty="0" smtClean="0">
                        <a:solidFill>
                          <a:schemeClr val="tx1"/>
                        </a:solidFill>
                        <a:latin typeface="Microsoft YaHei" pitchFamily="34" charset="-122"/>
                        <a:ea typeface="Microsoft YaHei" pitchFamily="34" charset="-122"/>
                        <a:cs typeface="+mn-cs"/>
                      </a:endParaRPr>
                    </a:p>
                  </a:txBody>
                  <a:tcPr>
                    <a:lnL w="38100" cap="flat" cmpd="sng" algn="ctr">
                      <a:solidFill>
                        <a:schemeClr val="tx1">
                          <a:lumMod val="95000"/>
                          <a:lumOff val="5000"/>
                        </a:schemeClr>
                      </a:solidFill>
                      <a:prstDash val="solid"/>
                      <a:round/>
                      <a:headEnd type="none" w="med" len="med"/>
                      <a:tailEnd type="none" w="med" len="med"/>
                    </a:lnL>
                    <a:lnR w="38100" cap="flat" cmpd="sng" algn="ctr">
                      <a:noFill/>
                      <a:prstDash val="lgDash"/>
                      <a:round/>
                      <a:headEnd type="none" w="med" len="med"/>
                      <a:tailEnd type="none" w="med" len="med"/>
                    </a:lnR>
                    <a:lnT w="38100" cap="flat" cmpd="sng" algn="ctr">
                      <a:solidFill>
                        <a:schemeClr val="tx1">
                          <a:lumMod val="95000"/>
                          <a:lumOff val="5000"/>
                        </a:schemeClr>
                      </a:solidFill>
                      <a:prstDash val="solid"/>
                      <a:round/>
                      <a:headEnd type="none" w="med" len="med"/>
                      <a:tailEnd type="none" w="med" len="med"/>
                    </a:lnT>
                    <a:lnB w="38100" cap="flat" cmpd="sng" algn="ctr">
                      <a:solidFill>
                        <a:schemeClr val="tx1">
                          <a:lumMod val="95000"/>
                          <a:lumOff val="5000"/>
                        </a:schemeClr>
                      </a:solidFill>
                      <a:prstDash val="solid"/>
                      <a:round/>
                      <a:headEnd type="none" w="med" len="med"/>
                      <a:tailEnd type="none" w="med" len="med"/>
                    </a:lnB>
                    <a:lnTlToBr w="12700" cmpd="sng">
                      <a:noFill/>
                      <a:prstDash val="solid"/>
                    </a:lnTlToBr>
                    <a:lnBlToTr w="12700" cmpd="sng">
                      <a:noFill/>
                      <a:prstDash val="solid"/>
                    </a:lnBlToTr>
                    <a:noFill/>
                  </a:tcPr>
                </a:tc>
              </a:tr>
              <a:tr h="729205">
                <a:tc>
                  <a:txBody>
                    <a:bodyPr/>
                    <a:lstStyle/>
                    <a:p>
                      <a:pPr marL="0" algn="ctr" defTabSz="914400" rtl="0" eaLnBrk="1" latinLnBrk="0" hangingPunct="1">
                        <a:lnSpc>
                          <a:spcPct val="150000"/>
                        </a:lnSpc>
                      </a:pPr>
                      <a:r>
                        <a:rPr lang="zh-CN" altLang="en-US" sz="2400" b="0" kern="1200" dirty="0" smtClean="0">
                          <a:solidFill>
                            <a:schemeClr val="tx1"/>
                          </a:solidFill>
                          <a:latin typeface="Microsoft YaHei" pitchFamily="34" charset="-122"/>
                          <a:ea typeface="Microsoft YaHei" pitchFamily="34" charset="-122"/>
                          <a:cs typeface="+mn-cs"/>
                        </a:rPr>
                        <a:t>职业病危害日常监测</a:t>
                      </a:r>
                      <a:endParaRPr lang="zh-TW" altLang="en-US" sz="2400" b="0" kern="1200" dirty="0" smtClean="0">
                        <a:solidFill>
                          <a:schemeClr val="tx1"/>
                        </a:solidFill>
                        <a:latin typeface="Microsoft YaHei" pitchFamily="34" charset="-122"/>
                        <a:ea typeface="Microsoft YaHei" pitchFamily="34" charset="-122"/>
                        <a:cs typeface="+mn-cs"/>
                      </a:endParaRPr>
                    </a:p>
                  </a:txBody>
                  <a:tcPr>
                    <a:lnL w="38100" cap="flat" cmpd="sng" algn="ctr">
                      <a:noFill/>
                      <a:prstDash val="lgDash"/>
                      <a:round/>
                      <a:headEnd type="none" w="med" len="med"/>
                      <a:tailEnd type="none" w="med" len="med"/>
                    </a:lnL>
                    <a:lnR w="38100" cap="flat" cmpd="sng" algn="ctr">
                      <a:solidFill>
                        <a:schemeClr val="tx1">
                          <a:lumMod val="95000"/>
                          <a:lumOff val="5000"/>
                        </a:schemeClr>
                      </a:solidFill>
                      <a:prstDash val="solid"/>
                      <a:round/>
                      <a:headEnd type="none" w="med" len="med"/>
                      <a:tailEnd type="none" w="med" len="med"/>
                    </a:lnR>
                    <a:lnT w="38100" cap="flat" cmpd="sng" algn="ctr">
                      <a:solidFill>
                        <a:schemeClr val="tx1">
                          <a:lumMod val="95000"/>
                          <a:lumOff val="5000"/>
                        </a:schemeClr>
                      </a:solidFill>
                      <a:prstDash val="solid"/>
                      <a:round/>
                      <a:headEnd type="none" w="med" len="med"/>
                      <a:tailEnd type="none" w="med" len="med"/>
                    </a:lnT>
                    <a:lnB w="38100" cap="flat" cmpd="sng" algn="ctr">
                      <a:solidFill>
                        <a:schemeClr val="tx1">
                          <a:lumMod val="95000"/>
                          <a:lumOff val="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914400" rtl="0" eaLnBrk="1" latinLnBrk="0" hangingPunct="1">
                        <a:lnSpc>
                          <a:spcPct val="150000"/>
                        </a:lnSpc>
                      </a:pPr>
                      <a:r>
                        <a:rPr lang="zh-CN" altLang="en-US" sz="2400" b="0" kern="1200" dirty="0" smtClean="0">
                          <a:solidFill>
                            <a:schemeClr val="tx1"/>
                          </a:solidFill>
                          <a:latin typeface="Microsoft YaHei" pitchFamily="34" charset="-122"/>
                          <a:ea typeface="Microsoft YaHei" pitchFamily="34" charset="-122"/>
                          <a:cs typeface="+mn-cs"/>
                        </a:rPr>
                        <a:t>每季度至少</a:t>
                      </a:r>
                      <a:r>
                        <a:rPr lang="en-US" altLang="zh-CN" sz="2400" b="0" kern="1200" dirty="0" smtClean="0">
                          <a:solidFill>
                            <a:schemeClr val="tx1"/>
                          </a:solidFill>
                          <a:latin typeface="Microsoft YaHei" pitchFamily="34" charset="-122"/>
                          <a:ea typeface="Microsoft YaHei" pitchFamily="34" charset="-122"/>
                          <a:cs typeface="+mn-cs"/>
                        </a:rPr>
                        <a:t>1</a:t>
                      </a:r>
                      <a:r>
                        <a:rPr lang="zh-CN" altLang="en-US" sz="2400" b="0" kern="1200" dirty="0" smtClean="0">
                          <a:solidFill>
                            <a:schemeClr val="tx1"/>
                          </a:solidFill>
                          <a:latin typeface="Microsoft YaHei" pitchFamily="34" charset="-122"/>
                          <a:ea typeface="Microsoft YaHei" pitchFamily="34" charset="-122"/>
                          <a:cs typeface="+mn-cs"/>
                        </a:rPr>
                        <a:t>次</a:t>
                      </a:r>
                      <a:endParaRPr lang="zh-TW" altLang="en-US" sz="2400" b="0" kern="1200" dirty="0" smtClean="0">
                        <a:solidFill>
                          <a:schemeClr val="tx1"/>
                        </a:solidFill>
                        <a:latin typeface="Microsoft YaHei" pitchFamily="34" charset="-122"/>
                        <a:ea typeface="Microsoft YaHei" pitchFamily="34" charset="-122"/>
                        <a:cs typeface="+mn-cs"/>
                      </a:endParaRPr>
                    </a:p>
                  </a:txBody>
                  <a:tcPr>
                    <a:lnL w="38100" cap="flat" cmpd="sng" algn="ctr">
                      <a:solidFill>
                        <a:schemeClr val="tx1">
                          <a:lumMod val="95000"/>
                          <a:lumOff val="5000"/>
                        </a:schemeClr>
                      </a:solidFill>
                      <a:prstDash val="solid"/>
                      <a:round/>
                      <a:headEnd type="none" w="med" len="med"/>
                      <a:tailEnd type="none" w="med" len="med"/>
                    </a:lnL>
                    <a:lnR w="38100" cap="flat" cmpd="sng" algn="ctr">
                      <a:solidFill>
                        <a:schemeClr val="tx1">
                          <a:lumMod val="95000"/>
                          <a:lumOff val="5000"/>
                        </a:schemeClr>
                      </a:solidFill>
                      <a:prstDash val="solid"/>
                      <a:round/>
                      <a:headEnd type="none" w="med" len="med"/>
                      <a:tailEnd type="none" w="med" len="med"/>
                    </a:lnR>
                    <a:lnT w="38100" cap="flat" cmpd="sng" algn="ctr">
                      <a:solidFill>
                        <a:schemeClr val="tx1">
                          <a:lumMod val="95000"/>
                          <a:lumOff val="5000"/>
                        </a:schemeClr>
                      </a:solidFill>
                      <a:prstDash val="solid"/>
                      <a:round/>
                      <a:headEnd type="none" w="med" len="med"/>
                      <a:tailEnd type="none" w="med" len="med"/>
                    </a:lnT>
                    <a:lnB w="38100" cap="flat" cmpd="sng" algn="ctr">
                      <a:solidFill>
                        <a:schemeClr val="tx1">
                          <a:lumMod val="95000"/>
                          <a:lumOff val="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914400" rtl="0" eaLnBrk="1" latinLnBrk="0" hangingPunct="1">
                        <a:lnSpc>
                          <a:spcPct val="150000"/>
                        </a:lnSpc>
                      </a:pPr>
                      <a:r>
                        <a:rPr lang="zh-CN" altLang="en-US" sz="2400" b="0" kern="1200" dirty="0" smtClean="0">
                          <a:solidFill>
                            <a:schemeClr val="tx1"/>
                          </a:solidFill>
                          <a:latin typeface="Microsoft YaHei" pitchFamily="34" charset="-122"/>
                          <a:ea typeface="Microsoft YaHei" pitchFamily="34" charset="-122"/>
                          <a:cs typeface="+mn-cs"/>
                        </a:rPr>
                        <a:t>存在职业病危害因素单位</a:t>
                      </a:r>
                      <a:endParaRPr lang="en-US" altLang="zh-CN" sz="2400" b="0" kern="1200" dirty="0" smtClean="0">
                        <a:solidFill>
                          <a:schemeClr val="tx1"/>
                        </a:solidFill>
                        <a:latin typeface="Microsoft YaHei" pitchFamily="34" charset="-122"/>
                        <a:ea typeface="Microsoft YaHei" pitchFamily="34" charset="-122"/>
                        <a:cs typeface="+mn-cs"/>
                      </a:endParaRPr>
                    </a:p>
                  </a:txBody>
                  <a:tcPr>
                    <a:lnL w="38100" cap="flat" cmpd="sng" algn="ctr">
                      <a:solidFill>
                        <a:schemeClr val="tx1">
                          <a:lumMod val="95000"/>
                          <a:lumOff val="5000"/>
                        </a:schemeClr>
                      </a:solidFill>
                      <a:prstDash val="solid"/>
                      <a:round/>
                      <a:headEnd type="none" w="med" len="med"/>
                      <a:tailEnd type="none" w="med" len="med"/>
                    </a:lnL>
                    <a:lnR w="38100" cap="flat" cmpd="sng" algn="ctr">
                      <a:noFill/>
                      <a:prstDash val="lgDash"/>
                      <a:round/>
                      <a:headEnd type="none" w="med" len="med"/>
                      <a:tailEnd type="none" w="med" len="med"/>
                    </a:lnR>
                    <a:lnT w="38100" cap="flat" cmpd="sng" algn="ctr">
                      <a:solidFill>
                        <a:schemeClr val="tx1">
                          <a:lumMod val="95000"/>
                          <a:lumOff val="5000"/>
                        </a:schemeClr>
                      </a:solidFill>
                      <a:prstDash val="solid"/>
                      <a:round/>
                      <a:headEnd type="none" w="med" len="med"/>
                      <a:tailEnd type="none" w="med" len="med"/>
                    </a:lnT>
                    <a:lnB w="38100" cap="flat" cmpd="sng" algn="ctr">
                      <a:solidFill>
                        <a:schemeClr val="tx1">
                          <a:lumMod val="95000"/>
                          <a:lumOff val="5000"/>
                        </a:schemeClr>
                      </a:solidFill>
                      <a:prstDash val="solid"/>
                      <a:round/>
                      <a:headEnd type="none" w="med" len="med"/>
                      <a:tailEnd type="none" w="med" len="med"/>
                    </a:lnB>
                    <a:lnTlToBr w="12700" cmpd="sng">
                      <a:noFill/>
                      <a:prstDash val="solid"/>
                    </a:lnTlToBr>
                    <a:lnBlToTr w="12700" cmpd="sng">
                      <a:noFill/>
                      <a:prstDash val="solid"/>
                    </a:lnBlToTr>
                    <a:noFill/>
                  </a:tcPr>
                </a:tc>
              </a:tr>
            </a:tbl>
          </a:graphicData>
        </a:graphic>
      </p:graphicFrame>
      <p:sp>
        <p:nvSpPr>
          <p:cNvPr id="7" name="内容占位符 2"/>
          <p:cNvSpPr txBox="1">
            <a:spLocks/>
          </p:cNvSpPr>
          <p:nvPr/>
        </p:nvSpPr>
        <p:spPr bwMode="auto">
          <a:xfrm>
            <a:off x="400813" y="1279726"/>
            <a:ext cx="9604375" cy="479626"/>
          </a:xfrm>
          <a:prstGeom prst="rect">
            <a:avLst/>
          </a:prstGeom>
          <a:noFill/>
          <a:ln w="9525">
            <a:noFill/>
            <a:miter lim="800000"/>
            <a:headEnd/>
            <a:tailEnd/>
          </a:ln>
        </p:spPr>
        <p:txBody>
          <a:bodyPr/>
          <a:lstStyle/>
          <a:p>
            <a:pPr marL="228600" indent="-228600">
              <a:lnSpc>
                <a:spcPts val="3800"/>
              </a:lnSpc>
              <a:spcBef>
                <a:spcPts val="1000"/>
              </a:spcBef>
              <a:defRPr/>
            </a:pPr>
            <a:r>
              <a:rPr lang="zh-CN" altLang="en-US" sz="2800" b="1" dirty="0">
                <a:solidFill>
                  <a:srgbClr val="01458E"/>
                </a:solidFill>
                <a:latin typeface="微软雅黑" panose="020B0503020204020204" pitchFamily="34" charset="-122"/>
                <a:ea typeface="微软雅黑" panose="020B0503020204020204" pitchFamily="34" charset="-122"/>
                <a:sym typeface="Calibri" pitchFamily="34" charset="0"/>
              </a:rPr>
              <a:t> </a:t>
            </a:r>
            <a:r>
              <a:rPr lang="zh-CN" altLang="en-US" sz="2800" b="1" dirty="0" smtClean="0">
                <a:solidFill>
                  <a:srgbClr val="01458E"/>
                </a:solidFill>
                <a:latin typeface="微软雅黑" panose="020B0503020204020204" pitchFamily="34" charset="-122"/>
                <a:ea typeface="微软雅黑" panose="020B0503020204020204" pitchFamily="34" charset="-122"/>
                <a:sym typeface="Calibri" pitchFamily="34" charset="0"/>
              </a:rPr>
              <a:t> 职业病危害因素检测、评价</a:t>
            </a:r>
            <a:endParaRPr lang="en-US" altLang="zh-CN" sz="2800" b="1" dirty="0" smtClean="0">
              <a:solidFill>
                <a:srgbClr val="01458E"/>
              </a:solidFill>
              <a:latin typeface="微软雅黑" panose="020B0503020204020204" pitchFamily="34" charset="-122"/>
              <a:ea typeface="微软雅黑" panose="020B0503020204020204" pitchFamily="34" charset="-122"/>
              <a:sym typeface="Calibri" pitchFamily="34" charset="0"/>
            </a:endParaRPr>
          </a:p>
          <a:p>
            <a:pPr marL="228600" indent="-228600" eaLnBrk="1" hangingPunct="1">
              <a:lnSpc>
                <a:spcPts val="3800"/>
              </a:lnSpc>
              <a:spcBef>
                <a:spcPts val="1000"/>
              </a:spcBef>
              <a:defRPr/>
            </a:pPr>
            <a:endParaRPr lang="zh-CN" altLang="en-US" sz="2800" b="1" dirty="0">
              <a:solidFill>
                <a:srgbClr val="00863D"/>
              </a:solidFill>
              <a:latin typeface="微软雅黑" panose="020B0503020204020204" pitchFamily="34" charset="-122"/>
              <a:ea typeface="微软雅黑" panose="020B0503020204020204" pitchFamily="34" charset="-122"/>
              <a:sym typeface="Calibri" pitchFamily="34" charset="0"/>
            </a:endParaRPr>
          </a:p>
        </p:txBody>
      </p:sp>
      <p:sp>
        <p:nvSpPr>
          <p:cNvPr id="8" name="矩形 7"/>
          <p:cNvSpPr/>
          <p:nvPr/>
        </p:nvSpPr>
        <p:spPr>
          <a:xfrm>
            <a:off x="30867" y="158553"/>
            <a:ext cx="60959" cy="191674"/>
          </a:xfrm>
          <a:prstGeom prst="rect">
            <a:avLst/>
          </a:prstGeom>
          <a:solidFill>
            <a:schemeClr val="tx1">
              <a:lumMod val="95000"/>
              <a:lumOff val="5000"/>
            </a:schemeClr>
          </a:solidFill>
        </p:spPr>
        <p:style>
          <a:lnRef idx="2">
            <a:schemeClr val="accent1">
              <a:shade val="50000"/>
            </a:schemeClr>
          </a:lnRef>
          <a:fillRef idx="1">
            <a:schemeClr val="accent1"/>
          </a:fillRef>
          <a:effectRef idx="0">
            <a:schemeClr val="accent1"/>
          </a:effectRef>
          <a:fontRef idx="minor">
            <a:schemeClr val="lt1"/>
          </a:fontRef>
        </p:style>
        <p:txBody>
          <a:bodyPr lIns="121268" tIns="60634" rIns="121268" bIns="60634" rtlCol="0" anchor="ctr"/>
          <a:lstStyle/>
          <a:p>
            <a:pPr algn="ctr"/>
            <a:endParaRPr lang="zh-CN" altLang="en-US"/>
          </a:p>
        </p:txBody>
      </p:sp>
      <p:sp>
        <p:nvSpPr>
          <p:cNvPr id="9" name="矩形 8"/>
          <p:cNvSpPr/>
          <p:nvPr/>
        </p:nvSpPr>
        <p:spPr>
          <a:xfrm>
            <a:off x="199857" y="158553"/>
            <a:ext cx="113625" cy="191674"/>
          </a:xfrm>
          <a:prstGeom prst="rect">
            <a:avLst/>
          </a:prstGeom>
          <a:solidFill>
            <a:schemeClr val="tx1">
              <a:lumMod val="95000"/>
              <a:lumOff val="5000"/>
            </a:schemeClr>
          </a:solidFill>
        </p:spPr>
        <p:style>
          <a:lnRef idx="2">
            <a:schemeClr val="accent1">
              <a:shade val="50000"/>
            </a:schemeClr>
          </a:lnRef>
          <a:fillRef idx="1">
            <a:schemeClr val="accent1"/>
          </a:fillRef>
          <a:effectRef idx="0">
            <a:schemeClr val="accent1"/>
          </a:effectRef>
          <a:fontRef idx="minor">
            <a:schemeClr val="lt1"/>
          </a:fontRef>
        </p:style>
        <p:txBody>
          <a:bodyPr lIns="121268" tIns="60634" rIns="121268" bIns="60634" rtlCol="0" anchor="ctr"/>
          <a:lstStyle/>
          <a:p>
            <a:pPr algn="ctr"/>
            <a:endParaRPr lang="zh-CN" altLang="en-US"/>
          </a:p>
        </p:txBody>
      </p:sp>
      <p:sp>
        <p:nvSpPr>
          <p:cNvPr id="10" name="文本框 3"/>
          <p:cNvSpPr txBox="1"/>
          <p:nvPr/>
        </p:nvSpPr>
        <p:spPr>
          <a:xfrm>
            <a:off x="313482" y="38482"/>
            <a:ext cx="3066190" cy="430229"/>
          </a:xfrm>
          <a:prstGeom prst="rect">
            <a:avLst/>
          </a:prstGeom>
          <a:noFill/>
        </p:spPr>
        <p:txBody>
          <a:bodyPr wrap="none" lIns="121268" tIns="60634" rIns="121268" bIns="60634" rtlCol="0">
            <a:spAutoFit/>
          </a:bodyPr>
          <a:lstStyle/>
          <a:p>
            <a:r>
              <a:rPr lang="zh-CN" altLang="en-US" sz="2000" b="1" dirty="0" smtClean="0">
                <a:latin typeface="微软雅黑" panose="020B0503020204020204" pitchFamily="34" charset="-122"/>
                <a:ea typeface="微软雅黑" panose="020B0503020204020204" pitchFamily="34" charset="-122"/>
              </a:rPr>
              <a:t>职业卫生管理的基本要求</a:t>
            </a:r>
            <a:endParaRPr lang="zh-CN" altLang="en-US" sz="2000" b="1" dirty="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74484157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 6"/>
          <p:cNvSpPr/>
          <p:nvPr/>
        </p:nvSpPr>
        <p:spPr>
          <a:xfrm>
            <a:off x="771325" y="2035200"/>
            <a:ext cx="11173749" cy="1195199"/>
          </a:xfrm>
          <a:prstGeom prst="rect">
            <a:avLst/>
          </a:prstGeom>
        </p:spPr>
        <p:txBody>
          <a:bodyPr wrap="square" anchor="ctr">
            <a:spAutoFit/>
          </a:bodyPr>
          <a:lstStyle/>
          <a:p>
            <a:pPr marL="228600" lvl="0" indent="-228600">
              <a:lnSpc>
                <a:spcPts val="3800"/>
              </a:lnSpc>
              <a:spcBef>
                <a:spcPts val="1000"/>
              </a:spcBef>
              <a:defRPr/>
            </a:pPr>
            <a:r>
              <a:rPr lang="zh-CN" altLang="en-US" sz="2400" dirty="0" smtClean="0">
                <a:latin typeface="微软雅黑" panose="020B0503020204020204" pitchFamily="34" charset="-122"/>
                <a:ea typeface="微软雅黑" panose="020B0503020204020204" pitchFamily="34" charset="-122"/>
                <a:sym typeface="Calibri" pitchFamily="34" charset="0"/>
              </a:rPr>
              <a:t>① 拟从事接触职业病危害作业的新录用劳动者，包括转岗到该作业岗位的劳动者</a:t>
            </a:r>
            <a:endParaRPr lang="en-US" altLang="zh-TW" sz="2400" dirty="0" smtClean="0">
              <a:latin typeface="微软雅黑" panose="020B0503020204020204" pitchFamily="34" charset="-122"/>
              <a:ea typeface="微软雅黑" panose="020B0503020204020204" pitchFamily="34" charset="-122"/>
              <a:sym typeface="Calibri" pitchFamily="34" charset="0"/>
            </a:endParaRPr>
          </a:p>
          <a:p>
            <a:pPr marL="228600" lvl="0" indent="-228600">
              <a:lnSpc>
                <a:spcPts val="3800"/>
              </a:lnSpc>
              <a:spcBef>
                <a:spcPts val="1000"/>
              </a:spcBef>
              <a:defRPr/>
            </a:pPr>
            <a:r>
              <a:rPr lang="zh-CN" altLang="en-US" sz="2400" dirty="0" smtClean="0">
                <a:latin typeface="微软雅黑" panose="020B0503020204020204" pitchFamily="34" charset="-122"/>
                <a:ea typeface="微软雅黑" panose="020B0503020204020204" pitchFamily="34" charset="-122"/>
                <a:sym typeface="Calibri" pitchFamily="34" charset="0"/>
              </a:rPr>
              <a:t>② 拟从事有特殊健康要求作业的劳动者</a:t>
            </a:r>
            <a:endParaRPr lang="zh-TW" altLang="en-US" sz="2400" dirty="0" smtClean="0">
              <a:latin typeface="微软雅黑" panose="020B0503020204020204" pitchFamily="34" charset="-122"/>
              <a:ea typeface="微软雅黑" panose="020B0503020204020204" pitchFamily="34" charset="-122"/>
              <a:sym typeface="Calibri" pitchFamily="34" charset="0"/>
            </a:endParaRPr>
          </a:p>
        </p:txBody>
      </p:sp>
      <p:sp>
        <p:nvSpPr>
          <p:cNvPr id="10" name="矩形 9"/>
          <p:cNvSpPr/>
          <p:nvPr/>
        </p:nvSpPr>
        <p:spPr>
          <a:xfrm>
            <a:off x="1151639" y="4033293"/>
            <a:ext cx="10654538" cy="1200329"/>
          </a:xfrm>
          <a:prstGeom prst="rect">
            <a:avLst/>
          </a:prstGeom>
        </p:spPr>
        <p:txBody>
          <a:bodyPr wrap="square" anchor="ctr">
            <a:spAutoFit/>
          </a:bodyPr>
          <a:lstStyle/>
          <a:p>
            <a:pPr lvl="0">
              <a:lnSpc>
                <a:spcPct val="150000"/>
              </a:lnSpc>
            </a:pPr>
            <a:r>
              <a:rPr lang="zh-CN" altLang="en-US" sz="2400" dirty="0" smtClean="0">
                <a:latin typeface="微软雅黑" panose="020B0503020204020204" pitchFamily="34" charset="-122"/>
                <a:ea typeface="微软雅黑" panose="020B0503020204020204" pitchFamily="34" charset="-122"/>
                <a:sym typeface="Calibri" pitchFamily="34" charset="0"/>
              </a:rPr>
              <a:t>员工在从事有职业病危害的岗位作业，且已参加该岗位上岗前或上年度在岗期间职业健康体检之员工</a:t>
            </a:r>
            <a:endParaRPr lang="zh-TW" altLang="en-US" sz="2400" dirty="0" smtClean="0">
              <a:latin typeface="微软雅黑" panose="020B0503020204020204" pitchFamily="34" charset="-122"/>
              <a:ea typeface="微软雅黑" panose="020B0503020204020204" pitchFamily="34" charset="-122"/>
              <a:sym typeface="Calibri" pitchFamily="34" charset="0"/>
            </a:endParaRPr>
          </a:p>
        </p:txBody>
      </p:sp>
      <p:sp>
        <p:nvSpPr>
          <p:cNvPr id="11" name="矩形 10"/>
          <p:cNvSpPr/>
          <p:nvPr/>
        </p:nvSpPr>
        <p:spPr>
          <a:xfrm>
            <a:off x="759750" y="1312640"/>
            <a:ext cx="6440822" cy="523220"/>
          </a:xfrm>
          <a:prstGeom prst="rect">
            <a:avLst/>
          </a:prstGeom>
        </p:spPr>
        <p:txBody>
          <a:bodyPr wrap="square" anchor="ctr">
            <a:spAutoFit/>
          </a:bodyPr>
          <a:lstStyle/>
          <a:p>
            <a:r>
              <a:rPr lang="zh-CN" altLang="en-US" sz="2800" b="1" dirty="0" smtClean="0">
                <a:solidFill>
                  <a:srgbClr val="01458E"/>
                </a:solidFill>
                <a:latin typeface="微软雅黑" panose="020B0503020204020204" pitchFamily="34" charset="-122"/>
                <a:ea typeface="微软雅黑" panose="020B0503020204020204" pitchFamily="34" charset="-122"/>
                <a:sym typeface="Calibri" pitchFamily="34" charset="0"/>
              </a:rPr>
              <a:t>上岗前职业健康检查</a:t>
            </a:r>
            <a:endParaRPr lang="en-US" altLang="zh-CN" sz="2800" b="1" dirty="0" smtClean="0">
              <a:solidFill>
                <a:srgbClr val="01458E"/>
              </a:solidFill>
              <a:latin typeface="微软雅黑" panose="020B0503020204020204" pitchFamily="34" charset="-122"/>
              <a:ea typeface="微软雅黑" panose="020B0503020204020204" pitchFamily="34" charset="-122"/>
              <a:sym typeface="Calibri" pitchFamily="34" charset="0"/>
            </a:endParaRPr>
          </a:p>
        </p:txBody>
      </p:sp>
      <p:sp>
        <p:nvSpPr>
          <p:cNvPr id="13" name="矩形 12"/>
          <p:cNvSpPr/>
          <p:nvPr/>
        </p:nvSpPr>
        <p:spPr>
          <a:xfrm>
            <a:off x="736600" y="3499038"/>
            <a:ext cx="6440822" cy="523220"/>
          </a:xfrm>
          <a:prstGeom prst="rect">
            <a:avLst/>
          </a:prstGeom>
        </p:spPr>
        <p:txBody>
          <a:bodyPr wrap="square" anchor="ctr">
            <a:spAutoFit/>
          </a:bodyPr>
          <a:lstStyle/>
          <a:p>
            <a:r>
              <a:rPr lang="zh-CN" altLang="en-US" sz="2800" b="1" dirty="0" smtClean="0">
                <a:solidFill>
                  <a:srgbClr val="01458E"/>
                </a:solidFill>
                <a:latin typeface="微软雅黑" panose="020B0503020204020204" pitchFamily="34" charset="-122"/>
                <a:ea typeface="微软雅黑" panose="020B0503020204020204" pitchFamily="34" charset="-122"/>
                <a:sym typeface="Calibri" pitchFamily="34" charset="0"/>
              </a:rPr>
              <a:t>在岗期间职业健康检查</a:t>
            </a:r>
            <a:endParaRPr lang="en-US" altLang="zh-CN" sz="2800" b="1" dirty="0" smtClean="0">
              <a:solidFill>
                <a:srgbClr val="01458E"/>
              </a:solidFill>
              <a:latin typeface="微软雅黑" panose="020B0503020204020204" pitchFamily="34" charset="-122"/>
              <a:ea typeface="微软雅黑" panose="020B0503020204020204" pitchFamily="34" charset="-122"/>
              <a:sym typeface="Calibri" pitchFamily="34" charset="0"/>
            </a:endParaRPr>
          </a:p>
        </p:txBody>
      </p:sp>
      <p:sp>
        <p:nvSpPr>
          <p:cNvPr id="9" name="矩形 8"/>
          <p:cNvSpPr/>
          <p:nvPr/>
        </p:nvSpPr>
        <p:spPr>
          <a:xfrm>
            <a:off x="30867" y="158553"/>
            <a:ext cx="60959" cy="191674"/>
          </a:xfrm>
          <a:prstGeom prst="rect">
            <a:avLst/>
          </a:prstGeom>
          <a:solidFill>
            <a:schemeClr val="tx1">
              <a:lumMod val="95000"/>
              <a:lumOff val="5000"/>
            </a:schemeClr>
          </a:solidFill>
        </p:spPr>
        <p:style>
          <a:lnRef idx="2">
            <a:schemeClr val="accent1">
              <a:shade val="50000"/>
            </a:schemeClr>
          </a:lnRef>
          <a:fillRef idx="1">
            <a:schemeClr val="accent1"/>
          </a:fillRef>
          <a:effectRef idx="0">
            <a:schemeClr val="accent1"/>
          </a:effectRef>
          <a:fontRef idx="minor">
            <a:schemeClr val="lt1"/>
          </a:fontRef>
        </p:style>
        <p:txBody>
          <a:bodyPr lIns="121268" tIns="60634" rIns="121268" bIns="60634" rtlCol="0" anchor="ctr"/>
          <a:lstStyle/>
          <a:p>
            <a:pPr algn="ctr"/>
            <a:endParaRPr lang="zh-CN" altLang="en-US"/>
          </a:p>
        </p:txBody>
      </p:sp>
      <p:sp>
        <p:nvSpPr>
          <p:cNvPr id="12" name="矩形 11"/>
          <p:cNvSpPr/>
          <p:nvPr/>
        </p:nvSpPr>
        <p:spPr>
          <a:xfrm>
            <a:off x="199857" y="158553"/>
            <a:ext cx="113625" cy="191674"/>
          </a:xfrm>
          <a:prstGeom prst="rect">
            <a:avLst/>
          </a:prstGeom>
          <a:solidFill>
            <a:schemeClr val="tx1">
              <a:lumMod val="95000"/>
              <a:lumOff val="5000"/>
            </a:schemeClr>
          </a:solidFill>
        </p:spPr>
        <p:style>
          <a:lnRef idx="2">
            <a:schemeClr val="accent1">
              <a:shade val="50000"/>
            </a:schemeClr>
          </a:lnRef>
          <a:fillRef idx="1">
            <a:schemeClr val="accent1"/>
          </a:fillRef>
          <a:effectRef idx="0">
            <a:schemeClr val="accent1"/>
          </a:effectRef>
          <a:fontRef idx="minor">
            <a:schemeClr val="lt1"/>
          </a:fontRef>
        </p:style>
        <p:txBody>
          <a:bodyPr lIns="121268" tIns="60634" rIns="121268" bIns="60634" rtlCol="0" anchor="ctr"/>
          <a:lstStyle/>
          <a:p>
            <a:pPr algn="ctr"/>
            <a:endParaRPr lang="zh-CN" altLang="en-US"/>
          </a:p>
        </p:txBody>
      </p:sp>
      <p:sp>
        <p:nvSpPr>
          <p:cNvPr id="14" name="文本框 3"/>
          <p:cNvSpPr txBox="1"/>
          <p:nvPr/>
        </p:nvSpPr>
        <p:spPr>
          <a:xfrm>
            <a:off x="313482" y="38482"/>
            <a:ext cx="3066190" cy="430229"/>
          </a:xfrm>
          <a:prstGeom prst="rect">
            <a:avLst/>
          </a:prstGeom>
          <a:noFill/>
        </p:spPr>
        <p:txBody>
          <a:bodyPr wrap="none" lIns="121268" tIns="60634" rIns="121268" bIns="60634" rtlCol="0">
            <a:spAutoFit/>
          </a:bodyPr>
          <a:lstStyle/>
          <a:p>
            <a:r>
              <a:rPr lang="zh-CN" altLang="en-US" sz="2000" b="1" dirty="0" smtClean="0">
                <a:latin typeface="微软雅黑" panose="020B0503020204020204" pitchFamily="34" charset="-122"/>
                <a:ea typeface="微软雅黑" panose="020B0503020204020204" pitchFamily="34" charset="-122"/>
              </a:rPr>
              <a:t>职业卫生管理的基本要求</a:t>
            </a:r>
            <a:endParaRPr lang="zh-CN" altLang="en-US" sz="2000" b="1" dirty="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3431074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 6"/>
          <p:cNvSpPr/>
          <p:nvPr/>
        </p:nvSpPr>
        <p:spPr>
          <a:xfrm>
            <a:off x="1095425" y="1896300"/>
            <a:ext cx="11173749" cy="581057"/>
          </a:xfrm>
          <a:prstGeom prst="rect">
            <a:avLst/>
          </a:prstGeom>
        </p:spPr>
        <p:txBody>
          <a:bodyPr wrap="square" anchor="ctr">
            <a:spAutoFit/>
          </a:bodyPr>
          <a:lstStyle/>
          <a:p>
            <a:pPr>
              <a:lnSpc>
                <a:spcPct val="150000"/>
              </a:lnSpc>
            </a:pPr>
            <a:r>
              <a:rPr lang="zh-CN" altLang="en-US" sz="2400" dirty="0" smtClean="0">
                <a:latin typeface="微软雅黑" panose="020B0503020204020204" pitchFamily="34" charset="-122"/>
                <a:ea typeface="微软雅黑" panose="020B0503020204020204" pitchFamily="34" charset="-122"/>
                <a:sym typeface="Calibri" pitchFamily="34" charset="0"/>
              </a:rPr>
              <a:t>拟准备调离或脱离所从事的的职业病危害的作业或岗位时</a:t>
            </a:r>
            <a:endParaRPr lang="en-US" altLang="zh-TW" sz="2400" dirty="0" smtClean="0">
              <a:latin typeface="微软雅黑" panose="020B0503020204020204" pitchFamily="34" charset="-122"/>
              <a:ea typeface="微软雅黑" panose="020B0503020204020204" pitchFamily="34" charset="-122"/>
              <a:sym typeface="Calibri" pitchFamily="34" charset="0"/>
            </a:endParaRPr>
          </a:p>
        </p:txBody>
      </p:sp>
      <p:sp>
        <p:nvSpPr>
          <p:cNvPr id="10" name="矩形 9"/>
          <p:cNvSpPr/>
          <p:nvPr/>
        </p:nvSpPr>
        <p:spPr>
          <a:xfrm>
            <a:off x="734939" y="3755493"/>
            <a:ext cx="10882386" cy="1200329"/>
          </a:xfrm>
          <a:prstGeom prst="rect">
            <a:avLst/>
          </a:prstGeom>
        </p:spPr>
        <p:txBody>
          <a:bodyPr wrap="square" anchor="ctr">
            <a:spAutoFit/>
          </a:bodyPr>
          <a:lstStyle/>
          <a:p>
            <a:pPr>
              <a:lnSpc>
                <a:spcPct val="150000"/>
              </a:lnSpc>
            </a:pPr>
            <a:r>
              <a:rPr lang="zh-CN" altLang="en-US" sz="2400" dirty="0" smtClean="0">
                <a:latin typeface="微软雅黑" panose="020B0503020204020204" pitchFamily="34" charset="-122"/>
                <a:ea typeface="微软雅黑" panose="020B0503020204020204" pitchFamily="34" charset="-122"/>
                <a:sym typeface="Calibri" pitchFamily="34" charset="0"/>
              </a:rPr>
              <a:t>①劳动者在作业过程中出现与所接触职业病危害因素相关的不适症状的</a:t>
            </a:r>
            <a:endParaRPr lang="zh-TW" altLang="en-US" sz="2400" dirty="0" smtClean="0">
              <a:latin typeface="微软雅黑" panose="020B0503020204020204" pitchFamily="34" charset="-122"/>
              <a:ea typeface="微软雅黑" panose="020B0503020204020204" pitchFamily="34" charset="-122"/>
              <a:sym typeface="Calibri" pitchFamily="34" charset="0"/>
            </a:endParaRPr>
          </a:p>
          <a:p>
            <a:pPr>
              <a:lnSpc>
                <a:spcPct val="150000"/>
              </a:lnSpc>
            </a:pPr>
            <a:r>
              <a:rPr lang="zh-CN" altLang="en-US" sz="2400" dirty="0" smtClean="0">
                <a:latin typeface="微软雅黑" panose="020B0503020204020204" pitchFamily="34" charset="-122"/>
                <a:ea typeface="微软雅黑" panose="020B0503020204020204" pitchFamily="34" charset="-122"/>
                <a:sym typeface="Calibri" pitchFamily="34" charset="0"/>
              </a:rPr>
              <a:t>② 劳动者受到急性职业中毒危害或者出现职业中毒症状的</a:t>
            </a:r>
            <a:endParaRPr lang="zh-TW" altLang="en-US" sz="2400" dirty="0" smtClean="0">
              <a:latin typeface="微软雅黑" panose="020B0503020204020204" pitchFamily="34" charset="-122"/>
              <a:ea typeface="微软雅黑" panose="020B0503020204020204" pitchFamily="34" charset="-122"/>
              <a:sym typeface="Calibri" pitchFamily="34" charset="0"/>
            </a:endParaRPr>
          </a:p>
        </p:txBody>
      </p:sp>
      <p:sp>
        <p:nvSpPr>
          <p:cNvPr id="11" name="矩形 10"/>
          <p:cNvSpPr/>
          <p:nvPr/>
        </p:nvSpPr>
        <p:spPr>
          <a:xfrm>
            <a:off x="759750" y="1312640"/>
            <a:ext cx="6440822" cy="523220"/>
          </a:xfrm>
          <a:prstGeom prst="rect">
            <a:avLst/>
          </a:prstGeom>
        </p:spPr>
        <p:txBody>
          <a:bodyPr wrap="square" anchor="ctr">
            <a:spAutoFit/>
          </a:bodyPr>
          <a:lstStyle/>
          <a:p>
            <a:r>
              <a:rPr lang="zh-CN" altLang="en-US" sz="2800" b="1" dirty="0" smtClean="0">
                <a:solidFill>
                  <a:srgbClr val="01458E"/>
                </a:solidFill>
                <a:latin typeface="微软雅黑" panose="020B0503020204020204" pitchFamily="34" charset="-122"/>
                <a:ea typeface="微软雅黑" panose="020B0503020204020204" pitchFamily="34" charset="-122"/>
                <a:sym typeface="Calibri" pitchFamily="34" charset="0"/>
              </a:rPr>
              <a:t>离岗时职业健康检查</a:t>
            </a:r>
            <a:endParaRPr lang="en-US" altLang="zh-CN" sz="2800" b="1" dirty="0" smtClean="0">
              <a:solidFill>
                <a:srgbClr val="01458E"/>
              </a:solidFill>
              <a:latin typeface="微软雅黑" panose="020B0503020204020204" pitchFamily="34" charset="-122"/>
              <a:ea typeface="微软雅黑" panose="020B0503020204020204" pitchFamily="34" charset="-122"/>
              <a:sym typeface="Calibri" pitchFamily="34" charset="0"/>
            </a:endParaRPr>
          </a:p>
        </p:txBody>
      </p:sp>
      <p:sp>
        <p:nvSpPr>
          <p:cNvPr id="13" name="矩形 12"/>
          <p:cNvSpPr/>
          <p:nvPr/>
        </p:nvSpPr>
        <p:spPr>
          <a:xfrm>
            <a:off x="736600" y="3221238"/>
            <a:ext cx="6440822" cy="523220"/>
          </a:xfrm>
          <a:prstGeom prst="rect">
            <a:avLst/>
          </a:prstGeom>
        </p:spPr>
        <p:txBody>
          <a:bodyPr wrap="square" anchor="ctr">
            <a:spAutoFit/>
          </a:bodyPr>
          <a:lstStyle/>
          <a:p>
            <a:r>
              <a:rPr lang="zh-CN" altLang="en-US" sz="2800" b="1" dirty="0" smtClean="0">
                <a:solidFill>
                  <a:srgbClr val="01458E"/>
                </a:solidFill>
                <a:latin typeface="微软雅黑" panose="020B0503020204020204" pitchFamily="34" charset="-122"/>
                <a:ea typeface="微软雅黑" panose="020B0503020204020204" pitchFamily="34" charset="-122"/>
                <a:sym typeface="Calibri" pitchFamily="34" charset="0"/>
              </a:rPr>
              <a:t>应急职业健康检查</a:t>
            </a:r>
            <a:endParaRPr lang="en-US" altLang="zh-CN" sz="2800" b="1" dirty="0" smtClean="0">
              <a:solidFill>
                <a:srgbClr val="01458E"/>
              </a:solidFill>
              <a:latin typeface="微软雅黑" panose="020B0503020204020204" pitchFamily="34" charset="-122"/>
              <a:ea typeface="微软雅黑" panose="020B0503020204020204" pitchFamily="34" charset="-122"/>
              <a:sym typeface="Calibri" pitchFamily="34" charset="0"/>
            </a:endParaRPr>
          </a:p>
        </p:txBody>
      </p:sp>
      <p:sp>
        <p:nvSpPr>
          <p:cNvPr id="9" name="矩形 8"/>
          <p:cNvSpPr/>
          <p:nvPr/>
        </p:nvSpPr>
        <p:spPr>
          <a:xfrm>
            <a:off x="30867" y="158553"/>
            <a:ext cx="60959" cy="191674"/>
          </a:xfrm>
          <a:prstGeom prst="rect">
            <a:avLst/>
          </a:prstGeom>
          <a:solidFill>
            <a:schemeClr val="tx1">
              <a:lumMod val="95000"/>
              <a:lumOff val="5000"/>
            </a:schemeClr>
          </a:solidFill>
        </p:spPr>
        <p:style>
          <a:lnRef idx="2">
            <a:schemeClr val="accent1">
              <a:shade val="50000"/>
            </a:schemeClr>
          </a:lnRef>
          <a:fillRef idx="1">
            <a:schemeClr val="accent1"/>
          </a:fillRef>
          <a:effectRef idx="0">
            <a:schemeClr val="accent1"/>
          </a:effectRef>
          <a:fontRef idx="minor">
            <a:schemeClr val="lt1"/>
          </a:fontRef>
        </p:style>
        <p:txBody>
          <a:bodyPr lIns="121268" tIns="60634" rIns="121268" bIns="60634" rtlCol="0" anchor="ctr"/>
          <a:lstStyle/>
          <a:p>
            <a:pPr algn="ctr"/>
            <a:endParaRPr lang="zh-CN" altLang="en-US"/>
          </a:p>
        </p:txBody>
      </p:sp>
      <p:sp>
        <p:nvSpPr>
          <p:cNvPr id="12" name="矩形 11"/>
          <p:cNvSpPr/>
          <p:nvPr/>
        </p:nvSpPr>
        <p:spPr>
          <a:xfrm>
            <a:off x="199857" y="158553"/>
            <a:ext cx="113625" cy="191674"/>
          </a:xfrm>
          <a:prstGeom prst="rect">
            <a:avLst/>
          </a:prstGeom>
          <a:solidFill>
            <a:schemeClr val="tx1">
              <a:lumMod val="95000"/>
              <a:lumOff val="5000"/>
            </a:schemeClr>
          </a:solidFill>
        </p:spPr>
        <p:style>
          <a:lnRef idx="2">
            <a:schemeClr val="accent1">
              <a:shade val="50000"/>
            </a:schemeClr>
          </a:lnRef>
          <a:fillRef idx="1">
            <a:schemeClr val="accent1"/>
          </a:fillRef>
          <a:effectRef idx="0">
            <a:schemeClr val="accent1"/>
          </a:effectRef>
          <a:fontRef idx="minor">
            <a:schemeClr val="lt1"/>
          </a:fontRef>
        </p:style>
        <p:txBody>
          <a:bodyPr lIns="121268" tIns="60634" rIns="121268" bIns="60634" rtlCol="0" anchor="ctr"/>
          <a:lstStyle/>
          <a:p>
            <a:pPr algn="ctr"/>
            <a:endParaRPr lang="zh-CN" altLang="en-US"/>
          </a:p>
        </p:txBody>
      </p:sp>
      <p:sp>
        <p:nvSpPr>
          <p:cNvPr id="14" name="文本框 3"/>
          <p:cNvSpPr txBox="1"/>
          <p:nvPr/>
        </p:nvSpPr>
        <p:spPr>
          <a:xfrm>
            <a:off x="313482" y="38482"/>
            <a:ext cx="3066190" cy="430229"/>
          </a:xfrm>
          <a:prstGeom prst="rect">
            <a:avLst/>
          </a:prstGeom>
          <a:noFill/>
        </p:spPr>
        <p:txBody>
          <a:bodyPr wrap="none" lIns="121268" tIns="60634" rIns="121268" bIns="60634" rtlCol="0">
            <a:spAutoFit/>
          </a:bodyPr>
          <a:lstStyle/>
          <a:p>
            <a:r>
              <a:rPr lang="zh-CN" altLang="en-US" sz="2000" b="1" dirty="0" smtClean="0">
                <a:latin typeface="微软雅黑" panose="020B0503020204020204" pitchFamily="34" charset="-122"/>
                <a:ea typeface="微软雅黑" panose="020B0503020204020204" pitchFamily="34" charset="-122"/>
              </a:rPr>
              <a:t>职业卫生管理的基本要求</a:t>
            </a:r>
            <a:endParaRPr lang="zh-CN" altLang="en-US" sz="2000" b="1" dirty="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49075371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607396" y="1406766"/>
            <a:ext cx="11253769" cy="3674211"/>
          </a:xfrm>
          <a:prstGeom prst="rect">
            <a:avLst/>
          </a:prstGeom>
        </p:spPr>
        <p:txBody>
          <a:bodyPr wrap="square" anchor="ctr">
            <a:spAutoFit/>
          </a:bodyPr>
          <a:lstStyle/>
          <a:p>
            <a:pPr indent="457200">
              <a:lnSpc>
                <a:spcPct val="200000"/>
              </a:lnSpc>
            </a:pPr>
            <a:r>
              <a:rPr lang="zh-CN" altLang="en-US" sz="2400" dirty="0" smtClean="0">
                <a:latin typeface="微软雅黑" panose="020B0503020204020204" pitchFamily="34" charset="-122"/>
                <a:ea typeface="微软雅黑" panose="020B0503020204020204" pitchFamily="34" charset="-122"/>
                <a:sym typeface="Calibri" pitchFamily="34" charset="0"/>
              </a:rPr>
              <a:t>用人单位应当为劳动者建立职业健康监护档案，并按照规定的期限妥善保存。</a:t>
            </a:r>
            <a:endParaRPr lang="zh-TW" altLang="en-US" sz="2400" dirty="0" smtClean="0">
              <a:latin typeface="微软雅黑" panose="020B0503020204020204" pitchFamily="34" charset="-122"/>
              <a:ea typeface="微软雅黑" panose="020B0503020204020204" pitchFamily="34" charset="-122"/>
              <a:sym typeface="Calibri" pitchFamily="34" charset="0"/>
            </a:endParaRPr>
          </a:p>
          <a:p>
            <a:pPr indent="457200">
              <a:lnSpc>
                <a:spcPct val="200000"/>
              </a:lnSpc>
            </a:pPr>
            <a:r>
              <a:rPr lang="zh-CN" altLang="en-US" sz="2400" dirty="0" smtClean="0">
                <a:latin typeface="微软雅黑" panose="020B0503020204020204" pitchFamily="34" charset="-122"/>
                <a:ea typeface="微软雅黑" panose="020B0503020204020204" pitchFamily="34" charset="-122"/>
                <a:sym typeface="Calibri" pitchFamily="34" charset="0"/>
              </a:rPr>
              <a:t>职业健康监护档案应当包括劳动者的职业史、职业病危害接触史、职业健康检查结果和职业病诊疗等有关个人健康资料。</a:t>
            </a:r>
            <a:endParaRPr lang="en-US" altLang="zh-CN" sz="2400" dirty="0" smtClean="0">
              <a:latin typeface="微软雅黑" panose="020B0503020204020204" pitchFamily="34" charset="-122"/>
              <a:ea typeface="微软雅黑" panose="020B0503020204020204" pitchFamily="34" charset="-122"/>
              <a:sym typeface="Calibri" pitchFamily="34" charset="0"/>
            </a:endParaRPr>
          </a:p>
          <a:p>
            <a:pPr indent="457200">
              <a:lnSpc>
                <a:spcPct val="200000"/>
              </a:lnSpc>
            </a:pPr>
            <a:r>
              <a:rPr lang="zh-CN" altLang="en-US" sz="2400" dirty="0" smtClean="0">
                <a:latin typeface="微软雅黑" panose="020B0503020204020204" pitchFamily="34" charset="-122"/>
                <a:ea typeface="微软雅黑" panose="020B0503020204020204" pitchFamily="34" charset="-122"/>
                <a:sym typeface="Calibri" pitchFamily="34" charset="0"/>
              </a:rPr>
              <a:t>劳动者离开用人单位时，有权索取本人职业健康监护档案复印件，用人单位应当如实、无偿提供，并在所提供的复印件上签章。</a:t>
            </a:r>
            <a:endParaRPr lang="zh-TW" altLang="en-US" sz="2400" dirty="0" smtClean="0">
              <a:latin typeface="微软雅黑" panose="020B0503020204020204" pitchFamily="34" charset="-122"/>
              <a:ea typeface="微软雅黑" panose="020B0503020204020204" pitchFamily="34" charset="-122"/>
              <a:sym typeface="Calibri" pitchFamily="34" charset="0"/>
            </a:endParaRPr>
          </a:p>
        </p:txBody>
      </p:sp>
      <p:sp>
        <p:nvSpPr>
          <p:cNvPr id="6" name="矩形 40"/>
          <p:cNvSpPr>
            <a:spLocks noChangeArrowheads="1"/>
          </p:cNvSpPr>
          <p:nvPr/>
        </p:nvSpPr>
        <p:spPr bwMode="auto">
          <a:xfrm>
            <a:off x="6293709" y="5777416"/>
            <a:ext cx="5370381" cy="369332"/>
          </a:xfrm>
          <a:prstGeom prst="rect">
            <a:avLst/>
          </a:prstGeom>
          <a:noFill/>
          <a:ln w="9525">
            <a:noFill/>
            <a:miter lim="800000"/>
            <a:headEnd/>
            <a:tailEnd/>
          </a:ln>
        </p:spPr>
        <p:txBody>
          <a:bodyPr wrap="none">
            <a:spAutoFit/>
          </a:bodyPr>
          <a:lstStyle/>
          <a:p>
            <a:r>
              <a:rPr lang="en-US" altLang="zh-CN" b="1" dirty="0" smtClean="0">
                <a:latin typeface="Microsoft YaHei" pitchFamily="34" charset="-122"/>
                <a:ea typeface="Microsoft YaHei" pitchFamily="34" charset="-122"/>
                <a:sym typeface="迷你简粗倩" pitchFamily="1" charset="-122"/>
              </a:rPr>
              <a:t>— —《</a:t>
            </a:r>
            <a:r>
              <a:rPr lang="zh-CN" altLang="en-US" b="1" dirty="0" smtClean="0">
                <a:latin typeface="Microsoft YaHei" pitchFamily="34" charset="-122"/>
                <a:ea typeface="Microsoft YaHei" pitchFamily="34" charset="-122"/>
                <a:sym typeface="迷你简粗倩" pitchFamily="1" charset="-122"/>
              </a:rPr>
              <a:t>中华人民共和国职业病防治法</a:t>
            </a:r>
            <a:r>
              <a:rPr lang="en-US" altLang="zh-CN" b="1" dirty="0" smtClean="0">
                <a:latin typeface="Microsoft YaHei" pitchFamily="34" charset="-122"/>
                <a:ea typeface="Microsoft YaHei" pitchFamily="34" charset="-122"/>
                <a:sym typeface="迷你简粗倩" pitchFamily="1" charset="-122"/>
              </a:rPr>
              <a:t>》</a:t>
            </a:r>
            <a:r>
              <a:rPr lang="zh-CN" altLang="en-US" b="1" dirty="0" smtClean="0">
                <a:latin typeface="Microsoft YaHei" pitchFamily="34" charset="-122"/>
                <a:ea typeface="Microsoft YaHei" pitchFamily="34" charset="-122"/>
                <a:sym typeface="迷你简粗倩" pitchFamily="1" charset="-122"/>
              </a:rPr>
              <a:t>第三十六条</a:t>
            </a:r>
            <a:endParaRPr lang="zh-TW" altLang="en-US" b="1" dirty="0">
              <a:latin typeface="Microsoft YaHei" pitchFamily="34" charset="-122"/>
              <a:ea typeface="Microsoft YaHei" pitchFamily="34" charset="-122"/>
              <a:sym typeface="迷你简粗倩" pitchFamily="1" charset="-122"/>
            </a:endParaRPr>
          </a:p>
        </p:txBody>
      </p:sp>
      <p:sp>
        <p:nvSpPr>
          <p:cNvPr id="9" name="内容占位符 2"/>
          <p:cNvSpPr txBox="1">
            <a:spLocks/>
          </p:cNvSpPr>
          <p:nvPr/>
        </p:nvSpPr>
        <p:spPr bwMode="auto">
          <a:xfrm>
            <a:off x="400813" y="949201"/>
            <a:ext cx="9604375" cy="479626"/>
          </a:xfrm>
          <a:prstGeom prst="rect">
            <a:avLst/>
          </a:prstGeom>
          <a:noFill/>
          <a:ln w="9525">
            <a:noFill/>
            <a:miter lim="800000"/>
            <a:headEnd/>
            <a:tailEnd/>
          </a:ln>
        </p:spPr>
        <p:txBody>
          <a:bodyPr/>
          <a:lstStyle/>
          <a:p>
            <a:pPr marL="228600" indent="-228600" eaLnBrk="1" hangingPunct="1">
              <a:lnSpc>
                <a:spcPts val="3800"/>
              </a:lnSpc>
              <a:spcBef>
                <a:spcPts val="1000"/>
              </a:spcBef>
              <a:defRPr/>
            </a:pPr>
            <a:r>
              <a:rPr lang="zh-CN" altLang="en-US" sz="2800" b="1" dirty="0">
                <a:solidFill>
                  <a:srgbClr val="01458E"/>
                </a:solidFill>
                <a:latin typeface="微软雅黑" panose="020B0503020204020204" pitchFamily="34" charset="-122"/>
                <a:ea typeface="微软雅黑" panose="020B0503020204020204" pitchFamily="34" charset="-122"/>
                <a:sym typeface="Calibri" pitchFamily="34" charset="0"/>
              </a:rPr>
              <a:t>  </a:t>
            </a:r>
            <a:r>
              <a:rPr lang="zh-CN" altLang="en-US" sz="2800" b="1" dirty="0" smtClean="0">
                <a:solidFill>
                  <a:srgbClr val="01458E"/>
                </a:solidFill>
                <a:latin typeface="微软雅黑" panose="020B0503020204020204" pitchFamily="34" charset="-122"/>
                <a:ea typeface="微软雅黑" panose="020B0503020204020204" pitchFamily="34" charset="-122"/>
                <a:sym typeface="Calibri" pitchFamily="34" charset="0"/>
              </a:rPr>
              <a:t>职业健康监护</a:t>
            </a:r>
            <a:endParaRPr lang="zh-CN" altLang="en-US" sz="2800" b="1" dirty="0">
              <a:solidFill>
                <a:srgbClr val="01458E"/>
              </a:solidFill>
              <a:latin typeface="微软雅黑" panose="020B0503020204020204" pitchFamily="34" charset="-122"/>
              <a:ea typeface="微软雅黑" panose="020B0503020204020204" pitchFamily="34" charset="-122"/>
              <a:sym typeface="Calibri" pitchFamily="34" charset="0"/>
            </a:endParaRPr>
          </a:p>
        </p:txBody>
      </p:sp>
      <p:sp>
        <p:nvSpPr>
          <p:cNvPr id="8" name="矩形 7"/>
          <p:cNvSpPr/>
          <p:nvPr/>
        </p:nvSpPr>
        <p:spPr>
          <a:xfrm>
            <a:off x="30867" y="158553"/>
            <a:ext cx="60959" cy="191674"/>
          </a:xfrm>
          <a:prstGeom prst="rect">
            <a:avLst/>
          </a:prstGeom>
          <a:solidFill>
            <a:schemeClr val="tx1">
              <a:lumMod val="95000"/>
              <a:lumOff val="5000"/>
            </a:schemeClr>
          </a:solidFill>
        </p:spPr>
        <p:style>
          <a:lnRef idx="2">
            <a:schemeClr val="accent1">
              <a:shade val="50000"/>
            </a:schemeClr>
          </a:lnRef>
          <a:fillRef idx="1">
            <a:schemeClr val="accent1"/>
          </a:fillRef>
          <a:effectRef idx="0">
            <a:schemeClr val="accent1"/>
          </a:effectRef>
          <a:fontRef idx="minor">
            <a:schemeClr val="lt1"/>
          </a:fontRef>
        </p:style>
        <p:txBody>
          <a:bodyPr lIns="121268" tIns="60634" rIns="121268" bIns="60634" rtlCol="0" anchor="ctr"/>
          <a:lstStyle/>
          <a:p>
            <a:pPr algn="ctr"/>
            <a:endParaRPr lang="zh-CN" altLang="en-US"/>
          </a:p>
        </p:txBody>
      </p:sp>
      <p:sp>
        <p:nvSpPr>
          <p:cNvPr id="10" name="矩形 9"/>
          <p:cNvSpPr/>
          <p:nvPr/>
        </p:nvSpPr>
        <p:spPr>
          <a:xfrm>
            <a:off x="199857" y="158553"/>
            <a:ext cx="113625" cy="191674"/>
          </a:xfrm>
          <a:prstGeom prst="rect">
            <a:avLst/>
          </a:prstGeom>
          <a:solidFill>
            <a:schemeClr val="tx1">
              <a:lumMod val="95000"/>
              <a:lumOff val="5000"/>
            </a:schemeClr>
          </a:solidFill>
        </p:spPr>
        <p:style>
          <a:lnRef idx="2">
            <a:schemeClr val="accent1">
              <a:shade val="50000"/>
            </a:schemeClr>
          </a:lnRef>
          <a:fillRef idx="1">
            <a:schemeClr val="accent1"/>
          </a:fillRef>
          <a:effectRef idx="0">
            <a:schemeClr val="accent1"/>
          </a:effectRef>
          <a:fontRef idx="minor">
            <a:schemeClr val="lt1"/>
          </a:fontRef>
        </p:style>
        <p:txBody>
          <a:bodyPr lIns="121268" tIns="60634" rIns="121268" bIns="60634" rtlCol="0" anchor="ctr"/>
          <a:lstStyle/>
          <a:p>
            <a:pPr algn="ctr"/>
            <a:endParaRPr lang="zh-CN" altLang="en-US"/>
          </a:p>
        </p:txBody>
      </p:sp>
      <p:sp>
        <p:nvSpPr>
          <p:cNvPr id="11" name="文本框 3"/>
          <p:cNvSpPr txBox="1"/>
          <p:nvPr/>
        </p:nvSpPr>
        <p:spPr>
          <a:xfrm>
            <a:off x="313482" y="38482"/>
            <a:ext cx="3066190" cy="430229"/>
          </a:xfrm>
          <a:prstGeom prst="rect">
            <a:avLst/>
          </a:prstGeom>
          <a:noFill/>
        </p:spPr>
        <p:txBody>
          <a:bodyPr wrap="none" lIns="121268" tIns="60634" rIns="121268" bIns="60634" rtlCol="0">
            <a:spAutoFit/>
          </a:bodyPr>
          <a:lstStyle/>
          <a:p>
            <a:r>
              <a:rPr lang="zh-CN" altLang="en-US" sz="2000" b="1" dirty="0" smtClean="0">
                <a:latin typeface="微软雅黑" panose="020B0503020204020204" pitchFamily="34" charset="-122"/>
                <a:ea typeface="微软雅黑" panose="020B0503020204020204" pitchFamily="34" charset="-122"/>
              </a:rPr>
              <a:t>职业卫生管理的基本要求</a:t>
            </a:r>
            <a:endParaRPr lang="zh-CN" altLang="en-US" sz="2000" b="1" dirty="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14909387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内容占位符 2"/>
          <p:cNvSpPr txBox="1">
            <a:spLocks/>
          </p:cNvSpPr>
          <p:nvPr/>
        </p:nvSpPr>
        <p:spPr bwMode="auto">
          <a:xfrm>
            <a:off x="400813" y="1152401"/>
            <a:ext cx="9604375" cy="479626"/>
          </a:xfrm>
          <a:prstGeom prst="rect">
            <a:avLst/>
          </a:prstGeom>
          <a:noFill/>
          <a:ln w="9525">
            <a:noFill/>
            <a:miter lim="800000"/>
            <a:headEnd/>
            <a:tailEnd/>
          </a:ln>
        </p:spPr>
        <p:txBody>
          <a:bodyPr/>
          <a:lstStyle/>
          <a:p>
            <a:pPr marL="228600" indent="-228600" eaLnBrk="1" hangingPunct="1">
              <a:lnSpc>
                <a:spcPts val="3800"/>
              </a:lnSpc>
              <a:spcBef>
                <a:spcPts val="1000"/>
              </a:spcBef>
              <a:defRPr/>
            </a:pPr>
            <a:r>
              <a:rPr lang="zh-CN" altLang="en-US" sz="2800" b="1" dirty="0">
                <a:solidFill>
                  <a:srgbClr val="01458E"/>
                </a:solidFill>
                <a:latin typeface="微软雅黑" panose="020B0503020204020204" pitchFamily="34" charset="-122"/>
                <a:ea typeface="微软雅黑" panose="020B0503020204020204" pitchFamily="34" charset="-122"/>
                <a:sym typeface="Calibri" pitchFamily="34" charset="0"/>
              </a:rPr>
              <a:t>  </a:t>
            </a:r>
            <a:r>
              <a:rPr lang="zh-CN" altLang="en-US" sz="2800" b="1" dirty="0" smtClean="0">
                <a:solidFill>
                  <a:srgbClr val="01458E"/>
                </a:solidFill>
                <a:latin typeface="微软雅黑" panose="020B0503020204020204" pitchFamily="34" charset="-122"/>
                <a:ea typeface="微软雅黑" panose="020B0503020204020204" pitchFamily="34" charset="-122"/>
                <a:sym typeface="Calibri" pitchFamily="34" charset="0"/>
              </a:rPr>
              <a:t>职业危害告知</a:t>
            </a:r>
            <a:endParaRPr lang="zh-CN" altLang="en-US" sz="2800" b="1" dirty="0">
              <a:solidFill>
                <a:srgbClr val="01458E"/>
              </a:solidFill>
              <a:latin typeface="微软雅黑" panose="020B0503020204020204" pitchFamily="34" charset="-122"/>
              <a:ea typeface="微软雅黑" panose="020B0503020204020204" pitchFamily="34" charset="-122"/>
              <a:sym typeface="Calibri" pitchFamily="34" charset="0"/>
            </a:endParaRPr>
          </a:p>
        </p:txBody>
      </p:sp>
      <p:sp>
        <p:nvSpPr>
          <p:cNvPr id="8" name="矩形 7"/>
          <p:cNvSpPr/>
          <p:nvPr/>
        </p:nvSpPr>
        <p:spPr>
          <a:xfrm>
            <a:off x="1090306" y="1780164"/>
            <a:ext cx="10335488" cy="1689052"/>
          </a:xfrm>
          <a:prstGeom prst="rect">
            <a:avLst/>
          </a:prstGeom>
        </p:spPr>
        <p:txBody>
          <a:bodyPr wrap="square">
            <a:spAutoFit/>
          </a:bodyPr>
          <a:lstStyle/>
          <a:p>
            <a:pPr>
              <a:lnSpc>
                <a:spcPct val="150000"/>
              </a:lnSpc>
            </a:pPr>
            <a:r>
              <a:rPr lang="zh-CN" altLang="en-US" sz="2400" dirty="0" smtClean="0">
                <a:latin typeface="微软雅黑" panose="020B0503020204020204" pitchFamily="34" charset="-122"/>
                <a:ea typeface="微软雅黑" panose="020B0503020204020204" pitchFamily="34" charset="-122"/>
                <a:sym typeface="Calibri" pitchFamily="34" charset="0"/>
              </a:rPr>
              <a:t>指用人单位通过与劳动者签订劳动合同、公告、培训等方式，使劳动者知晓工作场所产生或存在的职业病危害因素、防护措施、对健康的影响以及健康检查结果等的行为。</a:t>
            </a:r>
            <a:r>
              <a:rPr lang="en-US" altLang="zh-CN" sz="2400" dirty="0" smtClean="0">
                <a:latin typeface="微软雅黑" panose="020B0503020204020204" pitchFamily="34" charset="-122"/>
                <a:ea typeface="微软雅黑" panose="020B0503020204020204" pitchFamily="34" charset="-122"/>
                <a:sym typeface="Calibri" pitchFamily="34" charset="0"/>
              </a:rPr>
              <a:t>   </a:t>
            </a:r>
          </a:p>
        </p:txBody>
      </p:sp>
      <p:sp>
        <p:nvSpPr>
          <p:cNvPr id="9" name="矩形 8"/>
          <p:cNvSpPr/>
          <p:nvPr/>
        </p:nvSpPr>
        <p:spPr>
          <a:xfrm>
            <a:off x="1119587" y="3774335"/>
            <a:ext cx="10497737" cy="1341676"/>
          </a:xfrm>
          <a:prstGeom prst="rect">
            <a:avLst/>
          </a:prstGeom>
        </p:spPr>
        <p:txBody>
          <a:bodyPr>
            <a:noAutofit/>
          </a:bodyPr>
          <a:lstStyle/>
          <a:p>
            <a:pPr marL="342900" indent="-342900">
              <a:lnSpc>
                <a:spcPct val="150000"/>
              </a:lnSpc>
              <a:defRPr/>
            </a:pPr>
            <a:r>
              <a:rPr lang="zh-CN" altLang="en-US" sz="2400" b="1" dirty="0" smtClean="0">
                <a:solidFill>
                  <a:srgbClr val="C00000"/>
                </a:solidFill>
                <a:latin typeface="微软雅黑" panose="020B0503020204020204" pitchFamily="34" charset="-122"/>
                <a:ea typeface="微软雅黑" panose="020B0503020204020204" pitchFamily="34" charset="-122"/>
                <a:sym typeface="Calibri" pitchFamily="34" charset="0"/>
              </a:rPr>
              <a:t>告知内容包含：</a:t>
            </a:r>
            <a:r>
              <a:rPr lang="zh-CN" altLang="en-US" sz="2000" dirty="0" smtClean="0">
                <a:latin typeface="微软雅黑" panose="020B0503020204020204" pitchFamily="34" charset="-122"/>
                <a:ea typeface="微软雅黑" panose="020B0503020204020204" pitchFamily="34" charset="-122"/>
                <a:sym typeface="Calibri" pitchFamily="34" charset="0"/>
              </a:rPr>
              <a:t>职业病危害因素的种类、危害程度、危害后果、提供的职业病防护设施、 </a:t>
            </a:r>
            <a:endParaRPr lang="en-US" altLang="zh-CN" sz="2000" dirty="0" smtClean="0">
              <a:latin typeface="微软雅黑" panose="020B0503020204020204" pitchFamily="34" charset="-122"/>
              <a:ea typeface="微软雅黑" panose="020B0503020204020204" pitchFamily="34" charset="-122"/>
              <a:sym typeface="Calibri" pitchFamily="34" charset="0"/>
            </a:endParaRPr>
          </a:p>
          <a:p>
            <a:pPr marL="342900" indent="-342900">
              <a:lnSpc>
                <a:spcPct val="150000"/>
              </a:lnSpc>
              <a:defRPr/>
            </a:pPr>
            <a:r>
              <a:rPr lang="en-US" altLang="zh-CN" sz="2000" dirty="0" smtClean="0">
                <a:latin typeface="微软雅黑" panose="020B0503020204020204" pitchFamily="34" charset="-122"/>
                <a:ea typeface="微软雅黑" panose="020B0503020204020204" pitchFamily="34" charset="-122"/>
                <a:sym typeface="Calibri" pitchFamily="34" charset="0"/>
              </a:rPr>
              <a:t>                            </a:t>
            </a:r>
            <a:r>
              <a:rPr lang="zh-CN" altLang="en-US" sz="2000" dirty="0" smtClean="0">
                <a:latin typeface="微软雅黑" panose="020B0503020204020204" pitchFamily="34" charset="-122"/>
                <a:ea typeface="微软雅黑" panose="020B0503020204020204" pitchFamily="34" charset="-122"/>
                <a:sym typeface="Calibri" pitchFamily="34" charset="0"/>
              </a:rPr>
              <a:t>个人使用的职业病防护用品、职业健康检查和相关待遇等。</a:t>
            </a:r>
          </a:p>
        </p:txBody>
      </p:sp>
      <p:sp>
        <p:nvSpPr>
          <p:cNvPr id="10" name="矩形 9"/>
          <p:cNvSpPr/>
          <p:nvPr/>
        </p:nvSpPr>
        <p:spPr>
          <a:xfrm>
            <a:off x="30867" y="158553"/>
            <a:ext cx="60959" cy="191674"/>
          </a:xfrm>
          <a:prstGeom prst="rect">
            <a:avLst/>
          </a:prstGeom>
          <a:solidFill>
            <a:schemeClr val="tx1">
              <a:lumMod val="95000"/>
              <a:lumOff val="5000"/>
            </a:schemeClr>
          </a:solidFill>
        </p:spPr>
        <p:style>
          <a:lnRef idx="2">
            <a:schemeClr val="accent1">
              <a:shade val="50000"/>
            </a:schemeClr>
          </a:lnRef>
          <a:fillRef idx="1">
            <a:schemeClr val="accent1"/>
          </a:fillRef>
          <a:effectRef idx="0">
            <a:schemeClr val="accent1"/>
          </a:effectRef>
          <a:fontRef idx="minor">
            <a:schemeClr val="lt1"/>
          </a:fontRef>
        </p:style>
        <p:txBody>
          <a:bodyPr lIns="121268" tIns="60634" rIns="121268" bIns="60634" rtlCol="0" anchor="ctr"/>
          <a:lstStyle/>
          <a:p>
            <a:pPr algn="ctr"/>
            <a:endParaRPr lang="zh-CN" altLang="en-US"/>
          </a:p>
        </p:txBody>
      </p:sp>
      <p:sp>
        <p:nvSpPr>
          <p:cNvPr id="11" name="矩形 10"/>
          <p:cNvSpPr/>
          <p:nvPr/>
        </p:nvSpPr>
        <p:spPr>
          <a:xfrm>
            <a:off x="199857" y="158553"/>
            <a:ext cx="113625" cy="191674"/>
          </a:xfrm>
          <a:prstGeom prst="rect">
            <a:avLst/>
          </a:prstGeom>
          <a:solidFill>
            <a:schemeClr val="tx1">
              <a:lumMod val="95000"/>
              <a:lumOff val="5000"/>
            </a:schemeClr>
          </a:solidFill>
        </p:spPr>
        <p:style>
          <a:lnRef idx="2">
            <a:schemeClr val="accent1">
              <a:shade val="50000"/>
            </a:schemeClr>
          </a:lnRef>
          <a:fillRef idx="1">
            <a:schemeClr val="accent1"/>
          </a:fillRef>
          <a:effectRef idx="0">
            <a:schemeClr val="accent1"/>
          </a:effectRef>
          <a:fontRef idx="minor">
            <a:schemeClr val="lt1"/>
          </a:fontRef>
        </p:style>
        <p:txBody>
          <a:bodyPr lIns="121268" tIns="60634" rIns="121268" bIns="60634" rtlCol="0" anchor="ctr"/>
          <a:lstStyle/>
          <a:p>
            <a:pPr algn="ctr"/>
            <a:endParaRPr lang="zh-CN" altLang="en-US"/>
          </a:p>
        </p:txBody>
      </p:sp>
      <p:sp>
        <p:nvSpPr>
          <p:cNvPr id="12" name="文本框 3"/>
          <p:cNvSpPr txBox="1"/>
          <p:nvPr/>
        </p:nvSpPr>
        <p:spPr>
          <a:xfrm>
            <a:off x="313482" y="38482"/>
            <a:ext cx="3066190" cy="430229"/>
          </a:xfrm>
          <a:prstGeom prst="rect">
            <a:avLst/>
          </a:prstGeom>
          <a:noFill/>
        </p:spPr>
        <p:txBody>
          <a:bodyPr wrap="none" lIns="121268" tIns="60634" rIns="121268" bIns="60634" rtlCol="0">
            <a:spAutoFit/>
          </a:bodyPr>
          <a:lstStyle/>
          <a:p>
            <a:r>
              <a:rPr lang="zh-CN" altLang="en-US" sz="2000" b="1" dirty="0" smtClean="0">
                <a:latin typeface="微软雅黑" panose="020B0503020204020204" pitchFamily="34" charset="-122"/>
                <a:ea typeface="微软雅黑" panose="020B0503020204020204" pitchFamily="34" charset="-122"/>
              </a:rPr>
              <a:t>职业卫生管理的基本要求</a:t>
            </a:r>
            <a:endParaRPr lang="zh-CN" altLang="en-US" sz="2000" b="1" dirty="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68652245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内容占位符 2"/>
          <p:cNvSpPr txBox="1">
            <a:spLocks/>
          </p:cNvSpPr>
          <p:nvPr/>
        </p:nvSpPr>
        <p:spPr bwMode="auto">
          <a:xfrm>
            <a:off x="400813" y="1152400"/>
            <a:ext cx="11532686" cy="1093089"/>
          </a:xfrm>
          <a:prstGeom prst="rect">
            <a:avLst/>
          </a:prstGeom>
          <a:noFill/>
          <a:ln w="9525">
            <a:noFill/>
            <a:miter lim="800000"/>
            <a:headEnd/>
            <a:tailEnd/>
          </a:ln>
        </p:spPr>
        <p:txBody>
          <a:bodyPr/>
          <a:lstStyle/>
          <a:p>
            <a:pPr marL="228600" indent="-228600">
              <a:spcBef>
                <a:spcPts val="1000"/>
              </a:spcBef>
              <a:defRPr/>
            </a:pPr>
            <a:r>
              <a:rPr lang="zh-CN" altLang="en-US" sz="2800" b="1" dirty="0">
                <a:solidFill>
                  <a:srgbClr val="01458E"/>
                </a:solidFill>
                <a:latin typeface="微软雅黑" panose="020B0503020204020204" pitchFamily="34" charset="-122"/>
                <a:ea typeface="微软雅黑" panose="020B0503020204020204" pitchFamily="34" charset="-122"/>
                <a:sym typeface="Calibri" pitchFamily="34" charset="0"/>
              </a:rPr>
              <a:t>  </a:t>
            </a:r>
            <a:r>
              <a:rPr lang="zh-CN" altLang="en-US" sz="2800" b="1" dirty="0" smtClean="0">
                <a:solidFill>
                  <a:srgbClr val="01458E"/>
                </a:solidFill>
                <a:latin typeface="微软雅黑" panose="020B0503020204020204" pitchFamily="34" charset="-122"/>
                <a:ea typeface="微软雅黑" panose="020B0503020204020204" pitchFamily="34" charset="-122"/>
                <a:sym typeface="Calibri" pitchFamily="34" charset="0"/>
              </a:rPr>
              <a:t>设置公告栏：</a:t>
            </a:r>
            <a:r>
              <a:rPr lang="zh-CN" altLang="en-US" sz="2400" dirty="0" smtClean="0">
                <a:latin typeface="微软雅黑" panose="020B0503020204020204" pitchFamily="34" charset="-122"/>
                <a:ea typeface="微软雅黑" panose="020B0503020204020204" pitchFamily="34" charset="-122"/>
                <a:sym typeface="Calibri" pitchFamily="34" charset="0"/>
              </a:rPr>
              <a:t>产生职业病危害的用人单位应当设置公告栏，公布本单位职业病防 </a:t>
            </a:r>
            <a:endParaRPr lang="en-US" altLang="zh-CN" sz="2400" dirty="0" smtClean="0">
              <a:latin typeface="微软雅黑" panose="020B0503020204020204" pitchFamily="34" charset="-122"/>
              <a:ea typeface="微软雅黑" panose="020B0503020204020204" pitchFamily="34" charset="-122"/>
              <a:sym typeface="Calibri" pitchFamily="34" charset="0"/>
            </a:endParaRPr>
          </a:p>
          <a:p>
            <a:pPr marL="228600" indent="-228600">
              <a:spcBef>
                <a:spcPts val="1000"/>
              </a:spcBef>
              <a:defRPr/>
            </a:pPr>
            <a:r>
              <a:rPr lang="en-US" altLang="zh-CN" sz="2400" dirty="0" smtClean="0">
                <a:latin typeface="微软雅黑" panose="020B0503020204020204" pitchFamily="34" charset="-122"/>
                <a:ea typeface="微软雅黑" panose="020B0503020204020204" pitchFamily="34" charset="-122"/>
                <a:sym typeface="Calibri" pitchFamily="34" charset="0"/>
              </a:rPr>
              <a:t>                          </a:t>
            </a:r>
            <a:r>
              <a:rPr lang="zh-CN" altLang="en-US" sz="2400" dirty="0" smtClean="0">
                <a:latin typeface="微软雅黑" panose="020B0503020204020204" pitchFamily="34" charset="-122"/>
                <a:ea typeface="微软雅黑" panose="020B0503020204020204" pitchFamily="34" charset="-122"/>
                <a:sym typeface="Calibri" pitchFamily="34" charset="0"/>
              </a:rPr>
              <a:t>治的规章制度等内容。</a:t>
            </a:r>
            <a:endParaRPr lang="zh-TW" altLang="en-US" sz="2400" dirty="0" smtClean="0">
              <a:latin typeface="微软雅黑" panose="020B0503020204020204" pitchFamily="34" charset="-122"/>
              <a:ea typeface="微软雅黑" panose="020B0503020204020204" pitchFamily="34" charset="-122"/>
              <a:sym typeface="Calibri" pitchFamily="34" charset="0"/>
            </a:endParaRPr>
          </a:p>
          <a:p>
            <a:pPr marL="228600" indent="-228600">
              <a:lnSpc>
                <a:spcPts val="3800"/>
              </a:lnSpc>
              <a:spcBef>
                <a:spcPts val="1000"/>
              </a:spcBef>
              <a:defRPr/>
            </a:pPr>
            <a:endParaRPr lang="zh-CN" altLang="en-US" sz="2800" b="1" dirty="0" smtClean="0">
              <a:solidFill>
                <a:srgbClr val="00863D"/>
              </a:solidFill>
              <a:latin typeface="微软雅黑" panose="020B0503020204020204" pitchFamily="34" charset="-122"/>
              <a:ea typeface="微软雅黑" panose="020B0503020204020204" pitchFamily="34" charset="-122"/>
              <a:sym typeface="Calibri" pitchFamily="34" charset="0"/>
            </a:endParaRPr>
          </a:p>
          <a:p>
            <a:pPr marL="228600" indent="-228600" eaLnBrk="1" hangingPunct="1">
              <a:lnSpc>
                <a:spcPts val="3800"/>
              </a:lnSpc>
              <a:spcBef>
                <a:spcPts val="1000"/>
              </a:spcBef>
              <a:defRPr/>
            </a:pPr>
            <a:endParaRPr lang="zh-CN" altLang="en-US" sz="2800" b="1" dirty="0">
              <a:solidFill>
                <a:srgbClr val="00863D"/>
              </a:solidFill>
              <a:latin typeface="微软雅黑" panose="020B0503020204020204" pitchFamily="34" charset="-122"/>
              <a:ea typeface="微软雅黑" panose="020B0503020204020204" pitchFamily="34" charset="-122"/>
              <a:sym typeface="Calibri" pitchFamily="34" charset="0"/>
            </a:endParaRPr>
          </a:p>
        </p:txBody>
      </p:sp>
      <p:sp>
        <p:nvSpPr>
          <p:cNvPr id="10" name="矩形 9"/>
          <p:cNvSpPr/>
          <p:nvPr/>
        </p:nvSpPr>
        <p:spPr>
          <a:xfrm>
            <a:off x="760295" y="2530708"/>
            <a:ext cx="4852610" cy="523220"/>
          </a:xfrm>
          <a:prstGeom prst="rect">
            <a:avLst/>
          </a:prstGeom>
        </p:spPr>
        <p:txBody>
          <a:bodyPr wrap="none">
            <a:spAutoFit/>
          </a:bodyPr>
          <a:lstStyle/>
          <a:p>
            <a:r>
              <a:rPr lang="zh-CN" altLang="en-US" sz="2800" b="1" dirty="0" smtClean="0">
                <a:solidFill>
                  <a:srgbClr val="01458E"/>
                </a:solidFill>
                <a:latin typeface="微软雅黑" panose="020B0503020204020204" pitchFamily="34" charset="-122"/>
                <a:ea typeface="微软雅黑" panose="020B0503020204020204" pitchFamily="34" charset="-122"/>
                <a:sym typeface="Calibri" pitchFamily="34" charset="0"/>
              </a:rPr>
              <a:t>一、设置在办公区域的公告栏</a:t>
            </a:r>
            <a:endParaRPr lang="zh-TW" altLang="en-US" sz="2800" b="1" dirty="0" smtClean="0">
              <a:solidFill>
                <a:srgbClr val="01458E"/>
              </a:solidFill>
              <a:latin typeface="微软雅黑" panose="020B0503020204020204" pitchFamily="34" charset="-122"/>
              <a:ea typeface="微软雅黑" panose="020B0503020204020204" pitchFamily="34" charset="-122"/>
              <a:sym typeface="Calibri" pitchFamily="34" charset="0"/>
            </a:endParaRPr>
          </a:p>
        </p:txBody>
      </p:sp>
      <p:sp>
        <p:nvSpPr>
          <p:cNvPr id="11" name="矩形 10"/>
          <p:cNvSpPr/>
          <p:nvPr/>
        </p:nvSpPr>
        <p:spPr>
          <a:xfrm>
            <a:off x="762288" y="3941177"/>
            <a:ext cx="4852610" cy="523220"/>
          </a:xfrm>
          <a:prstGeom prst="rect">
            <a:avLst/>
          </a:prstGeom>
        </p:spPr>
        <p:txBody>
          <a:bodyPr wrap="none">
            <a:spAutoFit/>
          </a:bodyPr>
          <a:lstStyle/>
          <a:p>
            <a:r>
              <a:rPr lang="zh-CN" altLang="en-US" sz="2800" b="1" dirty="0" smtClean="0">
                <a:solidFill>
                  <a:srgbClr val="01458E"/>
                </a:solidFill>
                <a:latin typeface="微软雅黑" panose="020B0503020204020204" pitchFamily="34" charset="-122"/>
                <a:ea typeface="微软雅黑" panose="020B0503020204020204" pitchFamily="34" charset="-122"/>
                <a:sym typeface="Calibri" pitchFamily="34" charset="0"/>
              </a:rPr>
              <a:t>二、设置在工作场所的公告栏</a:t>
            </a:r>
            <a:endParaRPr lang="zh-TW" altLang="en-US" sz="2800" b="1" dirty="0" smtClean="0">
              <a:solidFill>
                <a:srgbClr val="01458E"/>
              </a:solidFill>
              <a:latin typeface="微软雅黑" panose="020B0503020204020204" pitchFamily="34" charset="-122"/>
              <a:ea typeface="微软雅黑" panose="020B0503020204020204" pitchFamily="34" charset="-122"/>
              <a:sym typeface="Calibri" pitchFamily="34" charset="0"/>
            </a:endParaRPr>
          </a:p>
        </p:txBody>
      </p:sp>
      <p:sp>
        <p:nvSpPr>
          <p:cNvPr id="12" name="矩形 11"/>
          <p:cNvSpPr/>
          <p:nvPr/>
        </p:nvSpPr>
        <p:spPr>
          <a:xfrm>
            <a:off x="1512670" y="3204260"/>
            <a:ext cx="6929486" cy="461665"/>
          </a:xfrm>
          <a:prstGeom prst="rect">
            <a:avLst/>
          </a:prstGeom>
        </p:spPr>
        <p:txBody>
          <a:bodyPr wrap="square">
            <a:spAutoFit/>
          </a:bodyPr>
          <a:lstStyle/>
          <a:p>
            <a:r>
              <a:rPr lang="zh-CN" altLang="en-US" sz="2400" dirty="0" smtClean="0">
                <a:latin typeface="微软雅黑" panose="020B0503020204020204" pitchFamily="34" charset="-122"/>
                <a:ea typeface="微软雅黑" panose="020B0503020204020204" pitchFamily="34" charset="-122"/>
                <a:sym typeface="Calibri" pitchFamily="34" charset="0"/>
              </a:rPr>
              <a:t>主要公布本单位的</a:t>
            </a:r>
            <a:r>
              <a:rPr lang="zh-CN" altLang="en-US" sz="2400" dirty="0" smtClean="0">
                <a:solidFill>
                  <a:srgbClr val="FF0000"/>
                </a:solidFill>
                <a:latin typeface="微软雅黑" panose="020B0503020204020204" pitchFamily="34" charset="-122"/>
                <a:ea typeface="微软雅黑" panose="020B0503020204020204" pitchFamily="34" charset="-122"/>
                <a:sym typeface="Calibri" pitchFamily="34" charset="0"/>
              </a:rPr>
              <a:t>职业卫生管理制度和操作规程</a:t>
            </a:r>
            <a:r>
              <a:rPr lang="zh-CN" altLang="en-US" sz="2400" dirty="0" smtClean="0">
                <a:latin typeface="微软雅黑" panose="020B0503020204020204" pitchFamily="34" charset="-122"/>
                <a:ea typeface="微软雅黑" panose="020B0503020204020204" pitchFamily="34" charset="-122"/>
                <a:sym typeface="Calibri" pitchFamily="34" charset="0"/>
              </a:rPr>
              <a:t>等。</a:t>
            </a:r>
            <a:endParaRPr lang="zh-TW" altLang="en-US" sz="2400" dirty="0" smtClean="0">
              <a:latin typeface="微软雅黑" panose="020B0503020204020204" pitchFamily="34" charset="-122"/>
              <a:ea typeface="微软雅黑" panose="020B0503020204020204" pitchFamily="34" charset="-122"/>
              <a:sym typeface="Calibri" pitchFamily="34" charset="0"/>
            </a:endParaRPr>
          </a:p>
        </p:txBody>
      </p:sp>
      <p:sp>
        <p:nvSpPr>
          <p:cNvPr id="13" name="Rectangle 1"/>
          <p:cNvSpPr>
            <a:spLocks noChangeArrowheads="1"/>
          </p:cNvSpPr>
          <p:nvPr/>
        </p:nvSpPr>
        <p:spPr bwMode="auto">
          <a:xfrm>
            <a:off x="1514658" y="4535300"/>
            <a:ext cx="10314669" cy="120032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R="0" lvl="0" fontAlgn="base">
              <a:lnSpc>
                <a:spcPct val="150000"/>
              </a:lnSpc>
              <a:spcBef>
                <a:spcPct val="0"/>
              </a:spcBef>
              <a:spcAft>
                <a:spcPct val="0"/>
              </a:spcAft>
              <a:buClrTx/>
              <a:buSzTx/>
              <a:buFontTx/>
              <a:buNone/>
              <a:tabLst/>
            </a:pPr>
            <a:r>
              <a:rPr lang="zh-CN" altLang="en-US" sz="2400" dirty="0" smtClean="0">
                <a:latin typeface="微软雅黑" panose="020B0503020204020204" pitchFamily="34" charset="-122"/>
                <a:ea typeface="微软雅黑" panose="020B0503020204020204" pitchFamily="34" charset="-122"/>
                <a:sym typeface="Calibri" pitchFamily="34" charset="0"/>
              </a:rPr>
              <a:t>主要公布存在的</a:t>
            </a:r>
            <a:r>
              <a:rPr lang="zh-CN" altLang="en-US" sz="2400" dirty="0" smtClean="0">
                <a:solidFill>
                  <a:srgbClr val="FF0000"/>
                </a:solidFill>
                <a:latin typeface="微软雅黑" panose="020B0503020204020204" pitchFamily="34" charset="-122"/>
                <a:ea typeface="微软雅黑" panose="020B0503020204020204" pitchFamily="34" charset="-122"/>
                <a:sym typeface="Calibri" pitchFamily="34" charset="0"/>
              </a:rPr>
              <a:t>职业病危害因素</a:t>
            </a:r>
            <a:r>
              <a:rPr lang="zh-CN" altLang="en-US" sz="2400" dirty="0" smtClean="0">
                <a:latin typeface="微软雅黑" panose="020B0503020204020204" pitchFamily="34" charset="-122"/>
                <a:ea typeface="微软雅黑" panose="020B0503020204020204" pitchFamily="34" charset="-122"/>
                <a:sym typeface="Calibri" pitchFamily="34" charset="0"/>
              </a:rPr>
              <a:t>及岗位、健康危害、</a:t>
            </a:r>
            <a:r>
              <a:rPr lang="zh-CN" altLang="en-US" sz="2400" dirty="0" smtClean="0">
                <a:solidFill>
                  <a:srgbClr val="FF0000"/>
                </a:solidFill>
                <a:latin typeface="微软雅黑" panose="020B0503020204020204" pitchFamily="34" charset="-122"/>
                <a:ea typeface="微软雅黑" panose="020B0503020204020204" pitchFamily="34" charset="-122"/>
                <a:sym typeface="Calibri" pitchFamily="34" charset="0"/>
              </a:rPr>
              <a:t>接触限值</a:t>
            </a:r>
            <a:r>
              <a:rPr lang="zh-CN" altLang="en-US" sz="2400" dirty="0" smtClean="0">
                <a:latin typeface="微软雅黑" panose="020B0503020204020204" pitchFamily="34" charset="-122"/>
                <a:ea typeface="微软雅黑" panose="020B0503020204020204" pitchFamily="34" charset="-122"/>
                <a:sym typeface="Calibri" pitchFamily="34" charset="0"/>
              </a:rPr>
              <a:t>、</a:t>
            </a:r>
            <a:r>
              <a:rPr lang="zh-CN" altLang="en-US" sz="2400" dirty="0" smtClean="0">
                <a:solidFill>
                  <a:srgbClr val="FF0000"/>
                </a:solidFill>
                <a:latin typeface="微软雅黑" panose="020B0503020204020204" pitchFamily="34" charset="-122"/>
                <a:ea typeface="微软雅黑" panose="020B0503020204020204" pitchFamily="34" charset="-122"/>
                <a:sym typeface="Calibri" pitchFamily="34" charset="0"/>
              </a:rPr>
              <a:t>应急救援措施</a:t>
            </a:r>
            <a:r>
              <a:rPr lang="zh-CN" altLang="en-US" sz="2400" dirty="0" smtClean="0">
                <a:latin typeface="微软雅黑" panose="020B0503020204020204" pitchFamily="34" charset="-122"/>
                <a:ea typeface="微软雅黑" panose="020B0503020204020204" pitchFamily="34" charset="-122"/>
                <a:sym typeface="Calibri" pitchFamily="34" charset="0"/>
              </a:rPr>
              <a:t>，以及工作场所职业病危害因素</a:t>
            </a:r>
            <a:r>
              <a:rPr lang="zh-CN" altLang="en-US" sz="2400" dirty="0" smtClean="0">
                <a:solidFill>
                  <a:srgbClr val="FF0000"/>
                </a:solidFill>
                <a:latin typeface="微软雅黑" panose="020B0503020204020204" pitchFamily="34" charset="-122"/>
                <a:ea typeface="微软雅黑" panose="020B0503020204020204" pitchFamily="34" charset="-122"/>
                <a:sym typeface="Calibri" pitchFamily="34" charset="0"/>
              </a:rPr>
              <a:t>检测结果</a:t>
            </a:r>
            <a:r>
              <a:rPr lang="zh-CN" altLang="en-US" sz="2400" dirty="0" smtClean="0">
                <a:latin typeface="微软雅黑" panose="020B0503020204020204" pitchFamily="34" charset="-122"/>
                <a:ea typeface="微软雅黑" panose="020B0503020204020204" pitchFamily="34" charset="-122"/>
                <a:sym typeface="Calibri" pitchFamily="34" charset="0"/>
              </a:rPr>
              <a:t>、检测日期、检测机构名称等。</a:t>
            </a:r>
          </a:p>
        </p:txBody>
      </p:sp>
      <p:sp>
        <p:nvSpPr>
          <p:cNvPr id="14" name="矩形 13"/>
          <p:cNvSpPr/>
          <p:nvPr/>
        </p:nvSpPr>
        <p:spPr>
          <a:xfrm>
            <a:off x="30867" y="158553"/>
            <a:ext cx="60959" cy="191674"/>
          </a:xfrm>
          <a:prstGeom prst="rect">
            <a:avLst/>
          </a:prstGeom>
          <a:solidFill>
            <a:schemeClr val="tx1">
              <a:lumMod val="95000"/>
              <a:lumOff val="5000"/>
            </a:schemeClr>
          </a:solidFill>
        </p:spPr>
        <p:style>
          <a:lnRef idx="2">
            <a:schemeClr val="accent1">
              <a:shade val="50000"/>
            </a:schemeClr>
          </a:lnRef>
          <a:fillRef idx="1">
            <a:schemeClr val="accent1"/>
          </a:fillRef>
          <a:effectRef idx="0">
            <a:schemeClr val="accent1"/>
          </a:effectRef>
          <a:fontRef idx="minor">
            <a:schemeClr val="lt1"/>
          </a:fontRef>
        </p:style>
        <p:txBody>
          <a:bodyPr lIns="121268" tIns="60634" rIns="121268" bIns="60634" rtlCol="0" anchor="ctr"/>
          <a:lstStyle/>
          <a:p>
            <a:pPr algn="ctr"/>
            <a:endParaRPr lang="zh-CN" altLang="en-US"/>
          </a:p>
        </p:txBody>
      </p:sp>
      <p:sp>
        <p:nvSpPr>
          <p:cNvPr id="15" name="矩形 14"/>
          <p:cNvSpPr/>
          <p:nvPr/>
        </p:nvSpPr>
        <p:spPr>
          <a:xfrm>
            <a:off x="199857" y="158553"/>
            <a:ext cx="113625" cy="191674"/>
          </a:xfrm>
          <a:prstGeom prst="rect">
            <a:avLst/>
          </a:prstGeom>
          <a:solidFill>
            <a:schemeClr val="tx1">
              <a:lumMod val="95000"/>
              <a:lumOff val="5000"/>
            </a:schemeClr>
          </a:solidFill>
        </p:spPr>
        <p:style>
          <a:lnRef idx="2">
            <a:schemeClr val="accent1">
              <a:shade val="50000"/>
            </a:schemeClr>
          </a:lnRef>
          <a:fillRef idx="1">
            <a:schemeClr val="accent1"/>
          </a:fillRef>
          <a:effectRef idx="0">
            <a:schemeClr val="accent1"/>
          </a:effectRef>
          <a:fontRef idx="minor">
            <a:schemeClr val="lt1"/>
          </a:fontRef>
        </p:style>
        <p:txBody>
          <a:bodyPr lIns="121268" tIns="60634" rIns="121268" bIns="60634" rtlCol="0" anchor="ctr"/>
          <a:lstStyle/>
          <a:p>
            <a:pPr algn="ctr"/>
            <a:endParaRPr lang="zh-CN" altLang="en-US"/>
          </a:p>
        </p:txBody>
      </p:sp>
      <p:sp>
        <p:nvSpPr>
          <p:cNvPr id="16" name="文本框 3"/>
          <p:cNvSpPr txBox="1"/>
          <p:nvPr/>
        </p:nvSpPr>
        <p:spPr>
          <a:xfrm>
            <a:off x="313482" y="38482"/>
            <a:ext cx="3066190" cy="430229"/>
          </a:xfrm>
          <a:prstGeom prst="rect">
            <a:avLst/>
          </a:prstGeom>
          <a:noFill/>
        </p:spPr>
        <p:txBody>
          <a:bodyPr wrap="none" lIns="121268" tIns="60634" rIns="121268" bIns="60634" rtlCol="0">
            <a:spAutoFit/>
          </a:bodyPr>
          <a:lstStyle/>
          <a:p>
            <a:r>
              <a:rPr lang="zh-CN" altLang="en-US" sz="2000" b="1" dirty="0" smtClean="0">
                <a:latin typeface="微软雅黑" panose="020B0503020204020204" pitchFamily="34" charset="-122"/>
                <a:ea typeface="微软雅黑" panose="020B0503020204020204" pitchFamily="34" charset="-122"/>
              </a:rPr>
              <a:t>职业卫生管理的基本要求</a:t>
            </a:r>
            <a:endParaRPr lang="zh-CN" altLang="en-US" sz="2000" b="1" dirty="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89849844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内容占位符 2"/>
          <p:cNvSpPr txBox="1">
            <a:spLocks/>
          </p:cNvSpPr>
          <p:nvPr/>
        </p:nvSpPr>
        <p:spPr bwMode="auto">
          <a:xfrm>
            <a:off x="400812" y="1152400"/>
            <a:ext cx="11791187" cy="1521352"/>
          </a:xfrm>
          <a:prstGeom prst="rect">
            <a:avLst/>
          </a:prstGeom>
          <a:noFill/>
          <a:ln w="9525">
            <a:noFill/>
            <a:miter lim="800000"/>
            <a:headEnd/>
            <a:tailEnd/>
          </a:ln>
        </p:spPr>
        <p:txBody>
          <a:bodyPr/>
          <a:lstStyle/>
          <a:p>
            <a:pPr>
              <a:lnSpc>
                <a:spcPct val="150000"/>
              </a:lnSpc>
            </a:pPr>
            <a:r>
              <a:rPr lang="zh-CN" altLang="en-US" sz="2800" b="1" dirty="0">
                <a:solidFill>
                  <a:srgbClr val="01458E"/>
                </a:solidFill>
                <a:latin typeface="微软雅黑" panose="020B0503020204020204" pitchFamily="34" charset="-122"/>
                <a:ea typeface="微软雅黑" panose="020B0503020204020204" pitchFamily="34" charset="-122"/>
                <a:sym typeface="Calibri" pitchFamily="34" charset="0"/>
              </a:rPr>
              <a:t>  </a:t>
            </a:r>
            <a:r>
              <a:rPr lang="zh-CN" altLang="en-US" sz="2800" b="1" dirty="0" smtClean="0">
                <a:solidFill>
                  <a:srgbClr val="01458E"/>
                </a:solidFill>
                <a:latin typeface="微软雅黑" panose="020B0503020204020204" pitchFamily="34" charset="-122"/>
                <a:ea typeface="微软雅黑" panose="020B0503020204020204" pitchFamily="34" charset="-122"/>
                <a:sym typeface="Calibri" pitchFamily="34" charset="0"/>
              </a:rPr>
              <a:t>职业危害警示标识：</a:t>
            </a:r>
            <a:r>
              <a:rPr lang="zh-CN" altLang="en-US" sz="2400" dirty="0" smtClean="0">
                <a:latin typeface="微软雅黑" panose="020B0503020204020204" pitchFamily="34" charset="-122"/>
                <a:ea typeface="微软雅黑" panose="020B0503020204020204" pitchFamily="34" charset="-122"/>
                <a:sym typeface="Calibri" pitchFamily="34" charset="0"/>
              </a:rPr>
              <a:t>指在工作场所中设置的可以提醒劳动者对职业病危害产生警</a:t>
            </a:r>
            <a:endParaRPr lang="en-US" altLang="zh-CN" sz="2400" dirty="0" smtClean="0">
              <a:latin typeface="微软雅黑" panose="020B0503020204020204" pitchFamily="34" charset="-122"/>
              <a:ea typeface="微软雅黑" panose="020B0503020204020204" pitchFamily="34" charset="-122"/>
              <a:sym typeface="Calibri" pitchFamily="34" charset="0"/>
            </a:endParaRPr>
          </a:p>
          <a:p>
            <a:pPr>
              <a:lnSpc>
                <a:spcPct val="150000"/>
              </a:lnSpc>
            </a:pPr>
            <a:r>
              <a:rPr lang="en-US" altLang="zh-CN" sz="2400" dirty="0" smtClean="0">
                <a:latin typeface="微软雅黑" panose="020B0503020204020204" pitchFamily="34" charset="-122"/>
                <a:ea typeface="微软雅黑" panose="020B0503020204020204" pitchFamily="34" charset="-122"/>
                <a:sym typeface="Calibri" pitchFamily="34" charset="0"/>
              </a:rPr>
              <a:t>                                      </a:t>
            </a:r>
            <a:r>
              <a:rPr lang="zh-CN" altLang="en-US" sz="2400" dirty="0" smtClean="0">
                <a:latin typeface="微软雅黑" panose="020B0503020204020204" pitchFamily="34" charset="-122"/>
                <a:ea typeface="微软雅黑" panose="020B0503020204020204" pitchFamily="34" charset="-122"/>
                <a:sym typeface="Calibri" pitchFamily="34" charset="0"/>
              </a:rPr>
              <a:t>觉并采取相应防护措施的图形标识、警示线、警示语句和文</a:t>
            </a:r>
            <a:endParaRPr lang="en-US" altLang="zh-CN" sz="2400" dirty="0" smtClean="0">
              <a:latin typeface="微软雅黑" panose="020B0503020204020204" pitchFamily="34" charset="-122"/>
              <a:ea typeface="微软雅黑" panose="020B0503020204020204" pitchFamily="34" charset="-122"/>
              <a:sym typeface="Calibri" pitchFamily="34" charset="0"/>
            </a:endParaRPr>
          </a:p>
          <a:p>
            <a:pPr>
              <a:lnSpc>
                <a:spcPct val="150000"/>
              </a:lnSpc>
            </a:pPr>
            <a:r>
              <a:rPr lang="en-US" altLang="zh-CN" sz="2400" dirty="0" smtClean="0">
                <a:latin typeface="微软雅黑" panose="020B0503020204020204" pitchFamily="34" charset="-122"/>
                <a:ea typeface="微软雅黑" panose="020B0503020204020204" pitchFamily="34" charset="-122"/>
                <a:sym typeface="Calibri" pitchFamily="34" charset="0"/>
              </a:rPr>
              <a:t>                                      </a:t>
            </a:r>
            <a:r>
              <a:rPr lang="zh-CN" altLang="en-US" sz="2400" dirty="0" smtClean="0">
                <a:latin typeface="微软雅黑" panose="020B0503020204020204" pitchFamily="34" charset="-122"/>
                <a:ea typeface="微软雅黑" panose="020B0503020204020204" pitchFamily="34" charset="-122"/>
                <a:sym typeface="Calibri" pitchFamily="34" charset="0"/>
              </a:rPr>
              <a:t>字说明以及组合使用的标识等。</a:t>
            </a:r>
            <a:endParaRPr lang="zh-TW" altLang="en-US" sz="2400" dirty="0" smtClean="0">
              <a:latin typeface="微软雅黑" panose="020B0503020204020204" pitchFamily="34" charset="-122"/>
              <a:ea typeface="微软雅黑" panose="020B0503020204020204" pitchFamily="34" charset="-122"/>
              <a:sym typeface="Calibri" pitchFamily="34" charset="0"/>
            </a:endParaRPr>
          </a:p>
          <a:p>
            <a:pPr marL="228600" indent="-228600">
              <a:lnSpc>
                <a:spcPts val="3800"/>
              </a:lnSpc>
              <a:spcBef>
                <a:spcPts val="1000"/>
              </a:spcBef>
              <a:defRPr/>
            </a:pPr>
            <a:endParaRPr lang="zh-CN" altLang="en-US" sz="2800" b="1" dirty="0" smtClean="0">
              <a:solidFill>
                <a:srgbClr val="00863D"/>
              </a:solidFill>
              <a:latin typeface="微软雅黑" panose="020B0503020204020204" pitchFamily="34" charset="-122"/>
              <a:ea typeface="微软雅黑" panose="020B0503020204020204" pitchFamily="34" charset="-122"/>
              <a:sym typeface="Calibri" pitchFamily="34" charset="0"/>
            </a:endParaRPr>
          </a:p>
          <a:p>
            <a:pPr marL="228600" indent="-228600" eaLnBrk="1" hangingPunct="1">
              <a:lnSpc>
                <a:spcPts val="3800"/>
              </a:lnSpc>
              <a:spcBef>
                <a:spcPts val="1000"/>
              </a:spcBef>
              <a:defRPr/>
            </a:pPr>
            <a:endParaRPr lang="zh-CN" altLang="en-US" sz="2800" b="1" dirty="0">
              <a:solidFill>
                <a:srgbClr val="00863D"/>
              </a:solidFill>
              <a:latin typeface="微软雅黑" panose="020B0503020204020204" pitchFamily="34" charset="-122"/>
              <a:ea typeface="微软雅黑" panose="020B0503020204020204" pitchFamily="34" charset="-122"/>
              <a:sym typeface="Calibri" pitchFamily="34" charset="0"/>
            </a:endParaRPr>
          </a:p>
        </p:txBody>
      </p:sp>
      <p:sp>
        <p:nvSpPr>
          <p:cNvPr id="10" name="矩形 9"/>
          <p:cNvSpPr/>
          <p:nvPr/>
        </p:nvSpPr>
        <p:spPr>
          <a:xfrm>
            <a:off x="748720" y="3375683"/>
            <a:ext cx="4852610" cy="523220"/>
          </a:xfrm>
          <a:prstGeom prst="rect">
            <a:avLst/>
          </a:prstGeom>
        </p:spPr>
        <p:txBody>
          <a:bodyPr wrap="none">
            <a:spAutoFit/>
          </a:bodyPr>
          <a:lstStyle/>
          <a:p>
            <a:r>
              <a:rPr lang="zh-CN" altLang="en-US" sz="2800" b="1" dirty="0" smtClean="0">
                <a:solidFill>
                  <a:srgbClr val="01458E"/>
                </a:solidFill>
                <a:latin typeface="微软雅黑" panose="020B0503020204020204" pitchFamily="34" charset="-122"/>
                <a:ea typeface="微软雅黑" panose="020B0503020204020204" pitchFamily="34" charset="-122"/>
                <a:sym typeface="Calibri" pitchFamily="34" charset="0"/>
              </a:rPr>
              <a:t>一、产生粉尘的工作场所设置</a:t>
            </a:r>
            <a:endParaRPr lang="zh-TW" altLang="en-US" sz="2800" b="1" dirty="0" smtClean="0">
              <a:solidFill>
                <a:srgbClr val="01458E"/>
              </a:solidFill>
              <a:latin typeface="微软雅黑" panose="020B0503020204020204" pitchFamily="34" charset="-122"/>
              <a:ea typeface="微软雅黑" panose="020B0503020204020204" pitchFamily="34" charset="-122"/>
              <a:sym typeface="Calibri" pitchFamily="34" charset="0"/>
            </a:endParaRPr>
          </a:p>
        </p:txBody>
      </p:sp>
      <p:sp>
        <p:nvSpPr>
          <p:cNvPr id="11" name="矩形 10"/>
          <p:cNvSpPr/>
          <p:nvPr/>
        </p:nvSpPr>
        <p:spPr>
          <a:xfrm>
            <a:off x="750713" y="4786152"/>
            <a:ext cx="3775393" cy="523220"/>
          </a:xfrm>
          <a:prstGeom prst="rect">
            <a:avLst/>
          </a:prstGeom>
        </p:spPr>
        <p:txBody>
          <a:bodyPr wrap="none">
            <a:spAutoFit/>
          </a:bodyPr>
          <a:lstStyle/>
          <a:p>
            <a:r>
              <a:rPr lang="zh-CN" altLang="en-US" sz="2800" b="1" dirty="0" smtClean="0">
                <a:solidFill>
                  <a:srgbClr val="01458E"/>
                </a:solidFill>
                <a:latin typeface="微软雅黑" panose="020B0503020204020204" pitchFamily="34" charset="-122"/>
                <a:ea typeface="微软雅黑" panose="020B0503020204020204" pitchFamily="34" charset="-122"/>
                <a:sym typeface="Calibri" pitchFamily="34" charset="0"/>
              </a:rPr>
              <a:t>二、放射工作场所设置</a:t>
            </a:r>
            <a:endParaRPr lang="zh-TW" altLang="en-US" sz="2800" b="1" dirty="0" smtClean="0">
              <a:solidFill>
                <a:srgbClr val="01458E"/>
              </a:solidFill>
              <a:latin typeface="微软雅黑" panose="020B0503020204020204" pitchFamily="34" charset="-122"/>
              <a:ea typeface="微软雅黑" panose="020B0503020204020204" pitchFamily="34" charset="-122"/>
              <a:sym typeface="Calibri" pitchFamily="34" charset="0"/>
            </a:endParaRPr>
          </a:p>
        </p:txBody>
      </p:sp>
      <p:sp>
        <p:nvSpPr>
          <p:cNvPr id="12" name="矩形 11"/>
          <p:cNvSpPr/>
          <p:nvPr/>
        </p:nvSpPr>
        <p:spPr>
          <a:xfrm>
            <a:off x="1327469" y="4049235"/>
            <a:ext cx="8534157" cy="461665"/>
          </a:xfrm>
          <a:prstGeom prst="rect">
            <a:avLst/>
          </a:prstGeom>
        </p:spPr>
        <p:txBody>
          <a:bodyPr wrap="square">
            <a:spAutoFit/>
          </a:bodyPr>
          <a:lstStyle/>
          <a:p>
            <a:r>
              <a:rPr lang="zh-CN" altLang="en-US" sz="2400" b="1" dirty="0" smtClean="0">
                <a:latin typeface="Microsoft YaHei" pitchFamily="34" charset="-122"/>
                <a:ea typeface="Microsoft YaHei" pitchFamily="34" charset="-122"/>
              </a:rPr>
              <a:t>“</a:t>
            </a:r>
            <a:r>
              <a:rPr lang="zh-CN" altLang="en-US" sz="2400" dirty="0" smtClean="0">
                <a:latin typeface="微软雅黑" panose="020B0503020204020204" pitchFamily="34" charset="-122"/>
                <a:ea typeface="微软雅黑" panose="020B0503020204020204" pitchFamily="34" charset="-122"/>
                <a:sym typeface="Calibri" pitchFamily="34" charset="0"/>
              </a:rPr>
              <a:t>注意防尘”、“戴防尘口罩”、“注意通风”等警示标识</a:t>
            </a:r>
            <a:endParaRPr lang="zh-TW" altLang="en-US" sz="2400" dirty="0" smtClean="0">
              <a:latin typeface="微软雅黑" panose="020B0503020204020204" pitchFamily="34" charset="-122"/>
              <a:ea typeface="微软雅黑" panose="020B0503020204020204" pitchFamily="34" charset="-122"/>
              <a:sym typeface="Calibri" pitchFamily="34" charset="0"/>
            </a:endParaRPr>
          </a:p>
        </p:txBody>
      </p:sp>
      <p:sp>
        <p:nvSpPr>
          <p:cNvPr id="13" name="Rectangle 1"/>
          <p:cNvSpPr>
            <a:spLocks noChangeArrowheads="1"/>
          </p:cNvSpPr>
          <p:nvPr/>
        </p:nvSpPr>
        <p:spPr bwMode="auto">
          <a:xfrm>
            <a:off x="1329458" y="5380275"/>
            <a:ext cx="10314669" cy="58105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R="0" lvl="0" fontAlgn="base">
              <a:lnSpc>
                <a:spcPct val="150000"/>
              </a:lnSpc>
              <a:spcBef>
                <a:spcPct val="0"/>
              </a:spcBef>
              <a:spcAft>
                <a:spcPct val="0"/>
              </a:spcAft>
              <a:buClrTx/>
              <a:buSzTx/>
              <a:buFontTx/>
              <a:buNone/>
              <a:tabLst/>
            </a:pPr>
            <a:r>
              <a:rPr lang="zh-TW" altLang="zh-CN" sz="2400" dirty="0" smtClean="0">
                <a:latin typeface="微软雅黑" panose="020B0503020204020204" pitchFamily="34" charset="-122"/>
                <a:ea typeface="微软雅黑" panose="020B0503020204020204" pitchFamily="34" charset="-122"/>
                <a:sym typeface="Calibri" pitchFamily="34" charset="0"/>
              </a:rPr>
              <a:t>“</a:t>
            </a:r>
            <a:r>
              <a:rPr lang="zh-CN" altLang="en-US" sz="2400" dirty="0" smtClean="0">
                <a:latin typeface="微软雅黑" panose="020B0503020204020204" pitchFamily="34" charset="-122"/>
                <a:ea typeface="微软雅黑" panose="020B0503020204020204" pitchFamily="34" charset="-122"/>
                <a:sym typeface="Calibri" pitchFamily="34" charset="0"/>
              </a:rPr>
              <a:t>当心电离辐射”等警示标识</a:t>
            </a:r>
          </a:p>
        </p:txBody>
      </p:sp>
      <p:sp>
        <p:nvSpPr>
          <p:cNvPr id="14" name="矩形 13"/>
          <p:cNvSpPr/>
          <p:nvPr/>
        </p:nvSpPr>
        <p:spPr>
          <a:xfrm>
            <a:off x="30867" y="158553"/>
            <a:ext cx="60959" cy="191674"/>
          </a:xfrm>
          <a:prstGeom prst="rect">
            <a:avLst/>
          </a:prstGeom>
          <a:solidFill>
            <a:schemeClr val="tx1">
              <a:lumMod val="95000"/>
              <a:lumOff val="5000"/>
            </a:schemeClr>
          </a:solidFill>
        </p:spPr>
        <p:style>
          <a:lnRef idx="2">
            <a:schemeClr val="accent1">
              <a:shade val="50000"/>
            </a:schemeClr>
          </a:lnRef>
          <a:fillRef idx="1">
            <a:schemeClr val="accent1"/>
          </a:fillRef>
          <a:effectRef idx="0">
            <a:schemeClr val="accent1"/>
          </a:effectRef>
          <a:fontRef idx="minor">
            <a:schemeClr val="lt1"/>
          </a:fontRef>
        </p:style>
        <p:txBody>
          <a:bodyPr lIns="121268" tIns="60634" rIns="121268" bIns="60634" rtlCol="0" anchor="ctr"/>
          <a:lstStyle/>
          <a:p>
            <a:pPr algn="ctr"/>
            <a:endParaRPr lang="zh-CN" altLang="en-US"/>
          </a:p>
        </p:txBody>
      </p:sp>
      <p:sp>
        <p:nvSpPr>
          <p:cNvPr id="15" name="矩形 14"/>
          <p:cNvSpPr/>
          <p:nvPr/>
        </p:nvSpPr>
        <p:spPr>
          <a:xfrm>
            <a:off x="199857" y="158553"/>
            <a:ext cx="113625" cy="191674"/>
          </a:xfrm>
          <a:prstGeom prst="rect">
            <a:avLst/>
          </a:prstGeom>
          <a:solidFill>
            <a:schemeClr val="tx1">
              <a:lumMod val="95000"/>
              <a:lumOff val="5000"/>
            </a:schemeClr>
          </a:solidFill>
        </p:spPr>
        <p:style>
          <a:lnRef idx="2">
            <a:schemeClr val="accent1">
              <a:shade val="50000"/>
            </a:schemeClr>
          </a:lnRef>
          <a:fillRef idx="1">
            <a:schemeClr val="accent1"/>
          </a:fillRef>
          <a:effectRef idx="0">
            <a:schemeClr val="accent1"/>
          </a:effectRef>
          <a:fontRef idx="minor">
            <a:schemeClr val="lt1"/>
          </a:fontRef>
        </p:style>
        <p:txBody>
          <a:bodyPr lIns="121268" tIns="60634" rIns="121268" bIns="60634" rtlCol="0" anchor="ctr"/>
          <a:lstStyle/>
          <a:p>
            <a:pPr algn="ctr"/>
            <a:endParaRPr lang="zh-CN" altLang="en-US"/>
          </a:p>
        </p:txBody>
      </p:sp>
      <p:sp>
        <p:nvSpPr>
          <p:cNvPr id="16" name="文本框 3"/>
          <p:cNvSpPr txBox="1"/>
          <p:nvPr/>
        </p:nvSpPr>
        <p:spPr>
          <a:xfrm>
            <a:off x="313482" y="38482"/>
            <a:ext cx="3066190" cy="430229"/>
          </a:xfrm>
          <a:prstGeom prst="rect">
            <a:avLst/>
          </a:prstGeom>
          <a:noFill/>
        </p:spPr>
        <p:txBody>
          <a:bodyPr wrap="none" lIns="121268" tIns="60634" rIns="121268" bIns="60634" rtlCol="0">
            <a:spAutoFit/>
          </a:bodyPr>
          <a:lstStyle/>
          <a:p>
            <a:r>
              <a:rPr lang="zh-CN" altLang="en-US" sz="2000" b="1" dirty="0" smtClean="0">
                <a:latin typeface="微软雅黑" panose="020B0503020204020204" pitchFamily="34" charset="-122"/>
                <a:ea typeface="微软雅黑" panose="020B0503020204020204" pitchFamily="34" charset="-122"/>
              </a:rPr>
              <a:t>职业卫生管理的基本要求</a:t>
            </a:r>
            <a:endParaRPr lang="zh-CN" altLang="en-US" sz="2000" b="1" dirty="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87581349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矩形 9"/>
          <p:cNvSpPr/>
          <p:nvPr/>
        </p:nvSpPr>
        <p:spPr>
          <a:xfrm>
            <a:off x="748720" y="1014383"/>
            <a:ext cx="7725192" cy="523220"/>
          </a:xfrm>
          <a:prstGeom prst="rect">
            <a:avLst/>
          </a:prstGeom>
        </p:spPr>
        <p:txBody>
          <a:bodyPr wrap="none">
            <a:spAutoFit/>
          </a:bodyPr>
          <a:lstStyle/>
          <a:p>
            <a:r>
              <a:rPr lang="zh-CN" altLang="en-US" sz="2800" b="1" dirty="0" smtClean="0">
                <a:solidFill>
                  <a:srgbClr val="01458E"/>
                </a:solidFill>
                <a:latin typeface="微软雅黑" panose="020B0503020204020204" pitchFamily="34" charset="-122"/>
                <a:ea typeface="微软雅黑" panose="020B0503020204020204" pitchFamily="34" charset="-122"/>
                <a:sym typeface="Calibri" pitchFamily="34" charset="0"/>
              </a:rPr>
              <a:t>三、能引起职业性灼伤或腐蚀的化学品工作场所</a:t>
            </a:r>
            <a:endParaRPr lang="zh-TW" altLang="en-US" sz="2800" b="1" dirty="0" smtClean="0">
              <a:solidFill>
                <a:srgbClr val="01458E"/>
              </a:solidFill>
              <a:latin typeface="微软雅黑" panose="020B0503020204020204" pitchFamily="34" charset="-122"/>
              <a:ea typeface="微软雅黑" panose="020B0503020204020204" pitchFamily="34" charset="-122"/>
              <a:sym typeface="Calibri" pitchFamily="34" charset="0"/>
            </a:endParaRPr>
          </a:p>
        </p:txBody>
      </p:sp>
      <p:sp>
        <p:nvSpPr>
          <p:cNvPr id="11" name="矩形 10"/>
          <p:cNvSpPr/>
          <p:nvPr/>
        </p:nvSpPr>
        <p:spPr>
          <a:xfrm>
            <a:off x="750713" y="2737377"/>
            <a:ext cx="3775393" cy="523220"/>
          </a:xfrm>
          <a:prstGeom prst="rect">
            <a:avLst/>
          </a:prstGeom>
        </p:spPr>
        <p:txBody>
          <a:bodyPr wrap="none">
            <a:spAutoFit/>
          </a:bodyPr>
          <a:lstStyle/>
          <a:p>
            <a:r>
              <a:rPr lang="zh-CN" altLang="en-US" sz="2800" b="1" dirty="0" smtClean="0">
                <a:solidFill>
                  <a:srgbClr val="01458E"/>
                </a:solidFill>
                <a:latin typeface="微软雅黑" panose="020B0503020204020204" pitchFamily="34" charset="-122"/>
                <a:ea typeface="微软雅黑" panose="020B0503020204020204" pitchFamily="34" charset="-122"/>
                <a:sym typeface="Calibri" pitchFamily="34" charset="0"/>
              </a:rPr>
              <a:t>四、放射工作场所设置</a:t>
            </a:r>
            <a:endParaRPr lang="zh-TW" altLang="en-US" sz="2800" b="1" dirty="0" smtClean="0">
              <a:solidFill>
                <a:srgbClr val="01458E"/>
              </a:solidFill>
              <a:latin typeface="微软雅黑" panose="020B0503020204020204" pitchFamily="34" charset="-122"/>
              <a:ea typeface="微软雅黑" panose="020B0503020204020204" pitchFamily="34" charset="-122"/>
              <a:sym typeface="Calibri" pitchFamily="34" charset="0"/>
            </a:endParaRPr>
          </a:p>
        </p:txBody>
      </p:sp>
      <p:sp>
        <p:nvSpPr>
          <p:cNvPr id="12" name="矩形 11"/>
          <p:cNvSpPr/>
          <p:nvPr/>
        </p:nvSpPr>
        <p:spPr>
          <a:xfrm>
            <a:off x="1327467" y="1687935"/>
            <a:ext cx="9436989" cy="830997"/>
          </a:xfrm>
          <a:prstGeom prst="rect">
            <a:avLst/>
          </a:prstGeom>
        </p:spPr>
        <p:txBody>
          <a:bodyPr wrap="square">
            <a:spAutoFit/>
          </a:bodyPr>
          <a:lstStyle/>
          <a:p>
            <a:r>
              <a:rPr lang="zh-CN" altLang="en-US" sz="2400" dirty="0" smtClean="0">
                <a:latin typeface="微软雅黑" panose="020B0503020204020204" pitchFamily="34" charset="-122"/>
                <a:ea typeface="微软雅黑" panose="020B0503020204020204" pitchFamily="34" charset="-122"/>
                <a:sym typeface="Calibri" pitchFamily="34" charset="0"/>
              </a:rPr>
              <a:t>“当心腐蚀”、 “当心灼伤”、“穿防护服”、“戴防护手套”、“戴防护眼镜”、“戴防毒口罩”等警示标识</a:t>
            </a:r>
            <a:endParaRPr lang="zh-TW" altLang="en-US" sz="2400" dirty="0" smtClean="0">
              <a:latin typeface="微软雅黑" panose="020B0503020204020204" pitchFamily="34" charset="-122"/>
              <a:ea typeface="微软雅黑" panose="020B0503020204020204" pitchFamily="34" charset="-122"/>
              <a:sym typeface="Calibri" pitchFamily="34" charset="0"/>
            </a:endParaRPr>
          </a:p>
        </p:txBody>
      </p:sp>
      <p:sp>
        <p:nvSpPr>
          <p:cNvPr id="13" name="Rectangle 1"/>
          <p:cNvSpPr>
            <a:spLocks noChangeArrowheads="1"/>
          </p:cNvSpPr>
          <p:nvPr/>
        </p:nvSpPr>
        <p:spPr bwMode="auto">
          <a:xfrm>
            <a:off x="1329458" y="3331500"/>
            <a:ext cx="10314669" cy="58105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R="0" lvl="0" fontAlgn="base">
              <a:lnSpc>
                <a:spcPct val="150000"/>
              </a:lnSpc>
              <a:spcBef>
                <a:spcPct val="0"/>
              </a:spcBef>
              <a:spcAft>
                <a:spcPct val="0"/>
              </a:spcAft>
              <a:buClrTx/>
              <a:buSzTx/>
              <a:buFontTx/>
              <a:buNone/>
              <a:tabLst/>
            </a:pPr>
            <a:r>
              <a:rPr lang="zh-TW" altLang="zh-CN" sz="2400" dirty="0" smtClean="0">
                <a:latin typeface="微软雅黑" panose="020B0503020204020204" pitchFamily="34" charset="-122"/>
                <a:ea typeface="微软雅黑" panose="020B0503020204020204" pitchFamily="34" charset="-122"/>
                <a:sym typeface="Calibri" pitchFamily="34" charset="0"/>
              </a:rPr>
              <a:t>“</a:t>
            </a:r>
            <a:r>
              <a:rPr lang="zh-CN" altLang="en-US" sz="2400" dirty="0" smtClean="0">
                <a:latin typeface="微软雅黑" panose="020B0503020204020204" pitchFamily="34" charset="-122"/>
                <a:ea typeface="微软雅黑" panose="020B0503020204020204" pitchFamily="34" charset="-122"/>
                <a:sym typeface="Calibri" pitchFamily="34" charset="0"/>
              </a:rPr>
              <a:t>当心电离辐射”等警示标识</a:t>
            </a:r>
          </a:p>
        </p:txBody>
      </p:sp>
      <p:sp>
        <p:nvSpPr>
          <p:cNvPr id="14" name="矩形 13"/>
          <p:cNvSpPr/>
          <p:nvPr/>
        </p:nvSpPr>
        <p:spPr>
          <a:xfrm>
            <a:off x="764213" y="4105152"/>
            <a:ext cx="3775393" cy="523220"/>
          </a:xfrm>
          <a:prstGeom prst="rect">
            <a:avLst/>
          </a:prstGeom>
        </p:spPr>
        <p:txBody>
          <a:bodyPr wrap="none">
            <a:spAutoFit/>
          </a:bodyPr>
          <a:lstStyle/>
          <a:p>
            <a:r>
              <a:rPr lang="zh-CN" altLang="en-US" sz="2800" b="1" dirty="0" smtClean="0">
                <a:solidFill>
                  <a:srgbClr val="01458E"/>
                </a:solidFill>
                <a:latin typeface="微软雅黑" panose="020B0503020204020204" pitchFamily="34" charset="-122"/>
                <a:ea typeface="微软雅黑" panose="020B0503020204020204" pitchFamily="34" charset="-122"/>
                <a:sym typeface="Calibri" pitchFamily="34" charset="0"/>
              </a:rPr>
              <a:t>五、高温工作场所设置</a:t>
            </a:r>
            <a:endParaRPr lang="zh-TW" altLang="en-US" sz="2800" b="1" dirty="0" smtClean="0">
              <a:solidFill>
                <a:srgbClr val="01458E"/>
              </a:solidFill>
              <a:latin typeface="微软雅黑" panose="020B0503020204020204" pitchFamily="34" charset="-122"/>
              <a:ea typeface="微软雅黑" panose="020B0503020204020204" pitchFamily="34" charset="-122"/>
              <a:sym typeface="Calibri" pitchFamily="34" charset="0"/>
            </a:endParaRPr>
          </a:p>
        </p:txBody>
      </p:sp>
      <p:sp>
        <p:nvSpPr>
          <p:cNvPr id="15" name="Rectangle 1"/>
          <p:cNvSpPr>
            <a:spLocks noChangeArrowheads="1"/>
          </p:cNvSpPr>
          <p:nvPr/>
        </p:nvSpPr>
        <p:spPr bwMode="auto">
          <a:xfrm>
            <a:off x="1342958" y="4699275"/>
            <a:ext cx="10314669" cy="58105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R="0" lvl="0" fontAlgn="base">
              <a:lnSpc>
                <a:spcPct val="150000"/>
              </a:lnSpc>
              <a:spcBef>
                <a:spcPct val="0"/>
              </a:spcBef>
              <a:spcAft>
                <a:spcPct val="0"/>
              </a:spcAft>
              <a:buClrTx/>
              <a:buSzTx/>
              <a:buFontTx/>
              <a:buNone/>
              <a:tabLst/>
            </a:pPr>
            <a:r>
              <a:rPr lang="zh-CN" altLang="en-US" sz="2400" dirty="0" smtClean="0">
                <a:latin typeface="微软雅黑" panose="020B0503020204020204" pitchFamily="34" charset="-122"/>
                <a:ea typeface="微软雅黑" panose="020B0503020204020204" pitchFamily="34" charset="-122"/>
                <a:sym typeface="Calibri" pitchFamily="34" charset="0"/>
              </a:rPr>
              <a:t>“当心中暑”、“注意高温”、“注意通风”等警示标识</a:t>
            </a:r>
          </a:p>
        </p:txBody>
      </p:sp>
      <p:sp>
        <p:nvSpPr>
          <p:cNvPr id="16" name="矩形 15"/>
          <p:cNvSpPr/>
          <p:nvPr/>
        </p:nvSpPr>
        <p:spPr>
          <a:xfrm>
            <a:off x="30867" y="158553"/>
            <a:ext cx="60959" cy="191674"/>
          </a:xfrm>
          <a:prstGeom prst="rect">
            <a:avLst/>
          </a:prstGeom>
          <a:solidFill>
            <a:schemeClr val="tx1">
              <a:lumMod val="95000"/>
              <a:lumOff val="5000"/>
            </a:schemeClr>
          </a:solidFill>
        </p:spPr>
        <p:style>
          <a:lnRef idx="2">
            <a:schemeClr val="accent1">
              <a:shade val="50000"/>
            </a:schemeClr>
          </a:lnRef>
          <a:fillRef idx="1">
            <a:schemeClr val="accent1"/>
          </a:fillRef>
          <a:effectRef idx="0">
            <a:schemeClr val="accent1"/>
          </a:effectRef>
          <a:fontRef idx="minor">
            <a:schemeClr val="lt1"/>
          </a:fontRef>
        </p:style>
        <p:txBody>
          <a:bodyPr lIns="121268" tIns="60634" rIns="121268" bIns="60634" rtlCol="0" anchor="ctr"/>
          <a:lstStyle/>
          <a:p>
            <a:pPr algn="ctr"/>
            <a:endParaRPr lang="zh-CN" altLang="en-US"/>
          </a:p>
        </p:txBody>
      </p:sp>
      <p:sp>
        <p:nvSpPr>
          <p:cNvPr id="17" name="矩形 16"/>
          <p:cNvSpPr/>
          <p:nvPr/>
        </p:nvSpPr>
        <p:spPr>
          <a:xfrm>
            <a:off x="199857" y="158553"/>
            <a:ext cx="113625" cy="191674"/>
          </a:xfrm>
          <a:prstGeom prst="rect">
            <a:avLst/>
          </a:prstGeom>
          <a:solidFill>
            <a:schemeClr val="tx1">
              <a:lumMod val="95000"/>
              <a:lumOff val="5000"/>
            </a:schemeClr>
          </a:solidFill>
        </p:spPr>
        <p:style>
          <a:lnRef idx="2">
            <a:schemeClr val="accent1">
              <a:shade val="50000"/>
            </a:schemeClr>
          </a:lnRef>
          <a:fillRef idx="1">
            <a:schemeClr val="accent1"/>
          </a:fillRef>
          <a:effectRef idx="0">
            <a:schemeClr val="accent1"/>
          </a:effectRef>
          <a:fontRef idx="minor">
            <a:schemeClr val="lt1"/>
          </a:fontRef>
        </p:style>
        <p:txBody>
          <a:bodyPr lIns="121268" tIns="60634" rIns="121268" bIns="60634" rtlCol="0" anchor="ctr"/>
          <a:lstStyle/>
          <a:p>
            <a:pPr algn="ctr"/>
            <a:endParaRPr lang="zh-CN" altLang="en-US"/>
          </a:p>
        </p:txBody>
      </p:sp>
      <p:sp>
        <p:nvSpPr>
          <p:cNvPr id="18" name="文本框 3"/>
          <p:cNvSpPr txBox="1"/>
          <p:nvPr/>
        </p:nvSpPr>
        <p:spPr>
          <a:xfrm>
            <a:off x="313482" y="38482"/>
            <a:ext cx="3066190" cy="430229"/>
          </a:xfrm>
          <a:prstGeom prst="rect">
            <a:avLst/>
          </a:prstGeom>
          <a:noFill/>
        </p:spPr>
        <p:txBody>
          <a:bodyPr wrap="none" lIns="121268" tIns="60634" rIns="121268" bIns="60634" rtlCol="0">
            <a:spAutoFit/>
          </a:bodyPr>
          <a:lstStyle/>
          <a:p>
            <a:r>
              <a:rPr lang="zh-CN" altLang="en-US" sz="2000" b="1" dirty="0" smtClean="0">
                <a:latin typeface="微软雅黑" panose="020B0503020204020204" pitchFamily="34" charset="-122"/>
                <a:ea typeface="微软雅黑" panose="020B0503020204020204" pitchFamily="34" charset="-122"/>
              </a:rPr>
              <a:t>职业卫生管理的基本要求</a:t>
            </a:r>
            <a:endParaRPr lang="zh-CN" altLang="en-US" sz="2000" b="1" dirty="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77171688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矩形 9"/>
          <p:cNvSpPr/>
          <p:nvPr/>
        </p:nvSpPr>
        <p:spPr>
          <a:xfrm>
            <a:off x="748720" y="1014383"/>
            <a:ext cx="6647974" cy="523220"/>
          </a:xfrm>
          <a:prstGeom prst="rect">
            <a:avLst/>
          </a:prstGeom>
        </p:spPr>
        <p:txBody>
          <a:bodyPr wrap="none">
            <a:spAutoFit/>
          </a:bodyPr>
          <a:lstStyle/>
          <a:p>
            <a:r>
              <a:rPr lang="zh-CN" altLang="en-US" sz="2800" b="1" dirty="0" smtClean="0">
                <a:solidFill>
                  <a:srgbClr val="01458E"/>
                </a:solidFill>
                <a:latin typeface="微软雅黑" panose="020B0503020204020204" pitchFamily="34" charset="-122"/>
                <a:ea typeface="微软雅黑" panose="020B0503020204020204" pitchFamily="34" charset="-122"/>
                <a:sym typeface="Calibri" pitchFamily="34" charset="0"/>
              </a:rPr>
              <a:t>六、能引起电旋光性眼炎的工作场所设置</a:t>
            </a:r>
            <a:endParaRPr lang="zh-TW" altLang="en-US" sz="2800" b="1" dirty="0" smtClean="0">
              <a:solidFill>
                <a:srgbClr val="01458E"/>
              </a:solidFill>
              <a:latin typeface="微软雅黑" panose="020B0503020204020204" pitchFamily="34" charset="-122"/>
              <a:ea typeface="微软雅黑" panose="020B0503020204020204" pitchFamily="34" charset="-122"/>
              <a:sym typeface="Calibri" pitchFamily="34" charset="0"/>
            </a:endParaRPr>
          </a:p>
        </p:txBody>
      </p:sp>
      <p:sp>
        <p:nvSpPr>
          <p:cNvPr id="11" name="矩形 10"/>
          <p:cNvSpPr/>
          <p:nvPr/>
        </p:nvSpPr>
        <p:spPr>
          <a:xfrm>
            <a:off x="750713" y="2517452"/>
            <a:ext cx="5570756" cy="523220"/>
          </a:xfrm>
          <a:prstGeom prst="rect">
            <a:avLst/>
          </a:prstGeom>
        </p:spPr>
        <p:txBody>
          <a:bodyPr wrap="none">
            <a:spAutoFit/>
          </a:bodyPr>
          <a:lstStyle/>
          <a:p>
            <a:r>
              <a:rPr lang="zh-CN" altLang="en-US" sz="2800" b="1" dirty="0" smtClean="0">
                <a:solidFill>
                  <a:srgbClr val="01458E"/>
                </a:solidFill>
                <a:latin typeface="微软雅黑" panose="020B0503020204020204" pitchFamily="34" charset="-122"/>
                <a:ea typeface="微软雅黑" panose="020B0503020204020204" pitchFamily="34" charset="-122"/>
                <a:sym typeface="Calibri" pitchFamily="34" charset="0"/>
              </a:rPr>
              <a:t>七、产生手传振动的工作场所设置</a:t>
            </a:r>
            <a:endParaRPr lang="zh-TW" altLang="en-US" sz="2800" b="1" dirty="0" smtClean="0">
              <a:solidFill>
                <a:srgbClr val="01458E"/>
              </a:solidFill>
              <a:latin typeface="微软雅黑" panose="020B0503020204020204" pitchFamily="34" charset="-122"/>
              <a:ea typeface="微软雅黑" panose="020B0503020204020204" pitchFamily="34" charset="-122"/>
              <a:sym typeface="Calibri" pitchFamily="34" charset="0"/>
            </a:endParaRPr>
          </a:p>
        </p:txBody>
      </p:sp>
      <p:sp>
        <p:nvSpPr>
          <p:cNvPr id="12" name="矩形 11"/>
          <p:cNvSpPr/>
          <p:nvPr/>
        </p:nvSpPr>
        <p:spPr>
          <a:xfrm>
            <a:off x="1327467" y="1687935"/>
            <a:ext cx="9436989" cy="461665"/>
          </a:xfrm>
          <a:prstGeom prst="rect">
            <a:avLst/>
          </a:prstGeom>
        </p:spPr>
        <p:txBody>
          <a:bodyPr wrap="square">
            <a:spAutoFit/>
          </a:bodyPr>
          <a:lstStyle/>
          <a:p>
            <a:r>
              <a:rPr lang="zh-CN" altLang="en-US" sz="2400" dirty="0" smtClean="0">
                <a:latin typeface="微软雅黑" panose="020B0503020204020204" pitchFamily="34" charset="-122"/>
                <a:ea typeface="微软雅黑" panose="020B0503020204020204" pitchFamily="34" charset="-122"/>
                <a:sym typeface="Calibri" pitchFamily="34" charset="0"/>
              </a:rPr>
              <a:t>“当心弧光”、“戴防护镜”等警示标识</a:t>
            </a:r>
            <a:endParaRPr lang="zh-TW" altLang="en-US" sz="2400" dirty="0" smtClean="0">
              <a:latin typeface="微软雅黑" panose="020B0503020204020204" pitchFamily="34" charset="-122"/>
              <a:ea typeface="微软雅黑" panose="020B0503020204020204" pitchFamily="34" charset="-122"/>
              <a:sym typeface="Calibri" pitchFamily="34" charset="0"/>
            </a:endParaRPr>
          </a:p>
        </p:txBody>
      </p:sp>
      <p:sp>
        <p:nvSpPr>
          <p:cNvPr id="13" name="Rectangle 1"/>
          <p:cNvSpPr>
            <a:spLocks noChangeArrowheads="1"/>
          </p:cNvSpPr>
          <p:nvPr/>
        </p:nvSpPr>
        <p:spPr bwMode="auto">
          <a:xfrm>
            <a:off x="1329458" y="3111575"/>
            <a:ext cx="10314669" cy="58105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R="0" lvl="0" fontAlgn="base">
              <a:lnSpc>
                <a:spcPct val="150000"/>
              </a:lnSpc>
              <a:spcBef>
                <a:spcPct val="0"/>
              </a:spcBef>
              <a:spcAft>
                <a:spcPct val="0"/>
              </a:spcAft>
              <a:buClrTx/>
              <a:buSzTx/>
              <a:buFontTx/>
              <a:buNone/>
              <a:tabLst/>
            </a:pPr>
            <a:r>
              <a:rPr lang="zh-CN" altLang="en-US" sz="2400" dirty="0" smtClean="0">
                <a:latin typeface="微软雅黑" panose="020B0503020204020204" pitchFamily="34" charset="-122"/>
                <a:ea typeface="微软雅黑" panose="020B0503020204020204" pitchFamily="34" charset="-122"/>
                <a:sym typeface="Calibri" pitchFamily="34" charset="0"/>
              </a:rPr>
              <a:t>“振动有害”、“使用设备时必须戴防振手套”等警示标识</a:t>
            </a:r>
          </a:p>
        </p:txBody>
      </p:sp>
      <p:sp>
        <p:nvSpPr>
          <p:cNvPr id="9" name="矩形 8"/>
          <p:cNvSpPr/>
          <p:nvPr/>
        </p:nvSpPr>
        <p:spPr>
          <a:xfrm>
            <a:off x="30867" y="158553"/>
            <a:ext cx="60959" cy="191674"/>
          </a:xfrm>
          <a:prstGeom prst="rect">
            <a:avLst/>
          </a:prstGeom>
          <a:solidFill>
            <a:schemeClr val="tx1">
              <a:lumMod val="95000"/>
              <a:lumOff val="5000"/>
            </a:schemeClr>
          </a:solidFill>
        </p:spPr>
        <p:style>
          <a:lnRef idx="2">
            <a:schemeClr val="accent1">
              <a:shade val="50000"/>
            </a:schemeClr>
          </a:lnRef>
          <a:fillRef idx="1">
            <a:schemeClr val="accent1"/>
          </a:fillRef>
          <a:effectRef idx="0">
            <a:schemeClr val="accent1"/>
          </a:effectRef>
          <a:fontRef idx="minor">
            <a:schemeClr val="lt1"/>
          </a:fontRef>
        </p:style>
        <p:txBody>
          <a:bodyPr lIns="121268" tIns="60634" rIns="121268" bIns="60634" rtlCol="0" anchor="ctr"/>
          <a:lstStyle/>
          <a:p>
            <a:pPr algn="ctr"/>
            <a:endParaRPr lang="zh-CN" altLang="en-US"/>
          </a:p>
        </p:txBody>
      </p:sp>
      <p:sp>
        <p:nvSpPr>
          <p:cNvPr id="14" name="矩形 13"/>
          <p:cNvSpPr/>
          <p:nvPr/>
        </p:nvSpPr>
        <p:spPr>
          <a:xfrm>
            <a:off x="199857" y="158553"/>
            <a:ext cx="113625" cy="191674"/>
          </a:xfrm>
          <a:prstGeom prst="rect">
            <a:avLst/>
          </a:prstGeom>
          <a:solidFill>
            <a:schemeClr val="tx1">
              <a:lumMod val="95000"/>
              <a:lumOff val="5000"/>
            </a:schemeClr>
          </a:solidFill>
        </p:spPr>
        <p:style>
          <a:lnRef idx="2">
            <a:schemeClr val="accent1">
              <a:shade val="50000"/>
            </a:schemeClr>
          </a:lnRef>
          <a:fillRef idx="1">
            <a:schemeClr val="accent1"/>
          </a:fillRef>
          <a:effectRef idx="0">
            <a:schemeClr val="accent1"/>
          </a:effectRef>
          <a:fontRef idx="minor">
            <a:schemeClr val="lt1"/>
          </a:fontRef>
        </p:style>
        <p:txBody>
          <a:bodyPr lIns="121268" tIns="60634" rIns="121268" bIns="60634" rtlCol="0" anchor="ctr"/>
          <a:lstStyle/>
          <a:p>
            <a:pPr algn="ctr"/>
            <a:endParaRPr lang="zh-CN" altLang="en-US"/>
          </a:p>
        </p:txBody>
      </p:sp>
      <p:sp>
        <p:nvSpPr>
          <p:cNvPr id="15" name="文本框 3"/>
          <p:cNvSpPr txBox="1"/>
          <p:nvPr/>
        </p:nvSpPr>
        <p:spPr>
          <a:xfrm>
            <a:off x="313482" y="38482"/>
            <a:ext cx="3066190" cy="430229"/>
          </a:xfrm>
          <a:prstGeom prst="rect">
            <a:avLst/>
          </a:prstGeom>
          <a:noFill/>
        </p:spPr>
        <p:txBody>
          <a:bodyPr wrap="none" lIns="121268" tIns="60634" rIns="121268" bIns="60634" rtlCol="0">
            <a:spAutoFit/>
          </a:bodyPr>
          <a:lstStyle/>
          <a:p>
            <a:r>
              <a:rPr lang="zh-CN" altLang="en-US" sz="2000" b="1" dirty="0" smtClean="0">
                <a:latin typeface="微软雅黑" panose="020B0503020204020204" pitchFamily="34" charset="-122"/>
                <a:ea typeface="微软雅黑" panose="020B0503020204020204" pitchFamily="34" charset="-122"/>
              </a:rPr>
              <a:t>职业卫生管理的基本要求</a:t>
            </a:r>
            <a:endParaRPr lang="zh-CN" altLang="en-US" sz="2000" b="1" dirty="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0337718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内容占位符 2"/>
          <p:cNvSpPr txBox="1">
            <a:spLocks/>
          </p:cNvSpPr>
          <p:nvPr/>
        </p:nvSpPr>
        <p:spPr bwMode="auto">
          <a:xfrm>
            <a:off x="400813" y="1152401"/>
            <a:ext cx="9604375" cy="479626"/>
          </a:xfrm>
          <a:prstGeom prst="rect">
            <a:avLst/>
          </a:prstGeom>
          <a:noFill/>
          <a:ln w="9525">
            <a:noFill/>
            <a:miter lim="800000"/>
            <a:headEnd/>
            <a:tailEnd/>
          </a:ln>
        </p:spPr>
        <p:txBody>
          <a:bodyPr/>
          <a:lstStyle/>
          <a:p>
            <a:r>
              <a:rPr lang="zh-CN" altLang="en-US" sz="2800" b="1" dirty="0">
                <a:solidFill>
                  <a:srgbClr val="01458E"/>
                </a:solidFill>
                <a:latin typeface="微软雅黑" panose="020B0503020204020204" pitchFamily="34" charset="-122"/>
                <a:ea typeface="微软雅黑" panose="020B0503020204020204" pitchFamily="34" charset="-122"/>
                <a:sym typeface="Calibri" pitchFamily="34" charset="0"/>
              </a:rPr>
              <a:t>  </a:t>
            </a:r>
            <a:r>
              <a:rPr lang="zh-CN" altLang="en-US" sz="2800" b="1" dirty="0" smtClean="0">
                <a:solidFill>
                  <a:srgbClr val="01458E"/>
                </a:solidFill>
                <a:latin typeface="微软雅黑" panose="020B0503020204020204" pitchFamily="34" charset="-122"/>
                <a:ea typeface="微软雅黑" panose="020B0503020204020204" pitchFamily="34" charset="-122"/>
                <a:sym typeface="Calibri" pitchFamily="34" charset="0"/>
              </a:rPr>
              <a:t>公告栏与警示标识的设置要求</a:t>
            </a:r>
            <a:endParaRPr lang="zh-TW" altLang="en-US" sz="2800" b="1" dirty="0" smtClean="0">
              <a:solidFill>
                <a:srgbClr val="01458E"/>
              </a:solidFill>
              <a:latin typeface="微软雅黑" panose="020B0503020204020204" pitchFamily="34" charset="-122"/>
              <a:ea typeface="微软雅黑" panose="020B0503020204020204" pitchFamily="34" charset="-122"/>
              <a:sym typeface="Calibri" pitchFamily="34" charset="0"/>
            </a:endParaRPr>
          </a:p>
        </p:txBody>
      </p:sp>
      <p:sp>
        <p:nvSpPr>
          <p:cNvPr id="10" name="矩形 9"/>
          <p:cNvSpPr/>
          <p:nvPr/>
        </p:nvSpPr>
        <p:spPr>
          <a:xfrm>
            <a:off x="1084223" y="1947629"/>
            <a:ext cx="10756677" cy="499624"/>
          </a:xfrm>
          <a:prstGeom prst="rect">
            <a:avLst/>
          </a:prstGeom>
        </p:spPr>
        <p:txBody>
          <a:bodyPr wrap="square">
            <a:spAutoFit/>
          </a:bodyPr>
          <a:lstStyle/>
          <a:p>
            <a:pPr>
              <a:lnSpc>
                <a:spcPct val="150000"/>
              </a:lnSpc>
            </a:pPr>
            <a:r>
              <a:rPr lang="en-US" altLang="zh-CN" sz="2000" dirty="0" smtClean="0">
                <a:latin typeface="Microsoft YaHei" pitchFamily="34" charset="-122"/>
                <a:ea typeface="Microsoft YaHei" pitchFamily="34" charset="-122"/>
              </a:rPr>
              <a:t>1.</a:t>
            </a:r>
            <a:r>
              <a:rPr lang="zh-CN" altLang="en-US" sz="2000" dirty="0" smtClean="0">
                <a:latin typeface="Microsoft YaHei" pitchFamily="34" charset="-122"/>
                <a:ea typeface="Microsoft YaHei" pitchFamily="34" charset="-122"/>
              </a:rPr>
              <a:t>公告栏应设置在用人单位办公区域、工作场所入口处等方便劳动者观看的</a:t>
            </a:r>
            <a:r>
              <a:rPr lang="zh-CN" altLang="en-US" sz="2000" dirty="0" smtClean="0">
                <a:solidFill>
                  <a:srgbClr val="FF0000"/>
                </a:solidFill>
                <a:latin typeface="Microsoft YaHei" pitchFamily="34" charset="-122"/>
                <a:ea typeface="Microsoft YaHei" pitchFamily="34" charset="-122"/>
              </a:rPr>
              <a:t>醒目位置</a:t>
            </a:r>
            <a:endParaRPr lang="zh-TW" altLang="en-US" sz="2000" dirty="0" smtClean="0">
              <a:latin typeface="Microsoft YaHei" pitchFamily="34" charset="-122"/>
              <a:ea typeface="Microsoft YaHei" pitchFamily="34" charset="-122"/>
            </a:endParaRPr>
          </a:p>
        </p:txBody>
      </p:sp>
      <p:sp>
        <p:nvSpPr>
          <p:cNvPr id="11" name="矩形 10"/>
          <p:cNvSpPr/>
          <p:nvPr/>
        </p:nvSpPr>
        <p:spPr>
          <a:xfrm>
            <a:off x="1084224" y="2727483"/>
            <a:ext cx="11107776" cy="499624"/>
          </a:xfrm>
          <a:prstGeom prst="rect">
            <a:avLst/>
          </a:prstGeom>
        </p:spPr>
        <p:txBody>
          <a:bodyPr wrap="square">
            <a:spAutoFit/>
          </a:bodyPr>
          <a:lstStyle/>
          <a:p>
            <a:pPr>
              <a:lnSpc>
                <a:spcPct val="150000"/>
              </a:lnSpc>
            </a:pPr>
            <a:r>
              <a:rPr lang="en-US" altLang="zh-CN" sz="2000" dirty="0" smtClean="0">
                <a:latin typeface="Microsoft YaHei" pitchFamily="34" charset="-122"/>
                <a:ea typeface="Microsoft YaHei" pitchFamily="34" charset="-122"/>
              </a:rPr>
              <a:t>2.</a:t>
            </a:r>
            <a:r>
              <a:rPr lang="zh-CN" altLang="en-US" sz="2000" dirty="0" smtClean="0">
                <a:latin typeface="Microsoft YaHei" pitchFamily="34" charset="-122"/>
                <a:ea typeface="Microsoft YaHei" pitchFamily="34" charset="-122"/>
              </a:rPr>
              <a:t>警示标识应设置在工作场所入口处及产生职业病危害的作业岗位或设备附近的</a:t>
            </a:r>
            <a:r>
              <a:rPr lang="zh-CN" altLang="en-US" sz="2000" dirty="0" smtClean="0">
                <a:solidFill>
                  <a:srgbClr val="FF0000"/>
                </a:solidFill>
                <a:latin typeface="Microsoft YaHei" pitchFamily="34" charset="-122"/>
                <a:ea typeface="Microsoft YaHei" pitchFamily="34" charset="-122"/>
              </a:rPr>
              <a:t>醒目位置</a:t>
            </a:r>
            <a:endParaRPr lang="zh-TW" altLang="en-US" sz="2000" dirty="0" smtClean="0">
              <a:solidFill>
                <a:srgbClr val="FF0000"/>
              </a:solidFill>
              <a:latin typeface="Microsoft YaHei" pitchFamily="34" charset="-122"/>
              <a:ea typeface="Microsoft YaHei" pitchFamily="34" charset="-122"/>
            </a:endParaRPr>
          </a:p>
        </p:txBody>
      </p:sp>
      <p:sp>
        <p:nvSpPr>
          <p:cNvPr id="12" name="矩形 11"/>
          <p:cNvSpPr/>
          <p:nvPr/>
        </p:nvSpPr>
        <p:spPr>
          <a:xfrm>
            <a:off x="1084255" y="3453191"/>
            <a:ext cx="10883967" cy="499624"/>
          </a:xfrm>
          <a:prstGeom prst="rect">
            <a:avLst/>
          </a:prstGeom>
        </p:spPr>
        <p:txBody>
          <a:bodyPr wrap="square">
            <a:spAutoFit/>
          </a:bodyPr>
          <a:lstStyle/>
          <a:p>
            <a:pPr>
              <a:lnSpc>
                <a:spcPct val="150000"/>
              </a:lnSpc>
            </a:pPr>
            <a:r>
              <a:rPr lang="en-US" altLang="zh-CN" sz="2000" dirty="0" smtClean="0">
                <a:latin typeface="Microsoft YaHei" pitchFamily="34" charset="-122"/>
                <a:ea typeface="Microsoft YaHei" pitchFamily="34" charset="-122"/>
              </a:rPr>
              <a:t>3.</a:t>
            </a:r>
            <a:r>
              <a:rPr lang="zh-CN" altLang="en-US" sz="2000" dirty="0" smtClean="0">
                <a:latin typeface="Microsoft YaHei" pitchFamily="34" charset="-122"/>
                <a:ea typeface="Microsoft YaHei" pitchFamily="34" charset="-122"/>
              </a:rPr>
              <a:t>多处场所都涉及同一职业病危害因素的，应在</a:t>
            </a:r>
            <a:r>
              <a:rPr lang="zh-CN" altLang="en-US" sz="2000" dirty="0" smtClean="0">
                <a:solidFill>
                  <a:srgbClr val="FF0000"/>
                </a:solidFill>
                <a:latin typeface="Microsoft YaHei" pitchFamily="34" charset="-122"/>
                <a:ea typeface="Microsoft YaHei" pitchFamily="34" charset="-122"/>
              </a:rPr>
              <a:t>各工作场所入口处均设置相应的警示标识</a:t>
            </a:r>
            <a:endParaRPr lang="zh-TW" altLang="en-US" sz="2000" dirty="0" smtClean="0">
              <a:solidFill>
                <a:srgbClr val="FF0000"/>
              </a:solidFill>
              <a:latin typeface="Microsoft YaHei" pitchFamily="34" charset="-122"/>
              <a:ea typeface="Microsoft YaHei" pitchFamily="34" charset="-122"/>
            </a:endParaRPr>
          </a:p>
        </p:txBody>
      </p:sp>
      <p:sp>
        <p:nvSpPr>
          <p:cNvPr id="13" name="矩形 12"/>
          <p:cNvSpPr/>
          <p:nvPr/>
        </p:nvSpPr>
        <p:spPr>
          <a:xfrm>
            <a:off x="1084256" y="4138810"/>
            <a:ext cx="10339957" cy="961289"/>
          </a:xfrm>
          <a:prstGeom prst="rect">
            <a:avLst/>
          </a:prstGeom>
        </p:spPr>
        <p:txBody>
          <a:bodyPr wrap="square">
            <a:spAutoFit/>
          </a:bodyPr>
          <a:lstStyle/>
          <a:p>
            <a:pPr>
              <a:lnSpc>
                <a:spcPct val="150000"/>
              </a:lnSpc>
            </a:pPr>
            <a:r>
              <a:rPr lang="en-US" altLang="zh-CN" sz="2000" dirty="0" smtClean="0">
                <a:latin typeface="Microsoft YaHei" pitchFamily="34" charset="-122"/>
                <a:ea typeface="Microsoft YaHei" pitchFamily="34" charset="-122"/>
              </a:rPr>
              <a:t>4.</a:t>
            </a:r>
            <a:r>
              <a:rPr lang="zh-CN" altLang="en-US" sz="2000" dirty="0" smtClean="0">
                <a:latin typeface="Microsoft YaHei" pitchFamily="34" charset="-122"/>
                <a:ea typeface="Microsoft YaHei" pitchFamily="34" charset="-122"/>
              </a:rPr>
              <a:t>工作场所内存在多个产生相同职业病危害因素的作业岗位的，</a:t>
            </a:r>
            <a:r>
              <a:rPr lang="zh-CN" altLang="en-US" sz="2000" dirty="0" smtClean="0">
                <a:solidFill>
                  <a:srgbClr val="FF0000"/>
                </a:solidFill>
                <a:latin typeface="Microsoft YaHei" pitchFamily="34" charset="-122"/>
                <a:ea typeface="Microsoft YaHei" pitchFamily="34" charset="-122"/>
              </a:rPr>
              <a:t>临近的作业岗位可以共享</a:t>
            </a:r>
            <a:r>
              <a:rPr lang="zh-CN" altLang="en-US" sz="2000" dirty="0" smtClean="0">
                <a:latin typeface="Microsoft YaHei" pitchFamily="34" charset="-122"/>
                <a:ea typeface="Microsoft YaHei" pitchFamily="34" charset="-122"/>
              </a:rPr>
              <a:t>警</a:t>
            </a:r>
            <a:endParaRPr lang="en-US" altLang="zh-CN" sz="2000" dirty="0" smtClean="0">
              <a:latin typeface="Microsoft YaHei" pitchFamily="34" charset="-122"/>
              <a:ea typeface="Microsoft YaHei" pitchFamily="34" charset="-122"/>
            </a:endParaRPr>
          </a:p>
          <a:p>
            <a:pPr>
              <a:lnSpc>
                <a:spcPct val="150000"/>
              </a:lnSpc>
            </a:pPr>
            <a:r>
              <a:rPr lang="en-US" altLang="zh-CN" sz="2000" dirty="0" smtClean="0">
                <a:latin typeface="Microsoft YaHei" pitchFamily="34" charset="-122"/>
                <a:ea typeface="Microsoft YaHei" pitchFamily="34" charset="-122"/>
              </a:rPr>
              <a:t>   </a:t>
            </a:r>
            <a:r>
              <a:rPr lang="zh-CN" altLang="en-US" sz="2000" dirty="0" smtClean="0">
                <a:latin typeface="Microsoft YaHei" pitchFamily="34" charset="-122"/>
                <a:ea typeface="Microsoft YaHei" pitchFamily="34" charset="-122"/>
              </a:rPr>
              <a:t>示标识、中文警示说明和告知卡</a:t>
            </a:r>
            <a:endParaRPr lang="zh-TW" altLang="en-US" sz="2000" dirty="0" smtClean="0">
              <a:latin typeface="Microsoft YaHei" pitchFamily="34" charset="-122"/>
              <a:ea typeface="Microsoft YaHei" pitchFamily="34" charset="-122"/>
            </a:endParaRPr>
          </a:p>
        </p:txBody>
      </p:sp>
      <p:sp>
        <p:nvSpPr>
          <p:cNvPr id="14" name="矩形 13"/>
          <p:cNvSpPr/>
          <p:nvPr/>
        </p:nvSpPr>
        <p:spPr>
          <a:xfrm>
            <a:off x="30867" y="158553"/>
            <a:ext cx="60959" cy="191674"/>
          </a:xfrm>
          <a:prstGeom prst="rect">
            <a:avLst/>
          </a:prstGeom>
          <a:solidFill>
            <a:schemeClr val="tx1">
              <a:lumMod val="95000"/>
              <a:lumOff val="5000"/>
            </a:schemeClr>
          </a:solidFill>
        </p:spPr>
        <p:style>
          <a:lnRef idx="2">
            <a:schemeClr val="accent1">
              <a:shade val="50000"/>
            </a:schemeClr>
          </a:lnRef>
          <a:fillRef idx="1">
            <a:schemeClr val="accent1"/>
          </a:fillRef>
          <a:effectRef idx="0">
            <a:schemeClr val="accent1"/>
          </a:effectRef>
          <a:fontRef idx="minor">
            <a:schemeClr val="lt1"/>
          </a:fontRef>
        </p:style>
        <p:txBody>
          <a:bodyPr lIns="121268" tIns="60634" rIns="121268" bIns="60634" rtlCol="0" anchor="ctr"/>
          <a:lstStyle/>
          <a:p>
            <a:pPr algn="ctr"/>
            <a:endParaRPr lang="zh-CN" altLang="en-US"/>
          </a:p>
        </p:txBody>
      </p:sp>
      <p:sp>
        <p:nvSpPr>
          <p:cNvPr id="15" name="矩形 14"/>
          <p:cNvSpPr/>
          <p:nvPr/>
        </p:nvSpPr>
        <p:spPr>
          <a:xfrm>
            <a:off x="199857" y="158553"/>
            <a:ext cx="113625" cy="191674"/>
          </a:xfrm>
          <a:prstGeom prst="rect">
            <a:avLst/>
          </a:prstGeom>
          <a:solidFill>
            <a:schemeClr val="tx1">
              <a:lumMod val="95000"/>
              <a:lumOff val="5000"/>
            </a:schemeClr>
          </a:solidFill>
        </p:spPr>
        <p:style>
          <a:lnRef idx="2">
            <a:schemeClr val="accent1">
              <a:shade val="50000"/>
            </a:schemeClr>
          </a:lnRef>
          <a:fillRef idx="1">
            <a:schemeClr val="accent1"/>
          </a:fillRef>
          <a:effectRef idx="0">
            <a:schemeClr val="accent1"/>
          </a:effectRef>
          <a:fontRef idx="minor">
            <a:schemeClr val="lt1"/>
          </a:fontRef>
        </p:style>
        <p:txBody>
          <a:bodyPr lIns="121268" tIns="60634" rIns="121268" bIns="60634" rtlCol="0" anchor="ctr"/>
          <a:lstStyle/>
          <a:p>
            <a:pPr algn="ctr"/>
            <a:endParaRPr lang="zh-CN" altLang="en-US"/>
          </a:p>
        </p:txBody>
      </p:sp>
      <p:sp>
        <p:nvSpPr>
          <p:cNvPr id="16" name="文本框 3"/>
          <p:cNvSpPr txBox="1"/>
          <p:nvPr/>
        </p:nvSpPr>
        <p:spPr>
          <a:xfrm>
            <a:off x="313482" y="38482"/>
            <a:ext cx="3066190" cy="430229"/>
          </a:xfrm>
          <a:prstGeom prst="rect">
            <a:avLst/>
          </a:prstGeom>
          <a:noFill/>
        </p:spPr>
        <p:txBody>
          <a:bodyPr wrap="none" lIns="121268" tIns="60634" rIns="121268" bIns="60634" rtlCol="0">
            <a:spAutoFit/>
          </a:bodyPr>
          <a:lstStyle/>
          <a:p>
            <a:r>
              <a:rPr lang="zh-CN" altLang="en-US" sz="2000" b="1" dirty="0" smtClean="0">
                <a:latin typeface="微软雅黑" panose="020B0503020204020204" pitchFamily="34" charset="-122"/>
                <a:ea typeface="微软雅黑" panose="020B0503020204020204" pitchFamily="34" charset="-122"/>
              </a:rPr>
              <a:t>职业卫生管理的基本要求</a:t>
            </a:r>
            <a:endParaRPr lang="zh-CN" altLang="en-US" sz="2000" b="1" dirty="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85461255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内容占位符 2"/>
          <p:cNvSpPr txBox="1">
            <a:spLocks/>
          </p:cNvSpPr>
          <p:nvPr/>
        </p:nvSpPr>
        <p:spPr bwMode="auto">
          <a:xfrm>
            <a:off x="400813" y="1152401"/>
            <a:ext cx="9604375" cy="479626"/>
          </a:xfrm>
          <a:prstGeom prst="rect">
            <a:avLst/>
          </a:prstGeom>
          <a:noFill/>
          <a:ln w="9525">
            <a:noFill/>
            <a:miter lim="800000"/>
            <a:headEnd/>
            <a:tailEnd/>
          </a:ln>
        </p:spPr>
        <p:txBody>
          <a:bodyPr/>
          <a:lstStyle/>
          <a:p>
            <a:r>
              <a:rPr lang="zh-CN" altLang="en-US" sz="2800" b="1" dirty="0" smtClean="0">
                <a:solidFill>
                  <a:srgbClr val="01458E"/>
                </a:solidFill>
                <a:latin typeface="微软雅黑" panose="020B0503020204020204" pitchFamily="34" charset="-122"/>
                <a:ea typeface="微软雅黑" panose="020B0503020204020204" pitchFamily="34" charset="-122"/>
                <a:sym typeface="Calibri" pitchFamily="34" charset="0"/>
              </a:rPr>
              <a:t>  公告栏与警示标识的设置要求</a:t>
            </a:r>
            <a:endParaRPr lang="zh-TW" altLang="en-US" sz="2800" b="1" dirty="0" smtClean="0">
              <a:solidFill>
                <a:srgbClr val="01458E"/>
              </a:solidFill>
              <a:latin typeface="微软雅黑" panose="020B0503020204020204" pitchFamily="34" charset="-122"/>
              <a:ea typeface="微软雅黑" panose="020B0503020204020204" pitchFamily="34" charset="-122"/>
              <a:sym typeface="Calibri" pitchFamily="34" charset="0"/>
            </a:endParaRPr>
          </a:p>
        </p:txBody>
      </p:sp>
      <p:sp>
        <p:nvSpPr>
          <p:cNvPr id="10" name="矩形 9"/>
          <p:cNvSpPr/>
          <p:nvPr/>
        </p:nvSpPr>
        <p:spPr>
          <a:xfrm>
            <a:off x="1084223" y="1947629"/>
            <a:ext cx="10756677" cy="499624"/>
          </a:xfrm>
          <a:prstGeom prst="rect">
            <a:avLst/>
          </a:prstGeom>
        </p:spPr>
        <p:txBody>
          <a:bodyPr wrap="square">
            <a:spAutoFit/>
          </a:bodyPr>
          <a:lstStyle/>
          <a:p>
            <a:pPr>
              <a:lnSpc>
                <a:spcPct val="150000"/>
              </a:lnSpc>
            </a:pPr>
            <a:r>
              <a:rPr lang="en-US" altLang="zh-CN" sz="2000" dirty="0" smtClean="0">
                <a:latin typeface="Microsoft YaHei" pitchFamily="34" charset="-122"/>
                <a:ea typeface="Microsoft YaHei" pitchFamily="34" charset="-122"/>
              </a:rPr>
              <a:t>5.</a:t>
            </a:r>
            <a:r>
              <a:rPr lang="zh-CN" altLang="en-US" sz="2000" dirty="0" smtClean="0">
                <a:latin typeface="Microsoft YaHei" pitchFamily="34" charset="-122"/>
                <a:ea typeface="Microsoft YaHei" pitchFamily="34" charset="-122"/>
              </a:rPr>
              <a:t>警示标识设置的位置应具有良好的照明条件</a:t>
            </a:r>
            <a:endParaRPr lang="zh-TW" altLang="en-US" sz="2000" dirty="0" smtClean="0">
              <a:latin typeface="Microsoft YaHei" pitchFamily="34" charset="-122"/>
              <a:ea typeface="Microsoft YaHei" pitchFamily="34" charset="-122"/>
            </a:endParaRPr>
          </a:p>
        </p:txBody>
      </p:sp>
      <p:sp>
        <p:nvSpPr>
          <p:cNvPr id="11" name="矩形 10"/>
          <p:cNvSpPr/>
          <p:nvPr/>
        </p:nvSpPr>
        <p:spPr>
          <a:xfrm>
            <a:off x="1084224" y="2600158"/>
            <a:ext cx="11107776" cy="1015663"/>
          </a:xfrm>
          <a:prstGeom prst="rect">
            <a:avLst/>
          </a:prstGeom>
        </p:spPr>
        <p:txBody>
          <a:bodyPr wrap="square">
            <a:spAutoFit/>
          </a:bodyPr>
          <a:lstStyle/>
          <a:p>
            <a:pPr>
              <a:lnSpc>
                <a:spcPct val="150000"/>
              </a:lnSpc>
            </a:pPr>
            <a:r>
              <a:rPr lang="en-US" altLang="zh-CN" sz="2000" dirty="0" smtClean="0">
                <a:latin typeface="Microsoft YaHei" pitchFamily="34" charset="-122"/>
                <a:ea typeface="Microsoft YaHei" pitchFamily="34" charset="-122"/>
              </a:rPr>
              <a:t>6.</a:t>
            </a:r>
            <a:r>
              <a:rPr lang="zh-CN" altLang="en-US" sz="2000" dirty="0" smtClean="0">
                <a:latin typeface="Microsoft YaHei" pitchFamily="34" charset="-122"/>
                <a:ea typeface="Microsoft YaHei" pitchFamily="34" charset="-122"/>
              </a:rPr>
              <a:t>公告栏、告知卡和警示标识</a:t>
            </a:r>
            <a:r>
              <a:rPr lang="zh-CN" altLang="en-US" sz="2000" dirty="0" smtClean="0">
                <a:solidFill>
                  <a:srgbClr val="FF0000"/>
                </a:solidFill>
                <a:latin typeface="Microsoft YaHei" pitchFamily="34" charset="-122"/>
                <a:ea typeface="Microsoft YaHei" pitchFamily="34" charset="-122"/>
              </a:rPr>
              <a:t>不应</a:t>
            </a:r>
            <a:r>
              <a:rPr lang="zh-CN" altLang="en-US" sz="2000" dirty="0" smtClean="0">
                <a:latin typeface="Microsoft YaHei" pitchFamily="34" charset="-122"/>
                <a:ea typeface="Microsoft YaHei" pitchFamily="34" charset="-122"/>
              </a:rPr>
              <a:t>设在门窗或可移动的物体上，其前面</a:t>
            </a:r>
            <a:r>
              <a:rPr lang="zh-CN" altLang="en-US" sz="2000" dirty="0" smtClean="0">
                <a:solidFill>
                  <a:srgbClr val="FF0000"/>
                </a:solidFill>
                <a:latin typeface="Microsoft YaHei" pitchFamily="34" charset="-122"/>
                <a:ea typeface="Microsoft YaHei" pitchFamily="34" charset="-122"/>
              </a:rPr>
              <a:t>不得</a:t>
            </a:r>
            <a:r>
              <a:rPr lang="zh-CN" altLang="en-US" sz="2000" dirty="0" smtClean="0">
                <a:latin typeface="Microsoft YaHei" pitchFamily="34" charset="-122"/>
                <a:ea typeface="Microsoft YaHei" pitchFamily="34" charset="-122"/>
              </a:rPr>
              <a:t>放置</a:t>
            </a:r>
            <a:endParaRPr lang="en-US" altLang="zh-CN" sz="2000" dirty="0" smtClean="0">
              <a:latin typeface="Microsoft YaHei" pitchFamily="34" charset="-122"/>
              <a:ea typeface="Microsoft YaHei" pitchFamily="34" charset="-122"/>
            </a:endParaRPr>
          </a:p>
          <a:p>
            <a:pPr>
              <a:lnSpc>
                <a:spcPct val="150000"/>
              </a:lnSpc>
            </a:pPr>
            <a:r>
              <a:rPr lang="en-US" altLang="zh-CN" sz="2000" dirty="0" smtClean="0">
                <a:latin typeface="Microsoft YaHei" pitchFamily="34" charset="-122"/>
                <a:ea typeface="Microsoft YaHei" pitchFamily="34" charset="-122"/>
              </a:rPr>
              <a:t>   </a:t>
            </a:r>
            <a:r>
              <a:rPr lang="zh-CN" altLang="en-US" sz="2000" dirty="0" smtClean="0">
                <a:latin typeface="Microsoft YaHei" pitchFamily="34" charset="-122"/>
                <a:ea typeface="Microsoft YaHei" pitchFamily="34" charset="-122"/>
              </a:rPr>
              <a:t>妨碍认读的障碍物</a:t>
            </a:r>
            <a:endParaRPr lang="zh-TW" altLang="en-US" sz="2000" dirty="0" smtClean="0">
              <a:latin typeface="Microsoft YaHei" pitchFamily="34" charset="-122"/>
              <a:ea typeface="Microsoft YaHei" pitchFamily="34" charset="-122"/>
            </a:endParaRPr>
          </a:p>
        </p:txBody>
      </p:sp>
      <p:sp>
        <p:nvSpPr>
          <p:cNvPr id="13" name="矩形 12"/>
          <p:cNvSpPr/>
          <p:nvPr/>
        </p:nvSpPr>
        <p:spPr>
          <a:xfrm>
            <a:off x="1084257" y="3617935"/>
            <a:ext cx="9191632" cy="961289"/>
          </a:xfrm>
          <a:prstGeom prst="rect">
            <a:avLst/>
          </a:prstGeom>
        </p:spPr>
        <p:txBody>
          <a:bodyPr wrap="square">
            <a:spAutoFit/>
          </a:bodyPr>
          <a:lstStyle/>
          <a:p>
            <a:pPr>
              <a:lnSpc>
                <a:spcPct val="150000"/>
              </a:lnSpc>
            </a:pPr>
            <a:r>
              <a:rPr lang="en-US" altLang="zh-CN" sz="2000" dirty="0" smtClean="0">
                <a:latin typeface="Microsoft YaHei" pitchFamily="34" charset="-122"/>
                <a:ea typeface="Microsoft YaHei" pitchFamily="34" charset="-122"/>
              </a:rPr>
              <a:t>7.</a:t>
            </a:r>
            <a:r>
              <a:rPr lang="zh-CN" altLang="en-US" sz="2000" dirty="0" smtClean="0">
                <a:latin typeface="Microsoft YaHei" pitchFamily="34" charset="-122"/>
                <a:ea typeface="Microsoft YaHei" pitchFamily="34" charset="-122"/>
              </a:rPr>
              <a:t>多个警示标识在一起设置时，应按</a:t>
            </a:r>
            <a:r>
              <a:rPr lang="zh-CN" altLang="en-US" sz="2000" dirty="0" smtClean="0">
                <a:solidFill>
                  <a:srgbClr val="FF0000"/>
                </a:solidFill>
                <a:latin typeface="Microsoft YaHei" pitchFamily="34" charset="-122"/>
                <a:ea typeface="Microsoft YaHei" pitchFamily="34" charset="-122"/>
              </a:rPr>
              <a:t>禁止、警告、指令、提示</a:t>
            </a:r>
            <a:r>
              <a:rPr lang="zh-CN" altLang="en-US" sz="2000" dirty="0" smtClean="0">
                <a:latin typeface="Microsoft YaHei" pitchFamily="34" charset="-122"/>
                <a:ea typeface="Microsoft YaHei" pitchFamily="34" charset="-122"/>
              </a:rPr>
              <a:t>类型的顺序，</a:t>
            </a:r>
            <a:r>
              <a:rPr lang="zh-CN" altLang="en-US" sz="2000" dirty="0" smtClean="0">
                <a:solidFill>
                  <a:srgbClr val="FF0000"/>
                </a:solidFill>
                <a:latin typeface="Microsoft YaHei" pitchFamily="34" charset="-122"/>
                <a:ea typeface="Microsoft YaHei" pitchFamily="34" charset="-122"/>
              </a:rPr>
              <a:t>先左</a:t>
            </a:r>
            <a:endParaRPr lang="en-US" altLang="zh-CN" sz="2000" dirty="0" smtClean="0">
              <a:solidFill>
                <a:srgbClr val="FF0000"/>
              </a:solidFill>
              <a:latin typeface="Microsoft YaHei" pitchFamily="34" charset="-122"/>
              <a:ea typeface="Microsoft YaHei" pitchFamily="34" charset="-122"/>
            </a:endParaRPr>
          </a:p>
          <a:p>
            <a:pPr>
              <a:lnSpc>
                <a:spcPct val="150000"/>
              </a:lnSpc>
            </a:pPr>
            <a:r>
              <a:rPr lang="en-US" altLang="zh-CN" sz="2000" dirty="0" smtClean="0">
                <a:solidFill>
                  <a:srgbClr val="FF0000"/>
                </a:solidFill>
                <a:latin typeface="Microsoft YaHei" pitchFamily="34" charset="-122"/>
                <a:ea typeface="Microsoft YaHei" pitchFamily="34" charset="-122"/>
              </a:rPr>
              <a:t>   </a:t>
            </a:r>
            <a:r>
              <a:rPr lang="zh-CN" altLang="en-US" sz="2000" dirty="0" smtClean="0">
                <a:solidFill>
                  <a:srgbClr val="FF0000"/>
                </a:solidFill>
                <a:latin typeface="Microsoft YaHei" pitchFamily="34" charset="-122"/>
                <a:ea typeface="Microsoft YaHei" pitchFamily="34" charset="-122"/>
              </a:rPr>
              <a:t>后右、先上后下</a:t>
            </a:r>
            <a:r>
              <a:rPr lang="zh-CN" altLang="en-US" sz="2000" dirty="0" smtClean="0">
                <a:latin typeface="Microsoft YaHei" pitchFamily="34" charset="-122"/>
                <a:ea typeface="Microsoft YaHei" pitchFamily="34" charset="-122"/>
              </a:rPr>
              <a:t>排列</a:t>
            </a:r>
            <a:endParaRPr lang="zh-TW" altLang="en-US" sz="2000" dirty="0" smtClean="0">
              <a:latin typeface="Microsoft YaHei" pitchFamily="34" charset="-122"/>
              <a:ea typeface="Microsoft YaHei" pitchFamily="34" charset="-122"/>
            </a:endParaRPr>
          </a:p>
        </p:txBody>
      </p:sp>
      <p:sp>
        <p:nvSpPr>
          <p:cNvPr id="9" name="矩形 8"/>
          <p:cNvSpPr/>
          <p:nvPr/>
        </p:nvSpPr>
        <p:spPr>
          <a:xfrm>
            <a:off x="30867" y="158553"/>
            <a:ext cx="60959" cy="191674"/>
          </a:xfrm>
          <a:prstGeom prst="rect">
            <a:avLst/>
          </a:prstGeom>
          <a:solidFill>
            <a:schemeClr val="tx1">
              <a:lumMod val="95000"/>
              <a:lumOff val="5000"/>
            </a:schemeClr>
          </a:solidFill>
        </p:spPr>
        <p:style>
          <a:lnRef idx="2">
            <a:schemeClr val="accent1">
              <a:shade val="50000"/>
            </a:schemeClr>
          </a:lnRef>
          <a:fillRef idx="1">
            <a:schemeClr val="accent1"/>
          </a:fillRef>
          <a:effectRef idx="0">
            <a:schemeClr val="accent1"/>
          </a:effectRef>
          <a:fontRef idx="minor">
            <a:schemeClr val="lt1"/>
          </a:fontRef>
        </p:style>
        <p:txBody>
          <a:bodyPr lIns="121268" tIns="60634" rIns="121268" bIns="60634" rtlCol="0" anchor="ctr"/>
          <a:lstStyle/>
          <a:p>
            <a:pPr algn="ctr"/>
            <a:endParaRPr lang="zh-CN" altLang="en-US"/>
          </a:p>
        </p:txBody>
      </p:sp>
      <p:sp>
        <p:nvSpPr>
          <p:cNvPr id="12" name="矩形 11"/>
          <p:cNvSpPr/>
          <p:nvPr/>
        </p:nvSpPr>
        <p:spPr>
          <a:xfrm>
            <a:off x="199857" y="158553"/>
            <a:ext cx="113625" cy="191674"/>
          </a:xfrm>
          <a:prstGeom prst="rect">
            <a:avLst/>
          </a:prstGeom>
          <a:solidFill>
            <a:schemeClr val="tx1">
              <a:lumMod val="95000"/>
              <a:lumOff val="5000"/>
            </a:schemeClr>
          </a:solidFill>
        </p:spPr>
        <p:style>
          <a:lnRef idx="2">
            <a:schemeClr val="accent1">
              <a:shade val="50000"/>
            </a:schemeClr>
          </a:lnRef>
          <a:fillRef idx="1">
            <a:schemeClr val="accent1"/>
          </a:fillRef>
          <a:effectRef idx="0">
            <a:schemeClr val="accent1"/>
          </a:effectRef>
          <a:fontRef idx="minor">
            <a:schemeClr val="lt1"/>
          </a:fontRef>
        </p:style>
        <p:txBody>
          <a:bodyPr lIns="121268" tIns="60634" rIns="121268" bIns="60634" rtlCol="0" anchor="ctr"/>
          <a:lstStyle/>
          <a:p>
            <a:pPr algn="ctr"/>
            <a:endParaRPr lang="zh-CN" altLang="en-US"/>
          </a:p>
        </p:txBody>
      </p:sp>
      <p:sp>
        <p:nvSpPr>
          <p:cNvPr id="14" name="文本框 3"/>
          <p:cNvSpPr txBox="1"/>
          <p:nvPr/>
        </p:nvSpPr>
        <p:spPr>
          <a:xfrm>
            <a:off x="313482" y="38482"/>
            <a:ext cx="3066190" cy="430229"/>
          </a:xfrm>
          <a:prstGeom prst="rect">
            <a:avLst/>
          </a:prstGeom>
          <a:noFill/>
        </p:spPr>
        <p:txBody>
          <a:bodyPr wrap="none" lIns="121268" tIns="60634" rIns="121268" bIns="60634" rtlCol="0">
            <a:spAutoFit/>
          </a:bodyPr>
          <a:lstStyle/>
          <a:p>
            <a:r>
              <a:rPr lang="zh-CN" altLang="en-US" sz="2000" b="1" dirty="0" smtClean="0">
                <a:latin typeface="微软雅黑" panose="020B0503020204020204" pitchFamily="34" charset="-122"/>
                <a:ea typeface="微软雅黑" panose="020B0503020204020204" pitchFamily="34" charset="-122"/>
              </a:rPr>
              <a:t>职业卫生管理的基本要求</a:t>
            </a:r>
            <a:endParaRPr lang="zh-CN" altLang="en-US" sz="2000" b="1" dirty="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84790051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内容占位符 2"/>
          <p:cNvSpPr txBox="1">
            <a:spLocks/>
          </p:cNvSpPr>
          <p:nvPr/>
        </p:nvSpPr>
        <p:spPr bwMode="auto">
          <a:xfrm>
            <a:off x="400813" y="1152401"/>
            <a:ext cx="9604375" cy="479626"/>
          </a:xfrm>
          <a:prstGeom prst="rect">
            <a:avLst/>
          </a:prstGeom>
          <a:noFill/>
          <a:ln w="9525">
            <a:noFill/>
            <a:miter lim="800000"/>
            <a:headEnd/>
            <a:tailEnd/>
          </a:ln>
        </p:spPr>
        <p:txBody>
          <a:bodyPr/>
          <a:lstStyle/>
          <a:p>
            <a:r>
              <a:rPr lang="zh-CN" altLang="en-US" sz="2800" b="1" dirty="0" smtClean="0">
                <a:solidFill>
                  <a:srgbClr val="01458E"/>
                </a:solidFill>
                <a:latin typeface="微软雅黑" panose="020B0503020204020204" pitchFamily="34" charset="-122"/>
                <a:ea typeface="微软雅黑" panose="020B0503020204020204" pitchFamily="34" charset="-122"/>
                <a:sym typeface="Calibri" pitchFamily="34" charset="0"/>
              </a:rPr>
              <a:t>公告栏与警示标识的维护更换要求</a:t>
            </a:r>
            <a:endParaRPr lang="zh-TW" altLang="en-US" sz="2800" b="1" dirty="0" smtClean="0">
              <a:solidFill>
                <a:srgbClr val="01458E"/>
              </a:solidFill>
              <a:latin typeface="微软雅黑" panose="020B0503020204020204" pitchFamily="34" charset="-122"/>
              <a:ea typeface="微软雅黑" panose="020B0503020204020204" pitchFamily="34" charset="-122"/>
              <a:sym typeface="Calibri" pitchFamily="34" charset="0"/>
            </a:endParaRPr>
          </a:p>
        </p:txBody>
      </p:sp>
      <p:sp>
        <p:nvSpPr>
          <p:cNvPr id="14" name="矩形 13"/>
          <p:cNvSpPr/>
          <p:nvPr/>
        </p:nvSpPr>
        <p:spPr>
          <a:xfrm>
            <a:off x="1072649" y="1936054"/>
            <a:ext cx="9414014" cy="1015663"/>
          </a:xfrm>
          <a:prstGeom prst="rect">
            <a:avLst/>
          </a:prstGeom>
        </p:spPr>
        <p:txBody>
          <a:bodyPr wrap="square">
            <a:spAutoFit/>
          </a:bodyPr>
          <a:lstStyle/>
          <a:p>
            <a:pPr>
              <a:lnSpc>
                <a:spcPct val="150000"/>
              </a:lnSpc>
            </a:pPr>
            <a:r>
              <a:rPr lang="en-US" altLang="zh-CN" sz="2000" dirty="0" smtClean="0">
                <a:latin typeface="Microsoft YaHei" pitchFamily="34" charset="-122"/>
                <a:ea typeface="Microsoft YaHei" pitchFamily="34" charset="-122"/>
              </a:rPr>
              <a:t>1.</a:t>
            </a:r>
            <a:r>
              <a:rPr lang="zh-CN" altLang="en-US" sz="2000" dirty="0" smtClean="0">
                <a:latin typeface="Microsoft YaHei" pitchFamily="34" charset="-122"/>
                <a:ea typeface="Microsoft YaHei" pitchFamily="34" charset="-122"/>
              </a:rPr>
              <a:t>公告栏中公告内容发生变动后应及时更新，职业病危害因素检测结果应在收到检</a:t>
            </a:r>
            <a:endParaRPr lang="en-US" altLang="zh-CN" sz="2000" dirty="0" smtClean="0">
              <a:latin typeface="Microsoft YaHei" pitchFamily="34" charset="-122"/>
              <a:ea typeface="Microsoft YaHei" pitchFamily="34" charset="-122"/>
            </a:endParaRPr>
          </a:p>
          <a:p>
            <a:pPr>
              <a:lnSpc>
                <a:spcPct val="150000"/>
              </a:lnSpc>
            </a:pPr>
            <a:r>
              <a:rPr lang="en-US" altLang="zh-CN" sz="2000" dirty="0" smtClean="0">
                <a:latin typeface="Microsoft YaHei" pitchFamily="34" charset="-122"/>
                <a:ea typeface="Microsoft YaHei" pitchFamily="34" charset="-122"/>
              </a:rPr>
              <a:t>   </a:t>
            </a:r>
            <a:r>
              <a:rPr lang="zh-CN" altLang="en-US" sz="2000" dirty="0" smtClean="0">
                <a:latin typeface="Microsoft YaHei" pitchFamily="34" charset="-122"/>
                <a:ea typeface="Microsoft YaHei" pitchFamily="34" charset="-122"/>
              </a:rPr>
              <a:t>测报告之日起</a:t>
            </a:r>
            <a:r>
              <a:rPr lang="en-US" altLang="zh-CN" sz="2000" dirty="0" smtClean="0">
                <a:solidFill>
                  <a:srgbClr val="FF0000"/>
                </a:solidFill>
                <a:latin typeface="Microsoft YaHei" pitchFamily="34" charset="-122"/>
                <a:ea typeface="Microsoft YaHei" pitchFamily="34" charset="-122"/>
              </a:rPr>
              <a:t>7</a:t>
            </a:r>
            <a:r>
              <a:rPr lang="zh-CN" altLang="en-US" sz="2000" dirty="0" smtClean="0">
                <a:solidFill>
                  <a:srgbClr val="FF0000"/>
                </a:solidFill>
                <a:latin typeface="Microsoft YaHei" pitchFamily="34" charset="-122"/>
                <a:ea typeface="Microsoft YaHei" pitchFamily="34" charset="-122"/>
              </a:rPr>
              <a:t>日内</a:t>
            </a:r>
            <a:r>
              <a:rPr lang="zh-CN" altLang="en-US" sz="2000" dirty="0" smtClean="0">
                <a:latin typeface="Microsoft YaHei" pitchFamily="34" charset="-122"/>
                <a:ea typeface="Microsoft YaHei" pitchFamily="34" charset="-122"/>
              </a:rPr>
              <a:t>更新</a:t>
            </a:r>
            <a:endParaRPr lang="en-US" altLang="zh-CN" sz="2000" dirty="0" smtClean="0">
              <a:latin typeface="Microsoft YaHei" pitchFamily="34" charset="-122"/>
              <a:ea typeface="Microsoft YaHei" pitchFamily="34" charset="-122"/>
            </a:endParaRPr>
          </a:p>
        </p:txBody>
      </p:sp>
      <p:sp>
        <p:nvSpPr>
          <p:cNvPr id="15" name="矩形 14"/>
          <p:cNvSpPr/>
          <p:nvPr/>
        </p:nvSpPr>
        <p:spPr>
          <a:xfrm>
            <a:off x="1072649" y="3039248"/>
            <a:ext cx="10316839" cy="553998"/>
          </a:xfrm>
          <a:prstGeom prst="rect">
            <a:avLst/>
          </a:prstGeom>
        </p:spPr>
        <p:txBody>
          <a:bodyPr wrap="square">
            <a:spAutoFit/>
          </a:bodyPr>
          <a:lstStyle/>
          <a:p>
            <a:pPr>
              <a:lnSpc>
                <a:spcPct val="150000"/>
              </a:lnSpc>
            </a:pPr>
            <a:r>
              <a:rPr lang="en-US" altLang="zh-CN" sz="2000" dirty="0" smtClean="0">
                <a:latin typeface="Microsoft YaHei" pitchFamily="34" charset="-122"/>
                <a:ea typeface="Microsoft YaHei" pitchFamily="34" charset="-122"/>
              </a:rPr>
              <a:t>2.</a:t>
            </a:r>
            <a:r>
              <a:rPr lang="zh-CN" altLang="en-US" sz="2000" dirty="0" smtClean="0">
                <a:latin typeface="Microsoft YaHei" pitchFamily="34" charset="-122"/>
                <a:ea typeface="Microsoft YaHei" pitchFamily="34" charset="-122"/>
              </a:rPr>
              <a:t>生产工艺发生变更时，应在工艺变更完成后</a:t>
            </a:r>
            <a:r>
              <a:rPr lang="en-US" altLang="zh-CN" sz="2000" dirty="0" smtClean="0">
                <a:solidFill>
                  <a:srgbClr val="FF0000"/>
                </a:solidFill>
                <a:latin typeface="Microsoft YaHei" pitchFamily="34" charset="-122"/>
                <a:ea typeface="Microsoft YaHei" pitchFamily="34" charset="-122"/>
              </a:rPr>
              <a:t>7</a:t>
            </a:r>
            <a:r>
              <a:rPr lang="zh-CN" altLang="en-US" sz="2000" dirty="0" smtClean="0">
                <a:solidFill>
                  <a:srgbClr val="FF0000"/>
                </a:solidFill>
                <a:latin typeface="Microsoft YaHei" pitchFamily="34" charset="-122"/>
                <a:ea typeface="Microsoft YaHei" pitchFamily="34" charset="-122"/>
              </a:rPr>
              <a:t>日内</a:t>
            </a:r>
            <a:r>
              <a:rPr lang="zh-CN" altLang="en-US" sz="2000" dirty="0" smtClean="0">
                <a:latin typeface="Microsoft YaHei" pitchFamily="34" charset="-122"/>
                <a:ea typeface="Microsoft YaHei" pitchFamily="34" charset="-122"/>
              </a:rPr>
              <a:t>补充完善相应的公告内容与警示标识</a:t>
            </a:r>
            <a:endParaRPr lang="en-US" altLang="zh-CN" sz="2000" dirty="0" smtClean="0">
              <a:latin typeface="Microsoft YaHei" pitchFamily="34" charset="-122"/>
              <a:ea typeface="Microsoft YaHei" pitchFamily="34" charset="-122"/>
            </a:endParaRPr>
          </a:p>
        </p:txBody>
      </p:sp>
      <p:sp>
        <p:nvSpPr>
          <p:cNvPr id="16" name="矩形 15"/>
          <p:cNvSpPr/>
          <p:nvPr/>
        </p:nvSpPr>
        <p:spPr>
          <a:xfrm>
            <a:off x="1095799" y="3797171"/>
            <a:ext cx="9529761" cy="1015663"/>
          </a:xfrm>
          <a:prstGeom prst="rect">
            <a:avLst/>
          </a:prstGeom>
        </p:spPr>
        <p:txBody>
          <a:bodyPr wrap="square">
            <a:spAutoFit/>
          </a:bodyPr>
          <a:lstStyle/>
          <a:p>
            <a:pPr>
              <a:lnSpc>
                <a:spcPct val="150000"/>
              </a:lnSpc>
            </a:pPr>
            <a:r>
              <a:rPr lang="en-US" altLang="zh-CN" sz="2000" dirty="0" smtClean="0">
                <a:latin typeface="Microsoft YaHei" pitchFamily="34" charset="-122"/>
                <a:ea typeface="Microsoft YaHei" pitchFamily="34" charset="-122"/>
              </a:rPr>
              <a:t>3.</a:t>
            </a:r>
            <a:r>
              <a:rPr lang="zh-CN" altLang="en-US" sz="2000" dirty="0" smtClean="0">
                <a:latin typeface="Microsoft YaHei" pitchFamily="34" charset="-122"/>
                <a:ea typeface="Microsoft YaHei" pitchFamily="34" charset="-122"/>
              </a:rPr>
              <a:t>告知卡和警示标识应</a:t>
            </a:r>
            <a:r>
              <a:rPr lang="zh-CN" altLang="en-US" sz="2000" dirty="0" smtClean="0">
                <a:solidFill>
                  <a:srgbClr val="FF0000"/>
                </a:solidFill>
                <a:latin typeface="Microsoft YaHei" pitchFamily="34" charset="-122"/>
                <a:ea typeface="Microsoft YaHei" pitchFamily="34" charset="-122"/>
              </a:rPr>
              <a:t>至少每半年检查一次</a:t>
            </a:r>
            <a:r>
              <a:rPr lang="zh-CN" altLang="en-US" sz="2000" dirty="0" smtClean="0">
                <a:latin typeface="Microsoft YaHei" pitchFamily="34" charset="-122"/>
                <a:ea typeface="Microsoft YaHei" pitchFamily="34" charset="-122"/>
              </a:rPr>
              <a:t>，发现有破损、变形、变色、图形符号</a:t>
            </a:r>
            <a:endParaRPr lang="en-US" altLang="zh-CN" sz="2000" dirty="0" smtClean="0">
              <a:latin typeface="Microsoft YaHei" pitchFamily="34" charset="-122"/>
              <a:ea typeface="Microsoft YaHei" pitchFamily="34" charset="-122"/>
            </a:endParaRPr>
          </a:p>
          <a:p>
            <a:pPr>
              <a:lnSpc>
                <a:spcPct val="150000"/>
              </a:lnSpc>
            </a:pPr>
            <a:r>
              <a:rPr lang="en-US" altLang="zh-CN" sz="2000" dirty="0" smtClean="0">
                <a:latin typeface="Microsoft YaHei" pitchFamily="34" charset="-122"/>
                <a:ea typeface="Microsoft YaHei" pitchFamily="34" charset="-122"/>
              </a:rPr>
              <a:t>   </a:t>
            </a:r>
            <a:r>
              <a:rPr lang="zh-CN" altLang="en-US" sz="2000" dirty="0" smtClean="0">
                <a:latin typeface="Microsoft YaHei" pitchFamily="34" charset="-122"/>
                <a:ea typeface="Microsoft YaHei" pitchFamily="34" charset="-122"/>
              </a:rPr>
              <a:t>脱落、亮度老化等影响使用的问题时应及时修整或更换。</a:t>
            </a:r>
            <a:endParaRPr lang="en-US" altLang="zh-CN" sz="2000" dirty="0" smtClean="0">
              <a:latin typeface="Microsoft YaHei" pitchFamily="34" charset="-122"/>
              <a:ea typeface="Microsoft YaHei" pitchFamily="34" charset="-122"/>
            </a:endParaRPr>
          </a:p>
        </p:txBody>
      </p:sp>
      <p:sp>
        <p:nvSpPr>
          <p:cNvPr id="9" name="矩形 8"/>
          <p:cNvSpPr/>
          <p:nvPr/>
        </p:nvSpPr>
        <p:spPr>
          <a:xfrm>
            <a:off x="30867" y="158553"/>
            <a:ext cx="60959" cy="191674"/>
          </a:xfrm>
          <a:prstGeom prst="rect">
            <a:avLst/>
          </a:prstGeom>
          <a:solidFill>
            <a:schemeClr val="tx1">
              <a:lumMod val="95000"/>
              <a:lumOff val="5000"/>
            </a:schemeClr>
          </a:solidFill>
        </p:spPr>
        <p:style>
          <a:lnRef idx="2">
            <a:schemeClr val="accent1">
              <a:shade val="50000"/>
            </a:schemeClr>
          </a:lnRef>
          <a:fillRef idx="1">
            <a:schemeClr val="accent1"/>
          </a:fillRef>
          <a:effectRef idx="0">
            <a:schemeClr val="accent1"/>
          </a:effectRef>
          <a:fontRef idx="minor">
            <a:schemeClr val="lt1"/>
          </a:fontRef>
        </p:style>
        <p:txBody>
          <a:bodyPr lIns="121268" tIns="60634" rIns="121268" bIns="60634" rtlCol="0" anchor="ctr"/>
          <a:lstStyle/>
          <a:p>
            <a:pPr algn="ctr"/>
            <a:endParaRPr lang="zh-CN" altLang="en-US"/>
          </a:p>
        </p:txBody>
      </p:sp>
      <p:sp>
        <p:nvSpPr>
          <p:cNvPr id="10" name="矩形 9"/>
          <p:cNvSpPr/>
          <p:nvPr/>
        </p:nvSpPr>
        <p:spPr>
          <a:xfrm>
            <a:off x="199857" y="158553"/>
            <a:ext cx="113625" cy="191674"/>
          </a:xfrm>
          <a:prstGeom prst="rect">
            <a:avLst/>
          </a:prstGeom>
          <a:solidFill>
            <a:schemeClr val="tx1">
              <a:lumMod val="95000"/>
              <a:lumOff val="5000"/>
            </a:schemeClr>
          </a:solidFill>
        </p:spPr>
        <p:style>
          <a:lnRef idx="2">
            <a:schemeClr val="accent1">
              <a:shade val="50000"/>
            </a:schemeClr>
          </a:lnRef>
          <a:fillRef idx="1">
            <a:schemeClr val="accent1"/>
          </a:fillRef>
          <a:effectRef idx="0">
            <a:schemeClr val="accent1"/>
          </a:effectRef>
          <a:fontRef idx="minor">
            <a:schemeClr val="lt1"/>
          </a:fontRef>
        </p:style>
        <p:txBody>
          <a:bodyPr lIns="121268" tIns="60634" rIns="121268" bIns="60634" rtlCol="0" anchor="ctr"/>
          <a:lstStyle/>
          <a:p>
            <a:pPr algn="ctr"/>
            <a:endParaRPr lang="zh-CN" altLang="en-US"/>
          </a:p>
        </p:txBody>
      </p:sp>
      <p:sp>
        <p:nvSpPr>
          <p:cNvPr id="11" name="文本框 3"/>
          <p:cNvSpPr txBox="1"/>
          <p:nvPr/>
        </p:nvSpPr>
        <p:spPr>
          <a:xfrm>
            <a:off x="313482" y="38482"/>
            <a:ext cx="3066190" cy="430229"/>
          </a:xfrm>
          <a:prstGeom prst="rect">
            <a:avLst/>
          </a:prstGeom>
          <a:noFill/>
        </p:spPr>
        <p:txBody>
          <a:bodyPr wrap="none" lIns="121268" tIns="60634" rIns="121268" bIns="60634" rtlCol="0">
            <a:spAutoFit/>
          </a:bodyPr>
          <a:lstStyle/>
          <a:p>
            <a:r>
              <a:rPr lang="zh-CN" altLang="en-US" sz="2000" b="1" dirty="0" smtClean="0">
                <a:latin typeface="微软雅黑" panose="020B0503020204020204" pitchFamily="34" charset="-122"/>
                <a:ea typeface="微软雅黑" panose="020B0503020204020204" pitchFamily="34" charset="-122"/>
              </a:rPr>
              <a:t>职业卫生管理的基本要求</a:t>
            </a:r>
            <a:endParaRPr lang="zh-CN" altLang="en-US" sz="2000" b="1" dirty="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98954979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30867" y="158553"/>
            <a:ext cx="60959" cy="191674"/>
          </a:xfrm>
          <a:prstGeom prst="rect">
            <a:avLst/>
          </a:prstGeom>
          <a:solidFill>
            <a:schemeClr val="tx1">
              <a:lumMod val="95000"/>
              <a:lumOff val="5000"/>
            </a:schemeClr>
          </a:solidFill>
        </p:spPr>
        <p:style>
          <a:lnRef idx="2">
            <a:schemeClr val="accent1">
              <a:shade val="50000"/>
            </a:schemeClr>
          </a:lnRef>
          <a:fillRef idx="1">
            <a:schemeClr val="accent1"/>
          </a:fillRef>
          <a:effectRef idx="0">
            <a:schemeClr val="accent1"/>
          </a:effectRef>
          <a:fontRef idx="minor">
            <a:schemeClr val="lt1"/>
          </a:fontRef>
        </p:style>
        <p:txBody>
          <a:bodyPr lIns="121268" tIns="60634" rIns="121268" bIns="60634" rtlCol="0" anchor="ctr"/>
          <a:lstStyle/>
          <a:p>
            <a:pPr algn="ctr"/>
            <a:endParaRPr lang="zh-CN" altLang="en-US"/>
          </a:p>
        </p:txBody>
      </p:sp>
      <p:sp>
        <p:nvSpPr>
          <p:cNvPr id="3" name="矩形 2"/>
          <p:cNvSpPr/>
          <p:nvPr/>
        </p:nvSpPr>
        <p:spPr>
          <a:xfrm>
            <a:off x="199857" y="158553"/>
            <a:ext cx="113625" cy="191674"/>
          </a:xfrm>
          <a:prstGeom prst="rect">
            <a:avLst/>
          </a:prstGeom>
          <a:solidFill>
            <a:schemeClr val="tx1">
              <a:lumMod val="95000"/>
              <a:lumOff val="5000"/>
            </a:schemeClr>
          </a:solidFill>
        </p:spPr>
        <p:style>
          <a:lnRef idx="2">
            <a:schemeClr val="accent1">
              <a:shade val="50000"/>
            </a:schemeClr>
          </a:lnRef>
          <a:fillRef idx="1">
            <a:schemeClr val="accent1"/>
          </a:fillRef>
          <a:effectRef idx="0">
            <a:schemeClr val="accent1"/>
          </a:effectRef>
          <a:fontRef idx="minor">
            <a:schemeClr val="lt1"/>
          </a:fontRef>
        </p:style>
        <p:txBody>
          <a:bodyPr lIns="121268" tIns="60634" rIns="121268" bIns="60634" rtlCol="0" anchor="ctr"/>
          <a:lstStyle/>
          <a:p>
            <a:pPr algn="ctr"/>
            <a:endParaRPr lang="zh-CN" altLang="en-US"/>
          </a:p>
        </p:txBody>
      </p:sp>
      <p:sp>
        <p:nvSpPr>
          <p:cNvPr id="4" name="文本框 3"/>
          <p:cNvSpPr txBox="1"/>
          <p:nvPr/>
        </p:nvSpPr>
        <p:spPr>
          <a:xfrm>
            <a:off x="313482" y="38482"/>
            <a:ext cx="3066190" cy="430229"/>
          </a:xfrm>
          <a:prstGeom prst="rect">
            <a:avLst/>
          </a:prstGeom>
          <a:noFill/>
        </p:spPr>
        <p:txBody>
          <a:bodyPr wrap="none" lIns="121268" tIns="60634" rIns="121268" bIns="60634" rtlCol="0">
            <a:spAutoFit/>
          </a:bodyPr>
          <a:lstStyle/>
          <a:p>
            <a:r>
              <a:rPr lang="zh-CN" altLang="en-US" sz="2000" b="1" dirty="0" smtClean="0">
                <a:latin typeface="微软雅黑" panose="020B0503020204020204" pitchFamily="34" charset="-122"/>
                <a:ea typeface="微软雅黑" panose="020B0503020204020204" pitchFamily="34" charset="-122"/>
              </a:rPr>
              <a:t>我国职业卫生现状和特点</a:t>
            </a:r>
            <a:endParaRPr lang="zh-CN" altLang="en-US" sz="2000" b="1" dirty="0">
              <a:latin typeface="微软雅黑" panose="020B0503020204020204" pitchFamily="34" charset="-122"/>
              <a:ea typeface="微软雅黑" panose="020B0503020204020204" pitchFamily="34" charset="-122"/>
            </a:endParaRPr>
          </a:p>
        </p:txBody>
      </p:sp>
      <p:grpSp>
        <p:nvGrpSpPr>
          <p:cNvPr id="5" name="组合 6"/>
          <p:cNvGrpSpPr/>
          <p:nvPr/>
        </p:nvGrpSpPr>
        <p:grpSpPr>
          <a:xfrm>
            <a:off x="4655234" y="1276258"/>
            <a:ext cx="2879945" cy="636151"/>
            <a:chOff x="3131840" y="987574"/>
            <a:chExt cx="2880320" cy="648072"/>
          </a:xfrm>
        </p:grpSpPr>
        <p:sp>
          <p:nvSpPr>
            <p:cNvPr id="6" name="圆角矩形 2"/>
            <p:cNvSpPr/>
            <p:nvPr/>
          </p:nvSpPr>
          <p:spPr>
            <a:xfrm>
              <a:off x="3131840" y="987574"/>
              <a:ext cx="2880320" cy="648072"/>
            </a:xfrm>
            <a:prstGeom prst="roundRect">
              <a:avLst>
                <a:gd name="adj" fmla="val 50000"/>
              </a:avLst>
            </a:prstGeom>
            <a:noFill/>
            <a:ln>
              <a:solidFill>
                <a:srgbClr val="01458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00" dirty="0"/>
            </a:p>
          </p:txBody>
        </p:sp>
        <p:sp>
          <p:nvSpPr>
            <p:cNvPr id="7" name="TextBox 5"/>
            <p:cNvSpPr txBox="1"/>
            <p:nvPr/>
          </p:nvSpPr>
          <p:spPr>
            <a:xfrm>
              <a:off x="3864114" y="1080778"/>
              <a:ext cx="1569864" cy="517347"/>
            </a:xfrm>
            <a:prstGeom prst="rect">
              <a:avLst/>
            </a:prstGeom>
            <a:noFill/>
          </p:spPr>
          <p:txBody>
            <a:bodyPr wrap="none" rtlCol="0">
              <a:spAutoFit/>
            </a:bodyPr>
            <a:lstStyle/>
            <a:p>
              <a:r>
                <a:rPr lang="zh-CN" altLang="en-US" sz="2700" dirty="0" smtClean="0">
                  <a:solidFill>
                    <a:srgbClr val="01458E"/>
                  </a:solidFill>
                  <a:latin typeface="微软雅黑" panose="020B0503020204020204" pitchFamily="34" charset="-122"/>
                  <a:ea typeface="微软雅黑" panose="020B0503020204020204" pitchFamily="34" charset="-122"/>
                </a:rPr>
                <a:t>第四部分</a:t>
              </a:r>
              <a:endParaRPr lang="zh-CN" altLang="en-US" sz="2700" dirty="0">
                <a:solidFill>
                  <a:srgbClr val="01458E"/>
                </a:solidFill>
                <a:latin typeface="微软雅黑" panose="020B0503020204020204" pitchFamily="34" charset="-122"/>
                <a:ea typeface="微软雅黑" panose="020B0503020204020204" pitchFamily="34" charset="-122"/>
              </a:endParaRPr>
            </a:p>
          </p:txBody>
        </p:sp>
      </p:grpSp>
      <p:cxnSp>
        <p:nvCxnSpPr>
          <p:cNvPr id="8" name="直接连接符 15"/>
          <p:cNvCxnSpPr/>
          <p:nvPr/>
        </p:nvCxnSpPr>
        <p:spPr>
          <a:xfrm flipH="1">
            <a:off x="3139532" y="2793565"/>
            <a:ext cx="5920043" cy="0"/>
          </a:xfrm>
          <a:prstGeom prst="line">
            <a:avLst/>
          </a:prstGeom>
          <a:ln w="15875">
            <a:solidFill>
              <a:srgbClr val="01458E"/>
            </a:solidFill>
          </a:ln>
        </p:spPr>
        <p:style>
          <a:lnRef idx="1">
            <a:schemeClr val="accent1"/>
          </a:lnRef>
          <a:fillRef idx="0">
            <a:schemeClr val="accent1"/>
          </a:fillRef>
          <a:effectRef idx="0">
            <a:schemeClr val="accent1"/>
          </a:effectRef>
          <a:fontRef idx="minor">
            <a:schemeClr val="tx1"/>
          </a:fontRef>
        </p:style>
      </p:cxnSp>
      <p:cxnSp>
        <p:nvCxnSpPr>
          <p:cNvPr id="9" name="直接连接符 18"/>
          <p:cNvCxnSpPr/>
          <p:nvPr/>
        </p:nvCxnSpPr>
        <p:spPr>
          <a:xfrm flipH="1">
            <a:off x="3139532" y="4138026"/>
            <a:ext cx="5920043" cy="0"/>
          </a:xfrm>
          <a:prstGeom prst="line">
            <a:avLst/>
          </a:prstGeom>
          <a:ln w="15875">
            <a:solidFill>
              <a:srgbClr val="01458E"/>
            </a:solidFill>
          </a:ln>
        </p:spPr>
        <p:style>
          <a:lnRef idx="1">
            <a:schemeClr val="accent1"/>
          </a:lnRef>
          <a:fillRef idx="0">
            <a:schemeClr val="accent1"/>
          </a:fillRef>
          <a:effectRef idx="0">
            <a:schemeClr val="accent1"/>
          </a:effectRef>
          <a:fontRef idx="minor">
            <a:schemeClr val="tx1"/>
          </a:fontRef>
        </p:style>
      </p:cxnSp>
      <p:sp>
        <p:nvSpPr>
          <p:cNvPr id="10" name="TextBox 12"/>
          <p:cNvSpPr txBox="1"/>
          <p:nvPr/>
        </p:nvSpPr>
        <p:spPr>
          <a:xfrm>
            <a:off x="2957851" y="3070089"/>
            <a:ext cx="6311978" cy="784826"/>
          </a:xfrm>
          <a:prstGeom prst="rect">
            <a:avLst/>
          </a:prstGeom>
          <a:noFill/>
        </p:spPr>
        <p:txBody>
          <a:bodyPr wrap="none" lIns="121917" tIns="60958" rIns="121917" bIns="60958" rtlCol="0">
            <a:spAutoFit/>
          </a:bodyPr>
          <a:lstStyle/>
          <a:p>
            <a:pPr algn="ctr"/>
            <a:r>
              <a:rPr lang="zh-CN" altLang="en-US" sz="4300" b="1" dirty="0" smtClean="0">
                <a:solidFill>
                  <a:srgbClr val="01458E"/>
                </a:solidFill>
                <a:latin typeface="微软雅黑" panose="020B0503020204020204" pitchFamily="34" charset="-122"/>
                <a:ea typeface="微软雅黑" panose="020B0503020204020204" pitchFamily="34" charset="-122"/>
              </a:rPr>
              <a:t>我国职业卫生现状和特点</a:t>
            </a:r>
            <a:endParaRPr lang="zh-CN" altLang="en-US" sz="4300" b="1" dirty="0">
              <a:solidFill>
                <a:srgbClr val="01458E"/>
              </a:solidFill>
              <a:latin typeface="微软雅黑" panose="020B0503020204020204" pitchFamily="34" charset="-122"/>
              <a:ea typeface="微软雅黑" panose="020B0503020204020204" pitchFamily="34" charset="-122"/>
            </a:endParaRPr>
          </a:p>
        </p:txBody>
      </p:sp>
      <p:sp>
        <p:nvSpPr>
          <p:cNvPr id="12" name="椭圆 25"/>
          <p:cNvSpPr/>
          <p:nvPr/>
        </p:nvSpPr>
        <p:spPr>
          <a:xfrm>
            <a:off x="5806153" y="5350452"/>
            <a:ext cx="575989" cy="576197"/>
          </a:xfrm>
          <a:prstGeom prst="ellipse">
            <a:avLst/>
          </a:prstGeom>
          <a:solidFill>
            <a:srgbClr val="01458E"/>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r>
              <a:rPr lang="en-US" altLang="zh-CN" sz="3200" dirty="0" smtClean="0">
                <a:latin typeface="微软雅黑" panose="020B0503020204020204" pitchFamily="34" charset="-122"/>
                <a:ea typeface="微软雅黑" panose="020B0503020204020204" pitchFamily="34" charset="-122"/>
              </a:rPr>
              <a:t>4</a:t>
            </a:r>
            <a:endParaRPr lang="zh-CN" altLang="en-US" sz="3200" dirty="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549067101"/>
      </p:ext>
    </p:extLst>
  </p:cSld>
  <p:clrMapOvr>
    <a:masterClrMapping/>
  </p:clrMapOvr>
  <mc:AlternateContent xmlns:mc="http://schemas.openxmlformats.org/markup-compatibility/2006" xmlns:p14="http://schemas.microsoft.com/office/powerpoint/2010/main">
    <mc:Choice Requires="p14">
      <p:transition p14:dur="0" advClick="0" advTm="2000"/>
    </mc:Choice>
    <mc:Fallback xmlns="">
      <p:transition advClick="0" advTm="2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ppt_x"/>
                                          </p:val>
                                        </p:tav>
                                        <p:tav tm="100000">
                                          <p:val>
                                            <p:strVal val="#ppt_x"/>
                                          </p:val>
                                        </p:tav>
                                      </p:tavLst>
                                    </p:anim>
                                    <p:anim calcmode="lin" valueType="num">
                                      <p:cBhvr additive="base">
                                        <p:cTn id="8" dur="500" fill="hold"/>
                                        <p:tgtEl>
                                          <p:spTgt spid="12"/>
                                        </p:tgtEl>
                                        <p:attrNameLst>
                                          <p:attrName>ppt_y</p:attrName>
                                        </p:attrNameLst>
                                      </p:cBhvr>
                                      <p:tavLst>
                                        <p:tav tm="0">
                                          <p:val>
                                            <p:strVal val="1+#ppt_h/2"/>
                                          </p:val>
                                        </p:tav>
                                        <p:tav tm="100000">
                                          <p:val>
                                            <p:strVal val="#ppt_y"/>
                                          </p:val>
                                        </p:tav>
                                      </p:tavLst>
                                    </p:anim>
                                  </p:childTnLst>
                                </p:cTn>
                              </p:par>
                              <p:par>
                                <p:cTn id="9" presetID="2" presetClass="entr" presetSubtype="1" fill="hold" nodeType="with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500" fill="hold"/>
                                        <p:tgtEl>
                                          <p:spTgt spid="5"/>
                                        </p:tgtEl>
                                        <p:attrNameLst>
                                          <p:attrName>ppt_x</p:attrName>
                                        </p:attrNameLst>
                                      </p:cBhvr>
                                      <p:tavLst>
                                        <p:tav tm="0">
                                          <p:val>
                                            <p:strVal val="#ppt_x"/>
                                          </p:val>
                                        </p:tav>
                                        <p:tav tm="100000">
                                          <p:val>
                                            <p:strVal val="#ppt_x"/>
                                          </p:val>
                                        </p:tav>
                                      </p:tavLst>
                                    </p:anim>
                                    <p:anim calcmode="lin" valueType="num">
                                      <p:cBhvr additive="base">
                                        <p:cTn id="12" dur="500" fill="hold"/>
                                        <p:tgtEl>
                                          <p:spTgt spid="5"/>
                                        </p:tgtEl>
                                        <p:attrNameLst>
                                          <p:attrName>ppt_y</p:attrName>
                                        </p:attrNameLst>
                                      </p:cBhvr>
                                      <p:tavLst>
                                        <p:tav tm="0">
                                          <p:val>
                                            <p:strVal val="0-#ppt_h/2"/>
                                          </p:val>
                                        </p:tav>
                                        <p:tav tm="100000">
                                          <p:val>
                                            <p:strVal val="#ppt_y"/>
                                          </p:val>
                                        </p:tav>
                                      </p:tavLst>
                                    </p:anim>
                                  </p:childTnLst>
                                </p:cTn>
                              </p:par>
                            </p:childTnLst>
                          </p:cTn>
                        </p:par>
                        <p:par>
                          <p:cTn id="13" fill="hold">
                            <p:stCondLst>
                              <p:cond delay="500"/>
                            </p:stCondLst>
                            <p:childTnLst>
                              <p:par>
                                <p:cTn id="14" presetID="22" presetClass="entr" presetSubtype="8" fill="hold" nodeType="after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wipe(left)">
                                      <p:cBhvr>
                                        <p:cTn id="16" dur="500"/>
                                        <p:tgtEl>
                                          <p:spTgt spid="8"/>
                                        </p:tgtEl>
                                      </p:cBhvr>
                                    </p:animEffect>
                                  </p:childTnLst>
                                </p:cTn>
                              </p:par>
                              <p:par>
                                <p:cTn id="17" presetID="22" presetClass="entr" presetSubtype="2" fill="hold" nodeType="with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wipe(right)">
                                      <p:cBhvr>
                                        <p:cTn id="19" dur="500"/>
                                        <p:tgtEl>
                                          <p:spTgt spid="9"/>
                                        </p:tgtEl>
                                      </p:cBhvr>
                                    </p:animEffect>
                                  </p:childTnLst>
                                </p:cTn>
                              </p:par>
                            </p:childTnLst>
                          </p:cTn>
                        </p:par>
                        <p:par>
                          <p:cTn id="20" fill="hold">
                            <p:stCondLst>
                              <p:cond delay="1000"/>
                            </p:stCondLst>
                            <p:childTnLst>
                              <p:par>
                                <p:cTn id="21" presetID="41" presetClass="entr" presetSubtype="0" fill="hold" grpId="0" nodeType="afterEffect">
                                  <p:stCondLst>
                                    <p:cond delay="0"/>
                                  </p:stCondLst>
                                  <p:iterate type="lt">
                                    <p:tmPct val="10000"/>
                                  </p:iterate>
                                  <p:childTnLst>
                                    <p:set>
                                      <p:cBhvr>
                                        <p:cTn id="22" dur="1" fill="hold">
                                          <p:stCondLst>
                                            <p:cond delay="0"/>
                                          </p:stCondLst>
                                        </p:cTn>
                                        <p:tgtEl>
                                          <p:spTgt spid="10"/>
                                        </p:tgtEl>
                                        <p:attrNameLst>
                                          <p:attrName>style.visibility</p:attrName>
                                        </p:attrNameLst>
                                      </p:cBhvr>
                                      <p:to>
                                        <p:strVal val="visible"/>
                                      </p:to>
                                    </p:set>
                                    <p:anim calcmode="lin" valueType="num">
                                      <p:cBhvr>
                                        <p:cTn id="23" dur="500" fill="hold"/>
                                        <p:tgtEl>
                                          <p:spTgt spid="10"/>
                                        </p:tgtEl>
                                        <p:attrNameLst>
                                          <p:attrName>ppt_x</p:attrName>
                                        </p:attrNameLst>
                                      </p:cBhvr>
                                      <p:tavLst>
                                        <p:tav tm="0">
                                          <p:val>
                                            <p:strVal val="#ppt_x"/>
                                          </p:val>
                                        </p:tav>
                                        <p:tav tm="50000">
                                          <p:val>
                                            <p:strVal val="#ppt_x+.1"/>
                                          </p:val>
                                        </p:tav>
                                        <p:tav tm="100000">
                                          <p:val>
                                            <p:strVal val="#ppt_x"/>
                                          </p:val>
                                        </p:tav>
                                      </p:tavLst>
                                    </p:anim>
                                    <p:anim calcmode="lin" valueType="num">
                                      <p:cBhvr>
                                        <p:cTn id="24" dur="500" fill="hold"/>
                                        <p:tgtEl>
                                          <p:spTgt spid="10"/>
                                        </p:tgtEl>
                                        <p:attrNameLst>
                                          <p:attrName>ppt_y</p:attrName>
                                        </p:attrNameLst>
                                      </p:cBhvr>
                                      <p:tavLst>
                                        <p:tav tm="0">
                                          <p:val>
                                            <p:strVal val="#ppt_y"/>
                                          </p:val>
                                        </p:tav>
                                        <p:tav tm="100000">
                                          <p:val>
                                            <p:strVal val="#ppt_y"/>
                                          </p:val>
                                        </p:tav>
                                      </p:tavLst>
                                    </p:anim>
                                    <p:anim calcmode="lin" valueType="num">
                                      <p:cBhvr>
                                        <p:cTn id="25" dur="500" fill="hold"/>
                                        <p:tgtEl>
                                          <p:spTgt spid="10"/>
                                        </p:tgtEl>
                                        <p:attrNameLst>
                                          <p:attrName>ppt_h</p:attrName>
                                        </p:attrNameLst>
                                      </p:cBhvr>
                                      <p:tavLst>
                                        <p:tav tm="0">
                                          <p:val>
                                            <p:strVal val="#ppt_h/10"/>
                                          </p:val>
                                        </p:tav>
                                        <p:tav tm="50000">
                                          <p:val>
                                            <p:strVal val="#ppt_h+.01"/>
                                          </p:val>
                                        </p:tav>
                                        <p:tav tm="100000">
                                          <p:val>
                                            <p:strVal val="#ppt_h"/>
                                          </p:val>
                                        </p:tav>
                                      </p:tavLst>
                                    </p:anim>
                                    <p:anim calcmode="lin" valueType="num">
                                      <p:cBhvr>
                                        <p:cTn id="26" dur="500" fill="hold"/>
                                        <p:tgtEl>
                                          <p:spTgt spid="10"/>
                                        </p:tgtEl>
                                        <p:attrNameLst>
                                          <p:attrName>ppt_w</p:attrName>
                                        </p:attrNameLst>
                                      </p:cBhvr>
                                      <p:tavLst>
                                        <p:tav tm="0">
                                          <p:val>
                                            <p:strVal val="#ppt_w/10"/>
                                          </p:val>
                                        </p:tav>
                                        <p:tav tm="50000">
                                          <p:val>
                                            <p:strVal val="#ppt_w+.01"/>
                                          </p:val>
                                        </p:tav>
                                        <p:tav tm="100000">
                                          <p:val>
                                            <p:strVal val="#ppt_w"/>
                                          </p:val>
                                        </p:tav>
                                      </p:tavLst>
                                    </p:anim>
                                    <p:animEffect transition="in" filter="fade">
                                      <p:cBhvr>
                                        <p:cTn id="27" dur="500" tmFilter="0,0; .5, 1; 1, 1"/>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2" grpId="0" animBg="1"/>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30867" y="158553"/>
            <a:ext cx="60959" cy="191674"/>
          </a:xfrm>
          <a:prstGeom prst="rect">
            <a:avLst/>
          </a:prstGeom>
          <a:solidFill>
            <a:schemeClr val="tx1">
              <a:lumMod val="95000"/>
              <a:lumOff val="5000"/>
            </a:schemeClr>
          </a:solidFill>
        </p:spPr>
        <p:style>
          <a:lnRef idx="2">
            <a:schemeClr val="accent1">
              <a:shade val="50000"/>
            </a:schemeClr>
          </a:lnRef>
          <a:fillRef idx="1">
            <a:schemeClr val="accent1"/>
          </a:fillRef>
          <a:effectRef idx="0">
            <a:schemeClr val="accent1"/>
          </a:effectRef>
          <a:fontRef idx="minor">
            <a:schemeClr val="lt1"/>
          </a:fontRef>
        </p:style>
        <p:txBody>
          <a:bodyPr lIns="121268" tIns="60634" rIns="121268" bIns="60634" rtlCol="0" anchor="ctr"/>
          <a:lstStyle/>
          <a:p>
            <a:pPr algn="ctr"/>
            <a:endParaRPr lang="zh-CN" altLang="en-US"/>
          </a:p>
        </p:txBody>
      </p:sp>
      <p:sp>
        <p:nvSpPr>
          <p:cNvPr id="3" name="矩形 2"/>
          <p:cNvSpPr/>
          <p:nvPr/>
        </p:nvSpPr>
        <p:spPr>
          <a:xfrm>
            <a:off x="199857" y="158553"/>
            <a:ext cx="113625" cy="191674"/>
          </a:xfrm>
          <a:prstGeom prst="rect">
            <a:avLst/>
          </a:prstGeom>
          <a:solidFill>
            <a:schemeClr val="tx1">
              <a:lumMod val="95000"/>
              <a:lumOff val="5000"/>
            </a:schemeClr>
          </a:solidFill>
        </p:spPr>
        <p:style>
          <a:lnRef idx="2">
            <a:schemeClr val="accent1">
              <a:shade val="50000"/>
            </a:schemeClr>
          </a:lnRef>
          <a:fillRef idx="1">
            <a:schemeClr val="accent1"/>
          </a:fillRef>
          <a:effectRef idx="0">
            <a:schemeClr val="accent1"/>
          </a:effectRef>
          <a:fontRef idx="minor">
            <a:schemeClr val="lt1"/>
          </a:fontRef>
        </p:style>
        <p:txBody>
          <a:bodyPr lIns="121268" tIns="60634" rIns="121268" bIns="60634" rtlCol="0" anchor="ctr"/>
          <a:lstStyle/>
          <a:p>
            <a:pPr algn="ctr"/>
            <a:endParaRPr lang="zh-CN" altLang="en-US"/>
          </a:p>
        </p:txBody>
      </p:sp>
      <p:sp>
        <p:nvSpPr>
          <p:cNvPr id="4" name="文本框 3"/>
          <p:cNvSpPr txBox="1"/>
          <p:nvPr/>
        </p:nvSpPr>
        <p:spPr>
          <a:xfrm>
            <a:off x="313482" y="38482"/>
            <a:ext cx="2553229" cy="430229"/>
          </a:xfrm>
          <a:prstGeom prst="rect">
            <a:avLst/>
          </a:prstGeom>
          <a:noFill/>
        </p:spPr>
        <p:txBody>
          <a:bodyPr wrap="none" lIns="121268" tIns="60634" rIns="121268" bIns="60634" rtlCol="0">
            <a:spAutoFit/>
          </a:bodyPr>
          <a:lstStyle/>
          <a:p>
            <a:r>
              <a:rPr lang="zh-CN" altLang="en-US" sz="2000" b="1" dirty="0" smtClean="0">
                <a:latin typeface="微软雅黑" panose="020B0503020204020204" pitchFamily="34" charset="-122"/>
                <a:ea typeface="微软雅黑" panose="020B0503020204020204" pitchFamily="34" charset="-122"/>
              </a:rPr>
              <a:t>职业卫生现状和特点</a:t>
            </a:r>
          </a:p>
        </p:txBody>
      </p:sp>
      <p:sp>
        <p:nvSpPr>
          <p:cNvPr id="5" name="内容占位符 2"/>
          <p:cNvSpPr txBox="1">
            <a:spLocks/>
          </p:cNvSpPr>
          <p:nvPr/>
        </p:nvSpPr>
        <p:spPr bwMode="auto">
          <a:xfrm>
            <a:off x="400813" y="1059801"/>
            <a:ext cx="9604375" cy="479626"/>
          </a:xfrm>
          <a:prstGeom prst="rect">
            <a:avLst/>
          </a:prstGeom>
          <a:noFill/>
          <a:ln w="9525">
            <a:noFill/>
            <a:miter lim="800000"/>
            <a:headEnd/>
            <a:tailEnd/>
          </a:ln>
        </p:spPr>
        <p:txBody>
          <a:bodyPr/>
          <a:lstStyle/>
          <a:p>
            <a:r>
              <a:rPr lang="zh-CN" altLang="en-US" sz="2800" b="1" dirty="0" smtClean="0">
                <a:solidFill>
                  <a:srgbClr val="01458E"/>
                </a:solidFill>
                <a:latin typeface="微软雅黑" panose="020B0503020204020204" pitchFamily="34" charset="-122"/>
                <a:ea typeface="微软雅黑" panose="020B0503020204020204" pitchFamily="34" charset="-122"/>
                <a:sym typeface="Calibri" pitchFamily="34" charset="0"/>
              </a:rPr>
              <a:t>一、职业病防治现状和问题</a:t>
            </a:r>
            <a:endParaRPr lang="zh-TW" altLang="en-US" sz="2800" b="1" dirty="0" smtClean="0">
              <a:solidFill>
                <a:srgbClr val="01458E"/>
              </a:solidFill>
              <a:latin typeface="微软雅黑" panose="020B0503020204020204" pitchFamily="34" charset="-122"/>
              <a:ea typeface="微软雅黑" panose="020B0503020204020204" pitchFamily="34" charset="-122"/>
              <a:sym typeface="Calibri" pitchFamily="34" charset="0"/>
            </a:endParaRPr>
          </a:p>
        </p:txBody>
      </p:sp>
      <p:sp>
        <p:nvSpPr>
          <p:cNvPr id="6" name="矩形 5"/>
          <p:cNvSpPr/>
          <p:nvPr/>
        </p:nvSpPr>
        <p:spPr>
          <a:xfrm>
            <a:off x="1095799" y="1785579"/>
            <a:ext cx="9414014" cy="553998"/>
          </a:xfrm>
          <a:prstGeom prst="rect">
            <a:avLst/>
          </a:prstGeom>
        </p:spPr>
        <p:txBody>
          <a:bodyPr wrap="square">
            <a:spAutoFit/>
          </a:bodyPr>
          <a:lstStyle/>
          <a:p>
            <a:pPr>
              <a:lnSpc>
                <a:spcPct val="150000"/>
              </a:lnSpc>
            </a:pPr>
            <a:r>
              <a:rPr lang="en-US" altLang="zh-CN" sz="2000" b="1" dirty="0" smtClean="0">
                <a:solidFill>
                  <a:srgbClr val="FF0000"/>
                </a:solidFill>
                <a:latin typeface="Microsoft YaHei" pitchFamily="34" charset="-122"/>
                <a:ea typeface="Microsoft YaHei" pitchFamily="34" charset="-122"/>
              </a:rPr>
              <a:t>(</a:t>
            </a:r>
            <a:r>
              <a:rPr lang="zh-CN" altLang="en-US" sz="2000" b="1" dirty="0" smtClean="0">
                <a:solidFill>
                  <a:srgbClr val="FF0000"/>
                </a:solidFill>
                <a:latin typeface="Microsoft YaHei" pitchFamily="34" charset="-122"/>
                <a:ea typeface="Microsoft YaHei" pitchFamily="34" charset="-122"/>
              </a:rPr>
              <a:t>一</a:t>
            </a:r>
            <a:r>
              <a:rPr lang="en-US" altLang="zh-CN" sz="2000" b="1" dirty="0" smtClean="0">
                <a:solidFill>
                  <a:srgbClr val="FF0000"/>
                </a:solidFill>
                <a:latin typeface="Microsoft YaHei" pitchFamily="34" charset="-122"/>
                <a:ea typeface="Microsoft YaHei" pitchFamily="34" charset="-122"/>
              </a:rPr>
              <a:t>)</a:t>
            </a:r>
            <a:r>
              <a:rPr lang="zh-CN" altLang="en-US" sz="2000" b="1" dirty="0" smtClean="0">
                <a:solidFill>
                  <a:srgbClr val="FF0000"/>
                </a:solidFill>
                <a:latin typeface="Microsoft YaHei" pitchFamily="34" charset="-122"/>
                <a:ea typeface="Microsoft YaHei" pitchFamily="34" charset="-122"/>
              </a:rPr>
              <a:t>是职业病危害依然严重。</a:t>
            </a:r>
            <a:r>
              <a:rPr lang="zh-CN" altLang="en-US" sz="2000" dirty="0" smtClean="0">
                <a:latin typeface="Microsoft YaHei" pitchFamily="34" charset="-122"/>
                <a:ea typeface="Microsoft YaHei" pitchFamily="34" charset="-122"/>
              </a:rPr>
              <a:t>全国每年新报告职业病病例近</a:t>
            </a:r>
            <a:r>
              <a:rPr lang="en-US" altLang="zh-CN" sz="2000" dirty="0" smtClean="0">
                <a:latin typeface="Microsoft YaHei" pitchFamily="34" charset="-122"/>
                <a:ea typeface="Microsoft YaHei" pitchFamily="34" charset="-122"/>
              </a:rPr>
              <a:t>3</a:t>
            </a:r>
            <a:r>
              <a:rPr lang="zh-CN" altLang="en-US" sz="2000" dirty="0" smtClean="0">
                <a:latin typeface="Microsoft YaHei" pitchFamily="34" charset="-122"/>
                <a:ea typeface="Microsoft YaHei" pitchFamily="34" charset="-122"/>
              </a:rPr>
              <a:t>万例。</a:t>
            </a:r>
            <a:endParaRPr lang="en-US" altLang="zh-CN" sz="2000" dirty="0" smtClean="0">
              <a:latin typeface="Microsoft YaHei" pitchFamily="34" charset="-122"/>
              <a:ea typeface="Microsoft YaHei" pitchFamily="34" charset="-122"/>
            </a:endParaRPr>
          </a:p>
        </p:txBody>
      </p:sp>
      <p:sp>
        <p:nvSpPr>
          <p:cNvPr id="7" name="矩形 6"/>
          <p:cNvSpPr/>
          <p:nvPr/>
        </p:nvSpPr>
        <p:spPr>
          <a:xfrm>
            <a:off x="1109299" y="2493579"/>
            <a:ext cx="10508026" cy="1477328"/>
          </a:xfrm>
          <a:prstGeom prst="rect">
            <a:avLst/>
          </a:prstGeom>
        </p:spPr>
        <p:txBody>
          <a:bodyPr wrap="square">
            <a:spAutoFit/>
          </a:bodyPr>
          <a:lstStyle/>
          <a:p>
            <a:pPr>
              <a:lnSpc>
                <a:spcPct val="150000"/>
              </a:lnSpc>
            </a:pPr>
            <a:r>
              <a:rPr lang="en-US" altLang="zh-CN" sz="2000" b="1" dirty="0" smtClean="0">
                <a:solidFill>
                  <a:srgbClr val="FF0000"/>
                </a:solidFill>
                <a:latin typeface="Microsoft YaHei" pitchFamily="34" charset="-122"/>
                <a:ea typeface="Microsoft YaHei" pitchFamily="34" charset="-122"/>
              </a:rPr>
              <a:t>(</a:t>
            </a:r>
            <a:r>
              <a:rPr lang="zh-CN" altLang="en-US" sz="2000" b="1" dirty="0" smtClean="0">
                <a:solidFill>
                  <a:srgbClr val="FF0000"/>
                </a:solidFill>
                <a:latin typeface="Microsoft YaHei" pitchFamily="34" charset="-122"/>
                <a:ea typeface="Microsoft YaHei" pitchFamily="34" charset="-122"/>
              </a:rPr>
              <a:t>二</a:t>
            </a:r>
            <a:r>
              <a:rPr lang="en-US" altLang="zh-CN" sz="2000" b="1" dirty="0" smtClean="0">
                <a:solidFill>
                  <a:srgbClr val="FF0000"/>
                </a:solidFill>
                <a:latin typeface="Microsoft YaHei" pitchFamily="34" charset="-122"/>
                <a:ea typeface="Microsoft YaHei" pitchFamily="34" charset="-122"/>
              </a:rPr>
              <a:t>)</a:t>
            </a:r>
            <a:r>
              <a:rPr lang="zh-CN" altLang="en-US" sz="2000" b="1" dirty="0" smtClean="0">
                <a:solidFill>
                  <a:srgbClr val="FF0000"/>
                </a:solidFill>
                <a:latin typeface="Microsoft YaHei" pitchFamily="34" charset="-122"/>
                <a:ea typeface="Microsoft YaHei" pitchFamily="34" charset="-122"/>
              </a:rPr>
              <a:t>是用人单位主体责任落实不到位。</a:t>
            </a:r>
            <a:r>
              <a:rPr lang="zh-CN" altLang="en-US" sz="2000" dirty="0" smtClean="0">
                <a:latin typeface="Microsoft YaHei" pitchFamily="34" charset="-122"/>
                <a:ea typeface="Microsoft YaHei" pitchFamily="34" charset="-122"/>
              </a:rPr>
              <a:t>部分用人单位主要负责人法治意识不强，对改善作业      </a:t>
            </a:r>
            <a:endParaRPr lang="en-US" altLang="zh-CN" sz="2000" dirty="0" smtClean="0">
              <a:latin typeface="Microsoft YaHei" pitchFamily="34" charset="-122"/>
              <a:ea typeface="Microsoft YaHei" pitchFamily="34" charset="-122"/>
            </a:endParaRPr>
          </a:p>
          <a:p>
            <a:pPr>
              <a:lnSpc>
                <a:spcPct val="150000"/>
              </a:lnSpc>
            </a:pPr>
            <a:r>
              <a:rPr lang="en-US" altLang="zh-CN" sz="2000" dirty="0" smtClean="0">
                <a:latin typeface="Microsoft YaHei" pitchFamily="34" charset="-122"/>
                <a:ea typeface="Microsoft YaHei" pitchFamily="34" charset="-122"/>
              </a:rPr>
              <a:t>      </a:t>
            </a:r>
            <a:r>
              <a:rPr lang="zh-CN" altLang="en-US" sz="2000" dirty="0" smtClean="0">
                <a:latin typeface="Microsoft YaHei" pitchFamily="34" charset="-122"/>
                <a:ea typeface="Microsoft YaHei" pitchFamily="34" charset="-122"/>
              </a:rPr>
              <a:t>环境、提供防护用品、组织职业健康检查投入不足，农民工、劳务派遣人员等的职业病</a:t>
            </a:r>
            <a:endParaRPr lang="en-US" altLang="zh-CN" sz="2000" dirty="0" smtClean="0">
              <a:latin typeface="Microsoft YaHei" pitchFamily="34" charset="-122"/>
              <a:ea typeface="Microsoft YaHei" pitchFamily="34" charset="-122"/>
            </a:endParaRPr>
          </a:p>
          <a:p>
            <a:pPr>
              <a:lnSpc>
                <a:spcPct val="150000"/>
              </a:lnSpc>
            </a:pPr>
            <a:r>
              <a:rPr lang="en-US" altLang="zh-CN" sz="2000" dirty="0" smtClean="0">
                <a:latin typeface="Microsoft YaHei" pitchFamily="34" charset="-122"/>
                <a:ea typeface="Microsoft YaHei" pitchFamily="34" charset="-122"/>
              </a:rPr>
              <a:t>      </a:t>
            </a:r>
            <a:r>
              <a:rPr lang="zh-CN" altLang="en-US" sz="2000" dirty="0" smtClean="0">
                <a:latin typeface="Microsoft YaHei" pitchFamily="34" charset="-122"/>
                <a:ea typeface="Microsoft YaHei" pitchFamily="34" charset="-122"/>
              </a:rPr>
              <a:t>防护得不到有效保障。</a:t>
            </a:r>
            <a:endParaRPr lang="en-US" altLang="zh-CN" sz="2000" dirty="0" smtClean="0">
              <a:latin typeface="Microsoft YaHei" pitchFamily="34" charset="-122"/>
              <a:ea typeface="Microsoft YaHei" pitchFamily="34" charset="-122"/>
            </a:endParaRPr>
          </a:p>
        </p:txBody>
      </p:sp>
      <p:sp>
        <p:nvSpPr>
          <p:cNvPr id="8" name="矩形 7"/>
          <p:cNvSpPr/>
          <p:nvPr/>
        </p:nvSpPr>
        <p:spPr>
          <a:xfrm>
            <a:off x="1111224" y="4034978"/>
            <a:ext cx="10508026" cy="1015663"/>
          </a:xfrm>
          <a:prstGeom prst="rect">
            <a:avLst/>
          </a:prstGeom>
        </p:spPr>
        <p:txBody>
          <a:bodyPr wrap="square">
            <a:spAutoFit/>
          </a:bodyPr>
          <a:lstStyle/>
          <a:p>
            <a:pPr>
              <a:lnSpc>
                <a:spcPct val="150000"/>
              </a:lnSpc>
            </a:pPr>
            <a:r>
              <a:rPr lang="en-US" altLang="zh-CN" sz="2000" b="1" dirty="0" smtClean="0">
                <a:solidFill>
                  <a:srgbClr val="FF0000"/>
                </a:solidFill>
                <a:latin typeface="Microsoft YaHei" pitchFamily="34" charset="-122"/>
                <a:ea typeface="Microsoft YaHei" pitchFamily="34" charset="-122"/>
              </a:rPr>
              <a:t>(</a:t>
            </a:r>
            <a:r>
              <a:rPr lang="zh-CN" altLang="en-US" sz="2000" b="1" dirty="0" smtClean="0">
                <a:solidFill>
                  <a:srgbClr val="FF0000"/>
                </a:solidFill>
                <a:latin typeface="Microsoft YaHei" pitchFamily="34" charset="-122"/>
                <a:ea typeface="Microsoft YaHei" pitchFamily="34" charset="-122"/>
              </a:rPr>
              <a:t>三</a:t>
            </a:r>
            <a:r>
              <a:rPr lang="en-US" altLang="zh-CN" sz="2000" b="1" dirty="0" smtClean="0">
                <a:solidFill>
                  <a:srgbClr val="FF0000"/>
                </a:solidFill>
                <a:latin typeface="Microsoft YaHei" pitchFamily="34" charset="-122"/>
                <a:ea typeface="Microsoft YaHei" pitchFamily="34" charset="-122"/>
              </a:rPr>
              <a:t>)</a:t>
            </a:r>
            <a:r>
              <a:rPr lang="zh-CN" altLang="en-US" sz="2000" b="1" dirty="0" smtClean="0">
                <a:solidFill>
                  <a:srgbClr val="FF0000"/>
                </a:solidFill>
                <a:latin typeface="Microsoft YaHei" pitchFamily="34" charset="-122"/>
                <a:ea typeface="Microsoft YaHei" pitchFamily="34" charset="-122"/>
              </a:rPr>
              <a:t>是职业卫生监管和职业病防治服务能力不足。</a:t>
            </a:r>
            <a:r>
              <a:rPr lang="zh-CN" altLang="en-US" sz="2000" dirty="0" smtClean="0">
                <a:latin typeface="Microsoft YaHei" pitchFamily="34" charset="-122"/>
                <a:ea typeface="Microsoft YaHei" pitchFamily="34" charset="-122"/>
              </a:rPr>
              <a:t>部分地区基层监管力量和防治工作基础薄  </a:t>
            </a:r>
            <a:endParaRPr lang="en-US" altLang="zh-CN" sz="2000" dirty="0" smtClean="0">
              <a:latin typeface="Microsoft YaHei" pitchFamily="34" charset="-122"/>
              <a:ea typeface="Microsoft YaHei" pitchFamily="34" charset="-122"/>
            </a:endParaRPr>
          </a:p>
          <a:p>
            <a:pPr>
              <a:lnSpc>
                <a:spcPct val="150000"/>
              </a:lnSpc>
            </a:pPr>
            <a:r>
              <a:rPr lang="en-US" altLang="zh-CN" sz="2000" dirty="0" smtClean="0">
                <a:latin typeface="Microsoft YaHei" pitchFamily="34" charset="-122"/>
                <a:ea typeface="Microsoft YaHei" pitchFamily="34" charset="-122"/>
              </a:rPr>
              <a:t>       </a:t>
            </a:r>
            <a:r>
              <a:rPr lang="zh-CN" altLang="en-US" sz="2000" dirty="0" smtClean="0">
                <a:latin typeface="Microsoft YaHei" pitchFamily="34" charset="-122"/>
                <a:ea typeface="Microsoft YaHei" pitchFamily="34" charset="-122"/>
              </a:rPr>
              <a:t>弱，对危害信息掌握不全，对重点职业病及职业相关危害因素监测能力不足。</a:t>
            </a:r>
            <a:endParaRPr lang="en-US" altLang="zh-CN" sz="2000" dirty="0" smtClean="0">
              <a:latin typeface="Microsoft YaHei" pitchFamily="34" charset="-122"/>
              <a:ea typeface="Microsoft YaHei" pitchFamily="34" charset="-122"/>
            </a:endParaRPr>
          </a:p>
        </p:txBody>
      </p:sp>
      <p:sp>
        <p:nvSpPr>
          <p:cNvPr id="9" name="矩形 8"/>
          <p:cNvSpPr/>
          <p:nvPr/>
        </p:nvSpPr>
        <p:spPr>
          <a:xfrm>
            <a:off x="1109303" y="5199913"/>
            <a:ext cx="10508021" cy="961289"/>
          </a:xfrm>
          <a:prstGeom prst="rect">
            <a:avLst/>
          </a:prstGeom>
        </p:spPr>
        <p:txBody>
          <a:bodyPr wrap="square">
            <a:spAutoFit/>
          </a:bodyPr>
          <a:lstStyle/>
          <a:p>
            <a:pPr>
              <a:lnSpc>
                <a:spcPct val="150000"/>
              </a:lnSpc>
            </a:pPr>
            <a:r>
              <a:rPr lang="en-US" altLang="zh-CN" sz="2000" b="1" dirty="0" smtClean="0">
                <a:solidFill>
                  <a:srgbClr val="FF0000"/>
                </a:solidFill>
                <a:latin typeface="Microsoft YaHei" pitchFamily="34" charset="-122"/>
                <a:ea typeface="Microsoft YaHei" pitchFamily="34" charset="-122"/>
              </a:rPr>
              <a:t>(</a:t>
            </a:r>
            <a:r>
              <a:rPr lang="zh-CN" altLang="en-US" sz="2000" b="1" dirty="0" smtClean="0">
                <a:solidFill>
                  <a:srgbClr val="FF0000"/>
                </a:solidFill>
                <a:latin typeface="Microsoft YaHei" pitchFamily="34" charset="-122"/>
                <a:ea typeface="Microsoft YaHei" pitchFamily="34" charset="-122"/>
              </a:rPr>
              <a:t>四</a:t>
            </a:r>
            <a:r>
              <a:rPr lang="en-US" altLang="zh-CN" sz="2000" b="1" dirty="0" smtClean="0">
                <a:solidFill>
                  <a:srgbClr val="FF0000"/>
                </a:solidFill>
                <a:latin typeface="Microsoft YaHei" pitchFamily="34" charset="-122"/>
                <a:ea typeface="Microsoft YaHei" pitchFamily="34" charset="-122"/>
              </a:rPr>
              <a:t>)</a:t>
            </a:r>
            <a:r>
              <a:rPr lang="zh-CN" altLang="en-US" sz="2000" b="1" dirty="0" smtClean="0">
                <a:solidFill>
                  <a:srgbClr val="FF0000"/>
                </a:solidFill>
                <a:latin typeface="Microsoft YaHei" pitchFamily="34" charset="-122"/>
                <a:ea typeface="Microsoft YaHei" pitchFamily="34" charset="-122"/>
              </a:rPr>
              <a:t>是新的职业病危害问题不容忽视。</a:t>
            </a:r>
            <a:r>
              <a:rPr lang="zh-CN" altLang="en-US" sz="2000" dirty="0" smtClean="0">
                <a:latin typeface="Microsoft YaHei" pitchFamily="34" charset="-122"/>
                <a:ea typeface="Microsoft YaHei" pitchFamily="34" charset="-122"/>
              </a:rPr>
              <a:t>随着新技术、新工艺、新设备和新材料的广泛应用，</a:t>
            </a:r>
            <a:endParaRPr lang="en-US" altLang="zh-CN" sz="2000" dirty="0" smtClean="0">
              <a:latin typeface="Microsoft YaHei" pitchFamily="34" charset="-122"/>
              <a:ea typeface="Microsoft YaHei" pitchFamily="34" charset="-122"/>
            </a:endParaRPr>
          </a:p>
          <a:p>
            <a:pPr>
              <a:lnSpc>
                <a:spcPct val="150000"/>
              </a:lnSpc>
            </a:pPr>
            <a:r>
              <a:rPr lang="en-US" altLang="zh-CN" sz="2000" dirty="0" smtClean="0">
                <a:latin typeface="Microsoft YaHei" pitchFamily="34" charset="-122"/>
                <a:ea typeface="Microsoft YaHei" pitchFamily="34" charset="-122"/>
              </a:rPr>
              <a:t>       </a:t>
            </a:r>
            <a:r>
              <a:rPr lang="zh-CN" altLang="en-US" sz="2000" dirty="0" smtClean="0">
                <a:latin typeface="Microsoft YaHei" pitchFamily="34" charset="-122"/>
                <a:ea typeface="Microsoft YaHei" pitchFamily="34" charset="-122"/>
              </a:rPr>
              <a:t>新的职业病危害因素不断出现，对职业病防治工作提出新挑战。</a:t>
            </a:r>
            <a:endParaRPr lang="zh-TW" altLang="en-US" sz="2000" dirty="0" smtClean="0">
              <a:latin typeface="Microsoft YaHei" pitchFamily="34" charset="-122"/>
              <a:ea typeface="Microsoft YaHei" pitchFamily="34" charset="-122"/>
            </a:endParaRPr>
          </a:p>
        </p:txBody>
      </p:sp>
    </p:spTree>
    <p:extLst>
      <p:ext uri="{BB962C8B-B14F-4D97-AF65-F5344CB8AC3E}">
        <p14:creationId xmlns:p14="http://schemas.microsoft.com/office/powerpoint/2010/main" val="2668601745"/>
      </p:ext>
    </p:extLst>
  </p:cSld>
  <p:clrMapOvr>
    <a:masterClrMapping/>
  </p:clrMapOvr>
  <mc:AlternateContent xmlns:mc="http://schemas.openxmlformats.org/markup-compatibility/2006" xmlns:p14="http://schemas.microsoft.com/office/powerpoint/2010/main">
    <mc:Choice Requires="p14">
      <p:transition p14:dur="0" advClick="0" advTm="2000"/>
    </mc:Choice>
    <mc:Fallback xmlns="">
      <p:transition advClick="0" advTm="2000"/>
    </mc:Fallback>
  </mc:AlternateContent>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30867" y="158553"/>
            <a:ext cx="60959" cy="191674"/>
          </a:xfrm>
          <a:prstGeom prst="rect">
            <a:avLst/>
          </a:prstGeom>
          <a:solidFill>
            <a:schemeClr val="tx1">
              <a:lumMod val="95000"/>
              <a:lumOff val="5000"/>
            </a:schemeClr>
          </a:solidFill>
        </p:spPr>
        <p:style>
          <a:lnRef idx="2">
            <a:schemeClr val="accent1">
              <a:shade val="50000"/>
            </a:schemeClr>
          </a:lnRef>
          <a:fillRef idx="1">
            <a:schemeClr val="accent1"/>
          </a:fillRef>
          <a:effectRef idx="0">
            <a:schemeClr val="accent1"/>
          </a:effectRef>
          <a:fontRef idx="minor">
            <a:schemeClr val="lt1"/>
          </a:fontRef>
        </p:style>
        <p:txBody>
          <a:bodyPr lIns="121268" tIns="60634" rIns="121268" bIns="60634" rtlCol="0" anchor="ctr"/>
          <a:lstStyle/>
          <a:p>
            <a:pPr algn="ctr"/>
            <a:endParaRPr lang="zh-CN" altLang="en-US"/>
          </a:p>
        </p:txBody>
      </p:sp>
      <p:sp>
        <p:nvSpPr>
          <p:cNvPr id="3" name="矩形 2"/>
          <p:cNvSpPr/>
          <p:nvPr/>
        </p:nvSpPr>
        <p:spPr>
          <a:xfrm>
            <a:off x="199857" y="158553"/>
            <a:ext cx="113625" cy="191674"/>
          </a:xfrm>
          <a:prstGeom prst="rect">
            <a:avLst/>
          </a:prstGeom>
          <a:solidFill>
            <a:schemeClr val="tx1">
              <a:lumMod val="95000"/>
              <a:lumOff val="5000"/>
            </a:schemeClr>
          </a:solidFill>
        </p:spPr>
        <p:style>
          <a:lnRef idx="2">
            <a:schemeClr val="accent1">
              <a:shade val="50000"/>
            </a:schemeClr>
          </a:lnRef>
          <a:fillRef idx="1">
            <a:schemeClr val="accent1"/>
          </a:fillRef>
          <a:effectRef idx="0">
            <a:schemeClr val="accent1"/>
          </a:effectRef>
          <a:fontRef idx="minor">
            <a:schemeClr val="lt1"/>
          </a:fontRef>
        </p:style>
        <p:txBody>
          <a:bodyPr lIns="121268" tIns="60634" rIns="121268" bIns="60634" rtlCol="0" anchor="ctr"/>
          <a:lstStyle/>
          <a:p>
            <a:pPr algn="ctr"/>
            <a:endParaRPr lang="zh-CN" altLang="en-US"/>
          </a:p>
        </p:txBody>
      </p:sp>
      <p:sp>
        <p:nvSpPr>
          <p:cNvPr id="4" name="文本框 3"/>
          <p:cNvSpPr txBox="1"/>
          <p:nvPr/>
        </p:nvSpPr>
        <p:spPr>
          <a:xfrm>
            <a:off x="313482" y="38482"/>
            <a:ext cx="2553229" cy="430229"/>
          </a:xfrm>
          <a:prstGeom prst="rect">
            <a:avLst/>
          </a:prstGeom>
          <a:noFill/>
        </p:spPr>
        <p:txBody>
          <a:bodyPr wrap="none" lIns="121268" tIns="60634" rIns="121268" bIns="60634" rtlCol="0">
            <a:spAutoFit/>
          </a:bodyPr>
          <a:lstStyle/>
          <a:p>
            <a:r>
              <a:rPr lang="zh-CN" altLang="en-US" sz="2000" b="1" dirty="0" smtClean="0">
                <a:latin typeface="微软雅黑" panose="020B0503020204020204" pitchFamily="34" charset="-122"/>
                <a:ea typeface="微软雅黑" panose="020B0503020204020204" pitchFamily="34" charset="-122"/>
              </a:rPr>
              <a:t>职业卫生现状和特点</a:t>
            </a:r>
          </a:p>
        </p:txBody>
      </p:sp>
      <p:sp>
        <p:nvSpPr>
          <p:cNvPr id="5" name="内容占位符 2"/>
          <p:cNvSpPr txBox="1">
            <a:spLocks/>
          </p:cNvSpPr>
          <p:nvPr/>
        </p:nvSpPr>
        <p:spPr bwMode="auto">
          <a:xfrm>
            <a:off x="400813" y="1059801"/>
            <a:ext cx="9604375" cy="479626"/>
          </a:xfrm>
          <a:prstGeom prst="rect">
            <a:avLst/>
          </a:prstGeom>
          <a:noFill/>
          <a:ln w="9525">
            <a:noFill/>
            <a:miter lim="800000"/>
            <a:headEnd/>
            <a:tailEnd/>
          </a:ln>
        </p:spPr>
        <p:txBody>
          <a:bodyPr/>
          <a:lstStyle/>
          <a:p>
            <a:r>
              <a:rPr lang="zh-CN" altLang="en-US" sz="2800" b="1" dirty="0" smtClean="0">
                <a:solidFill>
                  <a:srgbClr val="01458E"/>
                </a:solidFill>
                <a:latin typeface="微软雅黑" panose="020B0503020204020204" pitchFamily="34" charset="-122"/>
                <a:ea typeface="微软雅黑" panose="020B0503020204020204" pitchFamily="34" charset="-122"/>
                <a:sym typeface="Calibri" pitchFamily="34" charset="0"/>
              </a:rPr>
              <a:t>二、职业病防治工作的现状</a:t>
            </a:r>
            <a:endParaRPr lang="zh-TW" altLang="en-US" sz="2800" b="1" dirty="0" smtClean="0">
              <a:solidFill>
                <a:srgbClr val="01458E"/>
              </a:solidFill>
              <a:latin typeface="微软雅黑" panose="020B0503020204020204" pitchFamily="34" charset="-122"/>
              <a:ea typeface="微软雅黑" panose="020B0503020204020204" pitchFamily="34" charset="-122"/>
              <a:sym typeface="Calibri" pitchFamily="34" charset="0"/>
            </a:endParaRPr>
          </a:p>
        </p:txBody>
      </p:sp>
      <p:sp>
        <p:nvSpPr>
          <p:cNvPr id="6" name="矩形 5"/>
          <p:cNvSpPr/>
          <p:nvPr/>
        </p:nvSpPr>
        <p:spPr>
          <a:xfrm>
            <a:off x="1095799" y="1572219"/>
            <a:ext cx="6808681" cy="5016758"/>
          </a:xfrm>
          <a:prstGeom prst="rect">
            <a:avLst/>
          </a:prstGeom>
        </p:spPr>
        <p:txBody>
          <a:bodyPr wrap="square">
            <a:spAutoFit/>
          </a:bodyPr>
          <a:lstStyle/>
          <a:p>
            <a:pPr>
              <a:lnSpc>
                <a:spcPct val="200000"/>
              </a:lnSpc>
            </a:pPr>
            <a:r>
              <a:rPr lang="zh-CN" altLang="en-US" sz="2000" dirty="0" smtClean="0">
                <a:latin typeface="Microsoft YaHei" pitchFamily="34" charset="-122"/>
                <a:ea typeface="Microsoft YaHei" pitchFamily="34" charset="-122"/>
              </a:rPr>
              <a:t>职业健康形势依然严峻</a:t>
            </a:r>
            <a:endParaRPr lang="en-US" altLang="zh-CN" sz="2000" dirty="0" smtClean="0">
              <a:latin typeface="Microsoft YaHei" pitchFamily="34" charset="-122"/>
              <a:ea typeface="Microsoft YaHei" pitchFamily="34" charset="-122"/>
            </a:endParaRPr>
          </a:p>
          <a:p>
            <a:pPr>
              <a:lnSpc>
                <a:spcPct val="200000"/>
              </a:lnSpc>
            </a:pPr>
            <a:r>
              <a:rPr lang="zh-CN" altLang="en-US" sz="2000" dirty="0" smtClean="0">
                <a:latin typeface="Microsoft YaHei" pitchFamily="34" charset="-122"/>
                <a:ea typeface="Microsoft YaHei" pitchFamily="34" charset="-122"/>
              </a:rPr>
              <a:t>职业危害分布广，接触的人群多、发病率高</a:t>
            </a:r>
            <a:endParaRPr lang="en-US" altLang="zh-CN" sz="2000" dirty="0" smtClean="0">
              <a:latin typeface="Microsoft YaHei" pitchFamily="34" charset="-122"/>
              <a:ea typeface="Microsoft YaHei" pitchFamily="34" charset="-122"/>
            </a:endParaRPr>
          </a:p>
          <a:p>
            <a:pPr>
              <a:lnSpc>
                <a:spcPct val="200000"/>
              </a:lnSpc>
            </a:pPr>
            <a:r>
              <a:rPr lang="zh-CN" altLang="en-US" sz="2000" dirty="0" smtClean="0">
                <a:latin typeface="Microsoft YaHei" pitchFamily="34" charset="-122"/>
                <a:ea typeface="Microsoft YaHei" pitchFamily="34" charset="-122"/>
              </a:rPr>
              <a:t>传统的职业病（尘肺、化学物中毒）仍然是主要的职业病</a:t>
            </a:r>
            <a:endParaRPr lang="en-US" altLang="zh-CN" sz="2000" dirty="0" smtClean="0">
              <a:latin typeface="Microsoft YaHei" pitchFamily="34" charset="-122"/>
              <a:ea typeface="Microsoft YaHei" pitchFamily="34" charset="-122"/>
            </a:endParaRPr>
          </a:p>
          <a:p>
            <a:pPr>
              <a:lnSpc>
                <a:spcPct val="200000"/>
              </a:lnSpc>
            </a:pPr>
            <a:r>
              <a:rPr lang="zh-CN" altLang="en-US" sz="2000" dirty="0" smtClean="0">
                <a:latin typeface="Microsoft YaHei" pitchFamily="34" charset="-122"/>
                <a:ea typeface="Microsoft YaHei" pitchFamily="34" charset="-122"/>
              </a:rPr>
              <a:t>新的职业危害不断显现</a:t>
            </a:r>
            <a:endParaRPr lang="en-US" altLang="zh-CN" sz="2000" dirty="0" smtClean="0">
              <a:latin typeface="Microsoft YaHei" pitchFamily="34" charset="-122"/>
              <a:ea typeface="Microsoft YaHei" pitchFamily="34" charset="-122"/>
            </a:endParaRPr>
          </a:p>
          <a:p>
            <a:pPr>
              <a:lnSpc>
                <a:spcPct val="200000"/>
              </a:lnSpc>
            </a:pPr>
            <a:r>
              <a:rPr lang="zh-CN" altLang="en-US" sz="2000" dirty="0" smtClean="0">
                <a:latin typeface="Microsoft YaHei" pitchFamily="34" charset="-122"/>
                <a:ea typeface="Microsoft YaHei" pitchFamily="34" charset="-122"/>
              </a:rPr>
              <a:t>职业危害高位人群正在向流动人群转移</a:t>
            </a:r>
            <a:endParaRPr lang="en-US" altLang="zh-CN" sz="2000" dirty="0" smtClean="0">
              <a:latin typeface="Microsoft YaHei" pitchFamily="34" charset="-122"/>
              <a:ea typeface="Microsoft YaHei" pitchFamily="34" charset="-122"/>
            </a:endParaRPr>
          </a:p>
          <a:p>
            <a:pPr>
              <a:lnSpc>
                <a:spcPct val="200000"/>
              </a:lnSpc>
            </a:pPr>
            <a:r>
              <a:rPr lang="zh-CN" altLang="en-US" sz="2000" dirty="0" smtClean="0">
                <a:latin typeface="Microsoft YaHei" pitchFamily="34" charset="-122"/>
                <a:ea typeface="Microsoft YaHei" pitchFamily="34" charset="-122"/>
              </a:rPr>
              <a:t>职业危害的转移</a:t>
            </a:r>
            <a:endParaRPr lang="en-US" altLang="zh-CN" sz="2000" dirty="0" smtClean="0">
              <a:latin typeface="Microsoft YaHei" pitchFamily="34" charset="-122"/>
              <a:ea typeface="Microsoft YaHei" pitchFamily="34" charset="-122"/>
            </a:endParaRPr>
          </a:p>
          <a:p>
            <a:pPr>
              <a:lnSpc>
                <a:spcPct val="200000"/>
              </a:lnSpc>
            </a:pPr>
            <a:r>
              <a:rPr lang="zh-CN" altLang="en-US" sz="2000" dirty="0" smtClean="0">
                <a:latin typeface="Microsoft YaHei" pitchFamily="34" charset="-122"/>
                <a:ea typeface="Microsoft YaHei" pitchFamily="34" charset="-122"/>
              </a:rPr>
              <a:t>群发行职业病危害事件频频发生</a:t>
            </a:r>
            <a:endParaRPr lang="en-US" altLang="zh-CN" sz="2000" dirty="0" smtClean="0">
              <a:latin typeface="Microsoft YaHei" pitchFamily="34" charset="-122"/>
              <a:ea typeface="Microsoft YaHei" pitchFamily="34" charset="-122"/>
            </a:endParaRPr>
          </a:p>
          <a:p>
            <a:pPr>
              <a:lnSpc>
                <a:spcPct val="200000"/>
              </a:lnSpc>
            </a:pPr>
            <a:r>
              <a:rPr lang="zh-CN" altLang="en-US" sz="2000" dirty="0" smtClean="0">
                <a:latin typeface="Microsoft YaHei" pitchFamily="34" charset="-122"/>
                <a:ea typeface="Microsoft YaHei" pitchFamily="34" charset="-122"/>
              </a:rPr>
              <a:t>职业卫生服务水平底下</a:t>
            </a:r>
            <a:endParaRPr lang="en-US" altLang="zh-CN" sz="2000" dirty="0" smtClean="0">
              <a:latin typeface="Microsoft YaHei" pitchFamily="34" charset="-122"/>
              <a:ea typeface="Microsoft YaHei" pitchFamily="34" charset="-122"/>
            </a:endParaRPr>
          </a:p>
        </p:txBody>
      </p:sp>
    </p:spTree>
    <p:extLst>
      <p:ext uri="{BB962C8B-B14F-4D97-AF65-F5344CB8AC3E}">
        <p14:creationId xmlns:p14="http://schemas.microsoft.com/office/powerpoint/2010/main" val="2433147266"/>
      </p:ext>
    </p:extLst>
  </p:cSld>
  <p:clrMapOvr>
    <a:masterClrMapping/>
  </p:clrMapOvr>
  <mc:AlternateContent xmlns:mc="http://schemas.openxmlformats.org/markup-compatibility/2006" xmlns:p14="http://schemas.microsoft.com/office/powerpoint/2010/main">
    <mc:Choice Requires="p14">
      <p:transition p14:dur="0" advClick="0" advTm="2000"/>
    </mc:Choice>
    <mc:Fallback xmlns="">
      <p:transition advClick="0" advTm="2000"/>
    </mc:Fallback>
  </mc:AlternateContent>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30867" y="158553"/>
            <a:ext cx="60959" cy="191674"/>
          </a:xfrm>
          <a:prstGeom prst="rect">
            <a:avLst/>
          </a:prstGeom>
          <a:solidFill>
            <a:schemeClr val="tx1">
              <a:lumMod val="95000"/>
              <a:lumOff val="5000"/>
            </a:schemeClr>
          </a:solidFill>
        </p:spPr>
        <p:style>
          <a:lnRef idx="2">
            <a:schemeClr val="accent1">
              <a:shade val="50000"/>
            </a:schemeClr>
          </a:lnRef>
          <a:fillRef idx="1">
            <a:schemeClr val="accent1"/>
          </a:fillRef>
          <a:effectRef idx="0">
            <a:schemeClr val="accent1"/>
          </a:effectRef>
          <a:fontRef idx="minor">
            <a:schemeClr val="lt1"/>
          </a:fontRef>
        </p:style>
        <p:txBody>
          <a:bodyPr lIns="121268" tIns="60634" rIns="121268" bIns="60634" rtlCol="0" anchor="ctr"/>
          <a:lstStyle/>
          <a:p>
            <a:pPr algn="ctr"/>
            <a:endParaRPr lang="zh-CN" altLang="en-US"/>
          </a:p>
        </p:txBody>
      </p:sp>
      <p:sp>
        <p:nvSpPr>
          <p:cNvPr id="3" name="矩形 2"/>
          <p:cNvSpPr/>
          <p:nvPr/>
        </p:nvSpPr>
        <p:spPr>
          <a:xfrm>
            <a:off x="199857" y="158553"/>
            <a:ext cx="113625" cy="191674"/>
          </a:xfrm>
          <a:prstGeom prst="rect">
            <a:avLst/>
          </a:prstGeom>
          <a:solidFill>
            <a:schemeClr val="tx1">
              <a:lumMod val="95000"/>
              <a:lumOff val="5000"/>
            </a:schemeClr>
          </a:solidFill>
        </p:spPr>
        <p:style>
          <a:lnRef idx="2">
            <a:schemeClr val="accent1">
              <a:shade val="50000"/>
            </a:schemeClr>
          </a:lnRef>
          <a:fillRef idx="1">
            <a:schemeClr val="accent1"/>
          </a:fillRef>
          <a:effectRef idx="0">
            <a:schemeClr val="accent1"/>
          </a:effectRef>
          <a:fontRef idx="minor">
            <a:schemeClr val="lt1"/>
          </a:fontRef>
        </p:style>
        <p:txBody>
          <a:bodyPr lIns="121268" tIns="60634" rIns="121268" bIns="60634" rtlCol="0" anchor="ctr"/>
          <a:lstStyle/>
          <a:p>
            <a:pPr algn="ctr"/>
            <a:endParaRPr lang="zh-CN" altLang="en-US"/>
          </a:p>
        </p:txBody>
      </p:sp>
      <p:sp>
        <p:nvSpPr>
          <p:cNvPr id="4" name="文本框 3"/>
          <p:cNvSpPr txBox="1"/>
          <p:nvPr/>
        </p:nvSpPr>
        <p:spPr>
          <a:xfrm>
            <a:off x="313482" y="38482"/>
            <a:ext cx="3066190" cy="430229"/>
          </a:xfrm>
          <a:prstGeom prst="rect">
            <a:avLst/>
          </a:prstGeom>
          <a:noFill/>
        </p:spPr>
        <p:txBody>
          <a:bodyPr wrap="none" lIns="121268" tIns="60634" rIns="121268" bIns="60634" rtlCol="0">
            <a:spAutoFit/>
          </a:bodyPr>
          <a:lstStyle/>
          <a:p>
            <a:r>
              <a:rPr lang="zh-CN" altLang="en-US" sz="2000" b="1" dirty="0" smtClean="0">
                <a:latin typeface="微软雅黑" panose="020B0503020204020204" pitchFamily="34" charset="-122"/>
                <a:ea typeface="微软雅黑" panose="020B0503020204020204" pitchFamily="34" charset="-122"/>
              </a:rPr>
              <a:t>我国职业卫生现状和特点</a:t>
            </a:r>
          </a:p>
        </p:txBody>
      </p:sp>
      <p:sp>
        <p:nvSpPr>
          <p:cNvPr id="19" name="内容占位符 2"/>
          <p:cNvSpPr txBox="1">
            <a:spLocks/>
          </p:cNvSpPr>
          <p:nvPr/>
        </p:nvSpPr>
        <p:spPr bwMode="auto">
          <a:xfrm>
            <a:off x="400813" y="1059801"/>
            <a:ext cx="9604375" cy="479626"/>
          </a:xfrm>
          <a:prstGeom prst="rect">
            <a:avLst/>
          </a:prstGeom>
          <a:noFill/>
          <a:ln w="9525">
            <a:noFill/>
            <a:miter lim="800000"/>
            <a:headEnd/>
            <a:tailEnd/>
          </a:ln>
        </p:spPr>
        <p:txBody>
          <a:bodyPr/>
          <a:lstStyle/>
          <a:p>
            <a:r>
              <a:rPr lang="zh-CN" altLang="en-US" sz="2800" b="1" dirty="0" smtClean="0">
                <a:solidFill>
                  <a:srgbClr val="01458E"/>
                </a:solidFill>
                <a:latin typeface="微软雅黑" panose="020B0503020204020204" pitchFamily="34" charset="-122"/>
                <a:ea typeface="微软雅黑" panose="020B0503020204020204" pitchFamily="34" charset="-122"/>
                <a:sym typeface="Calibri" pitchFamily="34" charset="0"/>
              </a:rPr>
              <a:t>三、规划目标</a:t>
            </a:r>
            <a:endParaRPr lang="zh-TW" altLang="en-US" sz="2800" b="1" dirty="0" smtClean="0">
              <a:solidFill>
                <a:srgbClr val="01458E"/>
              </a:solidFill>
              <a:latin typeface="微软雅黑" panose="020B0503020204020204" pitchFamily="34" charset="-122"/>
              <a:ea typeface="微软雅黑" panose="020B0503020204020204" pitchFamily="34" charset="-122"/>
              <a:sym typeface="Calibri" pitchFamily="34" charset="0"/>
            </a:endParaRPr>
          </a:p>
        </p:txBody>
      </p:sp>
      <p:sp>
        <p:nvSpPr>
          <p:cNvPr id="20" name="矩形 19"/>
          <p:cNvSpPr/>
          <p:nvPr/>
        </p:nvSpPr>
        <p:spPr>
          <a:xfrm>
            <a:off x="1095799" y="1785579"/>
            <a:ext cx="9414014" cy="492443"/>
          </a:xfrm>
          <a:prstGeom prst="rect">
            <a:avLst/>
          </a:prstGeom>
        </p:spPr>
        <p:txBody>
          <a:bodyPr wrap="square">
            <a:spAutoFit/>
          </a:bodyPr>
          <a:lstStyle/>
          <a:p>
            <a:r>
              <a:rPr lang="en-US" altLang="zh-CN" sz="2600" b="1" dirty="0" smtClean="0">
                <a:solidFill>
                  <a:srgbClr val="FF0000"/>
                </a:solidFill>
                <a:latin typeface="Microsoft YaHei" pitchFamily="34" charset="-122"/>
                <a:ea typeface="Microsoft YaHei" pitchFamily="34" charset="-122"/>
              </a:rPr>
              <a:t>(</a:t>
            </a:r>
            <a:r>
              <a:rPr lang="zh-CN" altLang="en-US" sz="2600" b="1" dirty="0" smtClean="0">
                <a:solidFill>
                  <a:srgbClr val="FF0000"/>
                </a:solidFill>
                <a:latin typeface="Microsoft YaHei" pitchFamily="34" charset="-122"/>
                <a:ea typeface="Microsoft YaHei" pitchFamily="34" charset="-122"/>
              </a:rPr>
              <a:t>一</a:t>
            </a:r>
            <a:r>
              <a:rPr lang="en-US" altLang="zh-CN" sz="2600" b="1" dirty="0" smtClean="0">
                <a:solidFill>
                  <a:srgbClr val="FF0000"/>
                </a:solidFill>
                <a:latin typeface="Microsoft YaHei" pitchFamily="34" charset="-122"/>
                <a:ea typeface="Microsoft YaHei" pitchFamily="34" charset="-122"/>
              </a:rPr>
              <a:t>)</a:t>
            </a:r>
            <a:r>
              <a:rPr lang="zh-CN" altLang="en-US" sz="2600" b="1" dirty="0" smtClean="0">
                <a:solidFill>
                  <a:srgbClr val="FF0000"/>
                </a:solidFill>
                <a:latin typeface="Microsoft YaHei" pitchFamily="34" charset="-122"/>
                <a:ea typeface="Microsoft YaHei" pitchFamily="34" charset="-122"/>
              </a:rPr>
              <a:t>用人单位主体责任不断落实</a:t>
            </a:r>
            <a:endParaRPr lang="en-US" altLang="zh-CN" sz="2600" b="1" dirty="0" smtClean="0">
              <a:solidFill>
                <a:srgbClr val="FF0000"/>
              </a:solidFill>
              <a:latin typeface="Microsoft YaHei" pitchFamily="34" charset="-122"/>
              <a:ea typeface="Microsoft YaHei" pitchFamily="34" charset="-122"/>
            </a:endParaRPr>
          </a:p>
        </p:txBody>
      </p:sp>
      <p:sp>
        <p:nvSpPr>
          <p:cNvPr id="21" name="矩形 20"/>
          <p:cNvSpPr/>
          <p:nvPr/>
        </p:nvSpPr>
        <p:spPr>
          <a:xfrm>
            <a:off x="1149741" y="2321528"/>
            <a:ext cx="10467584" cy="2954655"/>
          </a:xfrm>
          <a:prstGeom prst="rect">
            <a:avLst/>
          </a:prstGeom>
        </p:spPr>
        <p:txBody>
          <a:bodyPr wrap="square">
            <a:spAutoFit/>
          </a:bodyPr>
          <a:lstStyle/>
          <a:p>
            <a:pPr>
              <a:lnSpc>
                <a:spcPct val="150000"/>
              </a:lnSpc>
            </a:pPr>
            <a:r>
              <a:rPr lang="en-US" altLang="zh-CN" sz="2500" dirty="0" smtClean="0">
                <a:latin typeface="Microsoft YaHei" pitchFamily="34" charset="-122"/>
                <a:ea typeface="Microsoft YaHei" pitchFamily="34" charset="-122"/>
              </a:rPr>
              <a:t>---</a:t>
            </a:r>
            <a:r>
              <a:rPr lang="zh-CN" altLang="en-US" sz="2500" dirty="0" smtClean="0">
                <a:latin typeface="Microsoft YaHei" pitchFamily="34" charset="-122"/>
                <a:ea typeface="Microsoft YaHei" pitchFamily="34" charset="-122"/>
              </a:rPr>
              <a:t>重点行业的用人单位职业病危害项目申报率达到</a:t>
            </a:r>
            <a:r>
              <a:rPr lang="en-US" altLang="en-US" sz="2500" dirty="0" smtClean="0">
                <a:latin typeface="Microsoft YaHei" pitchFamily="34" charset="-122"/>
                <a:ea typeface="Microsoft YaHei" pitchFamily="34" charset="-122"/>
              </a:rPr>
              <a:t>85%</a:t>
            </a:r>
            <a:r>
              <a:rPr lang="zh-CN" altLang="en-US" sz="2500" dirty="0" smtClean="0">
                <a:latin typeface="Microsoft YaHei" pitchFamily="34" charset="-122"/>
                <a:ea typeface="Microsoft YaHei" pitchFamily="34" charset="-122"/>
              </a:rPr>
              <a:t>以上；</a:t>
            </a:r>
            <a:endParaRPr lang="en-US" altLang="zh-CN" sz="2500" dirty="0" smtClean="0">
              <a:latin typeface="Microsoft YaHei" pitchFamily="34" charset="-122"/>
              <a:ea typeface="Microsoft YaHei" pitchFamily="34" charset="-122"/>
            </a:endParaRPr>
          </a:p>
          <a:p>
            <a:pPr>
              <a:lnSpc>
                <a:spcPct val="150000"/>
              </a:lnSpc>
            </a:pPr>
            <a:r>
              <a:rPr lang="en-US" altLang="zh-CN" sz="2500" dirty="0" smtClean="0">
                <a:latin typeface="Microsoft YaHei" pitchFamily="34" charset="-122"/>
                <a:ea typeface="Microsoft YaHei" pitchFamily="34" charset="-122"/>
              </a:rPr>
              <a:t>---</a:t>
            </a:r>
            <a:r>
              <a:rPr lang="zh-CN" altLang="en-US" sz="2500" dirty="0" smtClean="0">
                <a:latin typeface="Microsoft YaHei" pitchFamily="34" charset="-122"/>
                <a:ea typeface="Microsoft YaHei" pitchFamily="34" charset="-122"/>
              </a:rPr>
              <a:t>工作场所职业病危害因素定期检测率达到</a:t>
            </a:r>
            <a:r>
              <a:rPr lang="en-US" altLang="en-US" sz="2500" dirty="0" smtClean="0">
                <a:latin typeface="Microsoft YaHei" pitchFamily="34" charset="-122"/>
                <a:ea typeface="Microsoft YaHei" pitchFamily="34" charset="-122"/>
              </a:rPr>
              <a:t>80%</a:t>
            </a:r>
            <a:r>
              <a:rPr lang="zh-CN" altLang="en-US" sz="2500" dirty="0" smtClean="0">
                <a:latin typeface="Microsoft YaHei" pitchFamily="34" charset="-122"/>
                <a:ea typeface="Microsoft YaHei" pitchFamily="34" charset="-122"/>
              </a:rPr>
              <a:t>以上；</a:t>
            </a:r>
            <a:endParaRPr lang="en-US" altLang="zh-CN" sz="2500" dirty="0" smtClean="0">
              <a:latin typeface="Microsoft YaHei" pitchFamily="34" charset="-122"/>
              <a:ea typeface="Microsoft YaHei" pitchFamily="34" charset="-122"/>
            </a:endParaRPr>
          </a:p>
          <a:p>
            <a:pPr>
              <a:lnSpc>
                <a:spcPct val="150000"/>
              </a:lnSpc>
            </a:pPr>
            <a:r>
              <a:rPr lang="en-US" altLang="zh-CN" sz="2500" dirty="0" smtClean="0">
                <a:latin typeface="Microsoft YaHei" pitchFamily="34" charset="-122"/>
                <a:ea typeface="Microsoft YaHei" pitchFamily="34" charset="-122"/>
              </a:rPr>
              <a:t>---</a:t>
            </a:r>
            <a:r>
              <a:rPr lang="zh-CN" altLang="en-US" sz="2500" dirty="0" smtClean="0">
                <a:latin typeface="Microsoft YaHei" pitchFamily="34" charset="-122"/>
                <a:ea typeface="Microsoft YaHei" pitchFamily="34" charset="-122"/>
              </a:rPr>
              <a:t>接触职业病危害的劳动者在岗期间职业健康检查率达到</a:t>
            </a:r>
            <a:r>
              <a:rPr lang="en-US" altLang="en-US" sz="2500" dirty="0" smtClean="0">
                <a:latin typeface="Microsoft YaHei" pitchFamily="34" charset="-122"/>
                <a:ea typeface="Microsoft YaHei" pitchFamily="34" charset="-122"/>
              </a:rPr>
              <a:t>90%</a:t>
            </a:r>
            <a:r>
              <a:rPr lang="zh-CN" altLang="en-US" sz="2500" dirty="0" smtClean="0">
                <a:latin typeface="Microsoft YaHei" pitchFamily="34" charset="-122"/>
                <a:ea typeface="Microsoft YaHei" pitchFamily="34" charset="-122"/>
              </a:rPr>
              <a:t>以上；</a:t>
            </a:r>
            <a:endParaRPr lang="en-US" altLang="zh-CN" sz="2500" dirty="0" smtClean="0">
              <a:latin typeface="Microsoft YaHei" pitchFamily="34" charset="-122"/>
              <a:ea typeface="Microsoft YaHei" pitchFamily="34" charset="-122"/>
            </a:endParaRPr>
          </a:p>
          <a:p>
            <a:pPr>
              <a:lnSpc>
                <a:spcPct val="150000"/>
              </a:lnSpc>
            </a:pPr>
            <a:r>
              <a:rPr lang="en-US" altLang="zh-CN" sz="2500" dirty="0" smtClean="0">
                <a:latin typeface="Microsoft YaHei" pitchFamily="34" charset="-122"/>
                <a:ea typeface="Microsoft YaHei" pitchFamily="34" charset="-122"/>
              </a:rPr>
              <a:t>---</a:t>
            </a:r>
            <a:r>
              <a:rPr lang="zh-CN" altLang="en-US" sz="2500" dirty="0" smtClean="0">
                <a:latin typeface="Microsoft YaHei" pitchFamily="34" charset="-122"/>
                <a:ea typeface="Microsoft YaHei" pitchFamily="34" charset="-122"/>
              </a:rPr>
              <a:t>主要负责人、职业卫生管理人员职业卫生培训率均达到</a:t>
            </a:r>
            <a:r>
              <a:rPr lang="en-US" altLang="en-US" sz="2500" dirty="0" smtClean="0">
                <a:latin typeface="Microsoft YaHei" pitchFamily="34" charset="-122"/>
                <a:ea typeface="Microsoft YaHei" pitchFamily="34" charset="-122"/>
              </a:rPr>
              <a:t>95%</a:t>
            </a:r>
            <a:r>
              <a:rPr lang="zh-CN" altLang="en-US" sz="2500" dirty="0" smtClean="0">
                <a:latin typeface="Microsoft YaHei" pitchFamily="34" charset="-122"/>
                <a:ea typeface="Microsoft YaHei" pitchFamily="34" charset="-122"/>
              </a:rPr>
              <a:t>以上；</a:t>
            </a:r>
            <a:endParaRPr lang="en-US" altLang="zh-CN" sz="2500" dirty="0" smtClean="0">
              <a:latin typeface="Microsoft YaHei" pitchFamily="34" charset="-122"/>
              <a:ea typeface="Microsoft YaHei" pitchFamily="34" charset="-122"/>
            </a:endParaRPr>
          </a:p>
          <a:p>
            <a:pPr>
              <a:lnSpc>
                <a:spcPct val="150000"/>
              </a:lnSpc>
            </a:pPr>
            <a:r>
              <a:rPr lang="en-US" altLang="zh-CN" sz="2500" dirty="0" smtClean="0">
                <a:latin typeface="Microsoft YaHei" pitchFamily="34" charset="-122"/>
                <a:ea typeface="Microsoft YaHei" pitchFamily="34" charset="-122"/>
              </a:rPr>
              <a:t>---</a:t>
            </a:r>
            <a:r>
              <a:rPr lang="zh-CN" altLang="en-US" sz="2500" dirty="0" smtClean="0">
                <a:latin typeface="Microsoft YaHei" pitchFamily="34" charset="-122"/>
                <a:ea typeface="Microsoft YaHei" pitchFamily="34" charset="-122"/>
              </a:rPr>
              <a:t>医疗卫生机构放射工作人员个人剂量监测率达到</a:t>
            </a:r>
            <a:r>
              <a:rPr lang="en-US" altLang="en-US" sz="2500" dirty="0" smtClean="0">
                <a:latin typeface="Microsoft YaHei" pitchFamily="34" charset="-122"/>
                <a:ea typeface="Microsoft YaHei" pitchFamily="34" charset="-122"/>
              </a:rPr>
              <a:t>90%</a:t>
            </a:r>
            <a:r>
              <a:rPr lang="zh-CN" altLang="en-US" sz="2500" dirty="0" smtClean="0">
                <a:latin typeface="Microsoft YaHei" pitchFamily="34" charset="-122"/>
                <a:ea typeface="Microsoft YaHei" pitchFamily="34" charset="-122"/>
              </a:rPr>
              <a:t>以上。</a:t>
            </a:r>
            <a:endParaRPr lang="zh-TW" altLang="en-US" sz="2500" dirty="0" smtClean="0">
              <a:latin typeface="Microsoft YaHei" pitchFamily="34" charset="-122"/>
              <a:ea typeface="Microsoft YaHei" pitchFamily="34" charset="-122"/>
            </a:endParaRPr>
          </a:p>
        </p:txBody>
      </p:sp>
    </p:spTree>
    <p:extLst>
      <p:ext uri="{BB962C8B-B14F-4D97-AF65-F5344CB8AC3E}">
        <p14:creationId xmlns:p14="http://schemas.microsoft.com/office/powerpoint/2010/main" val="2487347318"/>
      </p:ext>
    </p:extLst>
  </p:cSld>
  <p:clrMapOvr>
    <a:masterClrMapping/>
  </p:clrMapOvr>
  <mc:AlternateContent xmlns:mc="http://schemas.openxmlformats.org/markup-compatibility/2006" xmlns:p14="http://schemas.microsoft.com/office/powerpoint/2010/main">
    <mc:Choice Requires="p14">
      <p:transition p14:dur="0" advClick="0" advTm="2000"/>
    </mc:Choice>
    <mc:Fallback xmlns="">
      <p:transition advClick="0" advTm="2000"/>
    </mc:Fallback>
  </mc:AlternateContent>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7824717" y="3125337"/>
            <a:ext cx="4367284" cy="1514902"/>
          </a:xfrm>
          <a:prstGeom prst="rect">
            <a:avLst/>
          </a:prstGeom>
          <a:solidFill>
            <a:schemeClr val="accent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a:off x="0" y="3125337"/>
            <a:ext cx="7824716" cy="1514902"/>
          </a:xfrm>
          <a:prstGeom prst="rect">
            <a:avLst/>
          </a:prstGeom>
          <a:solidFill>
            <a:schemeClr val="bg1">
              <a:lumMod val="65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文本框 6"/>
          <p:cNvSpPr txBox="1"/>
          <p:nvPr/>
        </p:nvSpPr>
        <p:spPr>
          <a:xfrm>
            <a:off x="7933900" y="3412699"/>
            <a:ext cx="3991400" cy="830997"/>
          </a:xfrm>
          <a:prstGeom prst="rect">
            <a:avLst/>
          </a:prstGeom>
          <a:noFill/>
        </p:spPr>
        <p:txBody>
          <a:bodyPr wrap="square" rtlCol="0">
            <a:spAutoFit/>
          </a:bodyPr>
          <a:lstStyle/>
          <a:p>
            <a:r>
              <a:rPr lang="en-US" altLang="zh-CN" sz="4800" b="1" dirty="0">
                <a:solidFill>
                  <a:srgbClr val="01458E"/>
                </a:solidFill>
                <a:latin typeface="微软雅黑" panose="020B0503020204020204" pitchFamily="34" charset="-122"/>
                <a:ea typeface="微软雅黑" panose="020B0503020204020204" pitchFamily="34" charset="-122"/>
              </a:rPr>
              <a:t>THANKS</a:t>
            </a:r>
            <a:endParaRPr lang="zh-CN" altLang="en-US" sz="4800" b="1" dirty="0">
              <a:solidFill>
                <a:srgbClr val="01458E"/>
              </a:solidFill>
              <a:latin typeface="微软雅黑" panose="020B0503020204020204" pitchFamily="34" charset="-122"/>
              <a:ea typeface="微软雅黑" panose="020B0503020204020204" pitchFamily="34" charset="-122"/>
            </a:endParaRPr>
          </a:p>
        </p:txBody>
      </p:sp>
      <p:sp>
        <p:nvSpPr>
          <p:cNvPr id="8" name="文本框 7"/>
          <p:cNvSpPr txBox="1"/>
          <p:nvPr/>
        </p:nvSpPr>
        <p:spPr>
          <a:xfrm>
            <a:off x="7933900" y="4137548"/>
            <a:ext cx="3991400" cy="369332"/>
          </a:xfrm>
          <a:prstGeom prst="rect">
            <a:avLst/>
          </a:prstGeom>
          <a:noFill/>
        </p:spPr>
        <p:txBody>
          <a:bodyPr wrap="square" rtlCol="0">
            <a:spAutoFit/>
          </a:bodyPr>
          <a:lstStyle/>
          <a:p>
            <a:r>
              <a:rPr lang="en-US" altLang="zh-CN" b="1" dirty="0">
                <a:solidFill>
                  <a:srgbClr val="01458E"/>
                </a:solidFill>
                <a:latin typeface="微软雅黑" panose="020B0503020204020204" pitchFamily="34" charset="-122"/>
                <a:ea typeface="微软雅黑" panose="020B0503020204020204" pitchFamily="34" charset="-122"/>
              </a:rPr>
              <a:t>FOR YOUR WATCHING</a:t>
            </a:r>
            <a:endParaRPr lang="zh-CN" altLang="en-US" b="1" dirty="0">
              <a:solidFill>
                <a:srgbClr val="01458E"/>
              </a:solidFill>
              <a:latin typeface="微软雅黑" panose="020B0503020204020204" pitchFamily="34" charset="-122"/>
              <a:ea typeface="微软雅黑" panose="020B0503020204020204" pitchFamily="34" charset="-122"/>
            </a:endParaRPr>
          </a:p>
        </p:txBody>
      </p:sp>
      <p:sp>
        <p:nvSpPr>
          <p:cNvPr id="9" name="文本框 8"/>
          <p:cNvSpPr txBox="1"/>
          <p:nvPr/>
        </p:nvSpPr>
        <p:spPr>
          <a:xfrm>
            <a:off x="30480" y="3493668"/>
            <a:ext cx="7640320" cy="830997"/>
          </a:xfrm>
          <a:prstGeom prst="rect">
            <a:avLst/>
          </a:prstGeom>
          <a:noFill/>
        </p:spPr>
        <p:txBody>
          <a:bodyPr wrap="square" rtlCol="0">
            <a:spAutoFit/>
          </a:bodyPr>
          <a:lstStyle/>
          <a:p>
            <a:pPr algn="r"/>
            <a:r>
              <a:rPr lang="zh-CN" altLang="en-US" sz="4800" b="1" dirty="0">
                <a:solidFill>
                  <a:srgbClr val="01458E"/>
                </a:solidFill>
                <a:latin typeface="微软雅黑" panose="020B0503020204020204" pitchFamily="34" charset="-122"/>
                <a:ea typeface="微软雅黑" panose="020B0503020204020204" pitchFamily="34" charset="-122"/>
              </a:rPr>
              <a:t>让我们一起</a:t>
            </a:r>
            <a:r>
              <a:rPr lang="zh-CN" altLang="en-US" sz="4800" b="1" dirty="0" smtClean="0">
                <a:solidFill>
                  <a:srgbClr val="01458E"/>
                </a:solidFill>
                <a:latin typeface="微软雅黑" panose="020B0503020204020204" pitchFamily="34" charset="-122"/>
                <a:ea typeface="微软雅黑" panose="020B0503020204020204" pitchFamily="34" charset="-122"/>
              </a:rPr>
              <a:t>，共筑职业健康！</a:t>
            </a:r>
            <a:endParaRPr lang="zh-CN" altLang="en-US" sz="4800" b="1" dirty="0">
              <a:solidFill>
                <a:srgbClr val="01458E"/>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20601317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MH" val="20150429225421"/>
  <p:tag name="MH_LIBRARY" val="CONTENTS"/>
  <p:tag name="MH_TYPE" val="ENTRY"/>
  <p:tag name="ID" val="547142"/>
  <p:tag name="MH_ORDER" val="1"/>
</p:tagLst>
</file>

<file path=ppt/tags/tag2.xml><?xml version="1.0" encoding="utf-8"?>
<p:tagLst xmlns:a="http://schemas.openxmlformats.org/drawingml/2006/main" xmlns:r="http://schemas.openxmlformats.org/officeDocument/2006/relationships" xmlns:p="http://schemas.openxmlformats.org/presentationml/2006/main">
  <p:tag name="MH" val="20150429225421"/>
  <p:tag name="MH_LIBRARY" val="CONTENTS"/>
  <p:tag name="MH_TYPE" val="ENTRY"/>
  <p:tag name="ID" val="547142"/>
  <p:tag name="MH_ORDER" val="2"/>
</p:tagLst>
</file>

<file path=ppt/tags/tag3.xml><?xml version="1.0" encoding="utf-8"?>
<p:tagLst xmlns:a="http://schemas.openxmlformats.org/drawingml/2006/main" xmlns:r="http://schemas.openxmlformats.org/officeDocument/2006/relationships" xmlns:p="http://schemas.openxmlformats.org/presentationml/2006/main">
  <p:tag name="MH" val="20150429225421"/>
  <p:tag name="MH_LIBRARY" val="CONTENTS"/>
  <p:tag name="MH_TYPE" val="ENTRY"/>
  <p:tag name="ID" val="547142"/>
  <p:tag name="MH_ORDER" val="1"/>
</p:tagLst>
</file>

<file path=ppt/tags/tag4.xml><?xml version="1.0" encoding="utf-8"?>
<p:tagLst xmlns:a="http://schemas.openxmlformats.org/drawingml/2006/main" xmlns:r="http://schemas.openxmlformats.org/officeDocument/2006/relationships" xmlns:p="http://schemas.openxmlformats.org/presentationml/2006/main">
  <p:tag name="MH" val="20150429225421"/>
  <p:tag name="MH_LIBRARY" val="CONTENTS"/>
  <p:tag name="MH_TYPE" val="ENTRY"/>
  <p:tag name="ID" val="547142"/>
  <p:tag name="MH_ORDER" val="2"/>
</p:tagLst>
</file>

<file path=ppt/tags/tag5.xml><?xml version="1.0" encoding="utf-8"?>
<p:tagLst xmlns:a="http://schemas.openxmlformats.org/drawingml/2006/main" xmlns:r="http://schemas.openxmlformats.org/officeDocument/2006/relationships" xmlns:p="http://schemas.openxmlformats.org/presentationml/2006/main">
  <p:tag name="MH_TYPE" val="#NeiR#"/>
  <p:tag name="MH_NUMBER" val="5"/>
  <p:tag name="MH_CATEGORY" val="#XunHChF#"/>
  <p:tag name="MH_LAYOUT" val="TitleSubTitle"/>
  <p:tag name="MH" val="20151019115359"/>
  <p:tag name="MH_LIBRARY" val="GRAPHIC"/>
</p:tagLst>
</file>

<file path=ppt/tags/tag6.xml><?xml version="1.0" encoding="utf-8"?>
<p:tagLst xmlns:a="http://schemas.openxmlformats.org/drawingml/2006/main" xmlns:r="http://schemas.openxmlformats.org/officeDocument/2006/relationships" xmlns:p="http://schemas.openxmlformats.org/presentationml/2006/main">
  <p:tag name="MH" val="20151019115359"/>
  <p:tag name="MH_LIBRARY" val="GRAPHIC"/>
  <p:tag name="MH_TYPE" val="Other"/>
  <p:tag name="MH_ORDER" val="1"/>
</p:tagLst>
</file>

<file path=ppt/tags/tag7.xml><?xml version="1.0" encoding="utf-8"?>
<p:tagLst xmlns:a="http://schemas.openxmlformats.org/drawingml/2006/main" xmlns:r="http://schemas.openxmlformats.org/officeDocument/2006/relationships" xmlns:p="http://schemas.openxmlformats.org/presentationml/2006/main">
  <p:tag name="MH" val="20151019115359"/>
  <p:tag name="MH_LIBRARY" val="GRAPHIC"/>
  <p:tag name="MH_TYPE" val="Other"/>
  <p:tag name="MH_ORDER" val="2"/>
</p:tagLst>
</file>

<file path=ppt/tags/tag8.xml><?xml version="1.0" encoding="utf-8"?>
<p:tagLst xmlns:a="http://schemas.openxmlformats.org/drawingml/2006/main" xmlns:r="http://schemas.openxmlformats.org/officeDocument/2006/relationships" xmlns:p="http://schemas.openxmlformats.org/presentationml/2006/main">
  <p:tag name="MH" val="20151019115359"/>
  <p:tag name="MH_LIBRARY" val="GRAPHIC"/>
  <p:tag name="MH_TYPE" val="Other"/>
  <p:tag name="MH_ORDER" val="3"/>
</p:tagLst>
</file>

<file path=ppt/tags/tag9.xml><?xml version="1.0" encoding="utf-8"?>
<p:tagLst xmlns:a="http://schemas.openxmlformats.org/drawingml/2006/main" xmlns:r="http://schemas.openxmlformats.org/officeDocument/2006/relationships" xmlns:p="http://schemas.openxmlformats.org/presentationml/2006/main">
  <p:tag name="MH" val="20151019115359"/>
  <p:tag name="MH_LIBRARY" val="GRAPHIC"/>
  <p:tag name="MH_TYPE" val="Other"/>
  <p:tag name="MH_ORDER" val="4"/>
</p:tagLst>
</file>

<file path=ppt/tags/tag10.xml><?xml version="1.0" encoding="utf-8"?>
<p:tagLst xmlns:a="http://schemas.openxmlformats.org/drawingml/2006/main" xmlns:r="http://schemas.openxmlformats.org/officeDocument/2006/relationships" xmlns:p="http://schemas.openxmlformats.org/presentationml/2006/main">
  <p:tag name="MH" val="20151019115359"/>
  <p:tag name="MH_LIBRARY" val="GRAPHIC"/>
  <p:tag name="MH_TYPE" val="Other"/>
  <p:tag name="MH_ORDER" val="5"/>
</p:tagLst>
</file>

<file path=ppt/tags/tag11.xml><?xml version="1.0" encoding="utf-8"?>
<p:tagLst xmlns:a="http://schemas.openxmlformats.org/drawingml/2006/main" xmlns:r="http://schemas.openxmlformats.org/officeDocument/2006/relationships" xmlns:p="http://schemas.openxmlformats.org/presentationml/2006/main">
  <p:tag name="MH" val="20151019115359"/>
  <p:tag name="MH_LIBRARY" val="GRAPHIC"/>
  <p:tag name="MH_TYPE" val="Title"/>
  <p:tag name="MH_ORDER" val="1"/>
</p:tagLst>
</file>

<file path=ppt/tags/tag12.xml><?xml version="1.0" encoding="utf-8"?>
<p:tagLst xmlns:a="http://schemas.openxmlformats.org/drawingml/2006/main" xmlns:r="http://schemas.openxmlformats.org/officeDocument/2006/relationships" xmlns:p="http://schemas.openxmlformats.org/presentationml/2006/main">
  <p:tag name="MH_TYPE" val="#NeiR#"/>
  <p:tag name="MH_NUMBER" val="4"/>
  <p:tag name="MH_CATEGORY" val="#BingLLB#"/>
  <p:tag name="MH_LAYOUT" val="SubTitleText"/>
  <p:tag name="MH" val="20151019132228"/>
  <p:tag name="MH_LIBRARY" val="GRAPHIC"/>
</p:tagLst>
</file>

<file path=ppt/tags/tag13.xml><?xml version="1.0" encoding="utf-8"?>
<p:tagLst xmlns:a="http://schemas.openxmlformats.org/drawingml/2006/main" xmlns:r="http://schemas.openxmlformats.org/officeDocument/2006/relationships" xmlns:p="http://schemas.openxmlformats.org/presentationml/2006/main">
  <p:tag name="MH" val="20151019132228"/>
  <p:tag name="MH_LIBRARY" val="GRAPHIC"/>
  <p:tag name="MH_TYPE" val="Other"/>
  <p:tag name="MH_ORDER" val="1"/>
</p:tagLst>
</file>

<file path=ppt/tags/tag14.xml><?xml version="1.0" encoding="utf-8"?>
<p:tagLst xmlns:a="http://schemas.openxmlformats.org/drawingml/2006/main" xmlns:r="http://schemas.openxmlformats.org/officeDocument/2006/relationships" xmlns:p="http://schemas.openxmlformats.org/presentationml/2006/main">
  <p:tag name="MH" val="20151019132228"/>
  <p:tag name="MH_LIBRARY" val="GRAPHIC"/>
  <p:tag name="MH_TYPE" val="SubTitle"/>
  <p:tag name="MH_ORDER" val="1"/>
</p:tagLst>
</file>

<file path=ppt/tags/tag15.xml><?xml version="1.0" encoding="utf-8"?>
<p:tagLst xmlns:a="http://schemas.openxmlformats.org/drawingml/2006/main" xmlns:r="http://schemas.openxmlformats.org/officeDocument/2006/relationships" xmlns:p="http://schemas.openxmlformats.org/presentationml/2006/main">
  <p:tag name="MH" val="20151019132228"/>
  <p:tag name="MH_LIBRARY" val="GRAPHIC"/>
  <p:tag name="MH_TYPE" val="SubTitle"/>
  <p:tag name="MH_ORDER" val="2"/>
</p:tagLst>
</file>

<file path=ppt/tags/tag16.xml><?xml version="1.0" encoding="utf-8"?>
<p:tagLst xmlns:a="http://schemas.openxmlformats.org/drawingml/2006/main" xmlns:r="http://schemas.openxmlformats.org/officeDocument/2006/relationships" xmlns:p="http://schemas.openxmlformats.org/presentationml/2006/main">
  <p:tag name="MH" val="20151019132228"/>
  <p:tag name="MH_LIBRARY" val="GRAPHIC"/>
  <p:tag name="MH_TYPE" val="SubTitle"/>
  <p:tag name="MH_ORDER" val="4"/>
</p:tagLst>
</file>

<file path=ppt/tags/tag17.xml><?xml version="1.0" encoding="utf-8"?>
<p:tagLst xmlns:a="http://schemas.openxmlformats.org/drawingml/2006/main" xmlns:r="http://schemas.openxmlformats.org/officeDocument/2006/relationships" xmlns:p="http://schemas.openxmlformats.org/presentationml/2006/main">
  <p:tag name="MH" val="20151019132228"/>
  <p:tag name="MH_LIBRARY" val="GRAPHIC"/>
  <p:tag name="MH_TYPE" val="SubTitle"/>
  <p:tag name="MH_ORDER" val="3"/>
</p:tagLst>
</file>

<file path=ppt/theme/theme1.xml><?xml version="1.0" encoding="utf-8"?>
<a:theme xmlns:a="http://schemas.openxmlformats.org/drawingml/2006/main" name="Office 主题​​">
  <a:themeElements>
    <a:clrScheme name="Office">
      <a:dk1>
        <a:srgbClr val="000000"/>
      </a:dk1>
      <a:lt1>
        <a:srgbClr val="FFFFFF"/>
      </a:lt1>
      <a:dk2>
        <a:srgbClr val="768395"/>
      </a:dk2>
      <a:lt2>
        <a:srgbClr val="F0F0F0"/>
      </a:lt2>
      <a:accent1>
        <a:srgbClr val="0069BF"/>
      </a:accent1>
      <a:accent2>
        <a:srgbClr val="B0CB1D"/>
      </a:accent2>
      <a:accent3>
        <a:srgbClr val="7752C4"/>
      </a:accent3>
      <a:accent4>
        <a:srgbClr val="034D95"/>
      </a:accent4>
      <a:accent5>
        <a:srgbClr val="3F859B"/>
      </a:accent5>
      <a:accent6>
        <a:srgbClr val="D81728"/>
      </a:accent6>
      <a:hlink>
        <a:srgbClr val="4472C4"/>
      </a:hlink>
      <a:folHlink>
        <a:srgbClr val="BFBFBF"/>
      </a:folHlink>
    </a:clrScheme>
    <a:fontScheme name="自定义 3">
      <a:majorFont>
        <a:latin typeface="Arial Black"/>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26454</TotalTime>
  <Words>4782</Words>
  <Application>Microsoft Office PowerPoint</Application>
  <PresentationFormat>自訂</PresentationFormat>
  <Paragraphs>402</Paragraphs>
  <Slides>55</Slides>
  <Notes>26</Notes>
  <HiddenSlides>0</HiddenSlides>
  <MMClips>0</MMClips>
  <ScaleCrop>false</ScaleCrop>
  <HeadingPairs>
    <vt:vector size="6" baseType="variant">
      <vt:variant>
        <vt:lpstr>佈景主題</vt:lpstr>
      </vt:variant>
      <vt:variant>
        <vt:i4>1</vt:i4>
      </vt:variant>
      <vt:variant>
        <vt:lpstr>投影片標題</vt:lpstr>
      </vt:variant>
      <vt:variant>
        <vt:i4>55</vt:i4>
      </vt:variant>
      <vt:variant>
        <vt:lpstr>自訂放映</vt:lpstr>
      </vt:variant>
      <vt:variant>
        <vt:i4>1</vt:i4>
      </vt:variant>
    </vt:vector>
  </HeadingPairs>
  <TitlesOfParts>
    <vt:vector size="57" baseType="lpstr">
      <vt:lpstr>Office 主题​​</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自定义放映 1</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Zhou Winnie</dc:creator>
  <cp:lastModifiedBy>Administrator</cp:lastModifiedBy>
  <cp:revision>1381</cp:revision>
  <cp:lastPrinted>2022-09-01T01:40:44Z</cp:lastPrinted>
  <dcterms:created xsi:type="dcterms:W3CDTF">2020-02-19T05:47:48Z</dcterms:created>
  <dcterms:modified xsi:type="dcterms:W3CDTF">2023-02-24T06:49:33Z</dcterms:modified>
</cp:coreProperties>
</file>