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24" r:id="rId1"/>
    <p:sldMasterId id="2147483861" r:id="rId2"/>
  </p:sldMasterIdLst>
  <p:notesMasterIdLst>
    <p:notesMasterId r:id="rId3"/>
  </p:notesMasterIdLst>
  <p:sldIdLst>
    <p:sldId id="337" r:id="rId4"/>
    <p:sldId id="342" r:id="rId5"/>
    <p:sldId id="346" r:id="rId6"/>
    <p:sldId id="349" r:id="rId7"/>
    <p:sldId id="352" r:id="rId8"/>
    <p:sldId id="355" r:id="rId9"/>
    <p:sldId id="358" r:id="rId10"/>
    <p:sldId id="361" r:id="rId11"/>
    <p:sldId id="364" r:id="rId12"/>
    <p:sldId id="367" r:id="rId13"/>
    <p:sldId id="370" r:id="rId14"/>
    <p:sldId id="373" r:id="rId15"/>
    <p:sldId id="376" r:id="rId16"/>
    <p:sldId id="379" r:id="rId17"/>
    <p:sldId id="382" r:id="rId18"/>
    <p:sldId id="385" r:id="rId19"/>
    <p:sldId id="388" r:id="rId20"/>
    <p:sldId id="391" r:id="rId21"/>
    <p:sldId id="394" r:id="rId22"/>
    <p:sldId id="397" r:id="rId23"/>
    <p:sldId id="400" r:id="rId24"/>
    <p:sldId id="403" r:id="rId25"/>
    <p:sldId id="406" r:id="rId26"/>
    <p:sldId id="409" r:id="rId27"/>
    <p:sldId id="412" r:id="rId28"/>
    <p:sldId id="415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tags" Target="../tags/tag12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tags" Target="../tags/tag356.xml"/><Relationship Id="rId18" Type="http://schemas.openxmlformats.org/officeDocument/2006/relationships/tags" Target="../tags/tag357.xml"/><Relationship Id="rId19" Type="http://schemas.openxmlformats.org/officeDocument/2006/relationships/tags" Target="../tags/tag358.xml"/><Relationship Id="rId20" Type="http://schemas.openxmlformats.org/officeDocument/2006/relationships/tags" Target="../tags/tag359.xml"/><Relationship Id="rId21" Type="http://schemas.openxmlformats.org/officeDocument/2006/relationships/tags" Target="../tags/tag360.xml"/><Relationship Id="rId22" Type="http://schemas.openxmlformats.org/officeDocument/2006/relationships/tags" Target="../tags/tag361.xml"/><Relationship Id="rId23" Type="http://schemas.openxmlformats.org/officeDocument/2006/relationships/tags" Target="../tags/tag362.xml"/><Relationship Id="rId24" Type="http://schemas.openxmlformats.org/officeDocument/2006/relationships/tags" Target="../tags/tag363.xml"/><Relationship Id="rId25" Type="http://schemas.openxmlformats.org/officeDocument/2006/relationships/tags" Target="../tags/tag364.xml"/><Relationship Id="rId26" Type="http://schemas.openxmlformats.org/officeDocument/2006/relationships/tags" Target="../tags/tag365.xml"/><Relationship Id="rId27" Type="http://schemas.openxmlformats.org/officeDocument/2006/relationships/tags" Target="../tags/tag366.xml"/><Relationship Id="rId28" Type="http://schemas.openxmlformats.org/officeDocument/2006/relationships/tags" Target="../tags/tag367.xml"/><Relationship Id="rId29" Type="http://schemas.openxmlformats.org/officeDocument/2006/relationships/tags" Target="../tags/tag368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1515"/>
          </a:bodyPr>
          <a:p>
            <a:r>
              <a:rPr altLang="en-US" lang="zh-CN"/>
              <a:t>学校双减对培养创新人才的影响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2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3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983990" y="8870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4057930" y="9325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915104" y="9979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双减政策的背景和目的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983990" y="178371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4057930" y="182913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915104" y="189461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双减政策对学校教育的影响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983990" y="268033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4057930" y="27257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915104" y="27912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87143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双减政策对创新人才培养的影响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983990" y="357695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4057930" y="362237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915104" y="368785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80000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双减政策实施中存在的问题和挑战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983990" y="447357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4057930" y="45189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915104" y="45844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完善双减政策的建议和对策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2" name="矩形: 圆角 28"/>
          <p:cNvSpPr/>
          <p:nvPr>
            <p:custDataLst>
              <p:tags r:id="rId18"/>
            </p:custDataLst>
          </p:nvPr>
        </p:nvSpPr>
        <p:spPr>
          <a:xfrm>
            <a:off x="3983990" y="53701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19"/>
            </p:custDataLst>
          </p:nvPr>
        </p:nvSpPr>
        <p:spPr>
          <a:xfrm>
            <a:off x="4057930" y="54156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标题"/>
          <p:cNvSpPr txBox="1"/>
          <p:nvPr>
            <p:custDataLst>
              <p:tags r:id="rId20"/>
            </p:custDataLst>
          </p:nvPr>
        </p:nvSpPr>
        <p:spPr>
          <a:xfrm>
            <a:off x="4915104" y="54810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2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结论与展望</a:t>
            </a:r>
            <a:endParaRPr altLang="en-US" dirty="0" sz="22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双减政策的背景和目的</a:t>
            </a:r>
            <a:endParaRPr altLang="en-US" lang="zh-CN"/>
          </a:p>
        </p:txBody>
      </p:sp>
      <p:sp>
        <p:nvSpPr>
          <p:cNvPr id="104892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3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97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背景：教育焦虑和过度竞争导致学生负担过重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目的：减轻学生课业负担，促进学生全面发展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提出时间：2021年7月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提出文件：《进一步减轻义务教育阶段学生作业负担和校外培训负担的意见》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90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推进教育公平，促进教育资源均衡分配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提高教育质量，培养创新人才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强化学校教育主阵地作用，深化校外培训机构治理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双减政策对学校教育的影响</a:t>
            </a:r>
            <a:endParaRPr altLang="en-US" lang="zh-CN"/>
          </a:p>
        </p:txBody>
      </p:sp>
      <p:sp>
        <p:nvSpPr>
          <p:cNvPr id="104909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0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减轻学生负担</a:t>
            </a:r>
            <a:endParaRPr altLang="en-US" lang="zh-CN"/>
          </a:p>
        </p:txBody>
      </p:sp>
      <p:sp>
        <p:nvSpPr>
          <p:cNvPr id="10491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减少作业量，降低学业压力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增加学生课外活动时间，促进全面发展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提升课堂效率，减轻学生课业负担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取消校外培训机构，减轻家庭经济负担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提高教育质量</a:t>
            </a:r>
            <a:endParaRPr altLang="en-US" lang="zh-CN"/>
          </a:p>
        </p:txBody>
      </p:sp>
      <p:sp>
        <p:nvSpPr>
          <p:cNvPr id="104921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促进教师专业发展，提升教学质量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减轻学生课业负担，提高课堂效率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丰富课程设置，满足学生个性化需求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增加学生课外活动时间，培养创新精神和实践能力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促进教育公平</a:t>
            </a:r>
            <a:endParaRPr altLang="en-US" lang="zh-CN"/>
          </a:p>
        </p:txBody>
      </p:sp>
      <p:sp>
        <p:nvSpPr>
          <p:cNvPr id="104926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双减政策减轻了学生的学业负担，让教育资源更加公平地分配。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双减政策鼓励学校开展多样化的教育活动，让不同背景的学生都有机会展示自己的才能。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双减政策推动了教育信息化的发展，让优质教育资源覆盖更广的地区和人群。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双减政策促进了教师队伍的素质提升，让更多的优秀教师涌现出来。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双减政策对创新人才培养的影响</a:t>
            </a:r>
            <a:endParaRPr altLang="en-US" lang="zh-CN"/>
          </a:p>
        </p:txBody>
      </p:sp>
      <p:sp>
        <p:nvSpPr>
          <p:cNvPr id="104932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32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激发创新精神</a:t>
            </a:r>
            <a:endParaRPr altLang="en-US" lang="zh-CN"/>
          </a:p>
        </p:txBody>
      </p:sp>
      <p:sp>
        <p:nvSpPr>
          <p:cNvPr id="104937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双减政策推动了教育公平，让更多的孩子有机会接受优质教育，从而激发他们的创新潜能。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双减政策减轻了学生的课业负担，让他们有更多时间去探索自己的兴趣和爱好，从而激发创新精神。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双减政策提倡多样化的教育方式，鼓励学生参与课外活动和社会实践，培养他们的跨学科思维和创新能力。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双减政策促进了教育改革，鼓励学校和教师探索新的教育模式和方法，为培养创新人才提供更好的教育环境。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培养实践能力</a:t>
            </a:r>
            <a:endParaRPr altLang="en-US" lang="zh-CN"/>
          </a:p>
        </p:txBody>
      </p:sp>
      <p:sp>
        <p:nvSpPr>
          <p:cNvPr id="104943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双减政策有利于缓解学生的学习压力，让他们有更多的时间和精力去尝试和实践，从而培养他们的创新能力和实践能力。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学校在双减政策下，将更加注重与社会的联系，引导学生参与社会实践，增强他们的社会责任感和实践能力。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双减政策下，学校更加注重学生的实践能力培养，鼓励学生参与各种实践活动，如科技创新、社会实践等。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在双减政策的推动下，学校将减少书面作业，增加实践性作业，让学生在实践中学习和成长。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促进个性发展</a:t>
            </a:r>
            <a:endParaRPr altLang="en-US" lang="zh-CN"/>
          </a:p>
        </p:txBody>
      </p:sp>
      <p:sp>
        <p:nvSpPr>
          <p:cNvPr id="104949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0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双减政策减轻了学生的课业负担，让他们有更多时间发展个人兴趣和特长。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政策鼓励学校开展多样化的课外活动，促进学生发掘自身潜力和创造力。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在双减政策下，学生能够自主安排时间，培养独立思考和自主学习的能力。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政策的实施有利于发现和培养具有创新精神和创造力的人才。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双减政策实施中存在的问题和挑战</a:t>
            </a:r>
            <a:endParaRPr altLang="en-US" lang="zh-CN"/>
          </a:p>
        </p:txBody>
      </p:sp>
      <p:sp>
        <p:nvSpPr>
          <p:cNvPr id="104955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55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学科类培训转入地下</a:t>
            </a:r>
            <a:endParaRPr altLang="en-US" lang="zh-CN"/>
          </a:p>
        </p:txBody>
      </p:sp>
      <p:sp>
        <p:nvSpPr>
          <p:cNvPr id="104960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增加家庭经济负担，影响家庭幸福感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1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家长和学生容易受到欺诈和不良影响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教学质量和安全难以保障，存在安全隐患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2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学科类培训机构转为地下，难以监管和规范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学生和家长负担加重</a:t>
            </a:r>
            <a:endParaRPr altLang="en-US" lang="zh-CN"/>
          </a:p>
        </p:txBody>
      </p:sp>
      <p:sp>
        <p:nvSpPr>
          <p:cNvPr id="104966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学生作业量未减，反而增加课外辅导负担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家长面临高昂的教育成本和焦虑心理压力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学生和家长对双减政策存在误解和抵触情绪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学校和教师对双减政策的执行力度不够，缺乏有效监督机制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教育资源不均衡问题</a:t>
            </a:r>
            <a:endParaRPr altLang="en-US" lang="zh-CN"/>
          </a:p>
        </p:txBody>
      </p:sp>
      <p:sp>
        <p:nvSpPr>
          <p:cNvPr id="10497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城市与农村教育资源差距大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公立学校与私立学校教育资源不平等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优秀师资力量集中在部分地区和学校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教育资源不均衡影响双减政策的实施效果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完善双减政策的建议和对策</a:t>
            </a:r>
            <a:endParaRPr altLang="en-US" lang="zh-CN"/>
          </a:p>
        </p:txBody>
      </p:sp>
      <p:sp>
        <p:nvSpPr>
          <p:cNvPr id="104977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78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加强监管力度</a:t>
            </a:r>
            <a:endParaRPr altLang="en-US" lang="zh-CN"/>
          </a:p>
        </p:txBody>
      </p:sp>
      <p:sp>
        <p:nvSpPr>
          <p:cNvPr id="104982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建立完善的监管机制，确保双减政策的有效实施。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加强与教育部门、学校和家长的合作，共同监督双减政策的执行情况。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对违反双减政策的行为进行严厉打击，维护政策的权威性和公平性。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定期评估双减政策的实施效果，及时调整和完善相关措施。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推进教育改革</a:t>
            </a:r>
            <a:endParaRPr altLang="en-US" lang="zh-CN"/>
          </a:p>
        </p:txBody>
      </p:sp>
      <p:sp>
        <p:nvSpPr>
          <p:cNvPr id="104988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开展个性化教育，因材施教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增加课堂互动，提高学生学习兴趣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加强教师培训，提高教师素质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推进教育信息化，利用现代技术手段提高教学质量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促进社会参与</a:t>
            </a:r>
            <a:endParaRPr altLang="en-US" lang="zh-CN"/>
          </a:p>
        </p:txBody>
      </p:sp>
      <p:sp>
        <p:nvSpPr>
          <p:cNvPr id="104993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鼓励企业参与双减政策实施，提供实践机会和资源支持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3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加强与社区的合作，利用社区资源开展课外活动和补充教育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引导家长正确认识双减政策，积极参与孩子的教育过程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5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建立完善的社会参与机制，鼓励社会各界为双减政策献计献策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完善评价体系</a:t>
            </a:r>
            <a:endParaRPr altLang="en-US" lang="zh-CN"/>
          </a:p>
        </p:txBody>
      </p:sp>
      <p:sp>
        <p:nvSpPr>
          <p:cNvPr id="104999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优化考试制度，降低考试压力，提高考试质量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建立多元评价体系，关注学生的综合素质和创新能力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加强过程评价，关注学生的学习过程和成长发展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建立教师评价体系，提高教师教育教学水平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  <p:sp>
        <p:nvSpPr>
          <p:cNvPr id="105004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5004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双减政策对培养创新人才的影响</a:t>
            </a:r>
            <a:endParaRPr altLang="en-US" lang="zh-CN"/>
          </a:p>
        </p:txBody>
      </p:sp>
      <p:sp>
        <p:nvSpPr>
          <p:cNvPr id="105008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减轻学生负担，提高创新能力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优化教育环境，培养创新人才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加强素质教育，提升创新能力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促进个性化教育，培养创新精神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双减政策的未来发展方向</a:t>
            </a:r>
            <a:endParaRPr altLang="en-US" lang="zh-CN"/>
          </a:p>
        </p:txBody>
      </p:sp>
      <p:sp>
        <p:nvSpPr>
          <p:cNvPr id="10501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完善政策体系：进一步明确双减政策的定位、目标和措施，确保政策的有效实施。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加强监督与管理：建立健全的监督机制，加强对学校和教育培训机构的监管，确保双减政策得到落实。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创新人才培养模式：鼓励学校和教育培训机构探索新的教育模式，注重培养学生的创新精神和实践能力。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推进教育信息化：利用信息技术手段，提高教育教学的质量和效率，减轻学生的学业负担。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22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6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6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6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6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6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6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6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6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0_6*l_h_i*1_6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6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SLIDE_ID" val="custom2023030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3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5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7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9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3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5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7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39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83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2024-01-05T10:57:25Z</dcterms:created>
  <dcterms:modified xsi:type="dcterms:W3CDTF">2024-01-05T10:57:25Z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7cb4f592c16140fc941c067a3d598a65_21</vt:lpwstr>
  </property>
</Properties>
</file>