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962" r:id="rId1"/>
    <p:sldMasterId id="2147493999" r:id="rId2"/>
  </p:sldMasterIdLst>
  <p:notesMasterIdLst>
    <p:notesMasterId r:id="rId3"/>
  </p:notesMasterIdLst>
  <p:sldIdLst>
    <p:sldId id="4793" r:id="rId4"/>
    <p:sldId id="4796" r:id="rId5"/>
    <p:sldId id="4799" r:id="rId6"/>
    <p:sldId id="4802" r:id="rId7"/>
    <p:sldId id="4805" r:id="rId8"/>
    <p:sldId id="4808" r:id="rId9"/>
    <p:sldId id="4811" r:id="rId10"/>
    <p:sldId id="4814" r:id="rId11"/>
    <p:sldId id="4817" r:id="rId12"/>
    <p:sldId id="4820" r:id="rId13"/>
    <p:sldId id="4823" r:id="rId14"/>
    <p:sldId id="4826" r:id="rId15"/>
    <p:sldId id="4829" r:id="rId16"/>
    <p:sldId id="4832" r:id="rId17"/>
    <p:sldId id="4835" r:id="rId18"/>
    <p:sldId id="4838" r:id="rId19"/>
    <p:sldId id="4841" r:id="rId20"/>
    <p:sldId id="4844" r:id="rId21"/>
    <p:sldId id="4847" r:id="rId22"/>
    <p:sldId id="4850" r:id="rId23"/>
    <p:sldId id="4853" r:id="rId24"/>
    <p:sldId id="4856" r:id="rId25"/>
    <p:sldId id="4859" r:id="rId26"/>
    <p:sldId id="4862" r:id="rId27"/>
    <p:sldId id="4865" r:id="rId28"/>
    <p:sldId id="4868" r:id="rId29"/>
    <p:sldId id="4871" r:id="rId30"/>
    <p:sldId id="4874" r:id="rId31"/>
    <p:sldId id="487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63" r:id="rId1"/>
    <p:sldLayoutId id="2147493964" r:id="rId2"/>
    <p:sldLayoutId id="2147493965" r:id="rId3"/>
    <p:sldLayoutId id="2147493966" r:id="rId4"/>
    <p:sldLayoutId id="2147493967" r:id="rId5"/>
    <p:sldLayoutId id="2147493968" r:id="rId6"/>
    <p:sldLayoutId id="2147493969" r:id="rId7"/>
    <p:sldLayoutId id="2147493970" r:id="rId8"/>
    <p:sldLayoutId id="2147493971" r:id="rId9"/>
    <p:sldLayoutId id="2147493972" r:id="rId10"/>
    <p:sldLayoutId id="21474939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00" r:id="rId1"/>
    <p:sldLayoutId id="2147494001" r:id="rId2"/>
    <p:sldLayoutId id="2147494002" r:id="rId3"/>
    <p:sldLayoutId id="2147494003" r:id="rId4"/>
    <p:sldLayoutId id="2147494004" r:id="rId5"/>
    <p:sldLayoutId id="2147494005" r:id="rId6"/>
    <p:sldLayoutId id="2147494006" r:id="rId7"/>
    <p:sldLayoutId id="2147494007" r:id="rId8"/>
    <p:sldLayoutId id="2147494008" r:id="rId9"/>
    <p:sldLayoutId id="2147494009" r:id="rId10"/>
    <p:sldLayoutId id="21474940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学校双减的前景与展望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双减政策的提出和实施</a:t>
            </a:r>
            <a:endParaRPr altLang="en-US" lang="zh-CN"/>
          </a:p>
        </p:txBody>
      </p:sp>
      <p:sp>
        <p:nvSpPr>
          <p:cNvPr id="104885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提出背景：减轻学生课业负担，促进教育公平和质量提升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实施目标：优化教育生态，促进学生全面发展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主要措施：减少作业量，控制考试次数，规范校外培训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实施效果：有效减轻学生课业负担，提升教育质量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89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提高教育质量，增强学生综合素质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深化教育改革，促进教育公平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缓解教育焦虑，营造良好教育生态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双减政策的影响和效果</a:t>
            </a:r>
            <a:endParaRPr altLang="en-US" dirty="0" lang="zh-CN"/>
          </a:p>
        </p:txBody>
      </p:sp>
      <p:sp>
        <p:nvSpPr>
          <p:cNvPr id="1048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对学生和家长的影响</a:t>
            </a:r>
            <a:endParaRPr altLang="en-US" lang="zh-CN"/>
          </a:p>
        </p:txBody>
      </p:sp>
      <p:sp>
        <p:nvSpPr>
          <p:cNvPr id="104898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减轻学业负担，提高学习效率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促进学生全面发展，培养创新精神和实践能力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增强家长的教育焦虑和压力，需要更多关注和陪伴孩子成长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促进家校共育，加强家长与学校的沟通和合作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对学校和教师的影响</a:t>
            </a:r>
            <a:endParaRPr altLang="en-US" lang="zh-CN"/>
          </a:p>
        </p:txBody>
      </p:sp>
      <p:sp>
        <p:nvSpPr>
          <p:cNvPr id="104903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学校方面：减轻学生课业负担，促进学生全面发展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教师方面：提高教学质量，优化教学方式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教师培训：加强教师培训，提高教师专业素养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评价机制：完善评价机制，促进学生个性化发展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对教育培训机构的影响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学科类培训机构转型和升级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减少学科类培训机构的数量和规模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增加非学科类培训机构的数量和种类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提升教育培训机构的教学质量和效果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双减政策的实施效果和存在的问题</a:t>
            </a:r>
            <a:endParaRPr altLang="en-US" lang="zh-CN"/>
          </a:p>
        </p:txBody>
      </p:sp>
      <p:sp>
        <p:nvSpPr>
          <p:cNvPr id="1049130" name="矩形: 圆角 4"/>
          <p:cNvSpPr/>
          <p:nvPr>
            <p:custDataLst>
              <p:tags r:id="rId1"/>
            </p:custDataLst>
          </p:nvPr>
        </p:nvSpPr>
        <p:spPr>
          <a:xfrm>
            <a:off x="1524000" y="3321934"/>
            <a:ext cx="3057001" cy="89756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"/>
            </p:custDataLst>
          </p:nvPr>
        </p:nvSpPr>
        <p:spPr>
          <a:xfrm>
            <a:off x="1646109" y="3442902"/>
            <a:ext cx="2811938" cy="603129"/>
          </a:xfrm>
          <a:prstGeom prst="rect"/>
          <a:noFill/>
        </p:spPr>
        <p:txBody>
          <a:bodyPr anchor="t" anchorCtr="0" bIns="0" lIns="0" rIns="0" rtlCol="0" tIns="0" wrap="square">
            <a:normAutofit fontScale="6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减轻学生负担：双减政策有效减轻了学生的学习压力和课业负担，提高了学生的综合素质和创新能力。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4" name="矩形: 圆角 4"/>
          <p:cNvSpPr/>
          <p:nvPr>
            <p:custDataLst>
              <p:tags r:id="rId3"/>
            </p:custDataLst>
          </p:nvPr>
        </p:nvSpPr>
        <p:spPr>
          <a:xfrm>
            <a:off x="8297643" y="3322505"/>
            <a:ext cx="3057001" cy="89756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4"/>
            </p:custDataLst>
          </p:nvPr>
        </p:nvSpPr>
        <p:spPr>
          <a:xfrm>
            <a:off x="8419753" y="3443473"/>
            <a:ext cx="2811938" cy="603129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存在的问题：双减政策实施过程中存在一些问题，如学科类培训隐形变异、非学科类培训良莠不齐等，需要进一步加强监管和规范。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8" name="矩形: 圆角 4"/>
          <p:cNvSpPr/>
          <p:nvPr>
            <p:custDataLst>
              <p:tags r:id="rId5"/>
            </p:custDataLst>
          </p:nvPr>
        </p:nvSpPr>
        <p:spPr>
          <a:xfrm>
            <a:off x="4927084" y="3323076"/>
            <a:ext cx="3057001" cy="89756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6"/>
            </p:custDataLst>
          </p:nvPr>
        </p:nvSpPr>
        <p:spPr>
          <a:xfrm>
            <a:off x="5049193" y="3444044"/>
            <a:ext cx="2811938" cy="603129"/>
          </a:xfrm>
          <a:prstGeom prst="rect"/>
          <a:noFill/>
        </p:spPr>
        <p:txBody>
          <a:bodyPr anchor="t" anchorCtr="0" bIns="0" lIns="0" rIns="0" rtlCol="0" tIns="0" wrap="square">
            <a:normAutofit fontScale="6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促进教育公平：双减政策有助于缩小城乡、区域和校际间的教育差距，让更多的孩子享受到优质教育资源。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双减政策的未来展望和发展方向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完善政策体系和监管机制</a:t>
            </a:r>
            <a:endParaRPr altLang="en-US" lang="zh-CN"/>
          </a:p>
        </p:txBody>
      </p:sp>
      <p:sp>
        <p:nvSpPr>
          <p:cNvPr id="10492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建立完善的政策体系，确保双减政策的有效实施。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加强监管机制，对违反双减政策的行为进行严厉打击。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定期评估政策效果，及时调整和完善相关政策。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鼓励社会各界共同参与双减政策的监督和实施。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推进教育公平和优质教育资源均衡发展</a:t>
            </a:r>
            <a:endParaRPr altLang="en-US" lang="zh-CN"/>
          </a:p>
        </p:txBody>
      </p:sp>
      <p:sp>
        <p:nvSpPr>
          <p:cNvPr id="1049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优化教育资源配置，提高教育资源利用效率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推进教育信息化和数字化建设，扩大优质教育资源覆盖面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完善教育评价体系，促进学生全面发展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加强教师队伍建设，提高教师素质和教学水平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加强学校教育和家庭教育的高效结合</a:t>
            </a:r>
            <a:endParaRPr altLang="en-US" lang="zh-CN"/>
          </a:p>
        </p:txBody>
      </p:sp>
      <p:sp>
        <p:nvSpPr>
          <p:cNvPr id="104933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开展家庭教育指导，提高家长的教育素养和能力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建立家校沟通机制，加强信息共享和协作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鼓励家长参与学校教育活动，促进亲子互动和教育效果的提升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探索学校与家庭共同教育的模式，实现教育资源的优化配置和高效利用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探索多元化的评价体系和学生发展路径</a:t>
            </a:r>
            <a:endParaRPr altLang="en-US" lang="zh-CN"/>
          </a:p>
        </p:txBody>
      </p:sp>
      <p:sp>
        <p:nvSpPr>
          <p:cNvPr id="104938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建立多元评价体系：除了考试成绩外，还应关注学生的综合素质和能力，如创新、实践、团队合作等。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促进学生全面发展：通过开展各种课外活动、社会实践等方式，培养学生的兴趣爱好和特长，提高其综合素质。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创新人才培养模式：加强与企业的合作，开展产学研一体化教育，培养具有创新精神和实践能力的人才。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优化教育资源分配：加大对农村和贫困地区的投入，提高教育公平和质量，为学生的全面发展提供更好的条件。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双减政策与教育改革的关系</a:t>
            </a:r>
            <a:endParaRPr altLang="en-US" dirty="0" lang="zh-CN"/>
          </a:p>
        </p:txBody>
      </p:sp>
      <p:sp>
        <p:nvSpPr>
          <p:cNvPr id="10494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双减政策与教育评价改革的关系</a:t>
            </a:r>
            <a:endParaRPr altLang="en-US" lang="zh-CN"/>
          </a:p>
        </p:txBody>
      </p:sp>
      <p:sp>
        <p:nvSpPr>
          <p:cNvPr id="104947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双减政策与教育评价改革相互促进，共同推动教育领域的综合改革。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教育评价改革需要与双减政策相配合，共同营造良好的教育生态，促进学生健康成长。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双减政策是教育评价改革的重要组成部分，旨在减轻学生和家庭的负担，提高教育质量。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双减政策对教育评价改革提出了新的要求，需要建立以学生全面发展为核心的教育评价体系。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双减政策与教育治理现代化的关系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教育治理现代化要求政府、学校、社会等多方共同参与，双减政策可以促进这种多元共治的模式，推动教育治理体系和治理能力现代化。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双减政策是教育治理现代化的重要举措之一，旨在减轻学生和家庭的负担，提高教育质量。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双减政策要求学校和教师提高课堂教学质量，加强课后服务，推进教育信息化和智能化，这些措施有助于实现教育治理的现代化。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双减政策在实施过程中需要加强监督和管理，完善相关法律法规，这有助于提高教育治理的透明度和公正性，促进教育治理的现代化。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双减政策与教育国际化发展的关系</a:t>
            </a:r>
            <a:endParaRPr altLang="en-US" lang="zh-CN"/>
          </a:p>
        </p:txBody>
      </p:sp>
      <p:sp>
        <p:nvSpPr>
          <p:cNvPr id="104959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教育国际化如何助力双减政策的实施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双减政策对教育国际化的影响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双减政策下教育国际化的机遇与挑战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双减政策与教育国际化发展的相互促进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双减政策与教育创新发展的关系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双减政策是教育改革的重要组成部分，旨在减轻学生和家庭的负担，提高教育质量。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双减政策鼓励学校和教师创新教学方式和方法，注重学生的个性化发展，提高教育教学的针对性和实效性。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双减政策推动了校外培训机构的规范发展，促进了教育培训市场的专业化、规范化、国际化。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双减政策有利于促进教育公平，缩小城乡、区域、校际之间的教育差距，提高教育整体水平。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双减政策的实践探索和案例分析</a:t>
            </a:r>
            <a:endParaRPr altLang="en-US" dirty="0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各地双减政策的实践探索和经验分享</a:t>
            </a:r>
            <a:endParaRPr altLang="en-US" lang="zh-CN"/>
          </a:p>
        </p:txBody>
      </p:sp>
      <p:sp>
        <p:nvSpPr>
          <p:cNvPr id="10497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北京：推出课后服务，满足学生多样化需求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上海：实施“作业熔断”机制，减轻学生作业负担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江苏：开展校外培训机构治理，规范市场秩序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四川：创新课堂教学模式，提高课堂教学质量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优秀学校和教师在双减政策下的教育实践和创新</a:t>
            </a:r>
            <a:endParaRPr altLang="en-US" lang="zh-CN"/>
          </a:p>
        </p:txBody>
      </p:sp>
      <p:sp>
        <p:nvSpPr>
          <p:cNvPr id="104979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案例一：某小学实施个性化教育，减轻学生作业负担，提高教学质量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案例二：某初中教师利用信息技术手段，优化教学方式，提升课堂效率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案例三：某高中开展多元评价体系，关注学生综合素质，促进学生全面发展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案例四：某外国语学校注重国际交流与合作，拓展学生国际视野，提升跨文化交流能力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教育培训机构的转型和升级案例分析</a:t>
            </a:r>
            <a:endParaRPr altLang="en-US" lang="zh-CN"/>
          </a:p>
        </p:txBody>
      </p:sp>
      <p:sp>
        <p:nvSpPr>
          <p:cNvPr id="104984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背景：双减政策出台，教育培训机构面临转型压力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案例1：某线上英语培训机构转型为素质教育平台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案例2：某线下学科培训机构转型为家庭教育中心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案例3：某大型连锁培训机构推出线上线下融合的新模式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社会组织和企业在双减政策下的参与和贡献</a:t>
            </a:r>
            <a:endParaRPr altLang="en-US" lang="zh-CN"/>
          </a:p>
        </p:txBody>
      </p:sp>
      <p:sp>
        <p:nvSpPr>
          <p:cNvPr id="1049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社会组织：提供课后服务、开展校外活动等支持措施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企业：投资教育科技、优化作业系统等创新方式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成功案例：某教育培训机构转型为课后服务提供商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案例分析：企业如何应对双减政策并实现可持续发展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对双减政策的总结和评价</a:t>
            </a:r>
            <a:endParaRPr altLang="en-US" lang="zh-CN"/>
          </a:p>
        </p:txBody>
      </p:sp>
      <p:sp>
        <p:nvSpPr>
          <p:cNvPr id="104997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减负提质：双减政策有效减轻了学生的课业负担，提高了教育质量。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促进教育公平：双减政策有助于缩小教育差距，促进教育公平。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激发兴趣特长：双减政策鼓励学生发展兴趣和特长，促进个性化发展。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强化家校共育：双减政策强调家校合作，共同参与孩子的成长和教育。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对未来双减政策发展的建议和展望</a:t>
            </a:r>
            <a:endParaRPr altLang="en-US" lang="zh-CN"/>
          </a:p>
        </p:txBody>
      </p:sp>
      <p:sp>
        <p:nvSpPr>
          <p:cNvPr id="105003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完善政策法规，确保双减政策的可持续性和长期性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加强监督和评估，确保双减政策的有效实施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鼓励和支持学校开展多元化教育模式，提高教育质量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加强家庭教育指导，提高家长的教育意识和能力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2024-01-05T08:02:47Z</dcterms:created>
  <dcterms:modified xsi:type="dcterms:W3CDTF">2024-01-05T08:02:47Z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ddc3efe1d32f40dc8ffbdcc849fd2ded_21</vt:lpwstr>
  </property>
</Properties>
</file>