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61" r:id="rId1"/>
    <p:sldMasterId id="2147489398" r:id="rId2"/>
  </p:sldMasterIdLst>
  <p:notesMasterIdLst>
    <p:notesMasterId r:id="rId3"/>
  </p:notesMasterIdLst>
  <p:sldIdLst>
    <p:sldId id="2930" r:id="rId4"/>
    <p:sldId id="2935" r:id="rId5"/>
    <p:sldId id="2939" r:id="rId6"/>
    <p:sldId id="2942" r:id="rId7"/>
    <p:sldId id="2945" r:id="rId8"/>
    <p:sldId id="2948" r:id="rId9"/>
    <p:sldId id="2951" r:id="rId10"/>
    <p:sldId id="2954" r:id="rId11"/>
    <p:sldId id="2957" r:id="rId12"/>
    <p:sldId id="2960" r:id="rId13"/>
    <p:sldId id="2963" r:id="rId14"/>
    <p:sldId id="2966" r:id="rId15"/>
    <p:sldId id="2969" r:id="rId16"/>
    <p:sldId id="2972" r:id="rId17"/>
    <p:sldId id="2975" r:id="rId18"/>
    <p:sldId id="2978" r:id="rId19"/>
    <p:sldId id="2981" r:id="rId20"/>
    <p:sldId id="2984" r:id="rId21"/>
    <p:sldId id="2987" r:id="rId22"/>
    <p:sldId id="2990" r:id="rId23"/>
    <p:sldId id="2993" r:id="rId24"/>
    <p:sldId id="2996" r:id="rId25"/>
    <p:sldId id="2999" r:id="rId26"/>
    <p:sldId id="300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62" r:id="rId1"/>
    <p:sldLayoutId id="2147489363" r:id="rId2"/>
    <p:sldLayoutId id="2147489364" r:id="rId3"/>
    <p:sldLayoutId id="2147489365" r:id="rId4"/>
    <p:sldLayoutId id="2147489366" r:id="rId5"/>
    <p:sldLayoutId id="2147489367" r:id="rId6"/>
    <p:sldLayoutId id="2147489368" r:id="rId7"/>
    <p:sldLayoutId id="2147489369" r:id="rId8"/>
    <p:sldLayoutId id="2147489370" r:id="rId9"/>
    <p:sldLayoutId id="2147489371" r:id="rId10"/>
    <p:sldLayoutId id="21474893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99" r:id="rId1"/>
    <p:sldLayoutId id="2147489400" r:id="rId2"/>
    <p:sldLayoutId id="2147489401" r:id="rId3"/>
    <p:sldLayoutId id="2147489402" r:id="rId4"/>
    <p:sldLayoutId id="2147489403" r:id="rId5"/>
    <p:sldLayoutId id="2147489404" r:id="rId6"/>
    <p:sldLayoutId id="2147489405" r:id="rId7"/>
    <p:sldLayoutId id="2147489406" r:id="rId8"/>
    <p:sldLayoutId id="2147489407" r:id="rId9"/>
    <p:sldLayoutId id="2147489408" r:id="rId10"/>
    <p:sldLayoutId id="21474894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高新技术产业市场分析及2024年投资前景预测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9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2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高新技术产业概述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高新技术产业市场现状分析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2024年高新技术产业投资前景预测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84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69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80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80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高新技术产业的发展趋势和未来展望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752919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63905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7717155" y="495617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771715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高新技术产业的政策支持和人才培养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高新技术产业概述</a:t>
            </a:r>
            <a:endParaRPr altLang="en-US" lang="zh-CN"/>
          </a:p>
        </p:txBody>
      </p:sp>
      <p:sp>
        <p:nvSpPr>
          <p:cNvPr id="104899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高新技术产业的定义和分类</a:t>
            </a:r>
            <a:endParaRPr altLang="en-US" lang="zh-CN"/>
          </a:p>
        </p:txBody>
      </p:sp>
      <p:sp>
        <p:nvSpPr>
          <p:cNvPr id="1049064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66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定义：高新技术产业是指以高新技术为基础，从事产品研究、开发、生产、销售和技术服务的企业集合。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72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74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分类：根据产业特点和发展重点，高新技术产业可分为信息技术、生物技术、新材料技术、新能源技术、航天技术等五大领域。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高新技术产业的特点和发展趋势</a:t>
            </a:r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高技术产业的特点：高技术产业是指利用高新技术和先进技术，通过高强度、大规模的研发投入，创造高附加值、高竞争力的产品和服务，并实现快速发展的产业。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高技术产业的发展趋势：随着科技的不断进步和全球化的加速，高技术产业呈现出以下趋势：技术更新换代加速、创新模式多样化、产业链全球化、跨界融合发展等。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高技术产业对经济增长的贡献：高技术产业已成为全球经济增长的主要动力之一，对经济增长的贡献不断增大。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高技术产业在未来的发展前景：随着科技的不断发展，高技术产业将继续保持快速发展的态势，未来将有更多的高技术产业涌现，为经济增长和社会发展提供强大的动力。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高新技术产业市场现状分析</a:t>
            </a:r>
            <a:endParaRPr altLang="en-US" lang="zh-CN"/>
          </a:p>
        </p:txBody>
      </p:sp>
      <p:sp>
        <p:nvSpPr>
          <p:cNvPr id="104917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全球高新技术产业市场现状</a:t>
            </a:r>
            <a:endParaRPr altLang="en-US" lang="zh-CN"/>
          </a:p>
        </p:txBody>
      </p:sp>
      <p:sp>
        <p:nvSpPr>
          <p:cNvPr id="10492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市场规模持续扩大，增长速度加快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创新驱动成为主流，技术更新换代加速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产业布局不断优化，新兴产业蓬勃发展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市场竞争日趋激烈，企业兼并重组加速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中国高新技术产业市场现状</a:t>
            </a:r>
            <a:endParaRPr altLang="en-US" lang="zh-CN"/>
          </a:p>
        </p:txBody>
      </p:sp>
      <p:sp>
        <p:nvSpPr>
          <p:cNvPr id="10493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市场规模：持续增长，成为全球最大的高新技术市场之一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技术创新：不断涌现，引领全球技术发展方向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产业布局：以北京、上海、深圳等城市为中心，形成了一批具有国际竞争力的产业集群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政策支持：政府出台了一系列政策措施，为高新技术产业发展提供了有力保障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高新技术产业市场存在的问题和挑战</a:t>
            </a:r>
            <a:endParaRPr altLang="en-US" lang="zh-CN"/>
          </a:p>
        </p:txBody>
      </p:sp>
      <p:sp>
        <p:nvSpPr>
          <p:cNvPr id="10493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人才短缺问题严重，企业需加强人才培养和引进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知识产权保护不足，企业面临技术泄露风险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市场竞争激烈，企业需不断提升自身竞争力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技术更新换代迅速，企业需不断投入研发资金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2024年高新技术产业投资前景预测</a:t>
            </a:r>
            <a:endParaRPr altLang="en-US" lang="zh-CN"/>
          </a:p>
        </p:txBody>
      </p:sp>
      <p:sp>
        <p:nvSpPr>
          <p:cNvPr id="104946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政策环境：政府对高新技术产业的支持政策及未来政策走向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市场环境：高新技术产业市场规模及增长趋势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技术环境：关键技术的发展状况及未来技术趋势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人才环境：高新技术产业人才供需状况及人才培养机制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人工智能：随着技术的不断进步，AI领域的投资机会将不断增加。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生物技术：随着人口老龄化和健康意识的提高，生物技术领域的投资机会将逐渐显现。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区块链技术：区块链技术的应用范围不断扩大，为投资者提供了新的投资机会。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新能源技术：随着环保意识的提高和能源结构的转型，新能源技术领域的投资机会将逐渐增多。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6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技术风险：技术更新迅速，需要不断跟进和研发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市场风险：竞争激烈，市场份额不稳定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政策风险：政策调整和法规变化可能影响产业发展和投资回报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人才风险：高素质人才短缺，可能影响产业创新和发展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多元化投资组合以降低风险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关注企业财务状况和盈利能力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关注具有创新能力和技术优势的企业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深入研究行业发展趋势和政策环境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高新技术产业的发展趋势和未来展望</a:t>
            </a:r>
            <a:endParaRPr altLang="en-US" lang="zh-CN"/>
          </a:p>
        </p:txBody>
      </p:sp>
      <p:sp>
        <p:nvSpPr>
          <p:cNvPr id="104981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技术创新驱动的发展趋势</a:t>
            </a:r>
            <a:endParaRPr altLang="en-US" lang="zh-CN"/>
          </a:p>
        </p:txBody>
      </p:sp>
      <p:sp>
        <p:nvSpPr>
          <p:cNvPr id="10498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人工智能技术：在医疗、金融、制造等领域广泛应用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区块链技术：实现数据安全、透明和不可篡改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5G技术：推动物联网、自动驾驶等领域的发展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新能源技术：降低碳排放，实现可持续发展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跨界融合的发展趋势</a:t>
            </a:r>
            <a:endParaRPr altLang="en-US" lang="zh-CN"/>
          </a:p>
        </p:txBody>
      </p:sp>
      <p:sp>
        <p:nvSpPr>
          <p:cNvPr id="10499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跨界融合的定义：不同领域、行业之间的合作与融合，打破传统界限，创造新的商业模式和价值链。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跨界融合的驱动因素：技术进步、市场竞争、消费需求等多方面因素推动不同产业之间的交叉融合。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跨界融合的主要表现：互联网+、智能制造、数字化医疗等领域的跨界融合，实现资源共享、优势互补，提升产业整体竞争力。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跨界融合的未来展望：随着技术的不断创新和市场需求的不断变化，跨界融合将成为未来产业发展的主流趋势，为经济发展注入新的活力。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绿色发展的发展趋势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市场需求：消费者对环保、健康、安全等方面的需求日益增长，推动绿色产品的市场需求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政策支持：政府出台一系列政策鼓励绿色发展，推动产业转型升级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技术创新：企业加大研发投入，推动绿色技术的创新和应用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国际合作：国际社会加强绿色发展领域的合作，共同应对气候变化等全球性挑战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国际化发展的发展趋势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技术创新：国际间的技术交流与合作将加强，推动产业技术不断升级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全球化趋势：高新技术产业将更加融入全球市场，跨国合作成为常态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投资机会：国际资本将更加关注高新技术产业，为产业发展提供资金支持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人才流动：国际化发展将促进人才跨国流动，为高新技术产业提供智力支持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高新技术产业的政策支持和人才培养</a:t>
            </a:r>
            <a:endParaRPr altLang="en-US" lang="zh-CN"/>
          </a:p>
        </p:txBody>
      </p:sp>
      <p:sp>
        <p:nvSpPr>
          <p:cNvPr id="105016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高新技术产业的政策支持体系</a:t>
            </a:r>
            <a:endParaRPr altLang="en-US" lang="zh-CN"/>
          </a:p>
        </p:txBody>
      </p:sp>
      <p:sp>
        <p:nvSpPr>
          <p:cNvPr id="10502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金融政策：引导金融机构加大对高新技术产业的信贷支持，推动股权投资等创新金融工具的发展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财政政策：提供税收优惠、专项资金支持等，鼓励企业加大研发投入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产业政策：制定高新技术产业发展规划，明确重点领域和方向，优化产业布局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科技政策：加强科技创新体系建设，提高技术成果转化率，促进产学研合作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高新技术产业的人才培养和引进</a:t>
            </a:r>
            <a:endParaRPr altLang="en-US" lang="zh-CN"/>
          </a:p>
        </p:txBody>
      </p:sp>
      <p:sp>
        <p:nvSpPr>
          <p:cNvPr id="1050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政策支持：政府出台了一系列政策，鼓励高新技术产业的人才培养和引进，包括税收优惠、资金扶持等。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人才引进：通过优化人才引进政策，吸引国内外高新技术产业人才，为产业发展提供智力支持。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人才激励：建立合理的人才激励机制，激发人才创新创造活力，推动高新技术产业的快速发展。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人才培养：高校和企业加强合作，开设相关专业和课程，培养高新技术产业所需的人才。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高新技术产业的创新创业支持和服务体系</a:t>
            </a:r>
            <a:endParaRPr altLang="en-US" lang="zh-CN"/>
          </a:p>
        </p:txBody>
      </p:sp>
      <p:sp>
        <p:nvSpPr>
          <p:cNvPr id="10503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技术创新：鼓励企业加大研发投入，推动高新技术产业的技术创新和产品升级。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政策扶持：政府出台了一系列政策，为高新技术产业的创新创业提供资金、税收等方面的支持。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人才培养：高新技术产业的发展需要高素质的人才，政府和企业通过各种途径培养和引进人才。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金融服务：为高新技术产业提供多元化的金融服务，包括风险投资、贷款等，帮助企业解决融资难题。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46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5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5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5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5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5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5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5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5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SLIDE_ID" val="custom2023025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6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8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2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7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2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1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2024-01-05T03:20:15Z</dcterms:created>
  <dcterms:modified xsi:type="dcterms:W3CDTF">2024-01-05T03:20:15Z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8d09315fb27747219895d077a96250f7_21</vt:lpwstr>
  </property>
</Properties>
</file>