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256" r:id="rId3"/>
    <p:sldId id="310" r:id="rId5"/>
    <p:sldId id="315" r:id="rId6"/>
    <p:sldId id="311" r:id="rId7"/>
    <p:sldId id="312" r:id="rId8"/>
    <p:sldId id="317" r:id="rId9"/>
    <p:sldId id="351" r:id="rId10"/>
    <p:sldId id="352" r:id="rId11"/>
    <p:sldId id="318" r:id="rId12"/>
    <p:sldId id="319" r:id="rId13"/>
    <p:sldId id="320" r:id="rId14"/>
    <p:sldId id="321" r:id="rId15"/>
    <p:sldId id="350" r:id="rId16"/>
    <p:sldId id="322" r:id="rId17"/>
    <p:sldId id="353" r:id="rId18"/>
    <p:sldId id="328" r:id="rId19"/>
    <p:sldId id="354" r:id="rId20"/>
    <p:sldId id="329" r:id="rId21"/>
    <p:sldId id="331" r:id="rId22"/>
    <p:sldId id="332" r:id="rId23"/>
    <p:sldId id="335" r:id="rId24"/>
    <p:sldId id="336" r:id="rId25"/>
    <p:sldId id="337" r:id="rId26"/>
    <p:sldId id="355" r:id="rId27"/>
    <p:sldId id="338" r:id="rId28"/>
    <p:sldId id="334" r:id="rId29"/>
    <p:sldId id="361" r:id="rId30"/>
    <p:sldId id="359" r:id="rId31"/>
    <p:sldId id="362" r:id="rId32"/>
    <p:sldId id="364" r:id="rId33"/>
    <p:sldId id="363" r:id="rId34"/>
    <p:sldId id="356" r:id="rId35"/>
    <p:sldId id="357" r:id="rId36"/>
    <p:sldId id="358" r:id="rId37"/>
    <p:sldId id="348" r:id="rId38"/>
    <p:sldId id="349" r:id="rId39"/>
    <p:sldId id="302"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75B4"/>
    <a:srgbClr val="0000FF"/>
    <a:srgbClr val="CCEB31"/>
    <a:srgbClr val="30274D"/>
    <a:srgbClr val="C2E416"/>
    <a:srgbClr val="0069BF"/>
    <a:srgbClr val="A4FA3C"/>
    <a:srgbClr val="F6F640"/>
    <a:srgbClr val="A0BC12"/>
    <a:srgbClr val="8C8D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4660"/>
  </p:normalViewPr>
  <p:slideViewPr>
    <p:cSldViewPr snapToGrid="0">
      <p:cViewPr>
        <p:scale>
          <a:sx n="66" d="100"/>
          <a:sy n="66" d="100"/>
        </p:scale>
        <p:origin x="-1195" y="-47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51" d="100"/>
          <a:sy n="51" d="100"/>
        </p:scale>
        <p:origin x="-27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E026E-5821-4914-88D2-30408802E00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8D247-7245-4E89-ABFF-FE914D202D3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image" Target="../media/image2.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组合 13"/>
          <p:cNvGrpSpPr/>
          <p:nvPr userDrawn="1"/>
        </p:nvGrpSpPr>
        <p:grpSpPr>
          <a:xfrm>
            <a:off x="195872" y="5053131"/>
            <a:ext cx="5146148" cy="807317"/>
            <a:chOff x="12666304" y="9218286"/>
            <a:chExt cx="11479713" cy="1800914"/>
          </a:xfrm>
        </p:grpSpPr>
        <p:sp>
          <p:nvSpPr>
            <p:cNvPr id="15"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9"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8"/>
            <p:cNvGrpSpPr/>
            <p:nvPr/>
          </p:nvGrpSpPr>
          <p:grpSpPr>
            <a:xfrm>
              <a:off x="20411556" y="9665676"/>
              <a:ext cx="905522" cy="906114"/>
              <a:chOff x="2524463" y="4766967"/>
              <a:chExt cx="618725" cy="618888"/>
            </a:xfrm>
            <a:solidFill>
              <a:schemeClr val="bg1"/>
            </a:solidFill>
          </p:grpSpPr>
          <p:sp>
            <p:nvSpPr>
              <p:cNvPr id="39"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3"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4"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21"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2" name="Group 67"/>
            <p:cNvGrpSpPr/>
            <p:nvPr/>
          </p:nvGrpSpPr>
          <p:grpSpPr>
            <a:xfrm>
              <a:off x="15607551" y="9704047"/>
              <a:ext cx="789822" cy="829308"/>
              <a:chOff x="6550342" y="10834538"/>
              <a:chExt cx="593638" cy="623070"/>
            </a:xfrm>
            <a:solidFill>
              <a:srgbClr val="FFFFFF"/>
            </a:solidFill>
          </p:grpSpPr>
          <p:sp>
            <p:nvSpPr>
              <p:cNvPr id="30"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7"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3" name="Group 77"/>
            <p:cNvGrpSpPr/>
            <p:nvPr/>
          </p:nvGrpSpPr>
          <p:grpSpPr>
            <a:xfrm>
              <a:off x="17960356" y="9740260"/>
              <a:ext cx="845450" cy="756950"/>
              <a:chOff x="13222514" y="10847085"/>
              <a:chExt cx="635447" cy="568706"/>
            </a:xfrm>
            <a:solidFill>
              <a:srgbClr val="FFFFFF"/>
            </a:solidFill>
          </p:grpSpPr>
          <p:sp>
            <p:nvSpPr>
              <p:cNvPr id="27"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4" name="Group 81"/>
            <p:cNvGrpSpPr/>
            <p:nvPr/>
          </p:nvGrpSpPr>
          <p:grpSpPr>
            <a:xfrm>
              <a:off x="22833930" y="9704084"/>
              <a:ext cx="823198" cy="829298"/>
              <a:chOff x="15935700" y="10788544"/>
              <a:chExt cx="618722" cy="623064"/>
            </a:xfrm>
            <a:solidFill>
              <a:srgbClr val="FFFFFF"/>
            </a:solidFill>
          </p:grpSpPr>
          <p:sp>
            <p:nvSpPr>
              <p:cNvPr id="25"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2" name="日期占位符 1"/>
          <p:cNvSpPr>
            <a:spLocks noGrp="1"/>
          </p:cNvSpPr>
          <p:nvPr>
            <p:ph type="dt" sz="half" idx="10"/>
          </p:nvPr>
        </p:nvSpPr>
        <p:spPr/>
        <p:txBody>
          <a:bodyPr/>
          <a:lstStyle/>
          <a:p>
            <a:endParaRPr lang="zh-CN" altLang="en-US"/>
          </a:p>
        </p:txBody>
      </p:sp>
      <p:sp>
        <p:nvSpPr>
          <p:cNvPr id="3"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
        <p:nvSpPr>
          <p:cNvPr id="4" name="矩形 3"/>
          <p:cNvSpPr/>
          <p:nvPr userDrawn="1"/>
        </p:nvSpPr>
        <p:spPr>
          <a:xfrm>
            <a:off x="0" y="-1"/>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五边形 1"/>
          <p:cNvSpPr/>
          <p:nvPr userDrawn="1"/>
        </p:nvSpPr>
        <p:spPr>
          <a:xfrm>
            <a:off x="0" y="0"/>
            <a:ext cx="3867807" cy="6858000"/>
          </a:xfrm>
          <a:prstGeom prst="homePlate">
            <a:avLst>
              <a:gd name="adj" fmla="val 17328"/>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800" b="1" spc="300" dirty="0" smtClean="0">
                <a:latin typeface="+mj-ea"/>
                <a:ea typeface="+mj-ea"/>
              </a:rPr>
              <a:t>目 录</a:t>
            </a:r>
            <a:endParaRPr lang="en-US" altLang="zh-CN" sz="4800" b="1" spc="300" dirty="0" smtClean="0">
              <a:latin typeface="+mj-ea"/>
              <a:ea typeface="+mj-ea"/>
            </a:endParaRPr>
          </a:p>
          <a:p>
            <a:pPr algn="ctr">
              <a:lnSpc>
                <a:spcPct val="150000"/>
              </a:lnSpc>
            </a:pPr>
            <a:r>
              <a:rPr lang="en-US" altLang="zh-CN" sz="4800" b="1" spc="300" dirty="0" smtClean="0">
                <a:ea typeface="+mj-ea"/>
              </a:rPr>
              <a:t>Content</a:t>
            </a:r>
            <a:endParaRPr lang="zh-CN" altLang="en-US" sz="4800" b="1" spc="300" dirty="0">
              <a:ea typeface="+mj-ea"/>
            </a:endParaRPr>
          </a:p>
        </p:txBody>
      </p:sp>
      <p:sp>
        <p:nvSpPr>
          <p:cNvPr id="3" name="日期占位符 2"/>
          <p:cNvSpPr>
            <a:spLocks noGrp="1"/>
          </p:cNvSpPr>
          <p:nvPr>
            <p:ph type="dt" sz="half" idx="10"/>
          </p:nvPr>
        </p:nvSpPr>
        <p:spPr/>
        <p:txBody>
          <a:bodyPr/>
          <a:lstStyle/>
          <a:p>
            <a:endParaRPr lang="zh-CN" altLang="en-US"/>
          </a:p>
        </p:txBody>
      </p:sp>
      <p:sp>
        <p:nvSpPr>
          <p:cNvPr id="4" name="灯片编号占位符 3"/>
          <p:cNvSpPr>
            <a:spLocks noGrp="1"/>
          </p:cNvSpPr>
          <p:nvPr>
            <p:ph type="sldNum" sz="quarter" idx="11"/>
          </p:nvPr>
        </p:nvSpPr>
        <p:spPr>
          <a:xfrm>
            <a:off x="9273101"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796" y="798"/>
          <a:ext cx="793" cy="793"/>
        </p:xfrm>
        <a:graphic>
          <a:graphicData uri="http://schemas.openxmlformats.org/presentationml/2006/ole">
            <mc:AlternateContent xmlns:mc="http://schemas.openxmlformats.org/markup-compatibility/2006">
              <mc:Choice xmlns:v="urn:schemas-microsoft-com:vml" Requires="v">
                <p:oleObj spid="_x0000_s2176" name="think-cell Slide" r:id="rId3" imgW="0" imgH="0" progId="TCLayout.ActiveDocument.1">
                  <p:embed/>
                </p:oleObj>
              </mc:Choice>
              <mc:Fallback>
                <p:oleObj name="think-cell Slide" r:id="rId3" imgW="0" imgH="0" progId="TCLayout.ActiveDocument.1">
                  <p:embed/>
                  <p:pic>
                    <p:nvPicPr>
                      <p:cNvPr id="0" name="Object 2" hidden="1"/>
                      <p:cNvPicPr/>
                      <p:nvPr/>
                    </p:nvPicPr>
                    <p:blipFill>
                      <a:blip r:embed="rId4"/>
                      <a:stretch>
                        <a:fillRect/>
                      </a:stretch>
                    </p:blipFill>
                    <p:spPr>
                      <a:xfrm>
                        <a:off x="796" y="798"/>
                        <a:ext cx="793" cy="793"/>
                      </a:xfrm>
                      <a:prstGeom prst="rect">
                        <a:avLst/>
                      </a:prstGeom>
                    </p:spPr>
                  </p:pic>
                </p:oleObj>
              </mc:Fallback>
            </mc:AlternateContent>
          </a:graphicData>
        </a:graphic>
      </p:graphicFrame>
      <p:sp>
        <p:nvSpPr>
          <p:cNvPr id="8" name="矩形 7"/>
          <p:cNvSpPr/>
          <p:nvPr userDrawn="1"/>
        </p:nvSpPr>
        <p:spPr>
          <a:xfrm>
            <a:off x="0" y="185738"/>
            <a:ext cx="481263" cy="603534"/>
          </a:xfrm>
          <a:prstGeom prst="rect">
            <a:avLst/>
          </a:prstGeom>
          <a:solidFill>
            <a:srgbClr val="B7C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endParaRPr lang="zh-CN" altLang="en-US"/>
          </a:p>
        </p:txBody>
      </p:sp>
      <p:sp>
        <p:nvSpPr>
          <p:cNvPr id="7"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endParaRPr lang="zh-CN" altLang="en-US" dirty="0"/>
          </a:p>
        </p:txBody>
      </p:sp>
      <p:sp>
        <p:nvSpPr>
          <p:cNvPr id="10" name="灯片编号占位符 3"/>
          <p:cNvSpPr>
            <a:spLocks noGrp="1"/>
          </p:cNvSpPr>
          <p:nvPr>
            <p:ph type="sldNum" sz="quarter" idx="11"/>
          </p:nvPr>
        </p:nvSpPr>
        <p:spPr>
          <a:xfrm>
            <a:off x="9273101" y="6356350"/>
            <a:ext cx="2743200" cy="365125"/>
          </a:xfrm>
          <a:prstGeom prst="rect">
            <a:avLst/>
          </a:prstGeom>
        </p:spPr>
        <p:txBody>
          <a:bodyPr/>
          <a:lstStyle/>
          <a:p>
            <a:fld id="{2F864A25-9965-4F61-8E8F-250006C6D194}" type="slidenum">
              <a:rPr lang="zh-CN" altLang="en-US" smtClean="0"/>
            </a:fld>
            <a:endParaRPr lang="zh-CN" altLang="en-US"/>
          </a:p>
        </p:txBody>
      </p:sp>
      <p:grpSp>
        <p:nvGrpSpPr>
          <p:cNvPr id="12" name="组合 11"/>
          <p:cNvGrpSpPr/>
          <p:nvPr userDrawn="1"/>
        </p:nvGrpSpPr>
        <p:grpSpPr>
          <a:xfrm>
            <a:off x="195872" y="5053131"/>
            <a:ext cx="5146148" cy="807317"/>
            <a:chOff x="12666304" y="9218286"/>
            <a:chExt cx="11479713" cy="1800914"/>
          </a:xfrm>
        </p:grpSpPr>
        <p:sp>
          <p:nvSpPr>
            <p:cNvPr id="13"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8"/>
            <p:cNvGrpSpPr/>
            <p:nvPr/>
          </p:nvGrpSpPr>
          <p:grpSpPr>
            <a:xfrm>
              <a:off x="20411556" y="9665676"/>
              <a:ext cx="905522" cy="906114"/>
              <a:chOff x="2524463" y="4766967"/>
              <a:chExt cx="618725" cy="618888"/>
            </a:xfrm>
            <a:solidFill>
              <a:schemeClr val="bg1"/>
            </a:solidFill>
          </p:grpSpPr>
          <p:sp>
            <p:nvSpPr>
              <p:cNvPr id="37"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9"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19"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0" name="Group 67"/>
            <p:cNvGrpSpPr/>
            <p:nvPr/>
          </p:nvGrpSpPr>
          <p:grpSpPr>
            <a:xfrm>
              <a:off x="15607551" y="9704047"/>
              <a:ext cx="789822" cy="829308"/>
              <a:chOff x="6550342" y="10834538"/>
              <a:chExt cx="593638" cy="623070"/>
            </a:xfrm>
            <a:solidFill>
              <a:srgbClr val="FFFFFF"/>
            </a:solidFill>
          </p:grpSpPr>
          <p:sp>
            <p:nvSpPr>
              <p:cNvPr id="28"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0"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1" name="Group 77"/>
            <p:cNvGrpSpPr/>
            <p:nvPr/>
          </p:nvGrpSpPr>
          <p:grpSpPr>
            <a:xfrm>
              <a:off x="17960356" y="9740260"/>
              <a:ext cx="845450" cy="756950"/>
              <a:chOff x="13222514" y="10847085"/>
              <a:chExt cx="635447" cy="568706"/>
            </a:xfrm>
            <a:solidFill>
              <a:srgbClr val="FFFFFF"/>
            </a:solidFill>
          </p:grpSpPr>
          <p:sp>
            <p:nvSpPr>
              <p:cNvPr id="25"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2" name="Group 81"/>
            <p:cNvGrpSpPr/>
            <p:nvPr/>
          </p:nvGrpSpPr>
          <p:grpSpPr>
            <a:xfrm>
              <a:off x="22833930" y="9704084"/>
              <a:ext cx="823198" cy="829298"/>
              <a:chOff x="15935700" y="10788544"/>
              <a:chExt cx="618722" cy="623064"/>
            </a:xfrm>
            <a:solidFill>
              <a:srgbClr val="FFFFFF"/>
            </a:solidFill>
          </p:grpSpPr>
          <p:sp>
            <p:nvSpPr>
              <p:cNvPr id="23"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53" name="矩形 52"/>
          <p:cNvSpPr/>
          <p:nvPr userDrawn="1"/>
        </p:nvSpPr>
        <p:spPr>
          <a:xfrm>
            <a:off x="0" y="-2"/>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3.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10" name="TextBox 9"/>
          <p:cNvSpPr txBox="1"/>
          <p:nvPr userDrawn="1"/>
        </p:nvSpPr>
        <p:spPr>
          <a:xfrm>
            <a:off x="1" y="6370376"/>
            <a:ext cx="12168554" cy="338554"/>
          </a:xfrm>
          <a:prstGeom prst="rect">
            <a:avLst/>
          </a:prstGeom>
          <a:noFill/>
        </p:spPr>
        <p:txBody>
          <a:bodyPr wrap="square" rtlCol="0">
            <a:spAutoFit/>
          </a:bodyPr>
          <a:lstStyle/>
          <a:p>
            <a:pPr algn="ctr"/>
            <a:r>
              <a:rPr lang="en-US" altLang="zh-CN" sz="1600" b="1" dirty="0" smtClean="0">
                <a:solidFill>
                  <a:srgbClr val="1A75B4"/>
                </a:solidFill>
                <a:latin typeface="+mn-ea"/>
              </a:rPr>
              <a:t>——</a:t>
            </a:r>
            <a:r>
              <a:rPr lang="en-US" altLang="zh-CN" sz="1600" b="1" baseline="0" dirty="0" smtClean="0">
                <a:solidFill>
                  <a:srgbClr val="1A75B4"/>
                </a:solidFill>
                <a:latin typeface="+mn-ea"/>
              </a:rPr>
              <a:t> </a:t>
            </a:r>
            <a:r>
              <a:rPr lang="en-US" altLang="zh-CN" sz="1600" b="1" dirty="0" smtClean="0">
                <a:solidFill>
                  <a:srgbClr val="1A75B4"/>
                </a:solidFill>
                <a:latin typeface="+mn-ea"/>
              </a:rPr>
              <a:t>LUXCASE-</a:t>
            </a:r>
            <a:r>
              <a:rPr lang="en-US" altLang="zh-CN" sz="1600" b="1" dirty="0" smtClean="0">
                <a:solidFill>
                  <a:srgbClr val="C2E416"/>
                </a:solidFill>
                <a:latin typeface="+mn-ea"/>
              </a:rPr>
              <a:t>ICT</a:t>
            </a:r>
            <a:r>
              <a:rPr lang="en-US" altLang="zh-CN" sz="1600" b="1" dirty="0" smtClean="0">
                <a:solidFill>
                  <a:srgbClr val="A0BC12"/>
                </a:solidFill>
                <a:latin typeface="+mn-ea"/>
              </a:rPr>
              <a:t> </a:t>
            </a:r>
            <a:r>
              <a:rPr lang="en-US" altLang="zh-CN" sz="1600" b="1" dirty="0" smtClean="0">
                <a:solidFill>
                  <a:srgbClr val="1A75B4"/>
                </a:solidFill>
                <a:latin typeface="+mn-ea"/>
              </a:rPr>
              <a:t>——</a:t>
            </a:r>
            <a:endParaRPr lang="zh-TW" altLang="en-US" sz="1600" b="1" dirty="0">
              <a:solidFill>
                <a:srgbClr val="1A75B4"/>
              </a:solidFill>
              <a:latin typeface="+mn-ea"/>
            </a:endParaRPr>
          </a:p>
        </p:txBody>
      </p:sp>
      <p:pic>
        <p:nvPicPr>
          <p:cNvPr id="11" name="Picture 2"/>
          <p:cNvPicPr>
            <a:picLocks noChangeAspect="1" noChangeArrowheads="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4735" y="14452"/>
            <a:ext cx="2013820" cy="59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灯片编号占位符 3"/>
          <p:cNvSpPr>
            <a:spLocks noGrp="1"/>
          </p:cNvSpPr>
          <p:nvPr>
            <p:ph type="sldNum" sz="quarter" idx="4"/>
          </p:nvPr>
        </p:nvSpPr>
        <p:spPr>
          <a:xfrm>
            <a:off x="9273101" y="6356350"/>
            <a:ext cx="2743200" cy="365125"/>
          </a:xfrm>
          <a:prstGeom prst="rect">
            <a:avLst/>
          </a:prstGeom>
        </p:spPr>
        <p:txBody>
          <a:bodyPr/>
          <a:lstStyle>
            <a:lvl1pPr algn="r">
              <a:defRPr sz="1400"/>
            </a:lvl1pPr>
          </a:lstStyle>
          <a:p>
            <a:fld id="{2F864A25-9965-4F61-8E8F-250006C6D19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image" Target="../media/image11.jpeg"/><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oleObject" Target="../embeddings/oleObject3.bin"/><Relationship Id="rId3" Type="http://schemas.openxmlformats.org/officeDocument/2006/relationships/image" Target="../media/image7.jpeg"/><Relationship Id="rId2" Type="http://schemas.openxmlformats.org/officeDocument/2006/relationships/image" Target="../media/image6.jpeg"/><Relationship Id="rId13" Type="http://schemas.openxmlformats.org/officeDocument/2006/relationships/vmlDrawing" Target="../drawings/vmlDrawing3.vml"/><Relationship Id="rId12" Type="http://schemas.openxmlformats.org/officeDocument/2006/relationships/slideLayout" Target="../slideLayouts/slideLayout3.xml"/><Relationship Id="rId11" Type="http://schemas.openxmlformats.org/officeDocument/2006/relationships/image" Target="../media/image14.png"/><Relationship Id="rId10" Type="http://schemas.openxmlformats.org/officeDocument/2006/relationships/image" Target="../media/image13.pn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3.xml"/><Relationship Id="rId2" Type="http://schemas.openxmlformats.org/officeDocument/2006/relationships/image" Target="../media/image30.wmf"/><Relationship Id="rId1"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8.jpeg"/><Relationship Id="rId1" Type="http://schemas.openxmlformats.org/officeDocument/2006/relationships/image" Target="../media/image3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jpe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6.jpeg"/><Relationship Id="rId1" Type="http://schemas.openxmlformats.org/officeDocument/2006/relationships/image" Target="../media/image45.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82867" y="1450436"/>
            <a:ext cx="10447282" cy="1338828"/>
          </a:xfrm>
          <a:prstGeom prst="rect">
            <a:avLst/>
          </a:prstGeom>
          <a:noFill/>
        </p:spPr>
        <p:txBody>
          <a:bodyPr wrap="square" rtlCol="0">
            <a:spAutoFit/>
          </a:bodyPr>
          <a:lstStyle/>
          <a:p>
            <a:pPr algn="ctr">
              <a:lnSpc>
                <a:spcPct val="150000"/>
              </a:lnSpc>
            </a:pPr>
            <a:r>
              <a:rPr lang="zh-CN" altLang="en-US" sz="5400" b="1" dirty="0" smtClean="0">
                <a:solidFill>
                  <a:srgbClr val="0069BF"/>
                </a:solidFill>
                <a:latin typeface="+mj-ea"/>
                <a:ea typeface="+mj-ea"/>
              </a:rPr>
              <a:t>建筑消防设施基础知识（上）</a:t>
            </a:r>
            <a:endParaRPr lang="zh-CN" altLang="en-US" sz="5400" b="1" dirty="0">
              <a:solidFill>
                <a:srgbClr val="0069BF"/>
              </a:solidFill>
              <a:latin typeface="+mj-ea"/>
              <a:ea typeface="+mj-ea"/>
            </a:endParaRPr>
          </a:p>
        </p:txBody>
      </p:sp>
      <p:sp>
        <p:nvSpPr>
          <p:cNvPr id="4" name="文本框 3"/>
          <p:cNvSpPr txBox="1"/>
          <p:nvPr/>
        </p:nvSpPr>
        <p:spPr>
          <a:xfrm>
            <a:off x="8397765" y="4971392"/>
            <a:ext cx="3584027" cy="923330"/>
          </a:xfrm>
          <a:prstGeom prst="rect">
            <a:avLst/>
          </a:prstGeom>
          <a:noFill/>
        </p:spPr>
        <p:txBody>
          <a:bodyPr wrap="square" rtlCol="0">
            <a:spAutoFit/>
          </a:bodyPr>
          <a:lstStyle/>
          <a:p>
            <a:pPr>
              <a:lnSpc>
                <a:spcPct val="150000"/>
              </a:lnSpc>
            </a:pPr>
            <a:r>
              <a:rPr lang="zh-CN" altLang="en-US" dirty="0" smtClean="0">
                <a:solidFill>
                  <a:srgbClr val="4E5A62"/>
                </a:solidFill>
              </a:rPr>
              <a:t>制作单位：</a:t>
            </a:r>
            <a:r>
              <a:rPr lang="en-US" altLang="zh-CN" dirty="0" smtClean="0">
                <a:solidFill>
                  <a:srgbClr val="4E5A62"/>
                </a:solidFill>
              </a:rPr>
              <a:t>RS</a:t>
            </a:r>
            <a:r>
              <a:rPr lang="zh-CN" altLang="en-US" dirty="0" smtClean="0">
                <a:solidFill>
                  <a:srgbClr val="4E5A62"/>
                </a:solidFill>
              </a:rPr>
              <a:t>环安</a:t>
            </a:r>
            <a:endParaRPr lang="en-US" altLang="zh-CN" dirty="0" smtClean="0">
              <a:solidFill>
                <a:srgbClr val="4E5A62"/>
              </a:solidFill>
            </a:endParaRPr>
          </a:p>
          <a:p>
            <a:pPr>
              <a:lnSpc>
                <a:spcPct val="150000"/>
              </a:lnSpc>
            </a:pPr>
            <a:r>
              <a:rPr lang="zh-CN" altLang="en-US" dirty="0">
                <a:solidFill>
                  <a:srgbClr val="4E5A62"/>
                </a:solidFill>
              </a:rPr>
              <a:t>发布</a:t>
            </a:r>
            <a:r>
              <a:rPr lang="zh-CN" altLang="en-US" dirty="0" smtClean="0">
                <a:solidFill>
                  <a:srgbClr val="4E5A62"/>
                </a:solidFill>
              </a:rPr>
              <a:t>日期</a:t>
            </a:r>
            <a:r>
              <a:rPr lang="zh-CN" altLang="en-US" dirty="0" smtClean="0">
                <a:solidFill>
                  <a:srgbClr val="4E5A62"/>
                </a:solidFill>
              </a:rPr>
              <a:t>：</a:t>
            </a:r>
            <a:r>
              <a:rPr lang="en-US" altLang="zh-CN" dirty="0" smtClean="0">
                <a:solidFill>
                  <a:srgbClr val="4E5A62"/>
                </a:solidFill>
              </a:rPr>
              <a:t>2022</a:t>
            </a:r>
            <a:endParaRPr lang="en-US" altLang="zh-CN" dirty="0" smtClean="0">
              <a:solidFill>
                <a:srgbClr val="4E5A62"/>
              </a:solidFil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文本框 243"/>
          <p:cNvSpPr txBox="1"/>
          <p:nvPr/>
        </p:nvSpPr>
        <p:spPr>
          <a:xfrm>
            <a:off x="567559" y="231228"/>
            <a:ext cx="11240202" cy="523220"/>
          </a:xfrm>
          <a:prstGeom prst="rect">
            <a:avLst/>
          </a:prstGeom>
          <a:noFill/>
        </p:spPr>
        <p:txBody>
          <a:bodyPr wrap="square" rtlCol="0">
            <a:spAutoFit/>
          </a:bodyPr>
          <a:lstStyle/>
          <a:p>
            <a:r>
              <a:rPr lang="zh-CN" altLang="en-US" sz="2800" b="1" dirty="0" smtClean="0">
                <a:solidFill>
                  <a:srgbClr val="4E5A62"/>
                </a:solidFill>
              </a:rPr>
              <a:t>概述</a:t>
            </a:r>
            <a:endParaRPr lang="zh-CN" altLang="en-US" sz="2800" b="1" dirty="0">
              <a:solidFill>
                <a:srgbClr val="4E5A62"/>
              </a:solidFill>
            </a:endParaRPr>
          </a:p>
        </p:txBody>
      </p:sp>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46" name="Rectangle 2"/>
          <p:cNvSpPr txBox="1">
            <a:spLocks noChangeArrowheads="1"/>
          </p:cNvSpPr>
          <p:nvPr/>
        </p:nvSpPr>
        <p:spPr>
          <a:xfrm>
            <a:off x="567559" y="1071563"/>
            <a:ext cx="10631578" cy="264391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70000"/>
              </a:lnSpc>
              <a:buFont typeface="Wingdings" panose="05000000000000000000" pitchFamily="2" charset="2"/>
              <a:buNone/>
            </a:pPr>
            <a:r>
              <a:rPr lang="zh-CN" altLang="en-US" b="1" spc="150" dirty="0" smtClean="0">
                <a:solidFill>
                  <a:schemeClr val="accent1"/>
                </a:solidFill>
              </a:rPr>
              <a:t>什么是建筑消防设施？</a:t>
            </a:r>
            <a:endParaRPr lang="zh-CN" altLang="en-US" b="1" spc="150" dirty="0" smtClean="0">
              <a:solidFill>
                <a:schemeClr val="accent1"/>
              </a:solidFill>
            </a:endParaRPr>
          </a:p>
          <a:p>
            <a:pPr marL="0" indent="0" algn="just">
              <a:lnSpc>
                <a:spcPct val="170000"/>
              </a:lnSpc>
              <a:buFont typeface="Wingdings" panose="05000000000000000000" pitchFamily="2" charset="2"/>
              <a:buNone/>
            </a:pPr>
            <a:r>
              <a:rPr lang="zh-CN" altLang="en-US" sz="2400" spc="150" dirty="0" smtClean="0"/>
              <a:t>消防设施是指建、构筑物中设置的用于</a:t>
            </a:r>
            <a:r>
              <a:rPr lang="zh-CN" altLang="en-US" sz="2400" spc="150" dirty="0" smtClean="0">
                <a:solidFill>
                  <a:srgbClr val="FF0000"/>
                </a:solidFill>
              </a:rPr>
              <a:t>火灾报警、灭火防火分隔、人员疏散、救援行动等设施</a:t>
            </a:r>
            <a:r>
              <a:rPr lang="zh-CN" altLang="en-US" sz="2400" spc="150" dirty="0" smtClean="0"/>
              <a:t>的总称，可分为</a:t>
            </a:r>
            <a:r>
              <a:rPr lang="zh-CN" altLang="en-US" sz="2400" spc="150" dirty="0" smtClean="0">
                <a:solidFill>
                  <a:srgbClr val="FF0000"/>
                </a:solidFill>
              </a:rPr>
              <a:t>移动</a:t>
            </a:r>
            <a:r>
              <a:rPr lang="zh-CN" altLang="en-US" sz="2400" spc="150" dirty="0" smtClean="0"/>
              <a:t>的消防设施的和</a:t>
            </a:r>
            <a:r>
              <a:rPr lang="zh-CN" altLang="en-US" sz="2400" spc="150" dirty="0" smtClean="0">
                <a:solidFill>
                  <a:srgbClr val="FF0000"/>
                </a:solidFill>
              </a:rPr>
              <a:t>固定</a:t>
            </a:r>
            <a:r>
              <a:rPr lang="zh-CN" altLang="en-US" sz="2400" spc="150" dirty="0" smtClean="0"/>
              <a:t>的消防设施两大类。</a:t>
            </a:r>
            <a:endParaRPr lang="en-US" altLang="zh-CN" sz="2400" spc="150" dirty="0"/>
          </a:p>
        </p:txBody>
      </p:sp>
      <p:sp>
        <p:nvSpPr>
          <p:cNvPr id="2" name="矩形 1"/>
          <p:cNvSpPr/>
          <p:nvPr/>
        </p:nvSpPr>
        <p:spPr>
          <a:xfrm>
            <a:off x="1150449" y="3495550"/>
            <a:ext cx="9581548" cy="1138773"/>
          </a:xfrm>
          <a:prstGeom prst="rect">
            <a:avLst/>
          </a:prstGeom>
        </p:spPr>
        <p:txBody>
          <a:bodyPr wrap="square">
            <a:spAutoFit/>
          </a:bodyPr>
          <a:lstStyle/>
          <a:p>
            <a:pPr algn="just">
              <a:lnSpc>
                <a:spcPct val="170000"/>
              </a:lnSpc>
            </a:pPr>
            <a:r>
              <a:rPr lang="zh-CN" altLang="en-US" sz="2000" spc="150" dirty="0">
                <a:solidFill>
                  <a:srgbClr val="0000FF"/>
                </a:solidFill>
                <a:latin typeface="+mn-ea"/>
              </a:rPr>
              <a:t>移动</a:t>
            </a:r>
            <a:r>
              <a:rPr lang="zh-CN" altLang="en-US" sz="2000" spc="150" dirty="0">
                <a:latin typeface="+mn-ea"/>
              </a:rPr>
              <a:t>消防</a:t>
            </a:r>
            <a:r>
              <a:rPr lang="zh-TW" altLang="en-US" sz="2000" spc="150" dirty="0">
                <a:latin typeface="+mn-ea"/>
              </a:rPr>
              <a:t>设</a:t>
            </a:r>
            <a:r>
              <a:rPr lang="zh-CN" altLang="en-US" sz="2000" spc="150" dirty="0">
                <a:latin typeface="+mn-ea"/>
              </a:rPr>
              <a:t>施</a:t>
            </a:r>
            <a:r>
              <a:rPr lang="zh-TW" altLang="en-US" sz="2000" spc="150" dirty="0">
                <a:latin typeface="+mn-ea"/>
              </a:rPr>
              <a:t>常</a:t>
            </a:r>
            <a:r>
              <a:rPr lang="zh-CN" altLang="en-US" sz="2000" spc="150" dirty="0">
                <a:latin typeface="+mn-ea"/>
              </a:rPr>
              <a:t>用的</a:t>
            </a:r>
            <a:r>
              <a:rPr lang="zh-TW" altLang="en-US" sz="2000" spc="150" dirty="0">
                <a:latin typeface="+mn-ea"/>
              </a:rPr>
              <a:t>有</a:t>
            </a:r>
            <a:r>
              <a:rPr lang="zh-CN" altLang="en-US" sz="2000" spc="150" dirty="0">
                <a:latin typeface="+mn-ea"/>
              </a:rPr>
              <a:t>：灭火器</a:t>
            </a:r>
            <a:r>
              <a:rPr lang="zh-TW" altLang="en-US" sz="2000" spc="150" dirty="0">
                <a:latin typeface="+mn-ea"/>
              </a:rPr>
              <a:t>、防</a:t>
            </a:r>
            <a:r>
              <a:rPr lang="zh-CN" altLang="en-US" sz="2000" spc="150" dirty="0">
                <a:latin typeface="+mn-ea"/>
              </a:rPr>
              <a:t>毒</a:t>
            </a:r>
            <a:r>
              <a:rPr lang="zh-TW" altLang="en-US" sz="2000" spc="150" dirty="0">
                <a:latin typeface="+mn-ea"/>
              </a:rPr>
              <a:t>面</a:t>
            </a:r>
            <a:r>
              <a:rPr lang="zh-CN" altLang="en-US" sz="2000" spc="150" dirty="0">
                <a:latin typeface="+mn-ea"/>
              </a:rPr>
              <a:t>具</a:t>
            </a:r>
            <a:r>
              <a:rPr lang="zh-TW" altLang="en-US" sz="2000" spc="150" dirty="0">
                <a:latin typeface="+mn-ea"/>
              </a:rPr>
              <a:t>、呼</a:t>
            </a:r>
            <a:r>
              <a:rPr lang="zh-CN" altLang="en-US" sz="2000" spc="150" dirty="0">
                <a:latin typeface="+mn-ea"/>
              </a:rPr>
              <a:t>吸器、</a:t>
            </a:r>
            <a:r>
              <a:rPr lang="zh-TW" altLang="en-US" sz="2000" spc="150" dirty="0">
                <a:latin typeface="+mn-ea"/>
              </a:rPr>
              <a:t>其</a:t>
            </a:r>
            <a:r>
              <a:rPr lang="zh-CN" altLang="en-US" sz="2000" spc="150" dirty="0">
                <a:latin typeface="+mn-ea"/>
              </a:rPr>
              <a:t>它</a:t>
            </a:r>
            <a:r>
              <a:rPr lang="zh-TW" altLang="en-US" sz="2000" spc="150" dirty="0">
                <a:latin typeface="+mn-ea"/>
              </a:rPr>
              <a:t>灭</a:t>
            </a:r>
            <a:r>
              <a:rPr lang="zh-CN" altLang="en-US" sz="2000" spc="150" dirty="0">
                <a:latin typeface="+mn-ea"/>
              </a:rPr>
              <a:t>火工具</a:t>
            </a:r>
            <a:r>
              <a:rPr lang="zh-TW" altLang="en-US" sz="2000" spc="150" dirty="0">
                <a:latin typeface="+mn-ea"/>
              </a:rPr>
              <a:t>等。</a:t>
            </a:r>
            <a:endParaRPr lang="en-US" altLang="zh-TW" sz="2000" spc="150" dirty="0">
              <a:latin typeface="+mn-ea"/>
            </a:endParaRPr>
          </a:p>
          <a:p>
            <a:pPr algn="just">
              <a:lnSpc>
                <a:spcPct val="170000"/>
              </a:lnSpc>
            </a:pPr>
            <a:r>
              <a:rPr lang="zh-CN" altLang="en-US" sz="2000" spc="150" dirty="0">
                <a:solidFill>
                  <a:srgbClr val="0000FF"/>
                </a:solidFill>
                <a:latin typeface="+mn-ea"/>
              </a:rPr>
              <a:t>固定</a:t>
            </a:r>
            <a:r>
              <a:rPr lang="zh-CN" altLang="en-US" sz="2000" spc="150" dirty="0">
                <a:latin typeface="+mn-ea"/>
              </a:rPr>
              <a:t>消防设施常用的有：消火栓、应急灯等无法移动的设施。</a:t>
            </a:r>
            <a:r>
              <a:rPr lang="en-US" altLang="zh-CN" sz="2000" spc="150" dirty="0">
                <a:latin typeface="+mn-ea"/>
              </a:rPr>
              <a:t>(</a:t>
            </a:r>
            <a:r>
              <a:rPr lang="zh-CN" altLang="en-US" sz="2000" spc="150" dirty="0">
                <a:latin typeface="+mn-ea"/>
              </a:rPr>
              <a:t>具体见下页</a:t>
            </a:r>
            <a:r>
              <a:rPr lang="en-US" altLang="zh-CN" sz="2000" spc="150" dirty="0">
                <a:latin typeface="+mn-ea"/>
              </a:rPr>
              <a:t>)</a:t>
            </a:r>
            <a:endParaRPr lang="en-US" altLang="zh-CN" sz="2000" spc="150" dirty="0">
              <a:latin typeface="+mn-ea"/>
            </a:endParaRP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文本框 243"/>
          <p:cNvSpPr txBox="1"/>
          <p:nvPr/>
        </p:nvSpPr>
        <p:spPr>
          <a:xfrm>
            <a:off x="567559" y="231228"/>
            <a:ext cx="11240202" cy="523220"/>
          </a:xfrm>
          <a:prstGeom prst="rect">
            <a:avLst/>
          </a:prstGeom>
          <a:noFill/>
        </p:spPr>
        <p:txBody>
          <a:bodyPr wrap="square" rtlCol="0">
            <a:spAutoFit/>
          </a:bodyPr>
          <a:lstStyle/>
          <a:p>
            <a:r>
              <a:rPr lang="zh-CN" altLang="en-US" sz="2800" b="1" dirty="0" smtClean="0">
                <a:solidFill>
                  <a:srgbClr val="4E5A62"/>
                </a:solidFill>
                <a:latin typeface="+mj-ea"/>
                <a:ea typeface="+mj-ea"/>
              </a:rPr>
              <a:t>概述</a:t>
            </a:r>
            <a:endParaRPr lang="zh-CN" altLang="en-US" sz="2800" b="1" dirty="0">
              <a:solidFill>
                <a:srgbClr val="4E5A62"/>
              </a:solidFill>
              <a:latin typeface="+mj-ea"/>
              <a:ea typeface="+mj-ea"/>
            </a:endParaRPr>
          </a:p>
        </p:txBody>
      </p:sp>
      <p:sp>
        <p:nvSpPr>
          <p:cNvPr id="247" name="灯片编号占位符 246"/>
          <p:cNvSpPr>
            <a:spLocks noGrp="1"/>
          </p:cNvSpPr>
          <p:nvPr>
            <p:ph type="sldNum" sz="quarter" idx="11"/>
          </p:nvPr>
        </p:nvSpPr>
        <p:spPr/>
        <p:txBody>
          <a:bodyPr/>
          <a:lstStyle/>
          <a:p>
            <a:fld id="{2F864A25-9965-4F61-8E8F-250006C6D194}" type="slidenum">
              <a:rPr lang="zh-CN" altLang="en-US" smtClean="0">
                <a:latin typeface="+mj-ea"/>
                <a:ea typeface="+mj-ea"/>
              </a:rPr>
            </a:fld>
            <a:endParaRPr lang="zh-CN" altLang="en-US">
              <a:latin typeface="+mj-ea"/>
              <a:ea typeface="+mj-ea"/>
            </a:endParaRPr>
          </a:p>
        </p:txBody>
      </p:sp>
      <p:sp>
        <p:nvSpPr>
          <p:cNvPr id="3" name="圓角矩形 2"/>
          <p:cNvSpPr/>
          <p:nvPr/>
        </p:nvSpPr>
        <p:spPr>
          <a:xfrm>
            <a:off x="4467838" y="754448"/>
            <a:ext cx="2928395" cy="484043"/>
          </a:xfrm>
          <a:prstGeom prst="roundRect">
            <a:avLst/>
          </a:prstGeom>
          <a:solidFill>
            <a:srgbClr val="1A75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150" dirty="0" smtClean="0"/>
              <a:t>固定建筑消防设施</a:t>
            </a:r>
            <a:endParaRPr lang="zh-TW" altLang="en-US" b="1" spc="150" dirty="0"/>
          </a:p>
        </p:txBody>
      </p:sp>
      <p:cxnSp>
        <p:nvCxnSpPr>
          <p:cNvPr id="5" name="肘形接點 4"/>
          <p:cNvCxnSpPr>
            <a:stCxn id="3" idx="2"/>
            <a:endCxn id="8" idx="0"/>
          </p:cNvCxnSpPr>
          <p:nvPr/>
        </p:nvCxnSpPr>
        <p:spPr>
          <a:xfrm rot="5400000">
            <a:off x="3596837" y="-373286"/>
            <a:ext cx="723423" cy="3946976"/>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sp>
        <p:nvSpPr>
          <p:cNvPr id="8" name="圓角矩形 7"/>
          <p:cNvSpPr/>
          <p:nvPr/>
        </p:nvSpPr>
        <p:spPr>
          <a:xfrm>
            <a:off x="925976" y="1961914"/>
            <a:ext cx="2118167" cy="451409"/>
          </a:xfrm>
          <a:prstGeom prst="roundRect">
            <a:avLst/>
          </a:prstGeom>
          <a:solidFill>
            <a:srgbClr val="1A75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150" dirty="0" smtClean="0"/>
              <a:t>疏散类消防设施</a:t>
            </a:r>
            <a:endParaRPr lang="zh-TW" altLang="en-US" b="1" spc="150" dirty="0"/>
          </a:p>
        </p:txBody>
      </p:sp>
      <p:sp>
        <p:nvSpPr>
          <p:cNvPr id="45" name="圓角矩形 44"/>
          <p:cNvSpPr/>
          <p:nvPr/>
        </p:nvSpPr>
        <p:spPr>
          <a:xfrm>
            <a:off x="3507123" y="1961917"/>
            <a:ext cx="2118167" cy="451409"/>
          </a:xfrm>
          <a:prstGeom prst="roundRect">
            <a:avLst/>
          </a:prstGeom>
          <a:solidFill>
            <a:srgbClr val="1A75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150" dirty="0" smtClean="0"/>
              <a:t>探测类消防设施</a:t>
            </a:r>
            <a:endParaRPr lang="zh-TW" altLang="en-US" b="1" spc="150" dirty="0"/>
          </a:p>
        </p:txBody>
      </p:sp>
      <p:sp>
        <p:nvSpPr>
          <p:cNvPr id="46" name="圓角矩形 45"/>
          <p:cNvSpPr/>
          <p:nvPr/>
        </p:nvSpPr>
        <p:spPr>
          <a:xfrm>
            <a:off x="6298549" y="1961917"/>
            <a:ext cx="2118167" cy="451409"/>
          </a:xfrm>
          <a:prstGeom prst="roundRect">
            <a:avLst/>
          </a:prstGeom>
          <a:solidFill>
            <a:srgbClr val="1A75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150" dirty="0" smtClean="0"/>
              <a:t>灭火类消防设施</a:t>
            </a:r>
            <a:endParaRPr lang="zh-TW" altLang="en-US" b="1" spc="150" dirty="0"/>
          </a:p>
        </p:txBody>
      </p:sp>
      <p:sp>
        <p:nvSpPr>
          <p:cNvPr id="47" name="圓角矩形 46"/>
          <p:cNvSpPr/>
          <p:nvPr/>
        </p:nvSpPr>
        <p:spPr>
          <a:xfrm>
            <a:off x="9007038" y="1961917"/>
            <a:ext cx="2313003" cy="451409"/>
          </a:xfrm>
          <a:prstGeom prst="roundRect">
            <a:avLst/>
          </a:prstGeom>
          <a:solidFill>
            <a:srgbClr val="1A75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150" dirty="0" smtClean="0"/>
              <a:t>防排烟及防火分隔</a:t>
            </a:r>
            <a:endParaRPr lang="zh-TW" altLang="en-US" b="1" spc="150" dirty="0"/>
          </a:p>
        </p:txBody>
      </p:sp>
      <p:cxnSp>
        <p:nvCxnSpPr>
          <p:cNvPr id="12" name="肘形接點 11"/>
          <p:cNvCxnSpPr>
            <a:stCxn id="3" idx="2"/>
            <a:endCxn id="47" idx="0"/>
          </p:cNvCxnSpPr>
          <p:nvPr/>
        </p:nvCxnSpPr>
        <p:spPr>
          <a:xfrm rot="16200000" flipH="1">
            <a:off x="7686075" y="-515548"/>
            <a:ext cx="723426" cy="4231504"/>
          </a:xfrm>
          <a:prstGeom prst="bentConnector3">
            <a:avLst/>
          </a:prstGeom>
          <a:ln w="28575"/>
        </p:spPr>
        <p:style>
          <a:lnRef idx="1">
            <a:schemeClr val="accent1"/>
          </a:lnRef>
          <a:fillRef idx="0">
            <a:schemeClr val="accent1"/>
          </a:fillRef>
          <a:effectRef idx="0">
            <a:schemeClr val="accent1"/>
          </a:effectRef>
          <a:fontRef idx="minor">
            <a:schemeClr val="tx1"/>
          </a:fontRef>
        </p:style>
      </p:cxnSp>
      <p:cxnSp>
        <p:nvCxnSpPr>
          <p:cNvPr id="16" name="直線單箭頭接點 15"/>
          <p:cNvCxnSpPr>
            <a:stCxn id="8" idx="2"/>
            <a:endCxn id="20" idx="0"/>
          </p:cNvCxnSpPr>
          <p:nvPr/>
        </p:nvCxnSpPr>
        <p:spPr>
          <a:xfrm>
            <a:off x="1985060" y="2413323"/>
            <a:ext cx="11572" cy="46877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5" name="直線單箭頭接點 54"/>
          <p:cNvCxnSpPr>
            <a:stCxn id="45" idx="2"/>
            <a:endCxn id="67" idx="0"/>
          </p:cNvCxnSpPr>
          <p:nvPr/>
        </p:nvCxnSpPr>
        <p:spPr>
          <a:xfrm>
            <a:off x="4566207" y="2413326"/>
            <a:ext cx="0" cy="48228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8" name="直線單箭頭接點 57"/>
          <p:cNvCxnSpPr>
            <a:endCxn id="72" idx="0"/>
          </p:cNvCxnSpPr>
          <p:nvPr/>
        </p:nvCxnSpPr>
        <p:spPr>
          <a:xfrm>
            <a:off x="7396235" y="2413326"/>
            <a:ext cx="2" cy="46876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9" name="直線單箭頭接點 58"/>
          <p:cNvCxnSpPr>
            <a:endCxn id="74" idx="0"/>
          </p:cNvCxnSpPr>
          <p:nvPr/>
        </p:nvCxnSpPr>
        <p:spPr>
          <a:xfrm flipH="1">
            <a:off x="10163539" y="2413326"/>
            <a:ext cx="7720" cy="48228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0" name="圓角矩形 19"/>
          <p:cNvSpPr/>
          <p:nvPr/>
        </p:nvSpPr>
        <p:spPr>
          <a:xfrm>
            <a:off x="1088019" y="2882097"/>
            <a:ext cx="18172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a:t>走道、楼梯</a:t>
            </a:r>
            <a:endParaRPr lang="zh-TW" altLang="en-US" sz="1600" b="1" spc="150" dirty="0"/>
          </a:p>
        </p:txBody>
      </p:sp>
      <p:sp>
        <p:nvSpPr>
          <p:cNvPr id="64" name="圓角矩形 63"/>
          <p:cNvSpPr/>
          <p:nvPr/>
        </p:nvSpPr>
        <p:spPr>
          <a:xfrm>
            <a:off x="1088019" y="3393309"/>
            <a:ext cx="18172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疏散、照明标志</a:t>
            </a:r>
            <a:endParaRPr lang="zh-TW" altLang="en-US" sz="1600" b="1" spc="150" dirty="0"/>
          </a:p>
        </p:txBody>
      </p:sp>
      <p:sp>
        <p:nvSpPr>
          <p:cNvPr id="65" name="圓角矩形 64"/>
          <p:cNvSpPr/>
          <p:nvPr/>
        </p:nvSpPr>
        <p:spPr>
          <a:xfrm>
            <a:off x="1088019" y="3885227"/>
            <a:ext cx="18172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建筑避难层、间</a:t>
            </a:r>
            <a:endParaRPr lang="zh-TW" altLang="en-US" sz="1600" b="1" spc="150" dirty="0"/>
          </a:p>
        </p:txBody>
      </p:sp>
      <p:sp>
        <p:nvSpPr>
          <p:cNvPr id="66" name="圓角矩形 65"/>
          <p:cNvSpPr/>
          <p:nvPr/>
        </p:nvSpPr>
        <p:spPr>
          <a:xfrm>
            <a:off x="1088019" y="4382926"/>
            <a:ext cx="18172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逃生辅助设施</a:t>
            </a:r>
            <a:endParaRPr lang="zh-TW" altLang="en-US" sz="1600" b="1" spc="150" dirty="0"/>
          </a:p>
        </p:txBody>
      </p:sp>
      <p:sp>
        <p:nvSpPr>
          <p:cNvPr id="67" name="圓角矩形 66"/>
          <p:cNvSpPr/>
          <p:nvPr/>
        </p:nvSpPr>
        <p:spPr>
          <a:xfrm>
            <a:off x="3507124" y="2895610"/>
            <a:ext cx="211816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火灾自动报警系统</a:t>
            </a:r>
            <a:endParaRPr lang="zh-TW" altLang="en-US" sz="1600" b="1" spc="150" dirty="0"/>
          </a:p>
        </p:txBody>
      </p:sp>
      <p:sp>
        <p:nvSpPr>
          <p:cNvPr id="68" name="圓角矩形 67"/>
          <p:cNvSpPr/>
          <p:nvPr/>
        </p:nvSpPr>
        <p:spPr>
          <a:xfrm>
            <a:off x="3507124" y="3406822"/>
            <a:ext cx="2118165"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可燃气体报警系统</a:t>
            </a:r>
            <a:endParaRPr lang="zh-TW" altLang="en-US" sz="1600" b="1" spc="150" dirty="0"/>
          </a:p>
        </p:txBody>
      </p:sp>
      <p:sp>
        <p:nvSpPr>
          <p:cNvPr id="69" name="圓角矩形 68"/>
          <p:cNvSpPr/>
          <p:nvPr/>
        </p:nvSpPr>
        <p:spPr>
          <a:xfrm>
            <a:off x="3507124" y="3898740"/>
            <a:ext cx="2118165"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电气火灾监测系统</a:t>
            </a:r>
            <a:endParaRPr lang="zh-TW" altLang="en-US" sz="1600" b="1" spc="150" dirty="0"/>
          </a:p>
        </p:txBody>
      </p:sp>
      <p:sp>
        <p:nvSpPr>
          <p:cNvPr id="72" name="圓角矩形 71"/>
          <p:cNvSpPr/>
          <p:nvPr/>
        </p:nvSpPr>
        <p:spPr>
          <a:xfrm>
            <a:off x="6424924" y="2882094"/>
            <a:ext cx="19426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气体灭火系统</a:t>
            </a:r>
            <a:endParaRPr lang="zh-TW" altLang="en-US" sz="1600" b="1" spc="150" dirty="0"/>
          </a:p>
        </p:txBody>
      </p:sp>
      <p:sp>
        <p:nvSpPr>
          <p:cNvPr id="73" name="圓角矩形 72"/>
          <p:cNvSpPr/>
          <p:nvPr/>
        </p:nvSpPr>
        <p:spPr>
          <a:xfrm>
            <a:off x="6424924" y="3374012"/>
            <a:ext cx="19426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干粉灭火系统</a:t>
            </a:r>
            <a:endParaRPr lang="zh-TW" altLang="en-US" sz="1600" b="1" spc="150" dirty="0"/>
          </a:p>
        </p:txBody>
      </p:sp>
      <p:sp>
        <p:nvSpPr>
          <p:cNvPr id="74" name="圓角矩形 73"/>
          <p:cNvSpPr/>
          <p:nvPr/>
        </p:nvSpPr>
        <p:spPr>
          <a:xfrm>
            <a:off x="9192226" y="2895610"/>
            <a:ext cx="19426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防排烟系统</a:t>
            </a:r>
            <a:endParaRPr lang="zh-TW" altLang="en-US" sz="1600" b="1" spc="150" dirty="0"/>
          </a:p>
        </p:txBody>
      </p:sp>
      <p:sp>
        <p:nvSpPr>
          <p:cNvPr id="75" name="圓角矩形 74"/>
          <p:cNvSpPr/>
          <p:nvPr/>
        </p:nvSpPr>
        <p:spPr>
          <a:xfrm>
            <a:off x="9192226" y="3406822"/>
            <a:ext cx="1942626" cy="5112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防火门、卷帘、防火阀</a:t>
            </a:r>
            <a:endParaRPr lang="zh-TW" altLang="en-US" sz="1600" b="1" spc="150" dirty="0"/>
          </a:p>
        </p:txBody>
      </p:sp>
      <p:sp>
        <p:nvSpPr>
          <p:cNvPr id="76" name="圓角矩形 75"/>
          <p:cNvSpPr/>
          <p:nvPr/>
        </p:nvSpPr>
        <p:spPr>
          <a:xfrm>
            <a:off x="6424922" y="3863960"/>
            <a:ext cx="1942626" cy="3588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1600" b="1" spc="150" dirty="0" smtClean="0"/>
              <a:t>消防水灭火系统</a:t>
            </a:r>
            <a:endParaRPr lang="zh-TW" altLang="en-US" sz="1600" b="1" spc="150" dirty="0"/>
          </a:p>
        </p:txBody>
      </p:sp>
      <p:cxnSp>
        <p:nvCxnSpPr>
          <p:cNvPr id="77" name="直線單箭頭接點 76"/>
          <p:cNvCxnSpPr>
            <a:stCxn id="76" idx="2"/>
            <a:endCxn id="21" idx="0"/>
          </p:cNvCxnSpPr>
          <p:nvPr/>
        </p:nvCxnSpPr>
        <p:spPr>
          <a:xfrm>
            <a:off x="7396235" y="4222772"/>
            <a:ext cx="3842" cy="51896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6454805" y="4741738"/>
            <a:ext cx="1890543" cy="40899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消火栓系统</a:t>
            </a:r>
            <a:endParaRPr lang="zh-TW" altLang="en-US" dirty="0"/>
          </a:p>
        </p:txBody>
      </p:sp>
      <p:sp>
        <p:nvSpPr>
          <p:cNvPr id="84" name="圓角矩形 83"/>
          <p:cNvSpPr/>
          <p:nvPr/>
        </p:nvSpPr>
        <p:spPr>
          <a:xfrm>
            <a:off x="6447095" y="5250065"/>
            <a:ext cx="1898253" cy="37427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自喷水灭火系统</a:t>
            </a:r>
            <a:endParaRPr lang="zh-TW" altLang="en-US" dirty="0"/>
          </a:p>
        </p:txBody>
      </p:sp>
      <p:sp>
        <p:nvSpPr>
          <p:cNvPr id="87" name="圓角矩形 86"/>
          <p:cNvSpPr/>
          <p:nvPr/>
        </p:nvSpPr>
        <p:spPr>
          <a:xfrm>
            <a:off x="6454805" y="5776736"/>
            <a:ext cx="1898253" cy="37427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水喷雾灭火系统</a:t>
            </a:r>
            <a:endParaRPr lang="zh-TW" altLang="en-US" dirty="0"/>
          </a:p>
        </p:txBody>
      </p:sp>
      <p:sp>
        <p:nvSpPr>
          <p:cNvPr id="90" name="圓角矩形 89"/>
          <p:cNvSpPr/>
          <p:nvPr/>
        </p:nvSpPr>
        <p:spPr>
          <a:xfrm>
            <a:off x="8497748" y="4741738"/>
            <a:ext cx="1890543" cy="40899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消防炮灭火系统</a:t>
            </a:r>
            <a:endParaRPr lang="zh-TW" altLang="en-US" dirty="0"/>
          </a:p>
        </p:txBody>
      </p:sp>
      <p:sp>
        <p:nvSpPr>
          <p:cNvPr id="91" name="圓角矩形 90"/>
          <p:cNvSpPr/>
          <p:nvPr/>
        </p:nvSpPr>
        <p:spPr>
          <a:xfrm>
            <a:off x="8497748" y="5251992"/>
            <a:ext cx="1890543" cy="40899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泡沫灭火系统</a:t>
            </a:r>
            <a:endParaRPr lang="zh-TW" altLang="en-US" dirty="0"/>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17" name="文本框 4"/>
          <p:cNvSpPr txBox="1"/>
          <p:nvPr/>
        </p:nvSpPr>
        <p:spPr>
          <a:xfrm>
            <a:off x="684240" y="229828"/>
            <a:ext cx="1064260" cy="1599565"/>
          </a:xfrm>
          <a:prstGeom prst="rect">
            <a:avLst/>
          </a:prstGeom>
          <a:noFill/>
        </p:spPr>
        <p:txBody>
          <a:bodyPr vert="eaVert" wrap="square" rtlCol="0">
            <a:spAutoFit/>
          </a:bodyPr>
          <a:lstStyle/>
          <a:p>
            <a:pPr algn="dist"/>
            <a:r>
              <a:rPr lang="zh-CN" altLang="en-US" sz="5400" dirty="0">
                <a:solidFill>
                  <a:srgbClr val="383987"/>
                </a:solidFill>
                <a:latin typeface="微软雅黑" panose="020B0503020204020204" pitchFamily="34" charset="-122"/>
                <a:ea typeface="微软雅黑" panose="020B0503020204020204" pitchFamily="34" charset="-122"/>
              </a:rPr>
              <a:t>目</a:t>
            </a:r>
            <a:r>
              <a:rPr lang="zh-CN" altLang="en-US" sz="5400" dirty="0">
                <a:ln>
                  <a:solidFill>
                    <a:srgbClr val="383987"/>
                  </a:solidFill>
                </a:ln>
                <a:noFill/>
                <a:latin typeface="微软雅黑" panose="020B0503020204020204" pitchFamily="34" charset="-122"/>
                <a:ea typeface="微软雅黑" panose="020B0503020204020204" pitchFamily="34" charset="-122"/>
              </a:rPr>
              <a:t>录</a:t>
            </a:r>
            <a:endParaRPr lang="zh-CN" altLang="en-US" sz="5400" dirty="0">
              <a:ln>
                <a:solidFill>
                  <a:srgbClr val="383987"/>
                </a:solidFill>
              </a:ln>
              <a:noFill/>
              <a:latin typeface="微软雅黑" panose="020B0503020204020204" pitchFamily="34" charset="-122"/>
              <a:ea typeface="微软雅黑" panose="020B0503020204020204" pitchFamily="34" charset="-122"/>
            </a:endParaRPr>
          </a:p>
        </p:txBody>
      </p:sp>
      <p:sp>
        <p:nvSpPr>
          <p:cNvPr id="18" name="矩形 17"/>
          <p:cNvSpPr/>
          <p:nvPr/>
        </p:nvSpPr>
        <p:spPr>
          <a:xfrm>
            <a:off x="1344280" y="953415"/>
            <a:ext cx="650875" cy="1665605"/>
          </a:xfrm>
          <a:prstGeom prst="rect">
            <a:avLst/>
          </a:prstGeom>
          <a:noFill/>
          <a:ln>
            <a:noFill/>
          </a:ln>
          <a:extLst>
            <a:ext uri="{909E8E84-426E-40DD-AFC4-6F175D3DCCD1}">
              <a14:hiddenFill xmlns:a14="http://schemas.microsoft.com/office/drawing/2010/main">
                <a:solidFill>
                  <a:srgbClr val="A9BB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l"/>
            <a:r>
              <a:rPr lang="en-US" altLang="zh-CN" sz="2000" dirty="0">
                <a:solidFill>
                  <a:srgbClr val="383987"/>
                </a:solidFill>
                <a:latin typeface="微软雅黑" panose="020B0503020204020204" pitchFamily="34" charset="-122"/>
                <a:ea typeface="微软雅黑" panose="020B0503020204020204" pitchFamily="34" charset="-122"/>
                <a:sym typeface="+mn-ea"/>
              </a:rPr>
              <a:t>CONTENTS</a:t>
            </a:r>
            <a:endParaRPr lang="en-US" altLang="zh-CN" sz="2000" b="1" dirty="0">
              <a:solidFill>
                <a:srgbClr val="383987"/>
              </a:solidFill>
              <a:latin typeface="微软雅黑" panose="020B0503020204020204" pitchFamily="34" charset="-122"/>
              <a:ea typeface="微软雅黑" panose="020B0503020204020204" pitchFamily="34" charset="-122"/>
              <a:sym typeface="+mn-ea"/>
            </a:endParaRPr>
          </a:p>
        </p:txBody>
      </p:sp>
      <p:sp>
        <p:nvSpPr>
          <p:cNvPr id="19" name="文本框 5"/>
          <p:cNvSpPr txBox="1"/>
          <p:nvPr/>
        </p:nvSpPr>
        <p:spPr>
          <a:xfrm>
            <a:off x="3960494" y="1684082"/>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28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sz="3200" dirty="0">
                <a:solidFill>
                  <a:srgbClr val="FF0000"/>
                </a:solidFill>
              </a:rPr>
              <a:t>火灾自动报警系统</a:t>
            </a:r>
            <a:endParaRPr lang="zh-CN" altLang="en-US" sz="3200" dirty="0">
              <a:solidFill>
                <a:srgbClr val="FF0000"/>
              </a:solidFill>
              <a:sym typeface="+mn-ea"/>
            </a:endParaRPr>
          </a:p>
        </p:txBody>
      </p:sp>
      <p:sp>
        <p:nvSpPr>
          <p:cNvPr id="20" name="文本框 6"/>
          <p:cNvSpPr txBox="1"/>
          <p:nvPr/>
        </p:nvSpPr>
        <p:spPr>
          <a:xfrm>
            <a:off x="2949134" y="171386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01</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1" name="文本框 7"/>
          <p:cNvSpPr txBox="1"/>
          <p:nvPr/>
        </p:nvSpPr>
        <p:spPr>
          <a:xfrm>
            <a:off x="2967355" y="270827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02</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2" name="文本框 27"/>
          <p:cNvSpPr txBox="1"/>
          <p:nvPr/>
        </p:nvSpPr>
        <p:spPr>
          <a:xfrm>
            <a:off x="2967355" y="368998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03</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5" name="文本框 15"/>
          <p:cNvSpPr txBox="1"/>
          <p:nvPr/>
        </p:nvSpPr>
        <p:spPr>
          <a:xfrm>
            <a:off x="3960494" y="2602230"/>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28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sz="3200" dirty="0"/>
              <a:t>防排烟系统</a:t>
            </a:r>
            <a:endParaRPr lang="zh-CN" altLang="en-US" sz="3200" dirty="0"/>
          </a:p>
        </p:txBody>
      </p:sp>
      <p:sp>
        <p:nvSpPr>
          <p:cNvPr id="27" name="文本框 17"/>
          <p:cNvSpPr txBox="1"/>
          <p:nvPr/>
        </p:nvSpPr>
        <p:spPr>
          <a:xfrm>
            <a:off x="3960494" y="3585210"/>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28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sz="3200" dirty="0"/>
              <a:t>消火栓给水系统</a:t>
            </a:r>
            <a:endParaRPr lang="zh-CN" altLang="en-US" sz="3200" dirty="0"/>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9" y="1716429"/>
            <a:ext cx="10884212" cy="961289"/>
          </a:xfrm>
          <a:prstGeom prst="rect">
            <a:avLst/>
          </a:prstGeom>
        </p:spPr>
        <p:txBody>
          <a:bodyPr wrap="square">
            <a:spAutoFit/>
          </a:bodyPr>
          <a:lstStyle/>
          <a:p>
            <a:pPr>
              <a:lnSpc>
                <a:spcPct val="150000"/>
              </a:lnSpc>
            </a:pPr>
            <a:r>
              <a:rPr lang="zh-CN" altLang="en-US" sz="2000" dirty="0" smtClean="0">
                <a:latin typeface="+mn-ea"/>
              </a:rPr>
              <a:t>设置在建构筑物中，通过自动化手段实现早期火灾探测、火灾自动报警和消防设备联动控制的自动消防设施。由火灾触发装置、报警装置、警报装置、消防电源等设施组成</a:t>
            </a:r>
            <a:endParaRPr lang="zh-CN" altLang="en-US" sz="2000" dirty="0">
              <a:latin typeface="+mn-ea"/>
            </a:endParaRPr>
          </a:p>
        </p:txBody>
      </p:sp>
      <p:sp>
        <p:nvSpPr>
          <p:cNvPr id="3" name="矩形 2"/>
          <p:cNvSpPr/>
          <p:nvPr/>
        </p:nvSpPr>
        <p:spPr>
          <a:xfrm>
            <a:off x="567559" y="3687465"/>
            <a:ext cx="10884212" cy="961289"/>
          </a:xfrm>
          <a:prstGeom prst="rect">
            <a:avLst/>
          </a:prstGeom>
        </p:spPr>
        <p:txBody>
          <a:bodyPr wrap="square">
            <a:spAutoFit/>
          </a:bodyPr>
          <a:lstStyle/>
          <a:p>
            <a:pPr>
              <a:lnSpc>
                <a:spcPct val="150000"/>
              </a:lnSpc>
            </a:pPr>
            <a:r>
              <a:rPr lang="zh-CN" altLang="en-US" sz="2000" dirty="0" smtClean="0">
                <a:latin typeface="+mn-ea"/>
              </a:rPr>
              <a:t>火</a:t>
            </a:r>
            <a:r>
              <a:rPr lang="zh-CN" altLang="en-US" sz="2000" dirty="0">
                <a:latin typeface="+mn-ea"/>
              </a:rPr>
              <a:t>灾自动报警系统对早期发现和通报火灾，及时通知人员疏散并进行灭火，以及预防和减少人员伤亡、控制火灾损失等方面起着至关重要的作用。</a:t>
            </a:r>
            <a:endParaRPr lang="zh-TW" altLang="en-US" sz="2000" dirty="0">
              <a:latin typeface="+mn-ea"/>
            </a:endParaRPr>
          </a:p>
        </p:txBody>
      </p:sp>
      <p:sp>
        <p:nvSpPr>
          <p:cNvPr id="4" name="文字方塊 3"/>
          <p:cNvSpPr txBox="1"/>
          <p:nvPr/>
        </p:nvSpPr>
        <p:spPr>
          <a:xfrm>
            <a:off x="567559" y="1059543"/>
            <a:ext cx="1107996" cy="461665"/>
          </a:xfrm>
          <a:prstGeom prst="rect">
            <a:avLst/>
          </a:prstGeom>
          <a:solidFill>
            <a:srgbClr val="CCEB31"/>
          </a:solidFill>
        </p:spPr>
        <p:txBody>
          <a:bodyPr wrap="none" rtlCol="0">
            <a:spAutoFit/>
          </a:bodyPr>
          <a:lstStyle/>
          <a:p>
            <a:r>
              <a:rPr lang="zh-CN" altLang="en-US" sz="2400" dirty="0" smtClean="0"/>
              <a:t>定义：</a:t>
            </a:r>
            <a:endParaRPr lang="zh-TW" altLang="en-US" sz="2400" dirty="0"/>
          </a:p>
        </p:txBody>
      </p:sp>
      <p:sp>
        <p:nvSpPr>
          <p:cNvPr id="7" name="文字方塊 6"/>
          <p:cNvSpPr txBox="1"/>
          <p:nvPr/>
        </p:nvSpPr>
        <p:spPr>
          <a:xfrm>
            <a:off x="567559" y="2982819"/>
            <a:ext cx="1107996" cy="461665"/>
          </a:xfrm>
          <a:prstGeom prst="rect">
            <a:avLst/>
          </a:prstGeom>
          <a:solidFill>
            <a:srgbClr val="CCEB31"/>
          </a:solidFill>
        </p:spPr>
        <p:txBody>
          <a:bodyPr wrap="none" rtlCol="0">
            <a:spAutoFit/>
          </a:bodyPr>
          <a:lstStyle/>
          <a:p>
            <a:r>
              <a:rPr lang="zh-CN" altLang="en-US" sz="2400" dirty="0" smtClean="0"/>
              <a:t>作用：</a:t>
            </a:r>
            <a:endParaRPr lang="zh-TW" altLang="en-US" sz="2400" dirty="0"/>
          </a:p>
        </p:txBody>
      </p:sp>
      <p:sp>
        <p:nvSpPr>
          <p:cNvPr id="8"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1.1</a:t>
            </a:r>
            <a:r>
              <a:rPr lang="zh-CN" altLang="en-US" sz="2800" b="1" dirty="0" smtClean="0">
                <a:solidFill>
                  <a:srgbClr val="4E5A62"/>
                </a:solidFill>
              </a:rPr>
              <a:t>、火灾自动报警系统</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8" y="1606020"/>
            <a:ext cx="10898727" cy="874407"/>
          </a:xfrm>
          <a:prstGeom prst="rect">
            <a:avLst/>
          </a:prstGeom>
        </p:spPr>
        <p:txBody>
          <a:bodyPr wrap="square">
            <a:spAutoFit/>
          </a:bodyPr>
          <a:lstStyle/>
          <a:p>
            <a:pPr indent="457200" algn="just">
              <a:lnSpc>
                <a:spcPct val="150000"/>
              </a:lnSpc>
            </a:pPr>
            <a:r>
              <a:rPr lang="zh-CN" altLang="en-US" dirty="0" smtClean="0">
                <a:latin typeface="+mn-ea"/>
              </a:rPr>
              <a:t>当</a:t>
            </a:r>
            <a:r>
              <a:rPr lang="zh-CN" altLang="en-US" dirty="0">
                <a:latin typeface="+mn-ea"/>
              </a:rPr>
              <a:t>建（构）筑物内发生火灾时，火灾探测器探测到火灾产生的烟雾高温、火焰及气体等信号并转换成电信号，传送到火灾报警控制器，控制器接收到火警信号，确认发生火灾，则输出两路信</a:t>
            </a:r>
            <a:r>
              <a:rPr lang="zh-CN" altLang="en-US" dirty="0" smtClean="0">
                <a:latin typeface="+mn-ea"/>
              </a:rPr>
              <a:t>号</a:t>
            </a:r>
            <a:endParaRPr lang="zh-CN" altLang="en-US" dirty="0" smtClean="0">
              <a:latin typeface="+mn-ea"/>
            </a:endParaRPr>
          </a:p>
        </p:txBody>
      </p:sp>
      <p:sp>
        <p:nvSpPr>
          <p:cNvPr id="4" name="文字方塊 3"/>
          <p:cNvSpPr txBox="1"/>
          <p:nvPr/>
        </p:nvSpPr>
        <p:spPr>
          <a:xfrm>
            <a:off x="567559" y="1096888"/>
            <a:ext cx="1400137" cy="400110"/>
          </a:xfrm>
          <a:prstGeom prst="rect">
            <a:avLst/>
          </a:prstGeom>
          <a:solidFill>
            <a:srgbClr val="CCEB31"/>
          </a:solidFill>
        </p:spPr>
        <p:txBody>
          <a:bodyPr wrap="square" rtlCol="0">
            <a:spAutoFit/>
          </a:bodyPr>
          <a:lstStyle/>
          <a:p>
            <a:r>
              <a:rPr lang="zh-CN" altLang="en-US" sz="2000" dirty="0">
                <a:latin typeface="+mn-ea"/>
              </a:rPr>
              <a:t>工作</a:t>
            </a:r>
            <a:r>
              <a:rPr lang="zh-CN" altLang="en-US" sz="2000" dirty="0" smtClean="0">
                <a:latin typeface="+mn-ea"/>
              </a:rPr>
              <a:t>原理：</a:t>
            </a:r>
            <a:endParaRPr lang="zh-TW" altLang="en-US" sz="2000" dirty="0"/>
          </a:p>
        </p:txBody>
      </p:sp>
      <p:sp>
        <p:nvSpPr>
          <p:cNvPr id="3" name="矩形 2"/>
          <p:cNvSpPr/>
          <p:nvPr/>
        </p:nvSpPr>
        <p:spPr>
          <a:xfrm>
            <a:off x="567558" y="2454476"/>
            <a:ext cx="6096000" cy="3000821"/>
          </a:xfrm>
          <a:prstGeom prst="rect">
            <a:avLst/>
          </a:prstGeom>
        </p:spPr>
        <p:txBody>
          <a:bodyPr>
            <a:spAutoFit/>
          </a:bodyPr>
          <a:lstStyle/>
          <a:p>
            <a:pPr indent="457200" algn="just">
              <a:lnSpc>
                <a:spcPct val="150000"/>
              </a:lnSpc>
            </a:pPr>
            <a:r>
              <a:rPr lang="zh-CN" altLang="en-US" dirty="0">
                <a:latin typeface="+mn-ea"/>
              </a:rPr>
              <a:t>一路指令火灾显示盘动作，显示火灾地址（楼房、房号等）记录下发生火灾的时间，同时启动声光警报装置发出报</a:t>
            </a:r>
            <a:r>
              <a:rPr lang="zh-CN" altLang="en-US" dirty="0" smtClean="0">
                <a:latin typeface="+mn-ea"/>
              </a:rPr>
              <a:t>警</a:t>
            </a:r>
            <a:r>
              <a:rPr lang="zh-CN" altLang="en-US" dirty="0">
                <a:latin typeface="+mn-ea"/>
              </a:rPr>
              <a:t>，</a:t>
            </a:r>
            <a:r>
              <a:rPr lang="zh-CN" altLang="en-US" dirty="0" smtClean="0">
                <a:latin typeface="+mn-ea"/>
              </a:rPr>
              <a:t>告</a:t>
            </a:r>
            <a:r>
              <a:rPr lang="zh-CN" altLang="en-US" dirty="0">
                <a:latin typeface="+mn-ea"/>
              </a:rPr>
              <a:t>诫火场现场人员投入灭火或从火灾现场疏散撤离</a:t>
            </a:r>
            <a:r>
              <a:rPr lang="zh-CN" altLang="en-US" dirty="0" smtClean="0">
                <a:latin typeface="+mn-ea"/>
              </a:rPr>
              <a:t>；</a:t>
            </a:r>
            <a:endParaRPr lang="en-US" altLang="zh-CN" dirty="0" smtClean="0">
              <a:latin typeface="+mn-ea"/>
            </a:endParaRPr>
          </a:p>
          <a:p>
            <a:pPr indent="457200" algn="just">
              <a:lnSpc>
                <a:spcPct val="150000"/>
              </a:lnSpc>
            </a:pPr>
            <a:r>
              <a:rPr lang="zh-CN" altLang="en-US" dirty="0" smtClean="0">
                <a:latin typeface="+mn-ea"/>
              </a:rPr>
              <a:t>另</a:t>
            </a:r>
            <a:r>
              <a:rPr lang="zh-CN" altLang="en-US" dirty="0">
                <a:latin typeface="+mn-ea"/>
              </a:rPr>
              <a:t>一路指令启动消防控制设备，切断非消防电源、启动防排烟设施防火卷帘、消防电梯、火灾应急照明、自动灭火系统等，防止火灾蔓延控制火势、及时扑救火灾。</a:t>
            </a:r>
            <a:endParaRPr lang="zh-TW" altLang="en-US" dirty="0">
              <a:latin typeface="+mn-ea"/>
            </a:endParaRPr>
          </a:p>
        </p:txBody>
      </p:sp>
      <p:sp>
        <p:nvSpPr>
          <p:cNvPr id="5" name="矩形 4"/>
          <p:cNvSpPr/>
          <p:nvPr/>
        </p:nvSpPr>
        <p:spPr>
          <a:xfrm>
            <a:off x="7434506" y="2758961"/>
            <a:ext cx="886535" cy="380245"/>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灭火联动</a:t>
            </a:r>
            <a:endParaRPr lang="zh-TW" altLang="en-US" sz="1200" dirty="0">
              <a:solidFill>
                <a:schemeClr val="tx1"/>
              </a:solidFill>
            </a:endParaRPr>
          </a:p>
        </p:txBody>
      </p:sp>
      <p:sp>
        <p:nvSpPr>
          <p:cNvPr id="9" name="矩形 8"/>
          <p:cNvSpPr/>
          <p:nvPr/>
        </p:nvSpPr>
        <p:spPr>
          <a:xfrm>
            <a:off x="8412838" y="3790856"/>
            <a:ext cx="1059255" cy="380245"/>
          </a:xfrm>
          <a:prstGeom prst="rect">
            <a:avLst/>
          </a:prstGeom>
          <a:solidFill>
            <a:schemeClr val="accent2">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rPr>
              <a:t>控制器</a:t>
            </a:r>
            <a:endParaRPr lang="zh-TW" altLang="en-US" sz="1600" dirty="0">
              <a:solidFill>
                <a:schemeClr val="tx1"/>
              </a:solidFill>
            </a:endParaRPr>
          </a:p>
        </p:txBody>
      </p:sp>
      <p:sp>
        <p:nvSpPr>
          <p:cNvPr id="10" name="矩形 9"/>
          <p:cNvSpPr/>
          <p:nvPr/>
        </p:nvSpPr>
        <p:spPr>
          <a:xfrm>
            <a:off x="6728114" y="3790855"/>
            <a:ext cx="993769" cy="380245"/>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火警探测器</a:t>
            </a:r>
            <a:endParaRPr lang="zh-TW" altLang="en-US" sz="1200" dirty="0">
              <a:solidFill>
                <a:schemeClr val="tx1"/>
              </a:solidFill>
            </a:endParaRPr>
          </a:p>
        </p:txBody>
      </p:sp>
      <p:sp>
        <p:nvSpPr>
          <p:cNvPr id="11" name="矩形 10"/>
          <p:cNvSpPr/>
          <p:nvPr/>
        </p:nvSpPr>
        <p:spPr>
          <a:xfrm>
            <a:off x="7434506" y="5060854"/>
            <a:ext cx="804672" cy="380245"/>
          </a:xfrm>
          <a:prstGeom prst="rect">
            <a:avLst/>
          </a:prstGeom>
          <a:solidFill>
            <a:schemeClr val="accent3">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火警电话</a:t>
            </a:r>
            <a:endParaRPr lang="zh-TW" altLang="en-US" sz="1200" dirty="0">
              <a:solidFill>
                <a:schemeClr val="tx1"/>
              </a:solidFill>
            </a:endParaRPr>
          </a:p>
        </p:txBody>
      </p:sp>
      <p:sp>
        <p:nvSpPr>
          <p:cNvPr id="12" name="矩形 11"/>
          <p:cNvSpPr/>
          <p:nvPr/>
        </p:nvSpPr>
        <p:spPr>
          <a:xfrm>
            <a:off x="9854092" y="4819930"/>
            <a:ext cx="914396" cy="380245"/>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火警按钮</a:t>
            </a:r>
            <a:endParaRPr lang="zh-TW" altLang="en-US" sz="1200" dirty="0">
              <a:solidFill>
                <a:schemeClr val="tx1"/>
              </a:solidFill>
            </a:endParaRPr>
          </a:p>
        </p:txBody>
      </p:sp>
      <p:sp>
        <p:nvSpPr>
          <p:cNvPr id="6" name="文字方塊 5"/>
          <p:cNvSpPr txBox="1"/>
          <p:nvPr/>
        </p:nvSpPr>
        <p:spPr>
          <a:xfrm>
            <a:off x="6196764" y="3730944"/>
            <a:ext cx="466794" cy="261610"/>
          </a:xfrm>
          <a:prstGeom prst="rect">
            <a:avLst/>
          </a:prstGeom>
          <a:noFill/>
        </p:spPr>
        <p:txBody>
          <a:bodyPr wrap="none" rtlCol="0">
            <a:spAutoFit/>
          </a:bodyPr>
          <a:lstStyle/>
          <a:p>
            <a:r>
              <a:rPr lang="zh-CN" altLang="en-US" sz="1100" dirty="0" smtClean="0">
                <a:latin typeface="+mj-ea"/>
                <a:ea typeface="+mj-ea"/>
              </a:rPr>
              <a:t>烟雾</a:t>
            </a:r>
            <a:endParaRPr lang="en-US" altLang="zh-CN" sz="1100" dirty="0" smtClean="0">
              <a:latin typeface="+mj-ea"/>
              <a:ea typeface="+mj-ea"/>
            </a:endParaRPr>
          </a:p>
        </p:txBody>
      </p:sp>
      <p:sp>
        <p:nvSpPr>
          <p:cNvPr id="7" name="矩形 6"/>
          <p:cNvSpPr/>
          <p:nvPr/>
        </p:nvSpPr>
        <p:spPr>
          <a:xfrm>
            <a:off x="6196764" y="3945509"/>
            <a:ext cx="466794" cy="261610"/>
          </a:xfrm>
          <a:prstGeom prst="rect">
            <a:avLst/>
          </a:prstGeom>
          <a:noFill/>
        </p:spPr>
        <p:txBody>
          <a:bodyPr wrap="none" rtlCol="0">
            <a:spAutoFit/>
          </a:bodyPr>
          <a:lstStyle/>
          <a:p>
            <a:r>
              <a:rPr lang="zh-CN" altLang="en-US" sz="1100" dirty="0">
                <a:latin typeface="+mj-ea"/>
                <a:ea typeface="+mj-ea"/>
              </a:rPr>
              <a:t>温度</a:t>
            </a:r>
            <a:endParaRPr lang="zh-TW" altLang="en-US" sz="1100" dirty="0">
              <a:latin typeface="+mj-ea"/>
              <a:ea typeface="+mj-ea"/>
            </a:endParaRPr>
          </a:p>
        </p:txBody>
      </p:sp>
      <p:cxnSp>
        <p:nvCxnSpPr>
          <p:cNvPr id="13" name="直線單箭頭接點 12"/>
          <p:cNvCxnSpPr/>
          <p:nvPr/>
        </p:nvCxnSpPr>
        <p:spPr>
          <a:xfrm>
            <a:off x="6227244" y="3955669"/>
            <a:ext cx="446757" cy="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單箭頭接點 19"/>
          <p:cNvCxnSpPr/>
          <p:nvPr/>
        </p:nvCxnSpPr>
        <p:spPr>
          <a:xfrm>
            <a:off x="6226961" y="4179016"/>
            <a:ext cx="446757" cy="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肘形接點 17"/>
          <p:cNvCxnSpPr>
            <a:stCxn id="10" idx="3"/>
            <a:endCxn id="9" idx="1"/>
          </p:cNvCxnSpPr>
          <p:nvPr/>
        </p:nvCxnSpPr>
        <p:spPr>
          <a:xfrm>
            <a:off x="7721883" y="3980978"/>
            <a:ext cx="690955" cy="1"/>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9" name="肘形接點 228"/>
          <p:cNvCxnSpPr>
            <a:endCxn id="45" idx="1"/>
          </p:cNvCxnSpPr>
          <p:nvPr/>
        </p:nvCxnSpPr>
        <p:spPr>
          <a:xfrm flipV="1">
            <a:off x="9472091" y="3712066"/>
            <a:ext cx="799513" cy="128281"/>
          </a:xfrm>
          <a:prstGeom prst="bentConnector3">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接點 43"/>
          <p:cNvCxnSpPr>
            <a:endCxn id="46" idx="1"/>
          </p:cNvCxnSpPr>
          <p:nvPr/>
        </p:nvCxnSpPr>
        <p:spPr>
          <a:xfrm>
            <a:off x="9472093" y="4096512"/>
            <a:ext cx="799511" cy="104736"/>
          </a:xfrm>
          <a:prstGeom prst="bentConnector3">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0271604" y="3521943"/>
            <a:ext cx="993769" cy="380245"/>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报警显示器</a:t>
            </a:r>
            <a:endParaRPr lang="zh-TW" altLang="en-US" sz="1200" dirty="0">
              <a:solidFill>
                <a:schemeClr val="tx1"/>
              </a:solidFill>
            </a:endParaRPr>
          </a:p>
        </p:txBody>
      </p:sp>
      <p:sp>
        <p:nvSpPr>
          <p:cNvPr id="46" name="矩形 45"/>
          <p:cNvSpPr/>
          <p:nvPr/>
        </p:nvSpPr>
        <p:spPr>
          <a:xfrm>
            <a:off x="10271604" y="4011125"/>
            <a:ext cx="993769" cy="380245"/>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报警声光</a:t>
            </a:r>
            <a:endParaRPr lang="zh-TW" altLang="en-US" sz="1200" dirty="0">
              <a:solidFill>
                <a:schemeClr val="tx1"/>
              </a:solidFill>
            </a:endParaRPr>
          </a:p>
        </p:txBody>
      </p:sp>
      <p:cxnSp>
        <p:nvCxnSpPr>
          <p:cNvPr id="238" name="肘形接點 237"/>
          <p:cNvCxnSpPr>
            <a:stCxn id="12" idx="1"/>
          </p:cNvCxnSpPr>
          <p:nvPr/>
        </p:nvCxnSpPr>
        <p:spPr>
          <a:xfrm rot="10800000">
            <a:off x="9213456" y="4171111"/>
            <a:ext cx="640637" cy="838943"/>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0271604" y="2715779"/>
            <a:ext cx="886535" cy="380245"/>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现场铃声</a:t>
            </a:r>
            <a:endParaRPr lang="zh-TW" altLang="en-US" sz="1200" dirty="0">
              <a:solidFill>
                <a:schemeClr val="tx1"/>
              </a:solidFill>
            </a:endParaRPr>
          </a:p>
        </p:txBody>
      </p:sp>
      <p:cxnSp>
        <p:nvCxnSpPr>
          <p:cNvPr id="58" name="肘形接點 57"/>
          <p:cNvCxnSpPr>
            <a:endCxn id="5" idx="3"/>
          </p:cNvCxnSpPr>
          <p:nvPr/>
        </p:nvCxnSpPr>
        <p:spPr>
          <a:xfrm rot="16200000" flipV="1">
            <a:off x="8056991" y="3213135"/>
            <a:ext cx="841773" cy="31367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肘形接點 60"/>
          <p:cNvCxnSpPr>
            <a:endCxn id="57" idx="1"/>
          </p:cNvCxnSpPr>
          <p:nvPr/>
        </p:nvCxnSpPr>
        <p:spPr>
          <a:xfrm flipV="1">
            <a:off x="9213456" y="2905902"/>
            <a:ext cx="1058148" cy="884956"/>
          </a:xfrm>
          <a:prstGeom prst="bentConnector3">
            <a:avLst>
              <a:gd name="adj1" fmla="val 7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3" name="肘形接點 252"/>
          <p:cNvCxnSpPr>
            <a:endCxn id="11" idx="3"/>
          </p:cNvCxnSpPr>
          <p:nvPr/>
        </p:nvCxnSpPr>
        <p:spPr>
          <a:xfrm rot="5400000">
            <a:off x="7897008" y="4513270"/>
            <a:ext cx="1079877" cy="395536"/>
          </a:xfrm>
          <a:prstGeom prst="bentConnector2">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1.1</a:t>
            </a:r>
            <a:r>
              <a:rPr lang="zh-CN" altLang="en-US" sz="2800" b="1" dirty="0" smtClean="0">
                <a:solidFill>
                  <a:srgbClr val="4E5A62"/>
                </a:solidFill>
              </a:rPr>
              <a:t>、火灾自动报警系统</a:t>
            </a:r>
            <a:endParaRPr lang="zh-CN" altLang="en-US" sz="2800" b="1" dirty="0">
              <a:solidFill>
                <a:srgbClr val="4E5A62"/>
              </a:solidFill>
            </a:endParaRPr>
          </a:p>
        </p:txBody>
      </p:sp>
      <p:sp>
        <p:nvSpPr>
          <p:cNvPr id="8" name="矩形 7"/>
          <p:cNvSpPr/>
          <p:nvPr/>
        </p:nvSpPr>
        <p:spPr>
          <a:xfrm>
            <a:off x="8634715" y="3444673"/>
            <a:ext cx="595035" cy="338554"/>
          </a:xfrm>
          <a:prstGeom prst="rect">
            <a:avLst/>
          </a:prstGeom>
        </p:spPr>
        <p:txBody>
          <a:bodyPr wrap="none">
            <a:spAutoFit/>
          </a:bodyPr>
          <a:lstStyle/>
          <a:p>
            <a:r>
              <a:rPr lang="zh-CN" altLang="en-US" sz="1600" dirty="0" smtClean="0">
                <a:solidFill>
                  <a:srgbClr val="FF0000"/>
                </a:solidFill>
              </a:rPr>
              <a:t>自动</a:t>
            </a:r>
            <a:endParaRPr lang="zh-TW" altLang="en-US" sz="1600" dirty="0">
              <a:solidFill>
                <a:srgbClr val="FF0000"/>
              </a:solidFill>
            </a:endParaRP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latin typeface="+mn-ea"/>
              </a:rPr>
            </a:fld>
            <a:endParaRPr lang="zh-CN" altLang="en-US">
              <a:latin typeface="+mn-ea"/>
            </a:endParaRPr>
          </a:p>
        </p:txBody>
      </p:sp>
      <p:sp>
        <p:nvSpPr>
          <p:cNvPr id="2" name="矩形 1"/>
          <p:cNvSpPr/>
          <p:nvPr/>
        </p:nvSpPr>
        <p:spPr>
          <a:xfrm>
            <a:off x="567559" y="3046458"/>
            <a:ext cx="1569660" cy="369332"/>
          </a:xfrm>
          <a:prstGeom prst="rect">
            <a:avLst/>
          </a:prstGeom>
          <a:solidFill>
            <a:schemeClr val="accent1">
              <a:lumMod val="60000"/>
              <a:lumOff val="40000"/>
            </a:schemeClr>
          </a:solidFill>
        </p:spPr>
        <p:txBody>
          <a:bodyPr wrap="none">
            <a:spAutoFit/>
          </a:bodyPr>
          <a:lstStyle/>
          <a:p>
            <a:pPr algn="ctr"/>
            <a:r>
              <a:rPr lang="zh-CN" altLang="en-US" b="1" dirty="0">
                <a:solidFill>
                  <a:schemeClr val="bg1"/>
                </a:solidFill>
                <a:latin typeface="+mn-ea"/>
                <a:sym typeface="+mn-ea"/>
              </a:rPr>
              <a:t>系统形式分类</a:t>
            </a:r>
            <a:endParaRPr lang="zh-CN" altLang="en-US" b="1" dirty="0">
              <a:solidFill>
                <a:schemeClr val="bg1"/>
              </a:solidFill>
              <a:latin typeface="+mn-ea"/>
              <a:sym typeface="+mn-ea"/>
            </a:endParaRPr>
          </a:p>
        </p:txBody>
      </p:sp>
      <p:sp>
        <p:nvSpPr>
          <p:cNvPr id="5" name="Line 29"/>
          <p:cNvSpPr>
            <a:spLocks noChangeShapeType="1"/>
          </p:cNvSpPr>
          <p:nvPr/>
        </p:nvSpPr>
        <p:spPr bwMode="auto">
          <a:xfrm flipV="1">
            <a:off x="2118169" y="1388035"/>
            <a:ext cx="431800" cy="1800225"/>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latin typeface="+mn-ea"/>
            </a:endParaRPr>
          </a:p>
        </p:txBody>
      </p:sp>
      <p:sp>
        <p:nvSpPr>
          <p:cNvPr id="6" name="Line 30"/>
          <p:cNvSpPr>
            <a:spLocks noChangeShapeType="1"/>
          </p:cNvSpPr>
          <p:nvPr/>
        </p:nvSpPr>
        <p:spPr bwMode="auto">
          <a:xfrm>
            <a:off x="2118169" y="3188260"/>
            <a:ext cx="431800" cy="1655762"/>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latin typeface="+mn-ea"/>
            </a:endParaRPr>
          </a:p>
        </p:txBody>
      </p:sp>
      <p:sp>
        <p:nvSpPr>
          <p:cNvPr id="7" name="Line 31"/>
          <p:cNvSpPr>
            <a:spLocks noChangeShapeType="1"/>
          </p:cNvSpPr>
          <p:nvPr/>
        </p:nvSpPr>
        <p:spPr bwMode="auto">
          <a:xfrm>
            <a:off x="2118169" y="3188260"/>
            <a:ext cx="431800" cy="0"/>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latin typeface="+mn-ea"/>
            </a:endParaRPr>
          </a:p>
        </p:txBody>
      </p:sp>
      <p:sp>
        <p:nvSpPr>
          <p:cNvPr id="3" name="矩形 2"/>
          <p:cNvSpPr/>
          <p:nvPr/>
        </p:nvSpPr>
        <p:spPr>
          <a:xfrm>
            <a:off x="2692849" y="1203369"/>
            <a:ext cx="1569660" cy="369332"/>
          </a:xfrm>
          <a:prstGeom prst="rect">
            <a:avLst/>
          </a:prstGeom>
          <a:solidFill>
            <a:schemeClr val="accent2">
              <a:lumMod val="60000"/>
              <a:lumOff val="40000"/>
            </a:schemeClr>
          </a:solidFill>
        </p:spPr>
        <p:txBody>
          <a:bodyPr wrap="none">
            <a:spAutoFit/>
          </a:bodyPr>
          <a:lstStyle/>
          <a:p>
            <a:r>
              <a:rPr lang="zh-CN" altLang="en-US" b="1" dirty="0">
                <a:latin typeface="+mn-ea"/>
                <a:sym typeface="+mn-ea"/>
              </a:rPr>
              <a:t>区域报警系统</a:t>
            </a:r>
            <a:endParaRPr lang="zh-TW" altLang="en-US" dirty="0">
              <a:latin typeface="+mn-ea"/>
            </a:endParaRPr>
          </a:p>
        </p:txBody>
      </p:sp>
      <p:sp>
        <p:nvSpPr>
          <p:cNvPr id="4" name="矩形 3"/>
          <p:cNvSpPr/>
          <p:nvPr/>
        </p:nvSpPr>
        <p:spPr>
          <a:xfrm>
            <a:off x="2692849" y="3003594"/>
            <a:ext cx="1633781" cy="369332"/>
          </a:xfrm>
          <a:prstGeom prst="rect">
            <a:avLst/>
          </a:prstGeom>
          <a:solidFill>
            <a:schemeClr val="accent2">
              <a:lumMod val="60000"/>
              <a:lumOff val="40000"/>
            </a:schemeClr>
          </a:solidFill>
        </p:spPr>
        <p:txBody>
          <a:bodyPr wrap="none">
            <a:spAutoFit/>
          </a:bodyPr>
          <a:lstStyle/>
          <a:p>
            <a:pPr algn="ctr"/>
            <a:r>
              <a:rPr lang="zh-CN" altLang="en-US" b="1" dirty="0">
                <a:latin typeface="+mn-ea"/>
                <a:sym typeface="+mn-ea"/>
              </a:rPr>
              <a:t>集中报警系统 </a:t>
            </a:r>
            <a:endParaRPr lang="zh-CN" altLang="en-US" b="1" dirty="0">
              <a:latin typeface="+mn-ea"/>
              <a:sym typeface="+mn-ea"/>
            </a:endParaRPr>
          </a:p>
        </p:txBody>
      </p:sp>
      <p:sp>
        <p:nvSpPr>
          <p:cNvPr id="8" name="矩形 7"/>
          <p:cNvSpPr/>
          <p:nvPr/>
        </p:nvSpPr>
        <p:spPr>
          <a:xfrm>
            <a:off x="2692849" y="4659356"/>
            <a:ext cx="1633781" cy="646331"/>
          </a:xfrm>
          <a:prstGeom prst="rect">
            <a:avLst/>
          </a:prstGeom>
          <a:solidFill>
            <a:schemeClr val="accent2">
              <a:lumMod val="60000"/>
              <a:lumOff val="40000"/>
            </a:schemeClr>
          </a:solidFill>
        </p:spPr>
        <p:txBody>
          <a:bodyPr wrap="square">
            <a:spAutoFit/>
          </a:bodyPr>
          <a:lstStyle/>
          <a:p>
            <a:pPr algn="ctr"/>
            <a:r>
              <a:rPr lang="zh-CN" altLang="en-US" b="1" dirty="0">
                <a:latin typeface="+mn-ea"/>
                <a:sym typeface="+mn-ea"/>
              </a:rPr>
              <a:t>控制中心报警 系统 </a:t>
            </a:r>
            <a:endParaRPr lang="zh-CN" altLang="en-US" b="1" dirty="0">
              <a:latin typeface="+mn-ea"/>
              <a:sym typeface="+mn-ea"/>
            </a:endParaRPr>
          </a:p>
        </p:txBody>
      </p:sp>
      <p:sp>
        <p:nvSpPr>
          <p:cNvPr id="9" name="矩形 8"/>
          <p:cNvSpPr/>
          <p:nvPr/>
        </p:nvSpPr>
        <p:spPr>
          <a:xfrm>
            <a:off x="5662614" y="1078079"/>
            <a:ext cx="4138612" cy="646331"/>
          </a:xfrm>
          <a:prstGeom prst="rect">
            <a:avLst/>
          </a:prstGeom>
          <a:solidFill>
            <a:schemeClr val="accent3">
              <a:lumMod val="20000"/>
              <a:lumOff val="80000"/>
            </a:schemeClr>
          </a:solidFill>
          <a:ln w="12700">
            <a:noFill/>
          </a:ln>
        </p:spPr>
        <p:txBody>
          <a:bodyPr wrap="square">
            <a:spAutoFit/>
          </a:bodyPr>
          <a:lstStyle/>
          <a:p>
            <a:r>
              <a:rPr lang="zh-CN" altLang="en-US" dirty="0">
                <a:latin typeface="+mn-ea"/>
              </a:rPr>
              <a:t>系统中设置一台区域火灾报警控制器，不要求进行联动控制的系统</a:t>
            </a:r>
            <a:r>
              <a:rPr lang="zh-CN" altLang="en-US" dirty="0">
                <a:solidFill>
                  <a:schemeClr val="accent1"/>
                </a:solidFill>
                <a:latin typeface="+mn-ea"/>
              </a:rPr>
              <a:t>。</a:t>
            </a:r>
            <a:r>
              <a:rPr lang="zh-CN" altLang="en-US" dirty="0">
                <a:latin typeface="+mn-ea"/>
              </a:rPr>
              <a:t> </a:t>
            </a:r>
            <a:endParaRPr lang="zh-TW" altLang="en-US" dirty="0">
              <a:latin typeface="+mn-ea"/>
            </a:endParaRPr>
          </a:p>
        </p:txBody>
      </p:sp>
      <p:sp>
        <p:nvSpPr>
          <p:cNvPr id="10" name="矩形 9"/>
          <p:cNvSpPr/>
          <p:nvPr/>
        </p:nvSpPr>
        <p:spPr>
          <a:xfrm>
            <a:off x="5662614" y="2702400"/>
            <a:ext cx="4138612" cy="923330"/>
          </a:xfrm>
          <a:prstGeom prst="rect">
            <a:avLst/>
          </a:prstGeom>
          <a:solidFill>
            <a:schemeClr val="accent3">
              <a:lumMod val="20000"/>
              <a:lumOff val="80000"/>
            </a:schemeClr>
          </a:solidFill>
          <a:ln w="12700">
            <a:noFill/>
          </a:ln>
        </p:spPr>
        <p:txBody>
          <a:bodyPr wrap="square">
            <a:spAutoFit/>
          </a:bodyPr>
          <a:lstStyle/>
          <a:p>
            <a:r>
              <a:rPr lang="zh-CN" altLang="en-US" dirty="0">
                <a:latin typeface="+mn-ea"/>
              </a:rPr>
              <a:t>系统中设置一台集中火灾报警控制器和两台及以上区域火灾报警控制器，要求进行消防联动控制的系统。</a:t>
            </a:r>
            <a:endParaRPr lang="zh-CN" altLang="en-US" dirty="0">
              <a:latin typeface="+mn-ea"/>
            </a:endParaRPr>
          </a:p>
        </p:txBody>
      </p:sp>
      <p:sp>
        <p:nvSpPr>
          <p:cNvPr id="11" name="矩形 10"/>
          <p:cNvSpPr/>
          <p:nvPr/>
        </p:nvSpPr>
        <p:spPr>
          <a:xfrm>
            <a:off x="5662614" y="4435128"/>
            <a:ext cx="4138612" cy="1200329"/>
          </a:xfrm>
          <a:prstGeom prst="rect">
            <a:avLst/>
          </a:prstGeom>
          <a:solidFill>
            <a:schemeClr val="accent3">
              <a:lumMod val="20000"/>
              <a:lumOff val="80000"/>
            </a:schemeClr>
          </a:solidFill>
          <a:ln w="12700">
            <a:noFill/>
          </a:ln>
        </p:spPr>
        <p:txBody>
          <a:bodyPr wrap="square">
            <a:spAutoFit/>
          </a:bodyPr>
          <a:lstStyle/>
          <a:p>
            <a:r>
              <a:rPr lang="zh-CN" altLang="en-US" dirty="0">
                <a:latin typeface="+mn-ea"/>
              </a:rPr>
              <a:t>系统中设置两台集中火灾报警控制器、一台专用消防联动控制设备，设有两个以上的消防控制室 ，且分为主控制室和分消防控制室的系统。</a:t>
            </a:r>
            <a:endParaRPr lang="zh-CN" altLang="en-US" dirty="0">
              <a:latin typeface="+mn-ea"/>
            </a:endParaRPr>
          </a:p>
        </p:txBody>
      </p:sp>
      <p:sp>
        <p:nvSpPr>
          <p:cNvPr id="12" name="向右箭號 11"/>
          <p:cNvSpPr/>
          <p:nvPr/>
        </p:nvSpPr>
        <p:spPr>
          <a:xfrm>
            <a:off x="4572001" y="1203369"/>
            <a:ext cx="800100" cy="369332"/>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向右箭號 14"/>
          <p:cNvSpPr/>
          <p:nvPr/>
        </p:nvSpPr>
        <p:spPr>
          <a:xfrm>
            <a:off x="4643439" y="4797855"/>
            <a:ext cx="800100" cy="369332"/>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向右箭號 15"/>
          <p:cNvSpPr/>
          <p:nvPr/>
        </p:nvSpPr>
        <p:spPr>
          <a:xfrm>
            <a:off x="4643439" y="2979399"/>
            <a:ext cx="800100" cy="369332"/>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1.1</a:t>
            </a:r>
            <a:r>
              <a:rPr lang="zh-CN" altLang="en-US" sz="2800" b="1" dirty="0" smtClean="0">
                <a:solidFill>
                  <a:srgbClr val="4E5A62"/>
                </a:solidFill>
              </a:rPr>
              <a:t>、火灾自动报警系统</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1.1</a:t>
            </a:r>
            <a:r>
              <a:rPr lang="zh-CN" altLang="en-US" sz="2800" b="1" dirty="0" smtClean="0">
                <a:solidFill>
                  <a:srgbClr val="4E5A62"/>
                </a:solidFill>
              </a:rPr>
              <a:t>、区域、集中报警系统</a:t>
            </a:r>
            <a:endParaRPr lang="zh-CN" altLang="en-US" sz="2800" b="1" dirty="0">
              <a:solidFill>
                <a:srgbClr val="4E5A62"/>
              </a:solidFill>
            </a:endParaRPr>
          </a:p>
        </p:txBody>
      </p:sp>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graphicFrame>
        <p:nvGraphicFramePr>
          <p:cNvPr id="2" name="物件 1" descr="/private/var/folders/2g/29984s3j38s2b9dvl7_wjmhm0000gn/T/com.kingsoft.wpsoffice.mac/picturecompress_20230915143425/output_1.pngoutput_1"/>
          <p:cNvGraphicFramePr>
            <a:graphicFrameLocks noChangeAspect="1"/>
          </p:cNvGraphicFramePr>
          <p:nvPr/>
        </p:nvGraphicFramePr>
        <p:xfrm>
          <a:off x="995355" y="900111"/>
          <a:ext cx="9791700" cy="5409927"/>
        </p:xfrm>
        <a:graphic>
          <a:graphicData uri="http://schemas.openxmlformats.org/presentationml/2006/ole">
            <mc:AlternateContent xmlns:mc="http://schemas.openxmlformats.org/markup-compatibility/2006">
              <mc:Choice xmlns:v="urn:schemas-microsoft-com:vml" Requires="v">
                <p:oleObj spid="_x0000_s11282" name="" r:id="rId1" imgW="8963025" imgH="5286375" progId="Paint.Picture">
                  <p:embed/>
                </p:oleObj>
              </mc:Choice>
              <mc:Fallback>
                <p:oleObj name="" r:id="rId1" imgW="8963025" imgH="5286375" progId="Paint.Picture">
                  <p:embed/>
                  <p:pic>
                    <p:nvPicPr>
                      <p:cNvPr id="0" name="图片 11281"/>
                      <p:cNvPicPr>
                        <a:picLocks noChangeAspect="1" noChangeArrowheads="1"/>
                      </p:cNvPicPr>
                      <p:nvPr/>
                    </p:nvPicPr>
                    <p:blipFill>
                      <a:blip r:embed="rId2"/>
                      <a:srcRect/>
                      <a:stretch>
                        <a:fillRect/>
                      </a:stretch>
                    </p:blipFill>
                    <p:spPr bwMode="auto">
                      <a:xfrm>
                        <a:off x="995355" y="900111"/>
                        <a:ext cx="9791700" cy="5409927"/>
                      </a:xfrm>
                      <a:prstGeom prst="rect">
                        <a:avLst/>
                      </a:prstGeom>
                      <a:noFill/>
                      <a:ln>
                        <a:noFill/>
                      </a:ln>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latin typeface="+mn-ea"/>
              </a:rPr>
            </a:fld>
            <a:endParaRPr lang="zh-CN" altLang="en-US">
              <a:latin typeface="+mn-ea"/>
            </a:endParaRPr>
          </a:p>
        </p:txBody>
      </p:sp>
      <p:sp>
        <p:nvSpPr>
          <p:cNvPr id="32" name="Rectangle 2"/>
          <p:cNvSpPr txBox="1">
            <a:spLocks noChangeArrowheads="1"/>
          </p:cNvSpPr>
          <p:nvPr/>
        </p:nvSpPr>
        <p:spPr>
          <a:xfrm>
            <a:off x="468312" y="801688"/>
            <a:ext cx="10733087" cy="544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buNone/>
            </a:pPr>
            <a:r>
              <a:rPr lang="en-US" altLang="zh-CN" sz="1800" dirty="0" smtClean="0">
                <a:latin typeface="+mn-ea"/>
              </a:rPr>
              <a:t>1</a:t>
            </a:r>
            <a:r>
              <a:rPr lang="zh-CN" altLang="en-US" sz="1800" dirty="0" smtClean="0">
                <a:latin typeface="+mn-ea"/>
              </a:rPr>
              <a:t>、探测器</a:t>
            </a:r>
            <a:endParaRPr lang="zh-CN" altLang="en-US" sz="1800" dirty="0" smtClean="0">
              <a:latin typeface="+mn-ea"/>
            </a:endParaRPr>
          </a:p>
          <a:p>
            <a:pPr marL="0" indent="0">
              <a:lnSpc>
                <a:spcPct val="170000"/>
              </a:lnSpc>
              <a:buNone/>
            </a:pPr>
            <a:r>
              <a:rPr lang="en-US" altLang="zh-CN" sz="1800" dirty="0" smtClean="0">
                <a:latin typeface="+mn-ea"/>
              </a:rPr>
              <a:t>2</a:t>
            </a:r>
            <a:r>
              <a:rPr lang="zh-CN" altLang="en-US" sz="1800" dirty="0" smtClean="0">
                <a:latin typeface="+mn-ea"/>
              </a:rPr>
              <a:t>、手动报警按钮</a:t>
            </a:r>
            <a:endParaRPr lang="zh-CN" altLang="en-US" sz="1800" dirty="0" smtClean="0">
              <a:latin typeface="+mn-ea"/>
            </a:endParaRPr>
          </a:p>
          <a:p>
            <a:pPr marL="0" indent="0">
              <a:lnSpc>
                <a:spcPct val="170000"/>
              </a:lnSpc>
              <a:buNone/>
            </a:pPr>
            <a:r>
              <a:rPr lang="en-US" altLang="zh-CN" sz="1800" dirty="0" smtClean="0">
                <a:latin typeface="+mn-ea"/>
              </a:rPr>
              <a:t>3</a:t>
            </a:r>
            <a:r>
              <a:rPr lang="zh-CN" altLang="en-US" sz="1800" dirty="0" smtClean="0">
                <a:latin typeface="+mn-ea"/>
              </a:rPr>
              <a:t>、消防专用电话</a:t>
            </a:r>
            <a:endParaRPr lang="zh-CN" altLang="en-US" sz="1800" dirty="0" smtClean="0">
              <a:latin typeface="+mn-ea"/>
            </a:endParaRPr>
          </a:p>
          <a:p>
            <a:pPr marL="0" indent="0">
              <a:lnSpc>
                <a:spcPct val="170000"/>
              </a:lnSpc>
              <a:buNone/>
            </a:pPr>
            <a:r>
              <a:rPr lang="en-US" altLang="zh-CN" sz="1800" dirty="0" smtClean="0">
                <a:latin typeface="+mn-ea"/>
              </a:rPr>
              <a:t>4</a:t>
            </a:r>
            <a:r>
              <a:rPr lang="zh-CN" altLang="en-US" sz="1800" dirty="0" smtClean="0">
                <a:latin typeface="+mn-ea"/>
              </a:rPr>
              <a:t>、火灾报警控制器</a:t>
            </a:r>
            <a:endParaRPr lang="zh-CN" altLang="en-US" sz="1800" dirty="0" smtClean="0">
              <a:latin typeface="+mn-ea"/>
            </a:endParaRPr>
          </a:p>
          <a:p>
            <a:pPr marL="0" indent="0">
              <a:lnSpc>
                <a:spcPct val="170000"/>
              </a:lnSpc>
              <a:buNone/>
            </a:pPr>
            <a:r>
              <a:rPr lang="en-US" altLang="zh-CN" sz="1800" dirty="0" smtClean="0">
                <a:latin typeface="+mn-ea"/>
              </a:rPr>
              <a:t>5</a:t>
            </a:r>
            <a:r>
              <a:rPr lang="zh-CN" altLang="en-US" sz="1800" dirty="0" smtClean="0">
                <a:latin typeface="+mn-ea"/>
              </a:rPr>
              <a:t>、消防联动控制设备</a:t>
            </a:r>
            <a:endParaRPr lang="zh-CN" altLang="en-US" sz="1800" dirty="0" smtClean="0">
              <a:latin typeface="+mn-ea"/>
            </a:endParaRPr>
          </a:p>
          <a:p>
            <a:pPr marL="0" indent="0">
              <a:lnSpc>
                <a:spcPct val="170000"/>
              </a:lnSpc>
              <a:buNone/>
            </a:pPr>
            <a:r>
              <a:rPr lang="en-US" altLang="zh-CN" sz="1800" dirty="0" smtClean="0">
                <a:latin typeface="+mn-ea"/>
              </a:rPr>
              <a:t>6</a:t>
            </a:r>
            <a:r>
              <a:rPr lang="zh-CN" altLang="en-US" sz="1800" dirty="0" smtClean="0">
                <a:latin typeface="+mn-ea"/>
              </a:rPr>
              <a:t>、火灾应急广播</a:t>
            </a:r>
            <a:endParaRPr lang="zh-CN" altLang="en-US" sz="1800" dirty="0" smtClean="0">
              <a:latin typeface="+mn-ea"/>
            </a:endParaRPr>
          </a:p>
          <a:p>
            <a:pPr marL="0" indent="0">
              <a:lnSpc>
                <a:spcPct val="170000"/>
              </a:lnSpc>
              <a:buNone/>
            </a:pPr>
            <a:r>
              <a:rPr lang="en-US" altLang="zh-CN" sz="1800" dirty="0" smtClean="0">
                <a:latin typeface="+mn-ea"/>
              </a:rPr>
              <a:t>7</a:t>
            </a:r>
            <a:r>
              <a:rPr lang="zh-CN" altLang="en-US" sz="1800" dirty="0" smtClean="0">
                <a:latin typeface="+mn-ea"/>
              </a:rPr>
              <a:t>、火灾警报器</a:t>
            </a:r>
            <a:endParaRPr lang="zh-CN" altLang="en-US" sz="1800" dirty="0" smtClean="0">
              <a:latin typeface="+mn-ea"/>
            </a:endParaRPr>
          </a:p>
          <a:p>
            <a:pPr marL="0" indent="0">
              <a:lnSpc>
                <a:spcPct val="170000"/>
              </a:lnSpc>
              <a:buNone/>
            </a:pPr>
            <a:r>
              <a:rPr lang="en-US" altLang="zh-CN" sz="1800" dirty="0" smtClean="0">
                <a:latin typeface="+mn-ea"/>
              </a:rPr>
              <a:t>8</a:t>
            </a:r>
            <a:r>
              <a:rPr lang="zh-CN" altLang="en-US" sz="1800" dirty="0" smtClean="0">
                <a:latin typeface="+mn-ea"/>
              </a:rPr>
              <a:t>、系统布线线路</a:t>
            </a:r>
            <a:endParaRPr lang="zh-CN" altLang="en-US" sz="1800" dirty="0" smtClean="0">
              <a:latin typeface="+mn-ea"/>
            </a:endParaRPr>
          </a:p>
          <a:p>
            <a:pPr marL="0" indent="0">
              <a:lnSpc>
                <a:spcPct val="170000"/>
              </a:lnSpc>
              <a:buNone/>
            </a:pPr>
            <a:r>
              <a:rPr lang="en-US" altLang="zh-CN" sz="1800" dirty="0" smtClean="0">
                <a:latin typeface="+mn-ea"/>
              </a:rPr>
              <a:t>9</a:t>
            </a:r>
            <a:r>
              <a:rPr lang="zh-CN" altLang="en-US" sz="1800" dirty="0" smtClean="0">
                <a:latin typeface="+mn-ea"/>
              </a:rPr>
              <a:t>、消防电源</a:t>
            </a:r>
            <a:endParaRPr lang="zh-CN" altLang="en-US" sz="1800" dirty="0" smtClean="0">
              <a:latin typeface="+mn-ea"/>
            </a:endParaRPr>
          </a:p>
        </p:txBody>
      </p:sp>
      <p:sp>
        <p:nvSpPr>
          <p:cNvPr id="34" name="Rectangle 4"/>
          <p:cNvSpPr>
            <a:spLocks noChangeArrowheads="1"/>
          </p:cNvSpPr>
          <p:nvPr/>
        </p:nvSpPr>
        <p:spPr bwMode="auto">
          <a:xfrm>
            <a:off x="3690144" y="1130480"/>
            <a:ext cx="14398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000" b="1" dirty="0">
                <a:solidFill>
                  <a:schemeClr val="accent1"/>
                </a:solidFill>
                <a:latin typeface="+mn-ea"/>
                <a:ea typeface="+mn-ea"/>
              </a:rPr>
              <a:t>触发器件</a:t>
            </a:r>
            <a:endParaRPr lang="zh-CN" altLang="en-US" sz="2000" b="1" dirty="0">
              <a:solidFill>
                <a:schemeClr val="accent1"/>
              </a:solidFill>
              <a:latin typeface="+mn-ea"/>
              <a:ea typeface="+mn-ea"/>
            </a:endParaRPr>
          </a:p>
        </p:txBody>
      </p:sp>
      <p:sp>
        <p:nvSpPr>
          <p:cNvPr id="36" name="Rectangle 4"/>
          <p:cNvSpPr>
            <a:spLocks noChangeArrowheads="1"/>
          </p:cNvSpPr>
          <p:nvPr/>
        </p:nvSpPr>
        <p:spPr bwMode="auto">
          <a:xfrm>
            <a:off x="3690144" y="2959099"/>
            <a:ext cx="1439862" cy="41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000" b="1" dirty="0">
                <a:solidFill>
                  <a:schemeClr val="accent1"/>
                </a:solidFill>
                <a:latin typeface="+mn-ea"/>
                <a:ea typeface="+mn-ea"/>
              </a:rPr>
              <a:t>控制设备</a:t>
            </a:r>
            <a:endParaRPr lang="zh-CN" altLang="en-US" sz="2000" b="1" dirty="0">
              <a:solidFill>
                <a:schemeClr val="accent1"/>
              </a:solidFill>
              <a:latin typeface="+mn-ea"/>
              <a:ea typeface="+mn-ea"/>
            </a:endParaRPr>
          </a:p>
        </p:txBody>
      </p:sp>
      <p:sp>
        <p:nvSpPr>
          <p:cNvPr id="38" name="Rectangle 4"/>
          <p:cNvSpPr>
            <a:spLocks noChangeArrowheads="1"/>
          </p:cNvSpPr>
          <p:nvPr/>
        </p:nvSpPr>
        <p:spPr bwMode="auto">
          <a:xfrm>
            <a:off x="3690144" y="4197350"/>
            <a:ext cx="1439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000" b="1" dirty="0">
                <a:solidFill>
                  <a:schemeClr val="accent1"/>
                </a:solidFill>
                <a:latin typeface="+mn-ea"/>
                <a:ea typeface="+mn-ea"/>
              </a:rPr>
              <a:t>警报设备</a:t>
            </a:r>
            <a:endParaRPr lang="zh-CN" altLang="en-US" sz="2000" b="1" dirty="0">
              <a:solidFill>
                <a:schemeClr val="accent1"/>
              </a:solidFill>
              <a:latin typeface="+mn-ea"/>
              <a:ea typeface="+mn-ea"/>
            </a:endParaRPr>
          </a:p>
        </p:txBody>
      </p:sp>
      <p:sp>
        <p:nvSpPr>
          <p:cNvPr id="40" name="Rectangle 4"/>
          <p:cNvSpPr>
            <a:spLocks noChangeArrowheads="1"/>
          </p:cNvSpPr>
          <p:nvPr/>
        </p:nvSpPr>
        <p:spPr bwMode="auto">
          <a:xfrm>
            <a:off x="3690144" y="5353083"/>
            <a:ext cx="1439862" cy="330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000" b="1" dirty="0">
                <a:solidFill>
                  <a:schemeClr val="accent1"/>
                </a:solidFill>
                <a:latin typeface="+mn-ea"/>
                <a:ea typeface="+mn-ea"/>
              </a:rPr>
              <a:t>支持设备</a:t>
            </a:r>
            <a:endParaRPr lang="zh-CN" altLang="en-US" sz="2000" b="1" dirty="0">
              <a:solidFill>
                <a:schemeClr val="accent1"/>
              </a:solidFill>
              <a:latin typeface="+mn-ea"/>
              <a:ea typeface="+mn-ea"/>
            </a:endParaRPr>
          </a:p>
        </p:txBody>
      </p:sp>
      <p:sp>
        <p:nvSpPr>
          <p:cNvPr id="42" name="Rectangle 4"/>
          <p:cNvSpPr>
            <a:spLocks noChangeArrowheads="1"/>
          </p:cNvSpPr>
          <p:nvPr/>
        </p:nvSpPr>
        <p:spPr bwMode="auto">
          <a:xfrm>
            <a:off x="3690144" y="2023269"/>
            <a:ext cx="14398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000" b="1" dirty="0">
                <a:solidFill>
                  <a:schemeClr val="accent1"/>
                </a:solidFill>
                <a:latin typeface="+mn-ea"/>
                <a:ea typeface="+mn-ea"/>
              </a:rPr>
              <a:t>通讯设备</a:t>
            </a:r>
            <a:endParaRPr lang="zh-CN" altLang="en-US" sz="2000" b="1" dirty="0">
              <a:solidFill>
                <a:schemeClr val="accent1"/>
              </a:solidFill>
              <a:latin typeface="+mn-ea"/>
              <a:ea typeface="+mn-ea"/>
            </a:endParaRPr>
          </a:p>
        </p:txBody>
      </p:sp>
      <p:sp>
        <p:nvSpPr>
          <p:cNvPr id="58" name="Rectangle 4"/>
          <p:cNvSpPr>
            <a:spLocks noChangeArrowheads="1"/>
          </p:cNvSpPr>
          <p:nvPr/>
        </p:nvSpPr>
        <p:spPr bwMode="auto">
          <a:xfrm>
            <a:off x="4250391" y="5874389"/>
            <a:ext cx="6929437"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400" b="1" dirty="0">
                <a:solidFill>
                  <a:srgbClr val="FF0000"/>
                </a:solidFill>
                <a:latin typeface="+mn-ea"/>
                <a:ea typeface="+mn-ea"/>
              </a:rPr>
              <a:t>控制消防设备动作</a:t>
            </a:r>
            <a:r>
              <a:rPr lang="zh-CN" altLang="en-US" sz="2400" b="1" dirty="0">
                <a:solidFill>
                  <a:schemeClr val="accent1"/>
                </a:solidFill>
                <a:latin typeface="+mn-ea"/>
                <a:ea typeface="+mn-ea"/>
              </a:rPr>
              <a:t>是火灾自动报警系统的核心部分</a:t>
            </a:r>
            <a:endParaRPr lang="zh-CN" altLang="en-US" sz="2400" b="1" dirty="0">
              <a:solidFill>
                <a:schemeClr val="accent1"/>
              </a:solidFill>
              <a:latin typeface="+mn-ea"/>
              <a:ea typeface="+mn-ea"/>
            </a:endParaRPr>
          </a:p>
        </p:txBody>
      </p:sp>
      <p:cxnSp>
        <p:nvCxnSpPr>
          <p:cNvPr id="3" name="肘形接點 2"/>
          <p:cNvCxnSpPr>
            <a:endCxn id="34" idx="1"/>
          </p:cNvCxnSpPr>
          <p:nvPr/>
        </p:nvCxnSpPr>
        <p:spPr>
          <a:xfrm flipV="1">
            <a:off x="2643188" y="1382099"/>
            <a:ext cx="1046956" cy="318117"/>
          </a:xfrm>
          <a:prstGeom prst="bentConnector3">
            <a:avLst>
              <a:gd name="adj1" fmla="val 7426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3" name="肘形接點 62"/>
          <p:cNvCxnSpPr>
            <a:endCxn id="34" idx="1"/>
          </p:cNvCxnSpPr>
          <p:nvPr/>
        </p:nvCxnSpPr>
        <p:spPr>
          <a:xfrm>
            <a:off x="2643188" y="1082061"/>
            <a:ext cx="1046956" cy="300038"/>
          </a:xfrm>
          <a:prstGeom prst="bentConnector3">
            <a:avLst>
              <a:gd name="adj1" fmla="val 7426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50" name="直線單箭頭接點 249"/>
          <p:cNvCxnSpPr>
            <a:endCxn id="42" idx="1"/>
          </p:cNvCxnSpPr>
          <p:nvPr/>
        </p:nvCxnSpPr>
        <p:spPr>
          <a:xfrm>
            <a:off x="2643188" y="2274888"/>
            <a:ext cx="1046956"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90" name="肘形接點 89"/>
          <p:cNvCxnSpPr>
            <a:endCxn id="36" idx="1"/>
          </p:cNvCxnSpPr>
          <p:nvPr/>
        </p:nvCxnSpPr>
        <p:spPr>
          <a:xfrm flipV="1">
            <a:off x="2781300" y="3165475"/>
            <a:ext cx="908844" cy="323062"/>
          </a:xfrm>
          <a:prstGeom prst="bentConnector3">
            <a:avLst>
              <a:gd name="adj1" fmla="val 67467"/>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91" name="肘形接點 90"/>
          <p:cNvCxnSpPr>
            <a:endCxn id="36" idx="1"/>
          </p:cNvCxnSpPr>
          <p:nvPr/>
        </p:nvCxnSpPr>
        <p:spPr>
          <a:xfrm>
            <a:off x="2781300" y="2870381"/>
            <a:ext cx="908844" cy="295094"/>
          </a:xfrm>
          <a:prstGeom prst="bentConnector3">
            <a:avLst>
              <a:gd name="adj1" fmla="val 67467"/>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3" name="肘形接點 102"/>
          <p:cNvCxnSpPr/>
          <p:nvPr/>
        </p:nvCxnSpPr>
        <p:spPr>
          <a:xfrm flipV="1">
            <a:off x="2643188" y="4379119"/>
            <a:ext cx="1046956" cy="318117"/>
          </a:xfrm>
          <a:prstGeom prst="bentConnector3">
            <a:avLst>
              <a:gd name="adj1" fmla="val 7426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4" name="肘形接點 103"/>
          <p:cNvCxnSpPr/>
          <p:nvPr/>
        </p:nvCxnSpPr>
        <p:spPr>
          <a:xfrm>
            <a:off x="2643188" y="4079081"/>
            <a:ext cx="1046956" cy="300038"/>
          </a:xfrm>
          <a:prstGeom prst="bentConnector3">
            <a:avLst>
              <a:gd name="adj1" fmla="val 7426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5" name="肘形接點 104"/>
          <p:cNvCxnSpPr/>
          <p:nvPr/>
        </p:nvCxnSpPr>
        <p:spPr>
          <a:xfrm flipV="1">
            <a:off x="2643188" y="5518172"/>
            <a:ext cx="1046956" cy="318117"/>
          </a:xfrm>
          <a:prstGeom prst="bentConnector3">
            <a:avLst>
              <a:gd name="adj1" fmla="val 7426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6" name="肘形接點 105"/>
          <p:cNvCxnSpPr/>
          <p:nvPr/>
        </p:nvCxnSpPr>
        <p:spPr>
          <a:xfrm>
            <a:off x="2643188" y="5218134"/>
            <a:ext cx="1046956" cy="300038"/>
          </a:xfrm>
          <a:prstGeom prst="bentConnector3">
            <a:avLst>
              <a:gd name="adj1" fmla="val 7426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834855" y="1182044"/>
            <a:ext cx="2236510" cy="400110"/>
          </a:xfrm>
          <a:prstGeom prst="rect">
            <a:avLst/>
          </a:prstGeom>
        </p:spPr>
        <p:txBody>
          <a:bodyPr wrap="none">
            <a:spAutoFit/>
          </a:bodyPr>
          <a:lstStyle/>
          <a:p>
            <a:r>
              <a:rPr lang="zh-CN" altLang="en-US" sz="2000" b="1" dirty="0">
                <a:solidFill>
                  <a:schemeClr val="accent1"/>
                </a:solidFill>
                <a:latin typeface="+mn-ea"/>
                <a:sym typeface="+mn-ea"/>
              </a:rPr>
              <a:t>产生火灾报警</a:t>
            </a:r>
            <a:r>
              <a:rPr lang="zh-CN" altLang="en-US" sz="2000" b="1" dirty="0" smtClean="0">
                <a:solidFill>
                  <a:schemeClr val="accent1"/>
                </a:solidFill>
                <a:latin typeface="+mn-ea"/>
                <a:sym typeface="+mn-ea"/>
              </a:rPr>
              <a:t>信号</a:t>
            </a:r>
            <a:endParaRPr lang="zh-TW" altLang="en-US" sz="2000" b="1" dirty="0">
              <a:latin typeface="+mn-ea"/>
            </a:endParaRPr>
          </a:p>
        </p:txBody>
      </p:sp>
      <p:sp>
        <p:nvSpPr>
          <p:cNvPr id="69" name="矩形 68"/>
          <p:cNvSpPr/>
          <p:nvPr/>
        </p:nvSpPr>
        <p:spPr>
          <a:xfrm>
            <a:off x="5801819" y="2056339"/>
            <a:ext cx="4801315" cy="400110"/>
          </a:xfrm>
          <a:prstGeom prst="rect">
            <a:avLst/>
          </a:prstGeom>
        </p:spPr>
        <p:txBody>
          <a:bodyPr wrap="none">
            <a:spAutoFit/>
          </a:bodyPr>
          <a:lstStyle/>
          <a:p>
            <a:pPr algn="ctr"/>
            <a:r>
              <a:rPr lang="zh-CN" altLang="en-US" sz="2000" b="1" dirty="0">
                <a:solidFill>
                  <a:schemeClr val="accent1"/>
                </a:solidFill>
                <a:latin typeface="+mn-ea"/>
                <a:sym typeface="+mn-ea"/>
              </a:rPr>
              <a:t>实现内部关键部位联系和与外部进行联系</a:t>
            </a:r>
            <a:endParaRPr lang="zh-CN" altLang="en-US" sz="2000" b="1" dirty="0">
              <a:solidFill>
                <a:schemeClr val="accent1"/>
              </a:solidFill>
              <a:latin typeface="+mn-ea"/>
              <a:sym typeface="+mn-ea"/>
            </a:endParaRPr>
          </a:p>
        </p:txBody>
      </p:sp>
      <p:sp>
        <p:nvSpPr>
          <p:cNvPr id="70" name="矩形 69"/>
          <p:cNvSpPr/>
          <p:nvPr/>
        </p:nvSpPr>
        <p:spPr>
          <a:xfrm>
            <a:off x="5739604" y="2971980"/>
            <a:ext cx="6147595" cy="400110"/>
          </a:xfrm>
          <a:prstGeom prst="rect">
            <a:avLst/>
          </a:prstGeom>
        </p:spPr>
        <p:txBody>
          <a:bodyPr wrap="square">
            <a:spAutoFit/>
          </a:bodyPr>
          <a:lstStyle/>
          <a:p>
            <a:pPr algn="ctr"/>
            <a:r>
              <a:rPr lang="zh-CN" altLang="en-US" sz="2000" b="1" dirty="0">
                <a:solidFill>
                  <a:srgbClr val="FF3300"/>
                </a:solidFill>
                <a:latin typeface="+mn-ea"/>
                <a:sym typeface="+mn-ea"/>
              </a:rPr>
              <a:t>接收、显示和传递火灾报警信号，并能发出控制信号</a:t>
            </a:r>
            <a:endParaRPr lang="zh-CN" altLang="en-US" sz="2000" b="1" dirty="0">
              <a:solidFill>
                <a:srgbClr val="FF3300"/>
              </a:solidFill>
              <a:latin typeface="+mn-ea"/>
              <a:sym typeface="+mn-ea"/>
            </a:endParaRPr>
          </a:p>
        </p:txBody>
      </p:sp>
      <p:sp>
        <p:nvSpPr>
          <p:cNvPr id="71" name="矩形 70"/>
          <p:cNvSpPr/>
          <p:nvPr/>
        </p:nvSpPr>
        <p:spPr>
          <a:xfrm>
            <a:off x="5834855" y="4050905"/>
            <a:ext cx="6096000" cy="707886"/>
          </a:xfrm>
          <a:prstGeom prst="rect">
            <a:avLst/>
          </a:prstGeom>
        </p:spPr>
        <p:txBody>
          <a:bodyPr>
            <a:spAutoFit/>
          </a:bodyPr>
          <a:lstStyle/>
          <a:p>
            <a:r>
              <a:rPr lang="zh-CN" altLang="en-US" sz="2000" b="1" dirty="0">
                <a:solidFill>
                  <a:schemeClr val="accent1"/>
                </a:solidFill>
                <a:latin typeface="+mn-ea"/>
                <a:sym typeface="+mn-ea"/>
              </a:rPr>
              <a:t>发出区别于环境声、光的火灾警报信号，警示人们采取安全疏散、灭火救灾措施</a:t>
            </a:r>
            <a:endParaRPr lang="zh-CN" altLang="en-US" sz="2000" b="1" dirty="0">
              <a:solidFill>
                <a:schemeClr val="accent1"/>
              </a:solidFill>
              <a:latin typeface="+mn-ea"/>
              <a:sym typeface="+mn-ea"/>
            </a:endParaRPr>
          </a:p>
        </p:txBody>
      </p:sp>
      <p:sp>
        <p:nvSpPr>
          <p:cNvPr id="72" name="矩形 71"/>
          <p:cNvSpPr/>
          <p:nvPr/>
        </p:nvSpPr>
        <p:spPr>
          <a:xfrm>
            <a:off x="5796754" y="5315220"/>
            <a:ext cx="1980030" cy="400110"/>
          </a:xfrm>
          <a:prstGeom prst="rect">
            <a:avLst/>
          </a:prstGeom>
        </p:spPr>
        <p:txBody>
          <a:bodyPr wrap="none">
            <a:spAutoFit/>
          </a:bodyPr>
          <a:lstStyle/>
          <a:p>
            <a:pPr algn="ctr"/>
            <a:r>
              <a:rPr lang="zh-CN" altLang="en-US" sz="2000" b="1" dirty="0">
                <a:solidFill>
                  <a:schemeClr val="accent1"/>
                </a:solidFill>
                <a:latin typeface="+mn-ea"/>
                <a:sym typeface="+mn-ea"/>
              </a:rPr>
              <a:t>信号传递与供能</a:t>
            </a:r>
            <a:endParaRPr lang="zh-CN" altLang="en-US" sz="2000" b="1" dirty="0">
              <a:solidFill>
                <a:schemeClr val="accent1"/>
              </a:solidFill>
              <a:latin typeface="+mn-ea"/>
              <a:sym typeface="+mn-ea"/>
            </a:endParaRPr>
          </a:p>
        </p:txBody>
      </p:sp>
      <p:cxnSp>
        <p:nvCxnSpPr>
          <p:cNvPr id="75" name="直線單箭頭接點 74"/>
          <p:cNvCxnSpPr>
            <a:endCxn id="68" idx="1"/>
          </p:cNvCxnSpPr>
          <p:nvPr/>
        </p:nvCxnSpPr>
        <p:spPr>
          <a:xfrm>
            <a:off x="4876800" y="1382099"/>
            <a:ext cx="95805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6" name="直線單箭頭接點 115"/>
          <p:cNvCxnSpPr/>
          <p:nvPr/>
        </p:nvCxnSpPr>
        <p:spPr>
          <a:xfrm>
            <a:off x="4898627" y="2256394"/>
            <a:ext cx="95805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7" name="直線單箭頭接點 116"/>
          <p:cNvCxnSpPr/>
          <p:nvPr/>
        </p:nvCxnSpPr>
        <p:spPr>
          <a:xfrm>
            <a:off x="4876800" y="3165474"/>
            <a:ext cx="95805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8" name="直線單箭頭接點 117"/>
          <p:cNvCxnSpPr/>
          <p:nvPr/>
        </p:nvCxnSpPr>
        <p:spPr>
          <a:xfrm>
            <a:off x="4898627" y="4381500"/>
            <a:ext cx="95805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9" name="直線單箭頭接點 118"/>
          <p:cNvCxnSpPr/>
          <p:nvPr/>
        </p:nvCxnSpPr>
        <p:spPr>
          <a:xfrm>
            <a:off x="4917677" y="5518172"/>
            <a:ext cx="95805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1"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1.2</a:t>
            </a:r>
            <a:r>
              <a:rPr lang="zh-CN" altLang="en-US" sz="2800" b="1" dirty="0" smtClean="0">
                <a:solidFill>
                  <a:srgbClr val="4E5A62"/>
                </a:solidFill>
              </a:rPr>
              <a:t>、火灾自动报警系统的组件</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5" name="Line 34"/>
          <p:cNvSpPr>
            <a:spLocks noChangeShapeType="1"/>
          </p:cNvSpPr>
          <p:nvPr/>
        </p:nvSpPr>
        <p:spPr bwMode="auto">
          <a:xfrm flipV="1">
            <a:off x="2023269" y="1466849"/>
            <a:ext cx="472281" cy="1924735"/>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6" name="Line 35"/>
          <p:cNvSpPr>
            <a:spLocks noChangeShapeType="1"/>
          </p:cNvSpPr>
          <p:nvPr/>
        </p:nvSpPr>
        <p:spPr bwMode="auto">
          <a:xfrm>
            <a:off x="2023268" y="3391585"/>
            <a:ext cx="472281" cy="1832460"/>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 name="Line 36"/>
          <p:cNvSpPr>
            <a:spLocks noChangeShapeType="1"/>
          </p:cNvSpPr>
          <p:nvPr/>
        </p:nvSpPr>
        <p:spPr bwMode="auto">
          <a:xfrm flipV="1">
            <a:off x="2023268" y="2670859"/>
            <a:ext cx="497521" cy="720726"/>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 name="Line 37"/>
          <p:cNvSpPr>
            <a:spLocks noChangeShapeType="1"/>
          </p:cNvSpPr>
          <p:nvPr/>
        </p:nvSpPr>
        <p:spPr bwMode="auto">
          <a:xfrm>
            <a:off x="2023268" y="3391585"/>
            <a:ext cx="472281" cy="584328"/>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 name="矩形 2"/>
          <p:cNvSpPr/>
          <p:nvPr/>
        </p:nvSpPr>
        <p:spPr>
          <a:xfrm>
            <a:off x="2495550" y="1242794"/>
            <a:ext cx="1997870" cy="461665"/>
          </a:xfrm>
          <a:prstGeom prst="rect">
            <a:avLst/>
          </a:prstGeom>
          <a:ln w="12700">
            <a:noFill/>
          </a:ln>
        </p:spPr>
        <p:txBody>
          <a:bodyPr wrap="square">
            <a:spAutoFit/>
          </a:bodyPr>
          <a:lstStyle/>
          <a:p>
            <a:pPr algn="ctr"/>
            <a:r>
              <a:rPr lang="zh-CN" altLang="en-US" sz="2400" dirty="0">
                <a:solidFill>
                  <a:srgbClr val="090909"/>
                </a:solidFill>
                <a:sym typeface="+mn-ea"/>
              </a:rPr>
              <a:t>感温探测器</a:t>
            </a:r>
            <a:endParaRPr lang="zh-CN" altLang="en-US" sz="2400" dirty="0">
              <a:solidFill>
                <a:srgbClr val="090909"/>
              </a:solidFill>
              <a:sym typeface="+mn-ea"/>
            </a:endParaRPr>
          </a:p>
        </p:txBody>
      </p:sp>
      <p:sp>
        <p:nvSpPr>
          <p:cNvPr id="4" name="矩形 3"/>
          <p:cNvSpPr/>
          <p:nvPr/>
        </p:nvSpPr>
        <p:spPr>
          <a:xfrm>
            <a:off x="2520790" y="2440027"/>
            <a:ext cx="1723549" cy="461665"/>
          </a:xfrm>
          <a:prstGeom prst="rect">
            <a:avLst/>
          </a:prstGeom>
          <a:ln w="12700">
            <a:noFill/>
          </a:ln>
        </p:spPr>
        <p:txBody>
          <a:bodyPr wrap="square">
            <a:spAutoFit/>
          </a:bodyPr>
          <a:lstStyle/>
          <a:p>
            <a:pPr algn="ctr"/>
            <a:r>
              <a:rPr lang="zh-CN" altLang="en-US" sz="2400" dirty="0">
                <a:solidFill>
                  <a:srgbClr val="090909"/>
                </a:solidFill>
                <a:sym typeface="+mn-ea"/>
              </a:rPr>
              <a:t>感烟探测器</a:t>
            </a:r>
            <a:endParaRPr lang="zh-CN" altLang="en-US" sz="2400" dirty="0">
              <a:solidFill>
                <a:srgbClr val="090909"/>
              </a:solidFill>
              <a:sym typeface="+mn-ea"/>
            </a:endParaRPr>
          </a:p>
        </p:txBody>
      </p:sp>
      <p:sp>
        <p:nvSpPr>
          <p:cNvPr id="9" name="矩形 8"/>
          <p:cNvSpPr/>
          <p:nvPr/>
        </p:nvSpPr>
        <p:spPr>
          <a:xfrm>
            <a:off x="2495550" y="3745081"/>
            <a:ext cx="1723549" cy="461665"/>
          </a:xfrm>
          <a:prstGeom prst="rect">
            <a:avLst/>
          </a:prstGeom>
          <a:ln w="12700">
            <a:noFill/>
          </a:ln>
        </p:spPr>
        <p:txBody>
          <a:bodyPr wrap="square">
            <a:spAutoFit/>
          </a:bodyPr>
          <a:lstStyle/>
          <a:p>
            <a:pPr algn="ctr"/>
            <a:r>
              <a:rPr lang="zh-CN" altLang="en-US" sz="2400" dirty="0">
                <a:solidFill>
                  <a:srgbClr val="090909"/>
                </a:solidFill>
                <a:sym typeface="+mn-ea"/>
              </a:rPr>
              <a:t>火焰探测器</a:t>
            </a:r>
            <a:endParaRPr lang="zh-CN" altLang="en-US" sz="2400" dirty="0">
              <a:solidFill>
                <a:srgbClr val="090909"/>
              </a:solidFill>
              <a:sym typeface="+mn-ea"/>
            </a:endParaRPr>
          </a:p>
        </p:txBody>
      </p:sp>
      <p:sp>
        <p:nvSpPr>
          <p:cNvPr id="10" name="矩形 9"/>
          <p:cNvSpPr/>
          <p:nvPr/>
        </p:nvSpPr>
        <p:spPr>
          <a:xfrm>
            <a:off x="2520790" y="4993213"/>
            <a:ext cx="2339103" cy="461665"/>
          </a:xfrm>
          <a:prstGeom prst="rect">
            <a:avLst/>
          </a:prstGeom>
          <a:ln w="12700">
            <a:noFill/>
          </a:ln>
        </p:spPr>
        <p:txBody>
          <a:bodyPr wrap="square">
            <a:spAutoFit/>
          </a:bodyPr>
          <a:lstStyle/>
          <a:p>
            <a:pPr algn="ctr"/>
            <a:r>
              <a:rPr lang="zh-CN" altLang="en-US" sz="2400" dirty="0">
                <a:solidFill>
                  <a:srgbClr val="090909"/>
                </a:solidFill>
                <a:sym typeface="+mn-ea"/>
              </a:rPr>
              <a:t>可燃气体探测器</a:t>
            </a:r>
            <a:endParaRPr lang="zh-CN" altLang="en-US" sz="2400" dirty="0">
              <a:solidFill>
                <a:srgbClr val="090909"/>
              </a:solidFill>
              <a:sym typeface="+mn-ea"/>
            </a:endParaRPr>
          </a:p>
        </p:txBody>
      </p:sp>
      <p:sp>
        <p:nvSpPr>
          <p:cNvPr id="11" name="文字方塊 10"/>
          <p:cNvSpPr txBox="1"/>
          <p:nvPr/>
        </p:nvSpPr>
        <p:spPr>
          <a:xfrm>
            <a:off x="966568" y="2147039"/>
            <a:ext cx="1056700" cy="2482111"/>
          </a:xfrm>
          <a:prstGeom prst="rect">
            <a:avLst/>
          </a:prstGeom>
          <a:solidFill>
            <a:schemeClr val="accent4">
              <a:lumMod val="20000"/>
              <a:lumOff val="80000"/>
            </a:schemeClr>
          </a:solidFill>
        </p:spPr>
        <p:txBody>
          <a:bodyPr vert="eaVert" wrap="square" rtlCol="0">
            <a:spAutoFit/>
          </a:bodyPr>
          <a:lstStyle/>
          <a:p>
            <a:pPr>
              <a:lnSpc>
                <a:spcPts val="3400"/>
              </a:lnSpc>
            </a:pPr>
            <a:r>
              <a:rPr lang="zh-CN" altLang="en-US" sz="2400" spc="300" dirty="0" smtClean="0">
                <a:latin typeface="+mn-ea"/>
              </a:rPr>
              <a:t> 按探测方式分</a:t>
            </a:r>
            <a:endParaRPr lang="en-US" altLang="zh-CN" sz="2400" spc="300" dirty="0" smtClean="0">
              <a:latin typeface="+mn-ea"/>
            </a:endParaRPr>
          </a:p>
          <a:p>
            <a:pPr>
              <a:lnSpc>
                <a:spcPts val="3400"/>
              </a:lnSpc>
            </a:pPr>
            <a:r>
              <a:rPr lang="en-US" altLang="zh-CN" sz="2400" spc="300" dirty="0">
                <a:latin typeface="+mn-ea"/>
              </a:rPr>
              <a:t> </a:t>
            </a:r>
            <a:r>
              <a:rPr lang="en-US" altLang="zh-CN" sz="2400" spc="300" dirty="0" smtClean="0">
                <a:latin typeface="+mn-ea"/>
              </a:rPr>
              <a:t>    </a:t>
            </a:r>
            <a:r>
              <a:rPr lang="zh-CN" altLang="en-US" sz="2400" spc="300" dirty="0" smtClean="0">
                <a:latin typeface="+mn-ea"/>
              </a:rPr>
              <a:t>探测器</a:t>
            </a:r>
            <a:endParaRPr lang="en-US" altLang="zh-CN" sz="2400" spc="300" dirty="0" smtClean="0">
              <a:latin typeface="+mn-ea"/>
            </a:endParaRPr>
          </a:p>
        </p:txBody>
      </p:sp>
      <p:sp>
        <p:nvSpPr>
          <p:cNvPr id="14" name="Line 36"/>
          <p:cNvSpPr>
            <a:spLocks noChangeShapeType="1"/>
          </p:cNvSpPr>
          <p:nvPr/>
        </p:nvSpPr>
        <p:spPr bwMode="auto">
          <a:xfrm flipV="1">
            <a:off x="7414418" y="2651203"/>
            <a:ext cx="582770" cy="740381"/>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5" name="Line 37"/>
          <p:cNvSpPr>
            <a:spLocks noChangeShapeType="1"/>
          </p:cNvSpPr>
          <p:nvPr/>
        </p:nvSpPr>
        <p:spPr bwMode="auto">
          <a:xfrm>
            <a:off x="7414418" y="3391584"/>
            <a:ext cx="582770" cy="628248"/>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6" name="文字方塊 15"/>
          <p:cNvSpPr txBox="1"/>
          <p:nvPr/>
        </p:nvSpPr>
        <p:spPr>
          <a:xfrm>
            <a:off x="6357718" y="2147038"/>
            <a:ext cx="1056700" cy="2482111"/>
          </a:xfrm>
          <a:prstGeom prst="rect">
            <a:avLst/>
          </a:prstGeom>
          <a:solidFill>
            <a:schemeClr val="accent4">
              <a:lumMod val="20000"/>
              <a:lumOff val="80000"/>
            </a:schemeClr>
          </a:solidFill>
        </p:spPr>
        <p:txBody>
          <a:bodyPr vert="eaVert" wrap="square" rtlCol="0">
            <a:spAutoFit/>
          </a:bodyPr>
          <a:lstStyle/>
          <a:p>
            <a:pPr>
              <a:lnSpc>
                <a:spcPts val="3400"/>
              </a:lnSpc>
            </a:pPr>
            <a:r>
              <a:rPr lang="zh-CN" altLang="en-US" sz="2400" spc="300" dirty="0" smtClean="0">
                <a:latin typeface="+mn-ea"/>
              </a:rPr>
              <a:t> 按安装方式分</a:t>
            </a:r>
            <a:endParaRPr lang="en-US" altLang="zh-CN" sz="2400" spc="300" dirty="0" smtClean="0">
              <a:latin typeface="+mn-ea"/>
            </a:endParaRPr>
          </a:p>
          <a:p>
            <a:pPr>
              <a:lnSpc>
                <a:spcPts val="3400"/>
              </a:lnSpc>
            </a:pPr>
            <a:r>
              <a:rPr lang="en-US" altLang="zh-CN" sz="2400" spc="300" dirty="0">
                <a:latin typeface="+mn-ea"/>
              </a:rPr>
              <a:t> </a:t>
            </a:r>
            <a:r>
              <a:rPr lang="en-US" altLang="zh-CN" sz="2400" spc="300" dirty="0" smtClean="0">
                <a:latin typeface="+mn-ea"/>
              </a:rPr>
              <a:t>    </a:t>
            </a:r>
            <a:r>
              <a:rPr lang="zh-CN" altLang="en-US" sz="2400" spc="300" dirty="0" smtClean="0">
                <a:latin typeface="+mn-ea"/>
              </a:rPr>
              <a:t>探测器</a:t>
            </a:r>
            <a:endParaRPr lang="en-US" altLang="zh-CN" sz="2400" spc="300" dirty="0" smtClean="0">
              <a:latin typeface="+mn-ea"/>
            </a:endParaRPr>
          </a:p>
        </p:txBody>
      </p:sp>
      <p:sp>
        <p:nvSpPr>
          <p:cNvPr id="17" name="矩形 16"/>
          <p:cNvSpPr/>
          <p:nvPr/>
        </p:nvSpPr>
        <p:spPr>
          <a:xfrm>
            <a:off x="7997188" y="2420371"/>
            <a:ext cx="1723549" cy="461665"/>
          </a:xfrm>
          <a:prstGeom prst="rect">
            <a:avLst/>
          </a:prstGeom>
          <a:ln w="12700">
            <a:noFill/>
          </a:ln>
        </p:spPr>
        <p:txBody>
          <a:bodyPr wrap="square">
            <a:spAutoFit/>
          </a:bodyPr>
          <a:lstStyle/>
          <a:p>
            <a:pPr algn="ctr"/>
            <a:r>
              <a:rPr lang="zh-CN" altLang="en-US" sz="2400" dirty="0" smtClean="0">
                <a:solidFill>
                  <a:srgbClr val="090909"/>
                </a:solidFill>
                <a:sym typeface="+mn-ea"/>
              </a:rPr>
              <a:t>点型探</a:t>
            </a:r>
            <a:r>
              <a:rPr lang="zh-CN" altLang="en-US" sz="2400" dirty="0">
                <a:solidFill>
                  <a:srgbClr val="090909"/>
                </a:solidFill>
                <a:sym typeface="+mn-ea"/>
              </a:rPr>
              <a:t>测器</a:t>
            </a:r>
            <a:endParaRPr lang="zh-CN" altLang="en-US" sz="2400" dirty="0">
              <a:solidFill>
                <a:srgbClr val="090909"/>
              </a:solidFill>
              <a:sym typeface="+mn-ea"/>
            </a:endParaRPr>
          </a:p>
        </p:txBody>
      </p:sp>
      <p:sp>
        <p:nvSpPr>
          <p:cNvPr id="18" name="矩形 17"/>
          <p:cNvSpPr/>
          <p:nvPr/>
        </p:nvSpPr>
        <p:spPr>
          <a:xfrm>
            <a:off x="7997188" y="3789000"/>
            <a:ext cx="1723549" cy="461665"/>
          </a:xfrm>
          <a:prstGeom prst="rect">
            <a:avLst/>
          </a:prstGeom>
          <a:ln w="12700">
            <a:noFill/>
          </a:ln>
        </p:spPr>
        <p:txBody>
          <a:bodyPr wrap="square">
            <a:spAutoFit/>
          </a:bodyPr>
          <a:lstStyle/>
          <a:p>
            <a:pPr algn="ctr"/>
            <a:r>
              <a:rPr lang="zh-CN" altLang="en-US" sz="2400" dirty="0" smtClean="0">
                <a:solidFill>
                  <a:srgbClr val="090909"/>
                </a:solidFill>
                <a:sym typeface="+mn-ea"/>
              </a:rPr>
              <a:t>线型探</a:t>
            </a:r>
            <a:r>
              <a:rPr lang="zh-CN" altLang="en-US" sz="2400" dirty="0">
                <a:solidFill>
                  <a:srgbClr val="090909"/>
                </a:solidFill>
                <a:sym typeface="+mn-ea"/>
              </a:rPr>
              <a:t>测器</a:t>
            </a:r>
            <a:endParaRPr lang="zh-CN" altLang="en-US" sz="2400" dirty="0">
              <a:solidFill>
                <a:srgbClr val="090909"/>
              </a:solidFill>
              <a:sym typeface="+mn-ea"/>
            </a:endParaRPr>
          </a:p>
        </p:txBody>
      </p:sp>
      <p:sp>
        <p:nvSpPr>
          <p:cNvPr id="19"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1.2.1</a:t>
            </a:r>
            <a:r>
              <a:rPr lang="zh-CN" altLang="en-US" sz="2800" b="1" dirty="0" smtClean="0">
                <a:solidFill>
                  <a:srgbClr val="4E5A62"/>
                </a:solidFill>
              </a:rPr>
              <a:t>、探测器</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grpSp>
        <p:nvGrpSpPr>
          <p:cNvPr id="4" name="Group 4"/>
          <p:cNvGrpSpPr/>
          <p:nvPr/>
        </p:nvGrpSpPr>
        <p:grpSpPr bwMode="auto">
          <a:xfrm>
            <a:off x="1130593" y="939436"/>
            <a:ext cx="9499432" cy="5215227"/>
            <a:chOff x="0" y="19"/>
            <a:chExt cx="5414" cy="3049"/>
          </a:xfrm>
        </p:grpSpPr>
        <p:sp>
          <p:nvSpPr>
            <p:cNvPr id="5" name="Text Box 5"/>
            <p:cNvSpPr txBox="1">
              <a:spLocks noChangeArrowheads="1"/>
            </p:cNvSpPr>
            <p:nvPr/>
          </p:nvSpPr>
          <p:spPr bwMode="auto">
            <a:xfrm>
              <a:off x="2064" y="19"/>
              <a:ext cx="1008" cy="252"/>
            </a:xfrm>
            <a:prstGeom prst="rect">
              <a:avLst/>
            </a:prstGeom>
            <a:solidFill>
              <a:schemeClr val="accent6">
                <a:lumMod val="60000"/>
                <a:lumOff val="40000"/>
              </a:schemeClr>
            </a:solidFill>
            <a:ln w="3175">
              <a:solidFill>
                <a:schemeClr val="accent1"/>
              </a:solidFill>
              <a:miter lim="800000"/>
            </a:ln>
          </p:spPr>
          <p:txBody>
            <a:bodyPr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ctr" eaLnBrk="1" hangingPunct="1">
                <a:spcBef>
                  <a:spcPct val="50000"/>
                </a:spcBef>
              </a:pPr>
              <a:r>
                <a:rPr lang="zh-CN" altLang="en-US" sz="2200" b="1" dirty="0">
                  <a:solidFill>
                    <a:schemeClr val="bg1"/>
                  </a:solidFill>
                  <a:latin typeface="+mn-ea"/>
                  <a:ea typeface="+mn-ea"/>
                </a:rPr>
                <a:t>火灾探测器</a:t>
              </a:r>
              <a:endParaRPr lang="zh-CN" altLang="en-US" sz="2200" b="1" dirty="0">
                <a:solidFill>
                  <a:schemeClr val="bg1"/>
                </a:solidFill>
                <a:latin typeface="+mn-ea"/>
                <a:ea typeface="+mn-ea"/>
              </a:endParaRPr>
            </a:p>
          </p:txBody>
        </p:sp>
        <p:sp>
          <p:nvSpPr>
            <p:cNvPr id="6" name="Text Box 6"/>
            <p:cNvSpPr txBox="1">
              <a:spLocks noChangeArrowheads="1"/>
            </p:cNvSpPr>
            <p:nvPr/>
          </p:nvSpPr>
          <p:spPr bwMode="auto">
            <a:xfrm>
              <a:off x="2976" y="595"/>
              <a:ext cx="1008" cy="252"/>
            </a:xfrm>
            <a:prstGeom prst="rect">
              <a:avLst/>
            </a:prstGeom>
            <a:solidFill>
              <a:schemeClr val="accent6">
                <a:lumMod val="20000"/>
                <a:lumOff val="80000"/>
              </a:schemeClr>
            </a:solidFill>
            <a:ln w="3175">
              <a:solidFill>
                <a:schemeClr val="accent1"/>
              </a:solidFill>
              <a:miter lim="800000"/>
            </a:ln>
          </p:spPr>
          <p:txBody>
            <a:bodyPr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ctr" eaLnBrk="1" hangingPunct="1">
                <a:spcBef>
                  <a:spcPct val="50000"/>
                </a:spcBef>
              </a:pPr>
              <a:r>
                <a:rPr lang="zh-CN" altLang="en-US" sz="2200" b="1">
                  <a:solidFill>
                    <a:schemeClr val="accent4">
                      <a:lumMod val="75000"/>
                    </a:schemeClr>
                  </a:solidFill>
                  <a:latin typeface="+mn-ea"/>
                  <a:ea typeface="+mn-ea"/>
                </a:rPr>
                <a:t>感光探测器</a:t>
              </a:r>
              <a:endParaRPr lang="zh-CN" altLang="en-US" sz="2200" b="1">
                <a:solidFill>
                  <a:schemeClr val="accent4">
                    <a:lumMod val="75000"/>
                  </a:schemeClr>
                </a:solidFill>
                <a:latin typeface="+mn-ea"/>
                <a:ea typeface="+mn-ea"/>
              </a:endParaRPr>
            </a:p>
          </p:txBody>
        </p:sp>
        <p:sp>
          <p:nvSpPr>
            <p:cNvPr id="7" name="Text Box 7"/>
            <p:cNvSpPr txBox="1">
              <a:spLocks noChangeArrowheads="1"/>
            </p:cNvSpPr>
            <p:nvPr/>
          </p:nvSpPr>
          <p:spPr bwMode="auto">
            <a:xfrm>
              <a:off x="1536" y="595"/>
              <a:ext cx="1264" cy="252"/>
            </a:xfrm>
            <a:prstGeom prst="rect">
              <a:avLst/>
            </a:prstGeom>
            <a:solidFill>
              <a:schemeClr val="accent6">
                <a:lumMod val="20000"/>
                <a:lumOff val="80000"/>
              </a:schemeClr>
            </a:solidFill>
            <a:ln w="3175">
              <a:solidFill>
                <a:schemeClr val="accent1"/>
              </a:solidFill>
              <a:miter lim="800000"/>
            </a:ln>
          </p:spPr>
          <p:txBody>
            <a:bodyPr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ctr" eaLnBrk="1" hangingPunct="1">
                <a:spcBef>
                  <a:spcPct val="50000"/>
                </a:spcBef>
              </a:pPr>
              <a:r>
                <a:rPr lang="zh-CN" altLang="en-US" sz="2200" b="1">
                  <a:solidFill>
                    <a:schemeClr val="accent4">
                      <a:lumMod val="75000"/>
                    </a:schemeClr>
                  </a:solidFill>
                  <a:latin typeface="+mn-ea"/>
                  <a:ea typeface="+mn-ea"/>
                </a:rPr>
                <a:t>感温探测器</a:t>
              </a:r>
              <a:endParaRPr lang="zh-CN" altLang="en-US" sz="2200" b="1">
                <a:solidFill>
                  <a:schemeClr val="accent4">
                    <a:lumMod val="75000"/>
                  </a:schemeClr>
                </a:solidFill>
                <a:latin typeface="+mn-ea"/>
                <a:ea typeface="+mn-ea"/>
              </a:endParaRPr>
            </a:p>
          </p:txBody>
        </p:sp>
        <p:sp>
          <p:nvSpPr>
            <p:cNvPr id="8" name="Text Box 8"/>
            <p:cNvSpPr txBox="1">
              <a:spLocks noChangeArrowheads="1"/>
            </p:cNvSpPr>
            <p:nvPr/>
          </p:nvSpPr>
          <p:spPr bwMode="auto">
            <a:xfrm>
              <a:off x="192" y="595"/>
              <a:ext cx="1008" cy="252"/>
            </a:xfrm>
            <a:prstGeom prst="rect">
              <a:avLst/>
            </a:prstGeom>
            <a:solidFill>
              <a:schemeClr val="accent6">
                <a:lumMod val="20000"/>
                <a:lumOff val="80000"/>
              </a:schemeClr>
            </a:solidFill>
            <a:ln w="3175">
              <a:solidFill>
                <a:schemeClr val="accent1"/>
              </a:solidFill>
              <a:miter lim="800000"/>
            </a:ln>
          </p:spPr>
          <p:txBody>
            <a:bodyPr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ctr" eaLnBrk="1" hangingPunct="1">
                <a:spcBef>
                  <a:spcPct val="50000"/>
                </a:spcBef>
              </a:pPr>
              <a:r>
                <a:rPr lang="zh-CN" altLang="en-US" sz="2200" b="1">
                  <a:solidFill>
                    <a:schemeClr val="accent4">
                      <a:lumMod val="75000"/>
                    </a:schemeClr>
                  </a:solidFill>
                  <a:latin typeface="+mn-ea"/>
                  <a:ea typeface="+mn-ea"/>
                </a:rPr>
                <a:t>感烟探测器</a:t>
              </a:r>
              <a:endParaRPr lang="zh-CN" altLang="en-US" sz="2200" b="1">
                <a:solidFill>
                  <a:schemeClr val="accent4">
                    <a:lumMod val="75000"/>
                  </a:schemeClr>
                </a:solidFill>
                <a:latin typeface="+mn-ea"/>
                <a:ea typeface="+mn-ea"/>
              </a:endParaRPr>
            </a:p>
          </p:txBody>
        </p:sp>
        <p:sp>
          <p:nvSpPr>
            <p:cNvPr id="9" name="Text Box 9"/>
            <p:cNvSpPr txBox="1">
              <a:spLocks noChangeArrowheads="1"/>
            </p:cNvSpPr>
            <p:nvPr/>
          </p:nvSpPr>
          <p:spPr bwMode="auto">
            <a:xfrm>
              <a:off x="4144" y="595"/>
              <a:ext cx="1270" cy="252"/>
            </a:xfrm>
            <a:prstGeom prst="rect">
              <a:avLst/>
            </a:prstGeom>
            <a:solidFill>
              <a:schemeClr val="accent6">
                <a:lumMod val="20000"/>
                <a:lumOff val="80000"/>
              </a:schemeClr>
            </a:solidFill>
            <a:ln w="3175">
              <a:solidFill>
                <a:schemeClr val="accent1"/>
              </a:solidFill>
              <a:miter lim="800000"/>
            </a:ln>
          </p:spPr>
          <p:txBody>
            <a:bodyPr wrap="square"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ctr" eaLnBrk="1" hangingPunct="1">
                <a:spcBef>
                  <a:spcPct val="50000"/>
                </a:spcBef>
              </a:pPr>
              <a:r>
                <a:rPr lang="zh-CN" altLang="en-US" sz="2200" b="1">
                  <a:solidFill>
                    <a:schemeClr val="accent4">
                      <a:lumMod val="75000"/>
                    </a:schemeClr>
                  </a:solidFill>
                  <a:latin typeface="+mn-ea"/>
                  <a:ea typeface="+mn-ea"/>
                </a:rPr>
                <a:t>可燃气体探测器</a:t>
              </a:r>
              <a:endParaRPr lang="zh-CN" altLang="en-US" sz="2200" b="1">
                <a:solidFill>
                  <a:schemeClr val="accent4">
                    <a:lumMod val="75000"/>
                  </a:schemeClr>
                </a:solidFill>
                <a:latin typeface="+mn-ea"/>
                <a:ea typeface="+mn-ea"/>
              </a:endParaRPr>
            </a:p>
          </p:txBody>
        </p:sp>
        <p:sp>
          <p:nvSpPr>
            <p:cNvPr id="10" name="Line 10"/>
            <p:cNvSpPr>
              <a:spLocks noChangeShapeType="1"/>
            </p:cNvSpPr>
            <p:nvPr/>
          </p:nvSpPr>
          <p:spPr bwMode="auto">
            <a:xfrm>
              <a:off x="624" y="380"/>
              <a:ext cx="0" cy="19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11" name="Line 11"/>
            <p:cNvSpPr>
              <a:spLocks noChangeShapeType="1"/>
            </p:cNvSpPr>
            <p:nvPr/>
          </p:nvSpPr>
          <p:spPr bwMode="auto">
            <a:xfrm>
              <a:off x="2184" y="380"/>
              <a:ext cx="0" cy="19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12" name="Line 12"/>
            <p:cNvSpPr>
              <a:spLocks noChangeShapeType="1"/>
            </p:cNvSpPr>
            <p:nvPr/>
          </p:nvSpPr>
          <p:spPr bwMode="auto">
            <a:xfrm>
              <a:off x="3504" y="380"/>
              <a:ext cx="0" cy="19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13" name="Line 13"/>
            <p:cNvSpPr>
              <a:spLocks noChangeShapeType="1"/>
            </p:cNvSpPr>
            <p:nvPr/>
          </p:nvSpPr>
          <p:spPr bwMode="auto">
            <a:xfrm>
              <a:off x="4608" y="380"/>
              <a:ext cx="0" cy="192"/>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14" name="Line 14"/>
            <p:cNvSpPr>
              <a:spLocks noChangeShapeType="1"/>
            </p:cNvSpPr>
            <p:nvPr/>
          </p:nvSpPr>
          <p:spPr bwMode="auto">
            <a:xfrm>
              <a:off x="624" y="380"/>
              <a:ext cx="3984"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15" name="Line 15"/>
            <p:cNvSpPr>
              <a:spLocks noChangeShapeType="1"/>
            </p:cNvSpPr>
            <p:nvPr/>
          </p:nvSpPr>
          <p:spPr bwMode="auto">
            <a:xfrm>
              <a:off x="2544" y="236"/>
              <a:ext cx="0" cy="14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16" name="Text Box 16"/>
            <p:cNvSpPr txBox="1">
              <a:spLocks noChangeArrowheads="1"/>
            </p:cNvSpPr>
            <p:nvPr/>
          </p:nvSpPr>
          <p:spPr bwMode="auto">
            <a:xfrm>
              <a:off x="0" y="1004"/>
              <a:ext cx="263" cy="1104"/>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离子感烟探测器</a:t>
              </a:r>
              <a:endParaRPr lang="zh-CN" altLang="en-US" sz="1800">
                <a:solidFill>
                  <a:schemeClr val="bg1"/>
                </a:solidFill>
                <a:latin typeface="+mn-ea"/>
                <a:ea typeface="+mn-ea"/>
              </a:endParaRPr>
            </a:p>
          </p:txBody>
        </p:sp>
        <p:sp>
          <p:nvSpPr>
            <p:cNvPr id="17" name="Text Box 17"/>
            <p:cNvSpPr txBox="1">
              <a:spLocks noChangeArrowheads="1"/>
            </p:cNvSpPr>
            <p:nvPr/>
          </p:nvSpPr>
          <p:spPr bwMode="auto">
            <a:xfrm>
              <a:off x="473" y="1004"/>
              <a:ext cx="263" cy="1104"/>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光电感烟探测器</a:t>
              </a:r>
              <a:endParaRPr lang="zh-CN" altLang="en-US" sz="1800">
                <a:solidFill>
                  <a:schemeClr val="bg1"/>
                </a:solidFill>
                <a:latin typeface="+mn-ea"/>
                <a:ea typeface="+mn-ea"/>
              </a:endParaRPr>
            </a:p>
          </p:txBody>
        </p:sp>
        <p:sp>
          <p:nvSpPr>
            <p:cNvPr id="18" name="Text Box 18"/>
            <p:cNvSpPr txBox="1">
              <a:spLocks noChangeArrowheads="1"/>
            </p:cNvSpPr>
            <p:nvPr/>
          </p:nvSpPr>
          <p:spPr bwMode="auto">
            <a:xfrm>
              <a:off x="953" y="1004"/>
              <a:ext cx="263" cy="1104"/>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激光感烟探测器</a:t>
              </a:r>
              <a:endParaRPr lang="zh-CN" altLang="en-US" sz="1800">
                <a:solidFill>
                  <a:schemeClr val="bg1"/>
                </a:solidFill>
                <a:latin typeface="+mn-ea"/>
                <a:ea typeface="+mn-ea"/>
              </a:endParaRPr>
            </a:p>
          </p:txBody>
        </p:sp>
        <p:sp>
          <p:nvSpPr>
            <p:cNvPr id="19" name="Text Box 19"/>
            <p:cNvSpPr txBox="1">
              <a:spLocks noChangeArrowheads="1"/>
            </p:cNvSpPr>
            <p:nvPr/>
          </p:nvSpPr>
          <p:spPr bwMode="auto">
            <a:xfrm>
              <a:off x="281" y="2300"/>
              <a:ext cx="263" cy="768"/>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遮光型</a:t>
              </a:r>
              <a:endParaRPr lang="zh-CN" altLang="en-US" sz="1800">
                <a:solidFill>
                  <a:srgbClr val="090909"/>
                </a:solidFill>
                <a:latin typeface="+mn-ea"/>
                <a:ea typeface="+mn-ea"/>
              </a:endParaRPr>
            </a:p>
          </p:txBody>
        </p:sp>
        <p:sp>
          <p:nvSpPr>
            <p:cNvPr id="20" name="Text Box 20"/>
            <p:cNvSpPr txBox="1">
              <a:spLocks noChangeArrowheads="1"/>
            </p:cNvSpPr>
            <p:nvPr/>
          </p:nvSpPr>
          <p:spPr bwMode="auto">
            <a:xfrm>
              <a:off x="1391" y="1004"/>
              <a:ext cx="421" cy="192"/>
            </a:xfrm>
            <a:prstGeom prst="rect">
              <a:avLst/>
            </a:prstGeom>
            <a:solidFill>
              <a:srgbClr val="FFC000"/>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型线</a:t>
              </a:r>
              <a:endParaRPr lang="zh-CN" altLang="en-US" sz="1800">
                <a:solidFill>
                  <a:srgbClr val="090909"/>
                </a:solidFill>
                <a:latin typeface="+mn-ea"/>
                <a:ea typeface="+mn-ea"/>
              </a:endParaRPr>
            </a:p>
          </p:txBody>
        </p:sp>
        <p:sp>
          <p:nvSpPr>
            <p:cNvPr id="21" name="Text Box 21"/>
            <p:cNvSpPr txBox="1">
              <a:spLocks noChangeArrowheads="1"/>
            </p:cNvSpPr>
            <p:nvPr/>
          </p:nvSpPr>
          <p:spPr bwMode="auto">
            <a:xfrm>
              <a:off x="2507" y="1004"/>
              <a:ext cx="421" cy="192"/>
            </a:xfrm>
            <a:prstGeom prst="rect">
              <a:avLst/>
            </a:prstGeom>
            <a:solidFill>
              <a:srgbClr val="FFC000"/>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型点</a:t>
              </a:r>
              <a:endParaRPr lang="zh-CN" altLang="en-US" sz="1800">
                <a:solidFill>
                  <a:srgbClr val="090909"/>
                </a:solidFill>
                <a:latin typeface="+mn-ea"/>
                <a:ea typeface="+mn-ea"/>
              </a:endParaRPr>
            </a:p>
          </p:txBody>
        </p:sp>
        <p:sp>
          <p:nvSpPr>
            <p:cNvPr id="22" name="Text Box 22"/>
            <p:cNvSpPr txBox="1">
              <a:spLocks noChangeArrowheads="1"/>
            </p:cNvSpPr>
            <p:nvPr/>
          </p:nvSpPr>
          <p:spPr bwMode="auto">
            <a:xfrm>
              <a:off x="624" y="2300"/>
              <a:ext cx="263" cy="768"/>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散射型</a:t>
              </a:r>
              <a:endParaRPr lang="zh-CN" altLang="en-US" sz="1800">
                <a:solidFill>
                  <a:srgbClr val="090909"/>
                </a:solidFill>
                <a:latin typeface="+mn-ea"/>
                <a:ea typeface="+mn-ea"/>
              </a:endParaRPr>
            </a:p>
          </p:txBody>
        </p:sp>
        <p:sp>
          <p:nvSpPr>
            <p:cNvPr id="23" name="Text Box 23"/>
            <p:cNvSpPr txBox="1">
              <a:spLocks noChangeArrowheads="1"/>
            </p:cNvSpPr>
            <p:nvPr/>
          </p:nvSpPr>
          <p:spPr bwMode="auto">
            <a:xfrm>
              <a:off x="3216" y="2300"/>
              <a:ext cx="263" cy="727"/>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半导体型</a:t>
              </a:r>
              <a:endParaRPr lang="zh-CN" altLang="en-US" sz="1800">
                <a:solidFill>
                  <a:srgbClr val="090909"/>
                </a:solidFill>
                <a:latin typeface="+mn-ea"/>
                <a:ea typeface="+mn-ea"/>
              </a:endParaRPr>
            </a:p>
          </p:txBody>
        </p:sp>
        <p:sp>
          <p:nvSpPr>
            <p:cNvPr id="24" name="Text Box 24"/>
            <p:cNvSpPr txBox="1">
              <a:spLocks noChangeArrowheads="1"/>
            </p:cNvSpPr>
            <p:nvPr/>
          </p:nvSpPr>
          <p:spPr bwMode="auto">
            <a:xfrm>
              <a:off x="2544" y="2300"/>
              <a:ext cx="263" cy="727"/>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膜盒型</a:t>
              </a:r>
              <a:endParaRPr lang="zh-CN" altLang="en-US" sz="1800">
                <a:solidFill>
                  <a:srgbClr val="090909"/>
                </a:solidFill>
                <a:latin typeface="+mn-ea"/>
                <a:ea typeface="+mn-ea"/>
              </a:endParaRPr>
            </a:p>
          </p:txBody>
        </p:sp>
        <p:sp>
          <p:nvSpPr>
            <p:cNvPr id="25" name="Text Box 25"/>
            <p:cNvSpPr txBox="1">
              <a:spLocks noChangeArrowheads="1"/>
            </p:cNvSpPr>
            <p:nvPr/>
          </p:nvSpPr>
          <p:spPr bwMode="auto">
            <a:xfrm>
              <a:off x="2880" y="2300"/>
              <a:ext cx="263" cy="727"/>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易熔金属</a:t>
              </a:r>
              <a:endParaRPr lang="zh-CN" altLang="en-US" sz="1800">
                <a:solidFill>
                  <a:srgbClr val="090909"/>
                </a:solidFill>
                <a:latin typeface="+mn-ea"/>
                <a:ea typeface="+mn-ea"/>
              </a:endParaRPr>
            </a:p>
          </p:txBody>
        </p:sp>
        <p:sp>
          <p:nvSpPr>
            <p:cNvPr id="26" name="Text Box 26"/>
            <p:cNvSpPr txBox="1">
              <a:spLocks noChangeArrowheads="1"/>
            </p:cNvSpPr>
            <p:nvPr/>
          </p:nvSpPr>
          <p:spPr bwMode="auto">
            <a:xfrm>
              <a:off x="2208" y="2300"/>
              <a:ext cx="263" cy="727"/>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双金属型</a:t>
              </a:r>
              <a:endParaRPr lang="zh-CN" altLang="en-US" sz="1800">
                <a:solidFill>
                  <a:srgbClr val="090909"/>
                </a:solidFill>
                <a:latin typeface="+mn-ea"/>
                <a:ea typeface="+mn-ea"/>
              </a:endParaRPr>
            </a:p>
          </p:txBody>
        </p:sp>
        <p:sp>
          <p:nvSpPr>
            <p:cNvPr id="27" name="Text Box 27"/>
            <p:cNvSpPr txBox="1">
              <a:spLocks noChangeArrowheads="1"/>
            </p:cNvSpPr>
            <p:nvPr/>
          </p:nvSpPr>
          <p:spPr bwMode="auto">
            <a:xfrm>
              <a:off x="1374" y="1536"/>
              <a:ext cx="263" cy="533"/>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差温</a:t>
              </a:r>
              <a:endParaRPr lang="zh-CN" altLang="en-US" sz="1800">
                <a:solidFill>
                  <a:schemeClr val="bg1"/>
                </a:solidFill>
                <a:latin typeface="+mn-ea"/>
                <a:ea typeface="+mn-ea"/>
              </a:endParaRPr>
            </a:p>
          </p:txBody>
        </p:sp>
        <p:sp>
          <p:nvSpPr>
            <p:cNvPr id="28" name="Text Box 28"/>
            <p:cNvSpPr txBox="1">
              <a:spLocks noChangeArrowheads="1"/>
            </p:cNvSpPr>
            <p:nvPr/>
          </p:nvSpPr>
          <p:spPr bwMode="auto">
            <a:xfrm>
              <a:off x="1632" y="1532"/>
              <a:ext cx="263" cy="533"/>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定温</a:t>
              </a:r>
              <a:endParaRPr lang="zh-CN" altLang="en-US" sz="1800">
                <a:solidFill>
                  <a:schemeClr val="bg1"/>
                </a:solidFill>
                <a:latin typeface="+mn-ea"/>
                <a:ea typeface="+mn-ea"/>
              </a:endParaRPr>
            </a:p>
          </p:txBody>
        </p:sp>
        <p:sp>
          <p:nvSpPr>
            <p:cNvPr id="29" name="Text Box 29"/>
            <p:cNvSpPr txBox="1">
              <a:spLocks noChangeArrowheads="1"/>
            </p:cNvSpPr>
            <p:nvPr/>
          </p:nvSpPr>
          <p:spPr bwMode="auto">
            <a:xfrm>
              <a:off x="2314" y="1532"/>
              <a:ext cx="263" cy="533"/>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差温</a:t>
              </a:r>
              <a:endParaRPr lang="zh-CN" altLang="en-US" sz="1800">
                <a:solidFill>
                  <a:schemeClr val="bg1"/>
                </a:solidFill>
                <a:latin typeface="+mn-ea"/>
                <a:ea typeface="+mn-ea"/>
              </a:endParaRPr>
            </a:p>
          </p:txBody>
        </p:sp>
        <p:sp>
          <p:nvSpPr>
            <p:cNvPr id="30" name="Text Box 30"/>
            <p:cNvSpPr txBox="1">
              <a:spLocks noChangeArrowheads="1"/>
            </p:cNvSpPr>
            <p:nvPr/>
          </p:nvSpPr>
          <p:spPr bwMode="auto">
            <a:xfrm>
              <a:off x="2578" y="1532"/>
              <a:ext cx="263" cy="533"/>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chemeClr val="bg1"/>
                  </a:solidFill>
                  <a:latin typeface="+mn-ea"/>
                  <a:ea typeface="+mn-ea"/>
                </a:rPr>
                <a:t>定温</a:t>
              </a:r>
              <a:endParaRPr lang="zh-CN" altLang="en-US" sz="1800">
                <a:solidFill>
                  <a:schemeClr val="bg1"/>
                </a:solidFill>
                <a:latin typeface="+mn-ea"/>
                <a:ea typeface="+mn-ea"/>
              </a:endParaRPr>
            </a:p>
          </p:txBody>
        </p:sp>
        <p:sp>
          <p:nvSpPr>
            <p:cNvPr id="31" name="Text Box 31"/>
            <p:cNvSpPr txBox="1">
              <a:spLocks noChangeArrowheads="1"/>
            </p:cNvSpPr>
            <p:nvPr/>
          </p:nvSpPr>
          <p:spPr bwMode="auto">
            <a:xfrm>
              <a:off x="2841" y="1532"/>
              <a:ext cx="263" cy="533"/>
            </a:xfrm>
            <a:prstGeom prst="rect">
              <a:avLst/>
            </a:prstGeom>
            <a:solidFill>
              <a:schemeClr val="accent1">
                <a:lumMod val="60000"/>
                <a:lumOff val="4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dirty="0">
                  <a:solidFill>
                    <a:schemeClr val="bg1"/>
                  </a:solidFill>
                  <a:latin typeface="+mn-ea"/>
                  <a:ea typeface="+mn-ea"/>
                </a:rPr>
                <a:t>差定温</a:t>
              </a:r>
              <a:endParaRPr lang="zh-CN" altLang="en-US" sz="1800" dirty="0">
                <a:solidFill>
                  <a:schemeClr val="bg1"/>
                </a:solidFill>
                <a:latin typeface="+mn-ea"/>
                <a:ea typeface="+mn-ea"/>
              </a:endParaRPr>
            </a:p>
          </p:txBody>
        </p:sp>
        <p:sp>
          <p:nvSpPr>
            <p:cNvPr id="32" name="Text Box 32"/>
            <p:cNvSpPr txBox="1">
              <a:spLocks noChangeArrowheads="1"/>
            </p:cNvSpPr>
            <p:nvPr/>
          </p:nvSpPr>
          <p:spPr bwMode="auto">
            <a:xfrm>
              <a:off x="1145" y="2300"/>
              <a:ext cx="263" cy="768"/>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管   型</a:t>
              </a:r>
              <a:endParaRPr lang="zh-CN" altLang="en-US" sz="1800">
                <a:solidFill>
                  <a:srgbClr val="090909"/>
                </a:solidFill>
                <a:latin typeface="+mn-ea"/>
                <a:ea typeface="+mn-ea"/>
              </a:endParaRPr>
            </a:p>
          </p:txBody>
        </p:sp>
        <p:sp>
          <p:nvSpPr>
            <p:cNvPr id="33" name="Text Box 33"/>
            <p:cNvSpPr txBox="1">
              <a:spLocks noChangeArrowheads="1"/>
            </p:cNvSpPr>
            <p:nvPr/>
          </p:nvSpPr>
          <p:spPr bwMode="auto">
            <a:xfrm>
              <a:off x="1481" y="2300"/>
              <a:ext cx="263" cy="768"/>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电缆型</a:t>
              </a:r>
              <a:endParaRPr lang="zh-CN" altLang="en-US" sz="1800">
                <a:solidFill>
                  <a:srgbClr val="090909"/>
                </a:solidFill>
                <a:latin typeface="+mn-ea"/>
                <a:ea typeface="+mn-ea"/>
              </a:endParaRPr>
            </a:p>
          </p:txBody>
        </p:sp>
        <p:sp>
          <p:nvSpPr>
            <p:cNvPr id="34" name="Text Box 34"/>
            <p:cNvSpPr txBox="1">
              <a:spLocks noChangeArrowheads="1"/>
            </p:cNvSpPr>
            <p:nvPr/>
          </p:nvSpPr>
          <p:spPr bwMode="auto">
            <a:xfrm>
              <a:off x="1817" y="2300"/>
              <a:ext cx="263" cy="768"/>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半导体型</a:t>
              </a:r>
              <a:endParaRPr lang="zh-CN" altLang="en-US" sz="1800">
                <a:solidFill>
                  <a:srgbClr val="090909"/>
                </a:solidFill>
                <a:latin typeface="+mn-ea"/>
                <a:ea typeface="+mn-ea"/>
              </a:endParaRPr>
            </a:p>
          </p:txBody>
        </p:sp>
        <p:sp>
          <p:nvSpPr>
            <p:cNvPr id="35" name="Text Box 35"/>
            <p:cNvSpPr txBox="1">
              <a:spLocks noChangeArrowheads="1"/>
            </p:cNvSpPr>
            <p:nvPr/>
          </p:nvSpPr>
          <p:spPr bwMode="auto">
            <a:xfrm>
              <a:off x="3936" y="1868"/>
              <a:ext cx="263" cy="1104"/>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en-US" altLang="zh-CN" sz="1800">
                  <a:solidFill>
                    <a:schemeClr val="bg1"/>
                  </a:solidFill>
                  <a:latin typeface="+mn-ea"/>
                  <a:ea typeface="+mn-ea"/>
                </a:rPr>
                <a:t> </a:t>
              </a:r>
              <a:r>
                <a:rPr lang="zh-CN" altLang="en-US" sz="1800">
                  <a:solidFill>
                    <a:srgbClr val="090909"/>
                  </a:solidFill>
                  <a:latin typeface="+mn-ea"/>
                  <a:ea typeface="+mn-ea"/>
                </a:rPr>
                <a:t>红外光辐射型</a:t>
              </a:r>
              <a:endParaRPr lang="zh-CN" altLang="en-US" sz="1800">
                <a:solidFill>
                  <a:srgbClr val="090909"/>
                </a:solidFill>
                <a:latin typeface="+mn-ea"/>
                <a:ea typeface="+mn-ea"/>
              </a:endParaRPr>
            </a:p>
          </p:txBody>
        </p:sp>
        <p:sp>
          <p:nvSpPr>
            <p:cNvPr id="36" name="Text Box 36"/>
            <p:cNvSpPr txBox="1">
              <a:spLocks noChangeArrowheads="1"/>
            </p:cNvSpPr>
            <p:nvPr/>
          </p:nvSpPr>
          <p:spPr bwMode="auto">
            <a:xfrm>
              <a:off x="3600" y="1868"/>
              <a:ext cx="263" cy="1104"/>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en-US" altLang="zh-CN" sz="1800">
                  <a:solidFill>
                    <a:schemeClr val="bg1"/>
                  </a:solidFill>
                  <a:latin typeface="+mn-ea"/>
                  <a:ea typeface="+mn-ea"/>
                </a:rPr>
                <a:t> </a:t>
              </a:r>
              <a:r>
                <a:rPr lang="zh-CN" altLang="en-US" sz="1800">
                  <a:solidFill>
                    <a:srgbClr val="090909"/>
                  </a:solidFill>
                  <a:latin typeface="+mn-ea"/>
                  <a:ea typeface="+mn-ea"/>
                </a:rPr>
                <a:t>紫外光辐射型</a:t>
              </a:r>
              <a:endParaRPr lang="zh-CN" altLang="en-US" sz="1800">
                <a:solidFill>
                  <a:srgbClr val="090909"/>
                </a:solidFill>
                <a:latin typeface="+mn-ea"/>
                <a:ea typeface="+mn-ea"/>
              </a:endParaRPr>
            </a:p>
          </p:txBody>
        </p:sp>
        <p:sp>
          <p:nvSpPr>
            <p:cNvPr id="37" name="Text Box 37"/>
            <p:cNvSpPr txBox="1">
              <a:spLocks noChangeArrowheads="1"/>
            </p:cNvSpPr>
            <p:nvPr/>
          </p:nvSpPr>
          <p:spPr bwMode="auto">
            <a:xfrm>
              <a:off x="4457" y="1868"/>
              <a:ext cx="263" cy="1104"/>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催化型</a:t>
              </a:r>
              <a:endParaRPr lang="zh-CN" altLang="en-US" sz="1800">
                <a:solidFill>
                  <a:srgbClr val="090909"/>
                </a:solidFill>
                <a:latin typeface="+mn-ea"/>
                <a:ea typeface="+mn-ea"/>
              </a:endParaRPr>
            </a:p>
          </p:txBody>
        </p:sp>
        <p:sp>
          <p:nvSpPr>
            <p:cNvPr id="38" name="Text Box 38"/>
            <p:cNvSpPr txBox="1">
              <a:spLocks noChangeArrowheads="1"/>
            </p:cNvSpPr>
            <p:nvPr/>
          </p:nvSpPr>
          <p:spPr bwMode="auto">
            <a:xfrm>
              <a:off x="4848" y="1868"/>
              <a:ext cx="263" cy="1104"/>
            </a:xfrm>
            <a:prstGeom prst="rect">
              <a:avLst/>
            </a:prstGeom>
            <a:solidFill>
              <a:schemeClr val="accent2">
                <a:lumMod val="40000"/>
                <a:lumOff val="60000"/>
              </a:schemeClr>
            </a:solidFill>
            <a:ln w="3175">
              <a:solidFill>
                <a:schemeClr val="accent1"/>
              </a:solidFill>
              <a:miter lim="800000"/>
            </a:ln>
          </p:spPr>
          <p:txBody>
            <a:bodyPr vert="eaVert" anchor="b">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dist" eaLnBrk="1" hangingPunct="1">
                <a:spcBef>
                  <a:spcPct val="50000"/>
                </a:spcBef>
              </a:pPr>
              <a:r>
                <a:rPr lang="zh-CN" altLang="en-US" sz="1800">
                  <a:solidFill>
                    <a:srgbClr val="090909"/>
                  </a:solidFill>
                  <a:latin typeface="+mn-ea"/>
                  <a:ea typeface="+mn-ea"/>
                </a:rPr>
                <a:t>半导体型</a:t>
              </a:r>
              <a:endParaRPr lang="zh-CN" altLang="en-US" sz="1800">
                <a:solidFill>
                  <a:srgbClr val="090909"/>
                </a:solidFill>
                <a:latin typeface="+mn-ea"/>
                <a:ea typeface="+mn-ea"/>
              </a:endParaRPr>
            </a:p>
          </p:txBody>
        </p:sp>
        <p:sp>
          <p:nvSpPr>
            <p:cNvPr id="39" name="Line 39"/>
            <p:cNvSpPr>
              <a:spLocks noChangeShapeType="1"/>
            </p:cNvSpPr>
            <p:nvPr/>
          </p:nvSpPr>
          <p:spPr bwMode="auto">
            <a:xfrm>
              <a:off x="432"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0" name="Line 40"/>
            <p:cNvSpPr>
              <a:spLocks noChangeShapeType="1"/>
            </p:cNvSpPr>
            <p:nvPr/>
          </p:nvSpPr>
          <p:spPr bwMode="auto">
            <a:xfrm>
              <a:off x="768"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1" name="Line 41"/>
            <p:cNvSpPr>
              <a:spLocks noChangeShapeType="1"/>
            </p:cNvSpPr>
            <p:nvPr/>
          </p:nvSpPr>
          <p:spPr bwMode="auto">
            <a:xfrm>
              <a:off x="1632" y="2060"/>
              <a:ext cx="0" cy="24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2" name="Line 42"/>
            <p:cNvSpPr>
              <a:spLocks noChangeShapeType="1"/>
            </p:cNvSpPr>
            <p:nvPr/>
          </p:nvSpPr>
          <p:spPr bwMode="auto">
            <a:xfrm>
              <a:off x="1296"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3" name="Line 43"/>
            <p:cNvSpPr>
              <a:spLocks noChangeShapeType="1"/>
            </p:cNvSpPr>
            <p:nvPr/>
          </p:nvSpPr>
          <p:spPr bwMode="auto">
            <a:xfrm>
              <a:off x="1968"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4" name="Line 44"/>
            <p:cNvSpPr>
              <a:spLocks noChangeShapeType="1"/>
            </p:cNvSpPr>
            <p:nvPr/>
          </p:nvSpPr>
          <p:spPr bwMode="auto">
            <a:xfrm>
              <a:off x="2352"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5" name="Line 45"/>
            <p:cNvSpPr>
              <a:spLocks noChangeShapeType="1"/>
            </p:cNvSpPr>
            <p:nvPr/>
          </p:nvSpPr>
          <p:spPr bwMode="auto">
            <a:xfrm>
              <a:off x="2688"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6" name="Line 46"/>
            <p:cNvSpPr>
              <a:spLocks noChangeShapeType="1"/>
            </p:cNvSpPr>
            <p:nvPr/>
          </p:nvSpPr>
          <p:spPr bwMode="auto">
            <a:xfrm>
              <a:off x="3360"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7" name="Line 47"/>
            <p:cNvSpPr>
              <a:spLocks noChangeShapeType="1"/>
            </p:cNvSpPr>
            <p:nvPr/>
          </p:nvSpPr>
          <p:spPr bwMode="auto">
            <a:xfrm>
              <a:off x="3024" y="2204"/>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8" name="Line 48"/>
            <p:cNvSpPr>
              <a:spLocks noChangeShapeType="1"/>
            </p:cNvSpPr>
            <p:nvPr/>
          </p:nvSpPr>
          <p:spPr bwMode="auto">
            <a:xfrm>
              <a:off x="4080" y="1436"/>
              <a:ext cx="0" cy="43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49" name="Line 49"/>
            <p:cNvSpPr>
              <a:spLocks noChangeShapeType="1"/>
            </p:cNvSpPr>
            <p:nvPr/>
          </p:nvSpPr>
          <p:spPr bwMode="auto">
            <a:xfrm>
              <a:off x="3744" y="1436"/>
              <a:ext cx="0" cy="43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0" name="Line 50"/>
            <p:cNvSpPr>
              <a:spLocks noChangeShapeType="1"/>
            </p:cNvSpPr>
            <p:nvPr/>
          </p:nvSpPr>
          <p:spPr bwMode="auto">
            <a:xfrm>
              <a:off x="4608" y="1436"/>
              <a:ext cx="0" cy="43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1" name="Line 51"/>
            <p:cNvSpPr>
              <a:spLocks noChangeShapeType="1"/>
            </p:cNvSpPr>
            <p:nvPr/>
          </p:nvSpPr>
          <p:spPr bwMode="auto">
            <a:xfrm>
              <a:off x="4992" y="1436"/>
              <a:ext cx="0" cy="432"/>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2" name="Line 52"/>
            <p:cNvSpPr>
              <a:spLocks noChangeShapeType="1"/>
            </p:cNvSpPr>
            <p:nvPr/>
          </p:nvSpPr>
          <p:spPr bwMode="auto">
            <a:xfrm flipV="1">
              <a:off x="2352" y="2204"/>
              <a:ext cx="1008"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3" name="Line 53"/>
            <p:cNvSpPr>
              <a:spLocks noChangeShapeType="1"/>
            </p:cNvSpPr>
            <p:nvPr/>
          </p:nvSpPr>
          <p:spPr bwMode="auto">
            <a:xfrm flipV="1">
              <a:off x="1296" y="2204"/>
              <a:ext cx="672"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4" name="Line 54"/>
            <p:cNvSpPr>
              <a:spLocks noChangeShapeType="1"/>
            </p:cNvSpPr>
            <p:nvPr/>
          </p:nvSpPr>
          <p:spPr bwMode="auto">
            <a:xfrm flipV="1">
              <a:off x="432" y="2204"/>
              <a:ext cx="336"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5" name="Line 55"/>
            <p:cNvSpPr>
              <a:spLocks noChangeShapeType="1"/>
            </p:cNvSpPr>
            <p:nvPr/>
          </p:nvSpPr>
          <p:spPr bwMode="auto">
            <a:xfrm>
              <a:off x="624" y="2108"/>
              <a:ext cx="0" cy="96"/>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6" name="Line 56"/>
            <p:cNvSpPr>
              <a:spLocks noChangeShapeType="1"/>
            </p:cNvSpPr>
            <p:nvPr/>
          </p:nvSpPr>
          <p:spPr bwMode="auto">
            <a:xfrm>
              <a:off x="2832" y="2060"/>
              <a:ext cx="0" cy="14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7" name="Line 57"/>
            <p:cNvSpPr>
              <a:spLocks noChangeShapeType="1"/>
            </p:cNvSpPr>
            <p:nvPr/>
          </p:nvSpPr>
          <p:spPr bwMode="auto">
            <a:xfrm flipV="1">
              <a:off x="3744" y="1436"/>
              <a:ext cx="336"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8" name="Line 58"/>
            <p:cNvSpPr>
              <a:spLocks noChangeShapeType="1"/>
            </p:cNvSpPr>
            <p:nvPr/>
          </p:nvSpPr>
          <p:spPr bwMode="auto">
            <a:xfrm flipV="1">
              <a:off x="4608" y="1436"/>
              <a:ext cx="384"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59" name="Line 59"/>
            <p:cNvSpPr>
              <a:spLocks noChangeShapeType="1"/>
            </p:cNvSpPr>
            <p:nvPr/>
          </p:nvSpPr>
          <p:spPr bwMode="auto">
            <a:xfrm>
              <a:off x="3888" y="860"/>
              <a:ext cx="0" cy="576"/>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0" name="Line 60"/>
            <p:cNvSpPr>
              <a:spLocks noChangeShapeType="1"/>
            </p:cNvSpPr>
            <p:nvPr/>
          </p:nvSpPr>
          <p:spPr bwMode="auto">
            <a:xfrm>
              <a:off x="4800" y="860"/>
              <a:ext cx="0" cy="576"/>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1" name="Line 61"/>
            <p:cNvSpPr>
              <a:spLocks noChangeShapeType="1"/>
            </p:cNvSpPr>
            <p:nvPr/>
          </p:nvSpPr>
          <p:spPr bwMode="auto">
            <a:xfrm flipV="1">
              <a:off x="2400" y="1388"/>
              <a:ext cx="672"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2" name="Line 62"/>
            <p:cNvSpPr>
              <a:spLocks noChangeShapeType="1"/>
            </p:cNvSpPr>
            <p:nvPr/>
          </p:nvSpPr>
          <p:spPr bwMode="auto">
            <a:xfrm>
              <a:off x="2400" y="1388"/>
              <a:ext cx="0" cy="14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3" name="Line 63"/>
            <p:cNvSpPr>
              <a:spLocks noChangeShapeType="1"/>
            </p:cNvSpPr>
            <p:nvPr/>
          </p:nvSpPr>
          <p:spPr bwMode="auto">
            <a:xfrm>
              <a:off x="2736" y="1196"/>
              <a:ext cx="0" cy="336"/>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4" name="Line 64"/>
            <p:cNvSpPr>
              <a:spLocks noChangeShapeType="1"/>
            </p:cNvSpPr>
            <p:nvPr/>
          </p:nvSpPr>
          <p:spPr bwMode="auto">
            <a:xfrm>
              <a:off x="3072" y="1388"/>
              <a:ext cx="0" cy="14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5" name="Line 65"/>
            <p:cNvSpPr>
              <a:spLocks noChangeShapeType="1"/>
            </p:cNvSpPr>
            <p:nvPr/>
          </p:nvSpPr>
          <p:spPr bwMode="auto">
            <a:xfrm>
              <a:off x="2736" y="860"/>
              <a:ext cx="0" cy="144"/>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6" name="Line 66"/>
            <p:cNvSpPr>
              <a:spLocks noChangeShapeType="1"/>
            </p:cNvSpPr>
            <p:nvPr/>
          </p:nvSpPr>
          <p:spPr bwMode="auto">
            <a:xfrm>
              <a:off x="1632" y="860"/>
              <a:ext cx="0" cy="14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7" name="Line 67"/>
            <p:cNvSpPr>
              <a:spLocks noChangeShapeType="1"/>
            </p:cNvSpPr>
            <p:nvPr/>
          </p:nvSpPr>
          <p:spPr bwMode="auto">
            <a:xfrm>
              <a:off x="1632" y="1196"/>
              <a:ext cx="0" cy="336"/>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8" name="Line 68"/>
            <p:cNvSpPr>
              <a:spLocks noChangeShapeType="1"/>
            </p:cNvSpPr>
            <p:nvPr/>
          </p:nvSpPr>
          <p:spPr bwMode="auto">
            <a:xfrm>
              <a:off x="96" y="908"/>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69" name="Line 69"/>
            <p:cNvSpPr>
              <a:spLocks noChangeShapeType="1"/>
            </p:cNvSpPr>
            <p:nvPr/>
          </p:nvSpPr>
          <p:spPr bwMode="auto">
            <a:xfrm>
              <a:off x="624" y="812"/>
              <a:ext cx="0" cy="192"/>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70" name="Line 70"/>
            <p:cNvSpPr>
              <a:spLocks noChangeShapeType="1"/>
            </p:cNvSpPr>
            <p:nvPr/>
          </p:nvSpPr>
          <p:spPr bwMode="auto">
            <a:xfrm>
              <a:off x="1104" y="908"/>
              <a:ext cx="0" cy="96"/>
            </a:xfrm>
            <a:prstGeom prst="line">
              <a:avLst/>
            </a:prstGeom>
            <a:noFill/>
            <a:ln w="3175">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sp>
          <p:nvSpPr>
            <p:cNvPr id="71" name="Line 71"/>
            <p:cNvSpPr>
              <a:spLocks noChangeShapeType="1"/>
            </p:cNvSpPr>
            <p:nvPr/>
          </p:nvSpPr>
          <p:spPr bwMode="auto">
            <a:xfrm flipV="1">
              <a:off x="96" y="908"/>
              <a:ext cx="1008" cy="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algn="ctr"/>
              <a:endParaRPr lang="zh-TW" altLang="en-US">
                <a:latin typeface="+mn-ea"/>
              </a:endParaRPr>
            </a:p>
          </p:txBody>
        </p:sp>
      </p:grpSp>
      <p:sp>
        <p:nvSpPr>
          <p:cNvPr id="72"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1.2.1</a:t>
            </a:r>
            <a:r>
              <a:rPr lang="zh-CN" altLang="en-US" sz="2800" b="1" dirty="0" smtClean="0">
                <a:solidFill>
                  <a:srgbClr val="4E5A62"/>
                </a:solidFill>
              </a:rPr>
              <a:t>、探测器</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pic>
        <p:nvPicPr>
          <p:cNvPr id="4" name="Picture 6" descr="/private/var/folders/2g/29984s3j38s2b9dvl7_wjmhm0000gn/T/com.kingsoft.wpsoffice.mac/picturecompress_20230915143425/output_2.jpgoutput_2"/>
          <p:cNvPicPr>
            <a:picLocks noChangeAspect="1" noChangeArrowheads="1"/>
          </p:cNvPicPr>
          <p:nvPr/>
        </p:nvPicPr>
        <p:blipFill>
          <a:blip r:embed="rId1"/>
          <a:srcRect/>
          <a:stretch>
            <a:fillRect/>
          </a:stretch>
        </p:blipFill>
        <p:spPr>
          <a:xfrm>
            <a:off x="480751" y="918274"/>
            <a:ext cx="1984657" cy="1928812"/>
          </a:xfrm>
          <a:prstGeom prst="rect">
            <a:avLst/>
          </a:prstGeom>
        </p:spPr>
      </p:pic>
      <p:pic>
        <p:nvPicPr>
          <p:cNvPr id="5" name="Picture 4" descr="/private/var/folders/2g/29984s3j38s2b9dvl7_wjmhm0000gn/T/com.kingsoft.wpsoffice.mac/picturecompress_20230915143425/output_3.jpgoutput_3"/>
          <p:cNvPicPr>
            <a:picLocks noChangeAspect="1" noChangeArrowheads="1"/>
          </p:cNvPicPr>
          <p:nvPr/>
        </p:nvPicPr>
        <p:blipFill rotWithShape="1">
          <a:blip r:embed="rId2"/>
          <a:srcRect/>
          <a:stretch>
            <a:fillRect/>
          </a:stretch>
        </p:blipFill>
        <p:spPr bwMode="auto">
          <a:xfrm>
            <a:off x="2465408" y="918274"/>
            <a:ext cx="1917324"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private/var/folders/2g/29984s3j38s2b9dvl7_wjmhm0000gn/T/com.kingsoft.wpsoffice.mac/picturecompress_20230915143425/output_4.jpgoutput_4"/>
          <p:cNvPicPr>
            <a:picLocks noChangeAspect="1" noChangeArrowheads="1"/>
          </p:cNvPicPr>
          <p:nvPr/>
        </p:nvPicPr>
        <p:blipFill>
          <a:blip r:embed="rId3"/>
          <a:srcRect/>
          <a:stretch>
            <a:fillRect/>
          </a:stretch>
        </p:blipFill>
        <p:spPr bwMode="auto">
          <a:xfrm>
            <a:off x="4382732" y="918274"/>
            <a:ext cx="2056454"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6"/>
          <p:cNvSpPr txBox="1"/>
          <p:nvPr/>
        </p:nvSpPr>
        <p:spPr>
          <a:xfrm>
            <a:off x="2163428" y="2944654"/>
            <a:ext cx="2646878" cy="461665"/>
          </a:xfrm>
          <a:prstGeom prst="rect">
            <a:avLst/>
          </a:prstGeom>
          <a:solidFill>
            <a:schemeClr val="accent2">
              <a:lumMod val="60000"/>
              <a:lumOff val="40000"/>
            </a:schemeClr>
          </a:solidFill>
        </p:spPr>
        <p:txBody>
          <a:bodyPr wrap="none" rtlCol="0">
            <a:spAutoFit/>
          </a:bodyPr>
          <a:lstStyle/>
          <a:p>
            <a:r>
              <a:rPr lang="zh-CN" altLang="en-US" sz="2400" dirty="0" smtClean="0"/>
              <a:t>感烟、感温探测器</a:t>
            </a:r>
            <a:endParaRPr lang="zh-TW" altLang="en-US" sz="2400" dirty="0"/>
          </a:p>
        </p:txBody>
      </p:sp>
      <p:graphicFrame>
        <p:nvGraphicFramePr>
          <p:cNvPr id="9" name="Object 5" descr="/private/var/folders/2g/29984s3j38s2b9dvl7_wjmhm0000gn/T/com.kingsoft.wpsoffice.mac/picturecompress_20230915143425/output_5.pngoutput_5"/>
          <p:cNvGraphicFramePr>
            <a:graphicFrameLocks noChangeAspect="1"/>
          </p:cNvGraphicFramePr>
          <p:nvPr/>
        </p:nvGraphicFramePr>
        <p:xfrm>
          <a:off x="567559" y="3753165"/>
          <a:ext cx="2200568" cy="2048854"/>
        </p:xfrm>
        <a:graphic>
          <a:graphicData uri="http://schemas.openxmlformats.org/presentationml/2006/ole">
            <mc:AlternateContent xmlns:mc="http://schemas.openxmlformats.org/markup-compatibility/2006">
              <mc:Choice xmlns:v="urn:schemas-microsoft-com:vml" Requires="v">
                <p:oleObj spid="_x0000_s4148" name="" r:id="rId4" imgW="5016500" imgH="4267200" progId="Photoshop.Image.7">
                  <p:embed/>
                </p:oleObj>
              </mc:Choice>
              <mc:Fallback>
                <p:oleObj name="" r:id="rId4" imgW="5016500" imgH="4267200" progId="Photoshop.Image.7">
                  <p:embed/>
                  <p:pic>
                    <p:nvPicPr>
                      <p:cNvPr id="0" name="图片 4147"/>
                      <p:cNvPicPr>
                        <a:picLocks noChangeAspect="1" noChangeArrowheads="1"/>
                      </p:cNvPicPr>
                      <p:nvPr/>
                    </p:nvPicPr>
                    <p:blipFill>
                      <a:blip r:embed="rId5"/>
                      <a:srcRect/>
                      <a:stretch>
                        <a:fillRect/>
                      </a:stretch>
                    </p:blipFill>
                    <p:spPr bwMode="auto">
                      <a:xfrm>
                        <a:off x="567559" y="3753165"/>
                        <a:ext cx="2200568" cy="2048854"/>
                      </a:xfrm>
                      <a:prstGeom prst="rect">
                        <a:avLst/>
                      </a:prstGeom>
                      <a:noFill/>
                      <a:ln>
                        <a:noFill/>
                      </a:ln>
                    </p:spPr>
                  </p:pic>
                </p:oleObj>
              </mc:Fallback>
            </mc:AlternateContent>
          </a:graphicData>
        </a:graphic>
      </p:graphicFrame>
      <p:pic>
        <p:nvPicPr>
          <p:cNvPr id="10" name="Picture 5" descr="/private/var/folders/2g/29984s3j38s2b9dvl7_wjmhm0000gn/T/com.kingsoft.wpsoffice.mac/picturecompress_20230915143425/output_6.jpgoutput_6"/>
          <p:cNvPicPr>
            <a:picLocks noChangeAspect="1" noChangeArrowheads="1"/>
          </p:cNvPicPr>
          <p:nvPr/>
        </p:nvPicPr>
        <p:blipFill>
          <a:blip r:embed="rId6"/>
          <a:srcRect/>
          <a:stretch>
            <a:fillRect/>
          </a:stretch>
        </p:blipFill>
        <p:spPr bwMode="auto">
          <a:xfrm>
            <a:off x="4688457" y="3782301"/>
            <a:ext cx="1970568" cy="204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private/var/folders/2g/29984s3j38s2b9dvl7_wjmhm0000gn/T/com.kingsoft.wpsoffice.mac/picturecompress_20230915143425/output_7.jpgoutput_7"/>
          <p:cNvPicPr>
            <a:picLocks noChangeAspect="1" noChangeArrowheads="1"/>
          </p:cNvPicPr>
          <p:nvPr/>
        </p:nvPicPr>
        <p:blipFill>
          <a:blip r:embed="rId7"/>
          <a:srcRect/>
          <a:stretch>
            <a:fillRect/>
          </a:stretch>
        </p:blipFill>
        <p:spPr bwMode="auto">
          <a:xfrm>
            <a:off x="2798114" y="3753165"/>
            <a:ext cx="1979093" cy="204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字方塊 11"/>
          <p:cNvSpPr txBox="1"/>
          <p:nvPr/>
        </p:nvSpPr>
        <p:spPr>
          <a:xfrm>
            <a:off x="1532974" y="6032851"/>
            <a:ext cx="3877985" cy="461665"/>
          </a:xfrm>
          <a:prstGeom prst="rect">
            <a:avLst/>
          </a:prstGeom>
          <a:solidFill>
            <a:schemeClr val="accent2">
              <a:lumMod val="60000"/>
              <a:lumOff val="40000"/>
            </a:schemeClr>
          </a:solidFill>
        </p:spPr>
        <p:txBody>
          <a:bodyPr wrap="none" rtlCol="0">
            <a:spAutoFit/>
          </a:bodyPr>
          <a:lstStyle/>
          <a:p>
            <a:r>
              <a:rPr lang="zh-CN" altLang="en-US" sz="2400" dirty="0" smtClean="0"/>
              <a:t>红外光束、空气采样探测器</a:t>
            </a:r>
            <a:endParaRPr lang="zh-TW" altLang="en-US" sz="2400" dirty="0"/>
          </a:p>
        </p:txBody>
      </p:sp>
      <p:sp>
        <p:nvSpPr>
          <p:cNvPr id="13"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1.2.1</a:t>
            </a:r>
            <a:r>
              <a:rPr lang="zh-CN" altLang="en-US" sz="2800" b="1" dirty="0" smtClean="0">
                <a:solidFill>
                  <a:srgbClr val="4E5A62"/>
                </a:solidFill>
              </a:rPr>
              <a:t>、探测器</a:t>
            </a:r>
            <a:endParaRPr lang="zh-CN" altLang="en-US" sz="2800" b="1" dirty="0">
              <a:solidFill>
                <a:srgbClr val="4E5A62"/>
              </a:solidFill>
            </a:endParaRPr>
          </a:p>
        </p:txBody>
      </p:sp>
      <p:pic>
        <p:nvPicPr>
          <p:cNvPr id="14" name="Picture 3" descr="/private/var/folders/2g/29984s3j38s2b9dvl7_wjmhm0000gn/T/com.kingsoft.wpsoffice.mac/picturecompress_20230915143425/output_8.jpgoutput_8">
            <a:hlinkClick r:id="" action="ppaction://noaction"/>
          </p:cNvPr>
          <p:cNvPicPr>
            <a:picLocks noChangeAspect="1" noChangeArrowheads="1"/>
          </p:cNvPicPr>
          <p:nvPr/>
        </p:nvPicPr>
        <p:blipFill>
          <a:blip r:embed="rId8"/>
          <a:srcRect/>
          <a:stretch>
            <a:fillRect/>
          </a:stretch>
        </p:blipFill>
        <p:spPr bwMode="auto">
          <a:xfrm>
            <a:off x="6685720" y="846433"/>
            <a:ext cx="2810910" cy="209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private/var/folders/2g/29984s3j38s2b9dvl7_wjmhm0000gn/T/com.kingsoft.wpsoffice.mac/picturecompress_20230915143425/output_9.jpgoutput_9">
            <a:hlinkClick r:id="" action="ppaction://noaction"/>
          </p:cNvPr>
          <p:cNvPicPr>
            <a:picLocks noChangeAspect="1" noChangeArrowheads="1"/>
          </p:cNvPicPr>
          <p:nvPr/>
        </p:nvPicPr>
        <p:blipFill>
          <a:blip r:embed="rId9"/>
          <a:srcRect/>
          <a:stretch>
            <a:fillRect/>
          </a:stretch>
        </p:blipFill>
        <p:spPr bwMode="auto">
          <a:xfrm>
            <a:off x="9496630" y="846433"/>
            <a:ext cx="2311131" cy="2098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8331126" y="3071009"/>
            <a:ext cx="2424062" cy="461665"/>
          </a:xfrm>
          <a:prstGeom prst="rect">
            <a:avLst/>
          </a:prstGeom>
          <a:solidFill>
            <a:schemeClr val="accent2">
              <a:lumMod val="60000"/>
              <a:lumOff val="40000"/>
            </a:schemeClr>
          </a:solidFill>
        </p:spPr>
        <p:txBody>
          <a:bodyPr wrap="none" rtlCol="0">
            <a:spAutoFit/>
          </a:bodyPr>
          <a:lstStyle/>
          <a:p>
            <a:r>
              <a:rPr lang="zh-CN" altLang="en-US" sz="2400" dirty="0">
                <a:sym typeface="+mn-ea"/>
              </a:rPr>
              <a:t> 线型感温探测器</a:t>
            </a:r>
            <a:endParaRPr lang="zh-TW" altLang="en-US" sz="2400" dirty="0"/>
          </a:p>
        </p:txBody>
      </p:sp>
      <p:pic>
        <p:nvPicPr>
          <p:cNvPr id="17" name="Picture 2" descr="/private/var/folders/2g/29984s3j38s2b9dvl7_wjmhm0000gn/T/com.kingsoft.wpsoffice.mac/picturecompress_20230915143425/output_10.pngoutput_10">
            <a:hlinkClick r:id="" action="ppaction://noaction"/>
          </p:cNvPr>
          <p:cNvPicPr>
            <a:picLocks noChangeAspect="1" noChangeArrowheads="1"/>
          </p:cNvPicPr>
          <p:nvPr/>
        </p:nvPicPr>
        <p:blipFill>
          <a:blip r:embed="rId10"/>
          <a:srcRect/>
          <a:stretch>
            <a:fillRect/>
          </a:stretch>
        </p:blipFill>
        <p:spPr bwMode="auto">
          <a:xfrm>
            <a:off x="6607964" y="3722327"/>
            <a:ext cx="2261282" cy="211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private/var/folders/2g/29984s3j38s2b9dvl7_wjmhm0000gn/T/com.kingsoft.wpsoffice.mac/picturecompress_20230915143425/output_11.pngoutput_11">
            <a:hlinkClick r:id="" action="ppaction://noaction"/>
          </p:cNvPr>
          <p:cNvPicPr>
            <a:picLocks noChangeAspect="1" noChangeArrowheads="1"/>
          </p:cNvPicPr>
          <p:nvPr/>
        </p:nvPicPr>
        <p:blipFill>
          <a:blip r:embed="rId11"/>
          <a:srcRect/>
          <a:stretch>
            <a:fillRect/>
          </a:stretch>
        </p:blipFill>
        <p:spPr bwMode="auto">
          <a:xfrm>
            <a:off x="8828977" y="3871583"/>
            <a:ext cx="3217636" cy="181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p:cNvSpPr/>
          <p:nvPr/>
        </p:nvSpPr>
        <p:spPr>
          <a:xfrm>
            <a:off x="8362069" y="5683601"/>
            <a:ext cx="1723549" cy="461665"/>
          </a:xfrm>
          <a:prstGeom prst="rect">
            <a:avLst/>
          </a:prstGeom>
          <a:solidFill>
            <a:schemeClr val="accent2">
              <a:lumMod val="60000"/>
              <a:lumOff val="40000"/>
            </a:schemeClr>
          </a:solidFill>
        </p:spPr>
        <p:txBody>
          <a:bodyPr wrap="none" rtlCol="0">
            <a:spAutoFit/>
          </a:bodyPr>
          <a:lstStyle/>
          <a:p>
            <a:r>
              <a:rPr lang="zh-CN" altLang="en-US" sz="2400" dirty="0" smtClean="0">
                <a:sym typeface="+mn-ea"/>
              </a:rPr>
              <a:t>火焰探</a:t>
            </a:r>
            <a:r>
              <a:rPr lang="zh-CN" altLang="en-US" sz="2400" dirty="0">
                <a:sym typeface="+mn-ea"/>
              </a:rPr>
              <a:t>测器</a:t>
            </a:r>
            <a:endParaRPr lang="zh-TW" altLang="en-US" sz="2400" dirty="0"/>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pic>
        <p:nvPicPr>
          <p:cNvPr id="5" name="Picture 4" descr="/private/var/folders/2g/29984s3j38s2b9dvl7_wjmhm0000gn/T/com.kingsoft.wpsoffice.mac/picturecompress_20230915143425/output_12.jpgoutput_12"/>
          <p:cNvPicPr>
            <a:picLocks noChangeAspect="1" noChangeArrowheads="1"/>
          </p:cNvPicPr>
          <p:nvPr/>
        </p:nvPicPr>
        <p:blipFill>
          <a:blip r:embed="rId1"/>
          <a:srcRect/>
          <a:stretch>
            <a:fillRect/>
          </a:stretch>
        </p:blipFill>
        <p:spPr>
          <a:xfrm>
            <a:off x="10202096" y="2621655"/>
            <a:ext cx="1989904" cy="2184734"/>
          </a:xfrm>
          <a:prstGeom prst="rect">
            <a:avLst/>
          </a:prstGeom>
        </p:spPr>
      </p:pic>
      <p:pic>
        <p:nvPicPr>
          <p:cNvPr id="6" name="Picture 2" descr="/private/var/folders/2g/29984s3j38s2b9dvl7_wjmhm0000gn/T/com.kingsoft.wpsoffice.mac/picturecompress_20230915143425/output_13.jpgoutput_13">
            <a:hlinkClick r:id="" action="ppaction://noaction"/>
          </p:cNvPr>
          <p:cNvPicPr>
            <a:picLocks noChangeAspect="1" noChangeArrowheads="1"/>
          </p:cNvPicPr>
          <p:nvPr/>
        </p:nvPicPr>
        <p:blipFill>
          <a:blip r:embed="rId2"/>
          <a:srcRect/>
          <a:stretch>
            <a:fillRect/>
          </a:stretch>
        </p:blipFill>
        <p:spPr bwMode="auto">
          <a:xfrm>
            <a:off x="10202096" y="714053"/>
            <a:ext cx="1989904" cy="19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10202096" y="5194034"/>
            <a:ext cx="1980029" cy="400110"/>
          </a:xfrm>
          <a:prstGeom prst="rect">
            <a:avLst/>
          </a:prstGeom>
          <a:solidFill>
            <a:schemeClr val="accent2">
              <a:lumMod val="60000"/>
              <a:lumOff val="40000"/>
            </a:schemeClr>
          </a:solidFill>
        </p:spPr>
        <p:txBody>
          <a:bodyPr wrap="none" rtlCol="0">
            <a:spAutoFit/>
          </a:bodyPr>
          <a:lstStyle/>
          <a:p>
            <a:r>
              <a:rPr lang="zh-CN" altLang="en-US" sz="2000" dirty="0" smtClean="0"/>
              <a:t>可燃气体探测仪</a:t>
            </a:r>
            <a:endParaRPr lang="zh-TW" altLang="en-US" sz="2000" dirty="0"/>
          </a:p>
        </p:txBody>
      </p:sp>
      <p:pic>
        <p:nvPicPr>
          <p:cNvPr id="10242" name="Picture 2" descr="/private/var/folders/2g/29984s3j38s2b9dvl7_wjmhm0000gn/T/com.kingsoft.wpsoffice.mac/picturecompress_20230915143425/output_14.pngoutput_14"/>
          <p:cNvPicPr>
            <a:picLocks noChangeAspect="1" noChangeArrowheads="1"/>
          </p:cNvPicPr>
          <p:nvPr/>
        </p:nvPicPr>
        <p:blipFill>
          <a:blip r:embed="rId3"/>
          <a:srcRect/>
          <a:stretch>
            <a:fillRect/>
          </a:stretch>
        </p:blipFill>
        <p:spPr bwMode="auto">
          <a:xfrm>
            <a:off x="150471" y="876300"/>
            <a:ext cx="9468091"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1.2.1</a:t>
            </a:r>
            <a:r>
              <a:rPr lang="zh-CN" altLang="en-US" sz="2800" b="1" dirty="0" smtClean="0">
                <a:solidFill>
                  <a:srgbClr val="4E5A62"/>
                </a:solidFill>
              </a:rPr>
              <a:t>、可燃气体探测器</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dirty="0"/>
          </a:p>
        </p:txBody>
      </p:sp>
      <p:sp>
        <p:nvSpPr>
          <p:cNvPr id="12" name="矩形 11"/>
          <p:cNvSpPr/>
          <p:nvPr/>
        </p:nvSpPr>
        <p:spPr>
          <a:xfrm>
            <a:off x="5064577" y="5734958"/>
            <a:ext cx="1723549" cy="461665"/>
          </a:xfrm>
          <a:prstGeom prst="rect">
            <a:avLst/>
          </a:prstGeom>
          <a:solidFill>
            <a:schemeClr val="accent2">
              <a:lumMod val="60000"/>
              <a:lumOff val="40000"/>
            </a:schemeClr>
          </a:solidFill>
        </p:spPr>
        <p:txBody>
          <a:bodyPr wrap="none" rtlCol="0">
            <a:spAutoFit/>
          </a:bodyPr>
          <a:lstStyle/>
          <a:p>
            <a:r>
              <a:rPr lang="zh-CN" altLang="en-US" sz="2400" dirty="0" smtClean="0">
                <a:sym typeface="+mn-ea"/>
              </a:rPr>
              <a:t>报警控制器</a:t>
            </a:r>
            <a:endParaRPr lang="zh-TW" altLang="en-US" sz="2400" dirty="0"/>
          </a:p>
        </p:txBody>
      </p:sp>
      <p:sp>
        <p:nvSpPr>
          <p:cNvPr id="13" name="文本框 243"/>
          <p:cNvSpPr txBox="1"/>
          <p:nvPr/>
        </p:nvSpPr>
        <p:spPr>
          <a:xfrm>
            <a:off x="567559" y="231228"/>
            <a:ext cx="11240202" cy="523220"/>
          </a:xfrm>
          <a:prstGeom prst="rect">
            <a:avLst/>
          </a:prstGeom>
          <a:noFill/>
        </p:spPr>
        <p:txBody>
          <a:bodyPr wrap="square" rtlCol="0">
            <a:spAutoFit/>
          </a:bodyPr>
          <a:lstStyle>
            <a:defPPr>
              <a:defRPr lang="zh-CN"/>
            </a:defPPr>
            <a:lvl1pPr>
              <a:defRPr sz="2800" b="1">
                <a:solidFill>
                  <a:srgbClr val="4E5A62"/>
                </a:solidFill>
              </a:defRPr>
            </a:lvl1pPr>
          </a:lstStyle>
          <a:p>
            <a:r>
              <a:rPr lang="en-US" altLang="zh-CN" dirty="0"/>
              <a:t>1.2.2</a:t>
            </a:r>
            <a:r>
              <a:rPr lang="zh-CN" altLang="en-US" dirty="0"/>
              <a:t>、</a:t>
            </a:r>
            <a:r>
              <a:rPr lang="zh-CN" altLang="en-US" dirty="0">
                <a:sym typeface="+mn-ea"/>
              </a:rPr>
              <a:t>报警控制器</a:t>
            </a:r>
            <a:endParaRPr lang="zh-TW" altLang="en-US" dirty="0"/>
          </a:p>
        </p:txBody>
      </p:sp>
      <p:pic>
        <p:nvPicPr>
          <p:cNvPr id="9218" name="Picture 2" descr="/private/var/folders/2g/29984s3j38s2b9dvl7_wjmhm0000gn/T/com.kingsoft.wpsoffice.mac/picturecompress_20230915143425/output_15.pngoutput_15"/>
          <p:cNvPicPr>
            <a:picLocks noChangeAspect="1" noChangeArrowheads="1"/>
          </p:cNvPicPr>
          <p:nvPr/>
        </p:nvPicPr>
        <p:blipFill>
          <a:blip r:embed="rId1"/>
          <a:srcRect/>
          <a:stretch>
            <a:fillRect/>
          </a:stretch>
        </p:blipFill>
        <p:spPr bwMode="auto">
          <a:xfrm>
            <a:off x="222152" y="1733321"/>
            <a:ext cx="2399540" cy="2997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a:xfrm>
            <a:off x="1055147" y="5068019"/>
            <a:ext cx="646331" cy="369332"/>
          </a:xfrm>
          <a:prstGeom prst="rect">
            <a:avLst/>
          </a:prstGeom>
          <a:noFill/>
        </p:spPr>
        <p:txBody>
          <a:bodyPr wrap="none" rtlCol="0">
            <a:spAutoFit/>
          </a:bodyPr>
          <a:lstStyle/>
          <a:p>
            <a:r>
              <a:rPr lang="zh-CN" altLang="en-US" dirty="0"/>
              <a:t>海湾</a:t>
            </a:r>
            <a:endParaRPr lang="zh-TW" altLang="en-US" dirty="0"/>
          </a:p>
        </p:txBody>
      </p:sp>
      <p:pic>
        <p:nvPicPr>
          <p:cNvPr id="9219" name="Picture 3" descr="/private/var/folders/2g/29984s3j38s2b9dvl7_wjmhm0000gn/T/com.kingsoft.wpsoffice.mac/picturecompress_20230915143425/output_16.pngoutput_16"/>
          <p:cNvPicPr>
            <a:picLocks noChangeAspect="1" noChangeArrowheads="1"/>
          </p:cNvPicPr>
          <p:nvPr/>
        </p:nvPicPr>
        <p:blipFill>
          <a:blip r:embed="rId2"/>
          <a:srcRect/>
          <a:stretch>
            <a:fillRect/>
          </a:stretch>
        </p:blipFill>
        <p:spPr bwMode="auto">
          <a:xfrm>
            <a:off x="9120523" y="703593"/>
            <a:ext cx="2076450" cy="570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文字方塊 16"/>
          <p:cNvSpPr txBox="1"/>
          <p:nvPr/>
        </p:nvSpPr>
        <p:spPr>
          <a:xfrm>
            <a:off x="11229845" y="6034605"/>
            <a:ext cx="646331" cy="369332"/>
          </a:xfrm>
          <a:prstGeom prst="rect">
            <a:avLst/>
          </a:prstGeom>
          <a:noFill/>
        </p:spPr>
        <p:txBody>
          <a:bodyPr wrap="none" rtlCol="0">
            <a:spAutoFit/>
          </a:bodyPr>
          <a:lstStyle/>
          <a:p>
            <a:r>
              <a:rPr lang="zh-CN" altLang="en-US" dirty="0" smtClean="0"/>
              <a:t>松江</a:t>
            </a:r>
            <a:endParaRPr lang="zh-TW" altLang="en-US" dirty="0"/>
          </a:p>
        </p:txBody>
      </p:sp>
      <p:pic>
        <p:nvPicPr>
          <p:cNvPr id="9220" name="Picture 4" descr="/private/var/folders/2g/29984s3j38s2b9dvl7_wjmhm0000gn/T/com.kingsoft.wpsoffice.mac/picturecompress_20230915143425/output_17.pngoutput_17"/>
          <p:cNvPicPr>
            <a:picLocks noChangeAspect="1" noChangeArrowheads="1"/>
          </p:cNvPicPr>
          <p:nvPr/>
        </p:nvPicPr>
        <p:blipFill>
          <a:blip r:embed="rId3"/>
          <a:srcRect/>
          <a:stretch>
            <a:fillRect/>
          </a:stretch>
        </p:blipFill>
        <p:spPr bwMode="auto">
          <a:xfrm>
            <a:off x="3104475" y="754448"/>
            <a:ext cx="5643752" cy="449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文字方塊 18"/>
          <p:cNvSpPr txBox="1"/>
          <p:nvPr/>
        </p:nvSpPr>
        <p:spPr>
          <a:xfrm>
            <a:off x="7527324" y="5208023"/>
            <a:ext cx="646331" cy="369332"/>
          </a:xfrm>
          <a:prstGeom prst="rect">
            <a:avLst/>
          </a:prstGeom>
          <a:noFill/>
        </p:spPr>
        <p:txBody>
          <a:bodyPr wrap="none" rtlCol="0">
            <a:spAutoFit/>
          </a:bodyPr>
          <a:lstStyle/>
          <a:p>
            <a:r>
              <a:rPr lang="zh-CN" altLang="en-US" dirty="0" smtClean="0"/>
              <a:t>赋安</a:t>
            </a:r>
            <a:endParaRPr lang="zh-TW" altLang="en-US" dirty="0"/>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17" name="文本框 4"/>
          <p:cNvSpPr txBox="1"/>
          <p:nvPr/>
        </p:nvSpPr>
        <p:spPr>
          <a:xfrm>
            <a:off x="684240" y="229828"/>
            <a:ext cx="1064260" cy="1599565"/>
          </a:xfrm>
          <a:prstGeom prst="rect">
            <a:avLst/>
          </a:prstGeom>
          <a:noFill/>
        </p:spPr>
        <p:txBody>
          <a:bodyPr vert="eaVert" wrap="square" rtlCol="0">
            <a:spAutoFit/>
          </a:bodyPr>
          <a:lstStyle/>
          <a:p>
            <a:pPr algn="dist"/>
            <a:r>
              <a:rPr lang="zh-CN" altLang="en-US" sz="5400" dirty="0">
                <a:solidFill>
                  <a:srgbClr val="383987"/>
                </a:solidFill>
                <a:latin typeface="微软雅黑" panose="020B0503020204020204" pitchFamily="34" charset="-122"/>
                <a:ea typeface="微软雅黑" panose="020B0503020204020204" pitchFamily="34" charset="-122"/>
              </a:rPr>
              <a:t>目</a:t>
            </a:r>
            <a:r>
              <a:rPr lang="zh-CN" altLang="en-US" sz="5400" dirty="0">
                <a:ln>
                  <a:solidFill>
                    <a:srgbClr val="383987"/>
                  </a:solidFill>
                </a:ln>
                <a:noFill/>
                <a:latin typeface="微软雅黑" panose="020B0503020204020204" pitchFamily="34" charset="-122"/>
                <a:ea typeface="微软雅黑" panose="020B0503020204020204" pitchFamily="34" charset="-122"/>
              </a:rPr>
              <a:t>录</a:t>
            </a:r>
            <a:endParaRPr lang="zh-CN" altLang="en-US" sz="5400" dirty="0">
              <a:ln>
                <a:solidFill>
                  <a:srgbClr val="383987"/>
                </a:solidFill>
              </a:ln>
              <a:noFill/>
              <a:latin typeface="微软雅黑" panose="020B0503020204020204" pitchFamily="34" charset="-122"/>
              <a:ea typeface="微软雅黑" panose="020B0503020204020204" pitchFamily="34" charset="-122"/>
            </a:endParaRPr>
          </a:p>
        </p:txBody>
      </p:sp>
      <p:sp>
        <p:nvSpPr>
          <p:cNvPr id="18" name="矩形 17"/>
          <p:cNvSpPr/>
          <p:nvPr/>
        </p:nvSpPr>
        <p:spPr>
          <a:xfrm>
            <a:off x="1344280" y="953415"/>
            <a:ext cx="650875" cy="1665605"/>
          </a:xfrm>
          <a:prstGeom prst="rect">
            <a:avLst/>
          </a:prstGeom>
          <a:noFill/>
          <a:ln>
            <a:noFill/>
          </a:ln>
          <a:extLst>
            <a:ext uri="{909E8E84-426E-40DD-AFC4-6F175D3DCCD1}">
              <a14:hiddenFill xmlns:a14="http://schemas.microsoft.com/office/drawing/2010/main">
                <a:solidFill>
                  <a:srgbClr val="A9BB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l"/>
            <a:r>
              <a:rPr lang="en-US" altLang="zh-CN" sz="2000" dirty="0">
                <a:solidFill>
                  <a:srgbClr val="383987"/>
                </a:solidFill>
                <a:latin typeface="微软雅黑" panose="020B0503020204020204" pitchFamily="34" charset="-122"/>
                <a:ea typeface="微软雅黑" panose="020B0503020204020204" pitchFamily="34" charset="-122"/>
                <a:sym typeface="+mn-ea"/>
              </a:rPr>
              <a:t>CONTENTS</a:t>
            </a:r>
            <a:endParaRPr lang="en-US" altLang="zh-CN" sz="2000" b="1" dirty="0">
              <a:solidFill>
                <a:srgbClr val="383987"/>
              </a:solidFill>
              <a:latin typeface="微软雅黑" panose="020B0503020204020204" pitchFamily="34" charset="-122"/>
              <a:ea typeface="微软雅黑" panose="020B0503020204020204" pitchFamily="34" charset="-122"/>
              <a:sym typeface="+mn-ea"/>
            </a:endParaRPr>
          </a:p>
        </p:txBody>
      </p:sp>
      <p:sp>
        <p:nvSpPr>
          <p:cNvPr id="19" name="文本框 5"/>
          <p:cNvSpPr txBox="1"/>
          <p:nvPr/>
        </p:nvSpPr>
        <p:spPr>
          <a:xfrm>
            <a:off x="3960494" y="1684082"/>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32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dirty="0"/>
              <a:t>火灾自动报警系统</a:t>
            </a:r>
            <a:endParaRPr lang="zh-CN" altLang="en-US" dirty="0">
              <a:sym typeface="+mn-ea"/>
            </a:endParaRPr>
          </a:p>
        </p:txBody>
      </p:sp>
      <p:sp>
        <p:nvSpPr>
          <p:cNvPr id="20" name="文本框 6"/>
          <p:cNvSpPr txBox="1"/>
          <p:nvPr/>
        </p:nvSpPr>
        <p:spPr>
          <a:xfrm>
            <a:off x="2949134" y="171386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01</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1" name="文本框 7"/>
          <p:cNvSpPr txBox="1"/>
          <p:nvPr/>
        </p:nvSpPr>
        <p:spPr>
          <a:xfrm>
            <a:off x="2967355" y="270827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02</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2" name="文本框 27"/>
          <p:cNvSpPr txBox="1"/>
          <p:nvPr/>
        </p:nvSpPr>
        <p:spPr>
          <a:xfrm>
            <a:off x="2967355" y="368998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03</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5" name="文本框 15"/>
          <p:cNvSpPr txBox="1"/>
          <p:nvPr/>
        </p:nvSpPr>
        <p:spPr>
          <a:xfrm>
            <a:off x="3960494" y="2602230"/>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28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sz="3200" dirty="0">
                <a:solidFill>
                  <a:srgbClr val="FF0000"/>
                </a:solidFill>
              </a:rPr>
              <a:t>防排烟系统</a:t>
            </a:r>
            <a:endParaRPr lang="zh-CN" altLang="en-US" sz="3200" dirty="0">
              <a:solidFill>
                <a:srgbClr val="FF0000"/>
              </a:solidFill>
            </a:endParaRPr>
          </a:p>
        </p:txBody>
      </p:sp>
      <p:sp>
        <p:nvSpPr>
          <p:cNvPr id="27" name="文本框 17"/>
          <p:cNvSpPr txBox="1"/>
          <p:nvPr/>
        </p:nvSpPr>
        <p:spPr>
          <a:xfrm>
            <a:off x="3960494" y="3585210"/>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28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sz="3200" dirty="0"/>
              <a:t>消火栓给水系统</a:t>
            </a:r>
            <a:endParaRPr lang="zh-CN" altLang="en-US" sz="3200" dirty="0"/>
          </a:p>
        </p:txBody>
      </p:sp>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2.1</a:t>
            </a:r>
            <a:r>
              <a:rPr lang="zh-CN" altLang="en-US" sz="2800" b="1" dirty="0" smtClean="0">
                <a:solidFill>
                  <a:srgbClr val="4E5A62"/>
                </a:solidFill>
              </a:rPr>
              <a:t>、建筑防排烟系统</a:t>
            </a:r>
            <a:endParaRPr lang="zh-CN" altLang="en-US" sz="2800" b="1" dirty="0">
              <a:solidFill>
                <a:srgbClr val="4E5A62"/>
              </a:solidFill>
            </a:endParaRPr>
          </a:p>
        </p:txBody>
      </p:sp>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8" y="891094"/>
            <a:ext cx="8919341" cy="2954655"/>
          </a:xfrm>
          <a:prstGeom prst="rect">
            <a:avLst/>
          </a:prstGeom>
        </p:spPr>
        <p:txBody>
          <a:bodyPr wrap="square">
            <a:spAutoFit/>
          </a:bodyPr>
          <a:lstStyle/>
          <a:p>
            <a:pPr>
              <a:lnSpc>
                <a:spcPct val="150000"/>
              </a:lnSpc>
            </a:pPr>
            <a:r>
              <a:rPr lang="zh-CN" altLang="en-US" sz="2400" b="1" dirty="0">
                <a:solidFill>
                  <a:schemeClr val="accent1"/>
                </a:solidFill>
                <a:latin typeface="+mn-ea"/>
              </a:rPr>
              <a:t>防排烟系统的重要性：</a:t>
            </a:r>
            <a:endParaRPr lang="zh-CN" altLang="en-US" sz="2400" b="1" dirty="0">
              <a:latin typeface="+mn-ea"/>
            </a:endParaRPr>
          </a:p>
          <a:p>
            <a:pPr marL="285750" indent="-285750">
              <a:lnSpc>
                <a:spcPct val="150000"/>
              </a:lnSpc>
              <a:buFont typeface="Wingdings" panose="05000000000000000000" pitchFamily="2" charset="2"/>
              <a:buChar char="Ø"/>
            </a:pPr>
            <a:r>
              <a:rPr lang="zh-CN" altLang="en-US" sz="2000" dirty="0">
                <a:latin typeface="+mn-ea"/>
              </a:rPr>
              <a:t>是导致火灾蔓延和人员伤亡的主要因素；</a:t>
            </a:r>
            <a:endParaRPr lang="zh-CN" altLang="en-US" sz="2000" dirty="0">
              <a:latin typeface="+mn-ea"/>
            </a:endParaRPr>
          </a:p>
          <a:p>
            <a:pPr marL="285750" indent="-285750">
              <a:lnSpc>
                <a:spcPct val="150000"/>
              </a:lnSpc>
              <a:buFont typeface="Wingdings" panose="05000000000000000000" pitchFamily="2" charset="2"/>
              <a:buChar char="Ø"/>
            </a:pPr>
            <a:r>
              <a:rPr lang="zh-CN" altLang="en-US" sz="2000" dirty="0">
                <a:latin typeface="+mn-ea"/>
              </a:rPr>
              <a:t>掌握致灾因素具体危害、规律和特点；</a:t>
            </a:r>
            <a:endParaRPr lang="zh-CN" altLang="en-US" sz="2000" dirty="0">
              <a:latin typeface="+mn-ea"/>
            </a:endParaRPr>
          </a:p>
          <a:p>
            <a:pPr marL="285750" indent="-285750">
              <a:lnSpc>
                <a:spcPct val="150000"/>
              </a:lnSpc>
              <a:buFont typeface="Wingdings" panose="05000000000000000000" pitchFamily="2" charset="2"/>
              <a:buChar char="Ø"/>
            </a:pPr>
            <a:r>
              <a:rPr lang="zh-CN" altLang="en-US" sz="2000" dirty="0">
                <a:latin typeface="+mn-ea"/>
              </a:rPr>
              <a:t>怎样防止这些因素的发生；</a:t>
            </a:r>
            <a:endParaRPr lang="zh-TW" altLang="en-US" sz="2000" dirty="0">
              <a:latin typeface="+mn-ea"/>
            </a:endParaRPr>
          </a:p>
          <a:p>
            <a:pPr marL="285750" indent="-285750">
              <a:lnSpc>
                <a:spcPct val="150000"/>
              </a:lnSpc>
              <a:buFont typeface="Wingdings" panose="05000000000000000000" pitchFamily="2" charset="2"/>
              <a:buChar char="Ø"/>
            </a:pPr>
            <a:r>
              <a:rPr lang="zh-CN" altLang="en-US" sz="2000" dirty="0">
                <a:latin typeface="+mn-ea"/>
              </a:rPr>
              <a:t>据统计，火灾中因烟气中毒、窒息死亡的人数占火灾死亡总人数的</a:t>
            </a:r>
            <a:r>
              <a:rPr lang="en-US" altLang="zh-CN" sz="2000" dirty="0">
                <a:latin typeface="+mn-ea"/>
              </a:rPr>
              <a:t>70%</a:t>
            </a:r>
            <a:r>
              <a:rPr lang="zh-CN" altLang="en-US" sz="2000" dirty="0">
                <a:latin typeface="+mn-ea"/>
              </a:rPr>
              <a:t>以上；</a:t>
            </a:r>
            <a:endParaRPr lang="zh-CN" altLang="en-US" sz="2000" dirty="0">
              <a:latin typeface="+mn-ea"/>
            </a:endParaRPr>
          </a:p>
          <a:p>
            <a:pPr marL="285750" indent="-285750">
              <a:lnSpc>
                <a:spcPct val="150000"/>
              </a:lnSpc>
              <a:buFont typeface="Wingdings" panose="05000000000000000000" pitchFamily="2" charset="2"/>
              <a:buChar char="Ø"/>
            </a:pPr>
            <a:r>
              <a:rPr lang="zh-CN" altLang="en-US" sz="2000" dirty="0">
                <a:latin typeface="+mn-ea"/>
              </a:rPr>
              <a:t>火灾中产生的烟气是导致火灾伤亡和蔓延的主要因素。</a:t>
            </a:r>
            <a:endParaRPr lang="zh-CN" altLang="en-US" sz="2000" dirty="0">
              <a:latin typeface="+mn-ea"/>
            </a:endParaRPr>
          </a:p>
        </p:txBody>
      </p:sp>
      <p:sp>
        <p:nvSpPr>
          <p:cNvPr id="3" name="矩形 2"/>
          <p:cNvSpPr/>
          <p:nvPr/>
        </p:nvSpPr>
        <p:spPr>
          <a:xfrm>
            <a:off x="547687" y="4023451"/>
            <a:ext cx="11260074" cy="1015663"/>
          </a:xfrm>
          <a:prstGeom prst="rect">
            <a:avLst/>
          </a:prstGeom>
        </p:spPr>
        <p:txBody>
          <a:bodyPr wrap="square">
            <a:spAutoFit/>
          </a:bodyPr>
          <a:lstStyle/>
          <a:p>
            <a:pPr>
              <a:lnSpc>
                <a:spcPct val="150000"/>
              </a:lnSpc>
            </a:pPr>
            <a:r>
              <a:rPr lang="zh-CN" altLang="en-US" sz="2000" b="1" dirty="0">
                <a:latin typeface="+mn-ea"/>
              </a:rPr>
              <a:t>防烟系统：</a:t>
            </a:r>
            <a:r>
              <a:rPr lang="zh-CN" altLang="en-US" sz="2000" dirty="0">
                <a:solidFill>
                  <a:schemeClr val="accent1"/>
                </a:solidFill>
                <a:latin typeface="+mn-ea"/>
              </a:rPr>
              <a:t>利用自然控烟和机械控烟等方式，在建筑物火灾期间控制烟气和热气蔓延流动的设施。</a:t>
            </a:r>
            <a:endParaRPr lang="zh-CN" altLang="en-US" sz="2000" dirty="0">
              <a:solidFill>
                <a:schemeClr val="accent1"/>
              </a:solidFill>
              <a:latin typeface="+mn-ea"/>
            </a:endParaRPr>
          </a:p>
          <a:p>
            <a:pPr>
              <a:lnSpc>
                <a:spcPct val="150000"/>
              </a:lnSpc>
            </a:pPr>
            <a:r>
              <a:rPr lang="zh-CN" altLang="en-US" sz="2000" b="1" dirty="0">
                <a:latin typeface="+mn-ea"/>
              </a:rPr>
              <a:t>排烟系统：</a:t>
            </a:r>
            <a:r>
              <a:rPr lang="zh-CN" altLang="en-US" sz="2000" dirty="0">
                <a:solidFill>
                  <a:schemeClr val="accent1"/>
                </a:solidFill>
                <a:latin typeface="+mn-ea"/>
              </a:rPr>
              <a:t>为排除在建筑物火灾中产生的烟雾和热气，而安装在建筑物内的固定设施。</a:t>
            </a:r>
            <a:endParaRPr lang="zh-CN" altLang="en-US" sz="2000" dirty="0">
              <a:solidFill>
                <a:schemeClr val="accent1"/>
              </a:solidFill>
              <a:latin typeface="+mn-ea"/>
            </a:endParaRPr>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8" y="949369"/>
            <a:ext cx="10205217" cy="4570482"/>
          </a:xfrm>
          <a:prstGeom prst="rect">
            <a:avLst/>
          </a:prstGeom>
        </p:spPr>
        <p:txBody>
          <a:bodyPr wrap="square">
            <a:spAutoFit/>
          </a:bodyPr>
          <a:lstStyle/>
          <a:p>
            <a:pPr>
              <a:lnSpc>
                <a:spcPct val="150000"/>
              </a:lnSpc>
              <a:buFont typeface="Arial" panose="020B0604020202020204" pitchFamily="34" charset="0"/>
              <a:buNone/>
            </a:pPr>
            <a:r>
              <a:rPr lang="zh-CN" altLang="en-US" sz="2000" b="1" dirty="0">
                <a:solidFill>
                  <a:srgbClr val="FF0000"/>
                </a:solidFill>
                <a:latin typeface="+mn-ea"/>
              </a:rPr>
              <a:t> 烟气处置目标与手段（核心要素）</a:t>
            </a:r>
            <a:endParaRPr lang="zh-CN" altLang="en-US" sz="2000" b="1" dirty="0">
              <a:solidFill>
                <a:schemeClr val="accent1"/>
              </a:solidFill>
              <a:latin typeface="+mn-ea"/>
            </a:endParaRPr>
          </a:p>
          <a:p>
            <a:pPr marL="285750" indent="-285750">
              <a:lnSpc>
                <a:spcPct val="150000"/>
              </a:lnSpc>
              <a:buFont typeface="Wingdings" panose="05000000000000000000" pitchFamily="2" charset="2"/>
              <a:buChar char="Ø"/>
            </a:pPr>
            <a:r>
              <a:rPr lang="zh-CN" altLang="en-US" b="1" dirty="0">
                <a:latin typeface="+mn-ea"/>
              </a:rPr>
              <a:t>及时排除有毒有害的烟气，提供室内人员清晰的疏散高度和时间；</a:t>
            </a:r>
            <a:endParaRPr lang="zh-CN" altLang="en-US" b="1" dirty="0">
              <a:latin typeface="+mn-ea"/>
            </a:endParaRPr>
          </a:p>
          <a:p>
            <a:pPr marL="285750" indent="-285750">
              <a:lnSpc>
                <a:spcPct val="150000"/>
              </a:lnSpc>
              <a:buFont typeface="Wingdings" panose="05000000000000000000" pitchFamily="2" charset="2"/>
              <a:buChar char="Ø"/>
            </a:pPr>
            <a:r>
              <a:rPr lang="zh-CN" altLang="en-US" b="1" dirty="0">
                <a:latin typeface="+mn-ea"/>
              </a:rPr>
              <a:t>排烟排热，有利于消防人员进入火场开展对火灾事故的处置；</a:t>
            </a:r>
            <a:endParaRPr lang="zh-CN" altLang="en-US" b="1" dirty="0">
              <a:latin typeface="+mn-ea"/>
            </a:endParaRPr>
          </a:p>
          <a:p>
            <a:pPr marL="285750" indent="-285750">
              <a:lnSpc>
                <a:spcPct val="150000"/>
              </a:lnSpc>
              <a:buFont typeface="Wingdings" panose="05000000000000000000" pitchFamily="2" charset="2"/>
              <a:buChar char="Ø"/>
            </a:pPr>
            <a:r>
              <a:rPr lang="zh-CN" altLang="en-US" b="1" dirty="0">
                <a:latin typeface="+mn-ea"/>
              </a:rPr>
              <a:t>在火灾熄灭后，对残余的烟气进行排除，恢复正常的环境。</a:t>
            </a:r>
            <a:endParaRPr lang="zh-CN" altLang="en-US" b="1" dirty="0">
              <a:latin typeface="+mn-ea"/>
            </a:endParaRPr>
          </a:p>
          <a:p>
            <a:pPr>
              <a:lnSpc>
                <a:spcPct val="150000"/>
              </a:lnSpc>
              <a:buFont typeface="Wingdings" panose="05000000000000000000" pitchFamily="2" charset="2"/>
              <a:buNone/>
            </a:pPr>
            <a:r>
              <a:rPr lang="zh-CN" altLang="en-US" sz="2000" b="1" dirty="0">
                <a:latin typeface="+mn-ea"/>
              </a:rPr>
              <a:t>防烟方式 </a:t>
            </a:r>
            <a:r>
              <a:rPr lang="en-US" altLang="zh-CN" b="1" dirty="0">
                <a:solidFill>
                  <a:schemeClr val="accent1"/>
                </a:solidFill>
                <a:latin typeface="+mn-ea"/>
              </a:rPr>
              <a:t>——</a:t>
            </a:r>
            <a:r>
              <a:rPr lang="zh-CN" altLang="en-US" sz="2000" dirty="0">
                <a:latin typeface="+mn-ea"/>
              </a:rPr>
              <a:t>采用机械加压送风方式或自然通风方式，防止烟气进入疏散通道</a:t>
            </a:r>
            <a:r>
              <a:rPr lang="zh-CN" altLang="en-US" sz="2000" dirty="0" smtClean="0">
                <a:latin typeface="+mn-ea"/>
              </a:rPr>
              <a:t>。</a:t>
            </a:r>
            <a:endParaRPr lang="en-US" altLang="zh-CN" sz="2000" dirty="0" smtClean="0">
              <a:latin typeface="+mn-ea"/>
            </a:endParaRPr>
          </a:p>
          <a:p>
            <a:pPr>
              <a:lnSpc>
                <a:spcPct val="150000"/>
              </a:lnSpc>
              <a:buFont typeface="Wingdings" panose="05000000000000000000" pitchFamily="2" charset="2"/>
              <a:buNone/>
            </a:pPr>
            <a:r>
              <a:rPr lang="en-US" altLang="zh-CN" sz="2000" dirty="0" smtClean="0">
                <a:latin typeface="+mn-ea"/>
              </a:rPr>
              <a:t>	</a:t>
            </a:r>
            <a:r>
              <a:rPr lang="zh-CN" altLang="en-US" sz="2000" dirty="0" smtClean="0">
                <a:latin typeface="+mn-ea"/>
              </a:rPr>
              <a:t>设</a:t>
            </a:r>
            <a:r>
              <a:rPr lang="zh-CN" altLang="en-US" sz="2000" dirty="0">
                <a:latin typeface="+mn-ea"/>
              </a:rPr>
              <a:t>置部位：疏散楼梯间；前室、合用前室；避难层（间</a:t>
            </a:r>
            <a:r>
              <a:rPr lang="zh-CN" altLang="en-US" sz="2000" dirty="0" smtClean="0">
                <a:latin typeface="+mn-ea"/>
              </a:rPr>
              <a:t>）</a:t>
            </a:r>
            <a:endParaRPr lang="en-US" altLang="zh-CN" sz="2000" dirty="0" smtClean="0">
              <a:latin typeface="+mn-ea"/>
            </a:endParaRPr>
          </a:p>
          <a:p>
            <a:pPr>
              <a:lnSpc>
                <a:spcPct val="150000"/>
              </a:lnSpc>
              <a:buFont typeface="Wingdings" panose="05000000000000000000" pitchFamily="2" charset="2"/>
              <a:buNone/>
            </a:pPr>
            <a:r>
              <a:rPr lang="zh-CN" altLang="en-US" sz="2000" b="1" dirty="0" smtClean="0">
                <a:latin typeface="+mn-ea"/>
              </a:rPr>
              <a:t>排</a:t>
            </a:r>
            <a:r>
              <a:rPr lang="zh-CN" altLang="en-US" sz="2000" b="1" dirty="0">
                <a:latin typeface="+mn-ea"/>
              </a:rPr>
              <a:t>烟方式</a:t>
            </a:r>
            <a:r>
              <a:rPr lang="en-US" altLang="zh-CN" b="1" dirty="0">
                <a:solidFill>
                  <a:schemeClr val="accent1"/>
                </a:solidFill>
                <a:latin typeface="+mn-ea"/>
              </a:rPr>
              <a:t>——</a:t>
            </a:r>
            <a:r>
              <a:rPr lang="zh-CN" altLang="en-US" sz="2000" dirty="0">
                <a:latin typeface="+mn-ea"/>
              </a:rPr>
              <a:t>采用机械排烟方式或自然排烟方式，将烟气排至建筑物外</a:t>
            </a:r>
            <a:endParaRPr lang="zh-CN" altLang="en-US" sz="2000" dirty="0">
              <a:latin typeface="+mn-ea"/>
            </a:endParaRPr>
          </a:p>
          <a:p>
            <a:pPr>
              <a:lnSpc>
                <a:spcPct val="150000"/>
              </a:lnSpc>
              <a:buFont typeface="Wingdings" panose="05000000000000000000" pitchFamily="2" charset="2"/>
              <a:buNone/>
            </a:pPr>
            <a:r>
              <a:rPr lang="en-US" altLang="zh-CN" sz="2000" dirty="0" smtClean="0">
                <a:latin typeface="+mn-ea"/>
              </a:rPr>
              <a:t>	</a:t>
            </a:r>
            <a:r>
              <a:rPr lang="zh-CN" altLang="en-US" sz="2000" dirty="0" smtClean="0">
                <a:latin typeface="+mn-ea"/>
              </a:rPr>
              <a:t>设</a:t>
            </a:r>
            <a:r>
              <a:rPr lang="zh-CN" altLang="en-US" sz="2000" dirty="0">
                <a:latin typeface="+mn-ea"/>
              </a:rPr>
              <a:t>置部位：超过一定长度的走道；超过一定面积的房间；汽车库、中庭、舞台</a:t>
            </a:r>
            <a:r>
              <a:rPr lang="zh-CN" altLang="en-US" sz="2000" dirty="0" smtClean="0">
                <a:latin typeface="+mn-ea"/>
              </a:rPr>
              <a:t>。</a:t>
            </a:r>
            <a:endParaRPr lang="en-US" altLang="zh-CN" sz="2000" dirty="0" smtClean="0">
              <a:latin typeface="+mn-ea"/>
            </a:endParaRPr>
          </a:p>
          <a:p>
            <a:pPr>
              <a:lnSpc>
                <a:spcPct val="150000"/>
              </a:lnSpc>
              <a:buFont typeface="Wingdings" panose="05000000000000000000" pitchFamily="2" charset="2"/>
              <a:buNone/>
            </a:pPr>
            <a:r>
              <a:rPr lang="zh-CN" altLang="en-US" sz="2000" b="1" dirty="0" smtClean="0">
                <a:latin typeface="+mn-ea"/>
              </a:rPr>
              <a:t>排</a:t>
            </a:r>
            <a:r>
              <a:rPr lang="zh-CN" altLang="en-US" sz="2000" b="1" dirty="0">
                <a:latin typeface="+mn-ea"/>
              </a:rPr>
              <a:t>烟的特殊措施</a:t>
            </a:r>
            <a:r>
              <a:rPr lang="zh-CN" altLang="en-US" sz="2000" dirty="0">
                <a:latin typeface="+mn-ea"/>
              </a:rPr>
              <a:t>     加强的：机械可开启外窗</a:t>
            </a:r>
            <a:endParaRPr lang="zh-CN" altLang="en-US" sz="2000" dirty="0">
              <a:latin typeface="+mn-ea"/>
            </a:endParaRPr>
          </a:p>
          <a:p>
            <a:pPr>
              <a:lnSpc>
                <a:spcPct val="150000"/>
              </a:lnSpc>
              <a:buFont typeface="Wingdings" panose="05000000000000000000" pitchFamily="2" charset="2"/>
              <a:buNone/>
            </a:pPr>
            <a:r>
              <a:rPr lang="zh-CN" altLang="en-US" sz="2000" dirty="0">
                <a:latin typeface="+mn-ea"/>
              </a:rPr>
              <a:t>                      </a:t>
            </a:r>
            <a:r>
              <a:rPr lang="en-US" altLang="zh-CN" sz="2000" dirty="0" smtClean="0">
                <a:latin typeface="+mn-ea"/>
              </a:rPr>
              <a:t>	    </a:t>
            </a:r>
            <a:r>
              <a:rPr lang="zh-CN" altLang="en-US" sz="2000" dirty="0" smtClean="0">
                <a:latin typeface="+mn-ea"/>
              </a:rPr>
              <a:t>简</a:t>
            </a:r>
            <a:r>
              <a:rPr lang="zh-CN" altLang="en-US" sz="2000" dirty="0">
                <a:latin typeface="+mn-ea"/>
              </a:rPr>
              <a:t>易的：易熔采光带（窗</a:t>
            </a:r>
            <a:r>
              <a:rPr lang="zh-CN" altLang="en-US" sz="2000" dirty="0" smtClean="0">
                <a:latin typeface="+mn-ea"/>
              </a:rPr>
              <a:t>）</a:t>
            </a:r>
            <a:endParaRPr lang="zh-CN" altLang="en-US" sz="2000" dirty="0">
              <a:latin typeface="+mn-ea"/>
            </a:endParaRPr>
          </a:p>
        </p:txBody>
      </p:sp>
      <p:sp>
        <p:nvSpPr>
          <p:cNvPr id="5"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2.1</a:t>
            </a:r>
            <a:r>
              <a:rPr lang="zh-CN" altLang="en-US" sz="2800" b="1" dirty="0" smtClean="0">
                <a:solidFill>
                  <a:srgbClr val="4E5A62"/>
                </a:solidFill>
              </a:rPr>
              <a:t>、建筑防排烟系统</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9" y="890986"/>
            <a:ext cx="11062466" cy="4708981"/>
          </a:xfrm>
          <a:prstGeom prst="rect">
            <a:avLst/>
          </a:prstGeom>
        </p:spPr>
        <p:txBody>
          <a:bodyPr wrap="square">
            <a:spAutoFit/>
          </a:bodyPr>
          <a:lstStyle/>
          <a:p>
            <a:pPr algn="just">
              <a:lnSpc>
                <a:spcPct val="150000"/>
              </a:lnSpc>
              <a:buFont typeface="Wingdings" panose="05000000000000000000" pitchFamily="2" charset="2"/>
              <a:buNone/>
            </a:pPr>
            <a:r>
              <a:rPr lang="en-US" altLang="zh-CN" sz="2000" b="1" dirty="0">
                <a:solidFill>
                  <a:srgbClr val="0000FF"/>
                </a:solidFill>
                <a:latin typeface="+mn-ea"/>
              </a:rPr>
              <a:t>1</a:t>
            </a:r>
            <a:r>
              <a:rPr lang="zh-CN" altLang="en-US" sz="2000" b="1" dirty="0">
                <a:solidFill>
                  <a:srgbClr val="0000FF"/>
                </a:solidFill>
                <a:latin typeface="+mn-ea"/>
              </a:rPr>
              <a:t>、为安全疏散创造有利条件</a:t>
            </a:r>
            <a:r>
              <a:rPr lang="zh-CN" altLang="en-US" sz="2000" b="1" dirty="0" smtClean="0">
                <a:solidFill>
                  <a:srgbClr val="0000FF"/>
                </a:solidFill>
                <a:latin typeface="+mn-ea"/>
              </a:rPr>
              <a:t>：</a:t>
            </a:r>
            <a:endParaRPr lang="en-US" altLang="zh-CN" sz="2000" b="1" dirty="0" smtClean="0">
              <a:solidFill>
                <a:srgbClr val="0000FF"/>
              </a:solidFill>
              <a:latin typeface="+mn-ea"/>
            </a:endParaRPr>
          </a:p>
          <a:p>
            <a:pPr algn="just">
              <a:lnSpc>
                <a:spcPct val="150000"/>
              </a:lnSpc>
              <a:buFont typeface="Wingdings" panose="05000000000000000000" pitchFamily="2" charset="2"/>
              <a:buNone/>
            </a:pPr>
            <a:r>
              <a:rPr lang="zh-CN" altLang="en-US" sz="2000" dirty="0" smtClean="0">
                <a:latin typeface="+mn-ea"/>
              </a:rPr>
              <a:t>火</a:t>
            </a:r>
            <a:r>
              <a:rPr lang="zh-CN" altLang="en-US" sz="2000" dirty="0">
                <a:latin typeface="+mn-ea"/>
              </a:rPr>
              <a:t>灾统计和试验表明，凡设有完善的防排烟设施的建筑，很少由于浓烟或高温作用使室内人员睁不开眼，透不过气的情况，使疏散方向、路线较为清楚，能为安全疏散创造有利条件</a:t>
            </a:r>
            <a:r>
              <a:rPr lang="zh-CN" altLang="en-US" sz="2000" dirty="0" smtClean="0">
                <a:latin typeface="+mn-ea"/>
              </a:rPr>
              <a:t>。</a:t>
            </a:r>
            <a:endParaRPr lang="en-US" altLang="zh-CN" sz="2000" dirty="0" smtClean="0">
              <a:latin typeface="+mn-ea"/>
            </a:endParaRPr>
          </a:p>
          <a:p>
            <a:pPr algn="just">
              <a:lnSpc>
                <a:spcPct val="150000"/>
              </a:lnSpc>
              <a:buFont typeface="Wingdings" panose="05000000000000000000" pitchFamily="2" charset="2"/>
              <a:buNone/>
            </a:pPr>
            <a:r>
              <a:rPr lang="en-US" altLang="zh-CN" sz="2000" b="1" dirty="0">
                <a:solidFill>
                  <a:srgbClr val="0000FF"/>
                </a:solidFill>
                <a:latin typeface="+mn-ea"/>
              </a:rPr>
              <a:t>2</a:t>
            </a:r>
            <a:r>
              <a:rPr lang="zh-CN" altLang="en-US" sz="2000" b="1" dirty="0">
                <a:solidFill>
                  <a:srgbClr val="0000FF"/>
                </a:solidFill>
                <a:latin typeface="+mn-ea"/>
              </a:rPr>
              <a:t>、为火灾扑救创造有利条件</a:t>
            </a:r>
            <a:r>
              <a:rPr lang="zh-CN" altLang="en-US" sz="2000" b="1" dirty="0" smtClean="0">
                <a:solidFill>
                  <a:srgbClr val="0000FF"/>
                </a:solidFill>
                <a:latin typeface="+mn-ea"/>
              </a:rPr>
              <a:t>：</a:t>
            </a:r>
            <a:endParaRPr lang="en-US" altLang="zh-CN" sz="2000" b="1" dirty="0" smtClean="0">
              <a:solidFill>
                <a:srgbClr val="0000FF"/>
              </a:solidFill>
              <a:latin typeface="+mn-ea"/>
            </a:endParaRPr>
          </a:p>
          <a:p>
            <a:pPr algn="just">
              <a:lnSpc>
                <a:spcPct val="150000"/>
              </a:lnSpc>
              <a:buFont typeface="Wingdings" panose="05000000000000000000" pitchFamily="2" charset="2"/>
              <a:buNone/>
            </a:pPr>
            <a:r>
              <a:rPr lang="zh-CN" altLang="en-US" sz="2000" dirty="0" smtClean="0">
                <a:latin typeface="+mn-ea"/>
              </a:rPr>
              <a:t>当</a:t>
            </a:r>
            <a:r>
              <a:rPr lang="zh-CN" altLang="en-US" sz="2000" dirty="0">
                <a:latin typeface="+mn-ea"/>
              </a:rPr>
              <a:t>建筑物发生火灾处于熏烧阶段，房间充满烟雾、门窗处于紧闭状态，在这种情况下当消防人员进入火场时，由于浓烟和热气的作用，看不清火场情况，不能迅速而准确地确定起火点，大大影响了灭火效果。但如果采取了防排烟设施，则就可避免以上现象，从而为消防扑救创造有利条件。</a:t>
            </a:r>
            <a:endParaRPr lang="zh-CN" altLang="en-US" sz="2000" dirty="0">
              <a:latin typeface="+mn-ea"/>
            </a:endParaRPr>
          </a:p>
          <a:p>
            <a:pPr algn="just">
              <a:lnSpc>
                <a:spcPct val="150000"/>
              </a:lnSpc>
              <a:buFont typeface="Wingdings" panose="05000000000000000000" pitchFamily="2" charset="2"/>
              <a:buNone/>
            </a:pPr>
            <a:r>
              <a:rPr lang="en-US" altLang="zh-CN" sz="2000" b="1" dirty="0" smtClean="0">
                <a:solidFill>
                  <a:srgbClr val="0000FF"/>
                </a:solidFill>
                <a:latin typeface="+mn-ea"/>
              </a:rPr>
              <a:t>3</a:t>
            </a:r>
            <a:r>
              <a:rPr lang="zh-CN" altLang="en-US" sz="2000" b="1" dirty="0">
                <a:solidFill>
                  <a:srgbClr val="0000FF"/>
                </a:solidFill>
                <a:latin typeface="+mn-ea"/>
              </a:rPr>
              <a:t>、控制火势蔓延</a:t>
            </a:r>
            <a:r>
              <a:rPr lang="zh-CN" altLang="en-US" sz="2000" b="1" dirty="0" smtClean="0">
                <a:solidFill>
                  <a:srgbClr val="0000FF"/>
                </a:solidFill>
                <a:latin typeface="+mn-ea"/>
              </a:rPr>
              <a:t>：</a:t>
            </a:r>
            <a:endParaRPr lang="en-US" altLang="zh-CN" sz="2000" b="1" dirty="0" smtClean="0">
              <a:solidFill>
                <a:srgbClr val="0000FF"/>
              </a:solidFill>
              <a:latin typeface="+mn-ea"/>
            </a:endParaRPr>
          </a:p>
          <a:p>
            <a:pPr algn="just">
              <a:lnSpc>
                <a:spcPct val="150000"/>
              </a:lnSpc>
              <a:buFont typeface="Wingdings" panose="05000000000000000000" pitchFamily="2" charset="2"/>
              <a:buNone/>
            </a:pPr>
            <a:r>
              <a:rPr lang="zh-CN" altLang="en-US" sz="2000" dirty="0" smtClean="0">
                <a:latin typeface="+mn-ea"/>
              </a:rPr>
              <a:t>试</a:t>
            </a:r>
            <a:r>
              <a:rPr lang="zh-CN" altLang="en-US" sz="2000" dirty="0">
                <a:latin typeface="+mn-ea"/>
              </a:rPr>
              <a:t>验表明，设有完善防排烟设施的建筑发生火灾时不但能排除大量烟气，还能排出一场火灾中</a:t>
            </a:r>
            <a:r>
              <a:rPr lang="en-US" altLang="zh-CN" sz="2000" dirty="0">
                <a:latin typeface="+mn-ea"/>
              </a:rPr>
              <a:t>70</a:t>
            </a:r>
            <a:r>
              <a:rPr lang="zh-CN" altLang="en-US" sz="2000" dirty="0">
                <a:latin typeface="+mn-ea"/>
              </a:rPr>
              <a:t>％～</a:t>
            </a:r>
            <a:r>
              <a:rPr lang="en-US" altLang="zh-CN" sz="2000" dirty="0">
                <a:latin typeface="+mn-ea"/>
              </a:rPr>
              <a:t>80</a:t>
            </a:r>
            <a:r>
              <a:rPr lang="zh-CN" altLang="en-US" sz="2000" dirty="0">
                <a:latin typeface="+mn-ea"/>
              </a:rPr>
              <a:t>％的热量，从而起到阻止火势蔓延的作用</a:t>
            </a:r>
            <a:r>
              <a:rPr lang="zh-CN" altLang="en-US" sz="2000" dirty="0" smtClean="0">
                <a:latin typeface="+mn-ea"/>
              </a:rPr>
              <a:t>。</a:t>
            </a:r>
            <a:endParaRPr lang="zh-CN" altLang="en-US" sz="2000" dirty="0">
              <a:latin typeface="+mn-ea"/>
            </a:endParaRPr>
          </a:p>
        </p:txBody>
      </p:sp>
      <p:sp>
        <p:nvSpPr>
          <p:cNvPr id="5"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2.2</a:t>
            </a:r>
            <a:r>
              <a:rPr lang="zh-CN" altLang="en-US" sz="2800" b="1" dirty="0" smtClean="0">
                <a:solidFill>
                  <a:srgbClr val="4E5A62"/>
                </a:solidFill>
              </a:rPr>
              <a:t>、建筑防排烟系统的作用</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2.3</a:t>
            </a:r>
            <a:r>
              <a:rPr lang="zh-CN" altLang="en-US" sz="2800" b="1" dirty="0" smtClean="0">
                <a:solidFill>
                  <a:srgbClr val="4E5A62"/>
                </a:solidFill>
              </a:rPr>
              <a:t>、防烟分区与挡烟垂壁</a:t>
            </a:r>
            <a:endParaRPr lang="zh-CN" altLang="en-US" sz="2800" b="1" dirty="0">
              <a:solidFill>
                <a:srgbClr val="4E5A62"/>
              </a:solidFill>
            </a:endParaRPr>
          </a:p>
        </p:txBody>
      </p:sp>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9" y="915338"/>
            <a:ext cx="10605266" cy="1431161"/>
          </a:xfrm>
          <a:prstGeom prst="rect">
            <a:avLst/>
          </a:prstGeom>
        </p:spPr>
        <p:txBody>
          <a:bodyPr wrap="square">
            <a:spAutoFit/>
          </a:bodyPr>
          <a:lstStyle/>
          <a:p>
            <a:pPr>
              <a:lnSpc>
                <a:spcPct val="150000"/>
              </a:lnSpc>
            </a:pPr>
            <a:r>
              <a:rPr lang="zh-CN" altLang="en-US" sz="2000" b="1" dirty="0">
                <a:solidFill>
                  <a:schemeClr val="accent6"/>
                </a:solidFill>
                <a:latin typeface="+mn-ea"/>
              </a:rPr>
              <a:t>防烟分区：</a:t>
            </a:r>
            <a:r>
              <a:rPr lang="zh-CN" altLang="en-US" b="1" dirty="0">
                <a:solidFill>
                  <a:schemeClr val="accent1"/>
                </a:solidFill>
                <a:latin typeface="+mn-ea"/>
              </a:rPr>
              <a:t>采用挡烟垂壁、非燃烧体隔墙或从顶棚下突出不小于</a:t>
            </a:r>
            <a:r>
              <a:rPr lang="en-US" altLang="zh-CN" b="1" dirty="0">
                <a:solidFill>
                  <a:schemeClr val="accent1"/>
                </a:solidFill>
                <a:latin typeface="+mn-ea"/>
              </a:rPr>
              <a:t>0.5m</a:t>
            </a:r>
            <a:r>
              <a:rPr lang="zh-CN" altLang="en-US" b="1" dirty="0">
                <a:solidFill>
                  <a:schemeClr val="accent1"/>
                </a:solidFill>
                <a:latin typeface="+mn-ea"/>
              </a:rPr>
              <a:t>的挡烟梁等措施划分防烟空间。</a:t>
            </a:r>
            <a:endParaRPr lang="zh-CN" altLang="en-US" b="1" dirty="0">
              <a:solidFill>
                <a:schemeClr val="accent1"/>
              </a:solidFill>
              <a:latin typeface="+mn-ea"/>
            </a:endParaRPr>
          </a:p>
          <a:p>
            <a:pPr>
              <a:lnSpc>
                <a:spcPct val="150000"/>
              </a:lnSpc>
            </a:pPr>
            <a:r>
              <a:rPr lang="zh-CN" altLang="en-US" sz="2000" b="1" dirty="0">
                <a:solidFill>
                  <a:schemeClr val="accent6"/>
                </a:solidFill>
                <a:latin typeface="+mn-ea"/>
              </a:rPr>
              <a:t>挡烟垂壁：</a:t>
            </a:r>
            <a:r>
              <a:rPr lang="zh-CN" altLang="en-US" b="1" dirty="0">
                <a:solidFill>
                  <a:schemeClr val="accent1"/>
                </a:solidFill>
                <a:latin typeface="+mn-ea"/>
              </a:rPr>
              <a:t>装于吊顶下，能对烟和热气的横向流动造成障碍的垂直分隔体，用不燃材料制成，从顶棚下垂不小于</a:t>
            </a:r>
            <a:r>
              <a:rPr lang="en-US" altLang="zh-CN" b="1" dirty="0">
                <a:solidFill>
                  <a:schemeClr val="accent1"/>
                </a:solidFill>
                <a:latin typeface="+mn-ea"/>
              </a:rPr>
              <a:t>50cm</a:t>
            </a:r>
            <a:r>
              <a:rPr lang="zh-CN" altLang="en-US" b="1" dirty="0">
                <a:solidFill>
                  <a:schemeClr val="accent1"/>
                </a:solidFill>
                <a:latin typeface="+mn-ea"/>
              </a:rPr>
              <a:t>固定的或活动的挡烟设施。</a:t>
            </a:r>
            <a:endParaRPr lang="zh-CN" altLang="en-US" b="1" dirty="0">
              <a:solidFill>
                <a:schemeClr val="accent1"/>
              </a:solidFill>
              <a:latin typeface="+mn-ea"/>
            </a:endParaRPr>
          </a:p>
        </p:txBody>
      </p:sp>
      <p:sp>
        <p:nvSpPr>
          <p:cNvPr id="3" name="矩形 2"/>
          <p:cNvSpPr/>
          <p:nvPr/>
        </p:nvSpPr>
        <p:spPr>
          <a:xfrm>
            <a:off x="567559" y="2375075"/>
            <a:ext cx="11240202" cy="553998"/>
          </a:xfrm>
          <a:prstGeom prst="rect">
            <a:avLst/>
          </a:prstGeom>
        </p:spPr>
        <p:txBody>
          <a:bodyPr wrap="square">
            <a:spAutoFit/>
          </a:bodyPr>
          <a:lstStyle/>
          <a:p>
            <a:pPr>
              <a:lnSpc>
                <a:spcPct val="150000"/>
              </a:lnSpc>
            </a:pPr>
            <a:r>
              <a:rPr lang="zh-CN" altLang="en-US" sz="2000" b="1" dirty="0" smtClean="0">
                <a:solidFill>
                  <a:schemeClr val="accent6"/>
                </a:solidFill>
                <a:latin typeface="+mn-ea"/>
              </a:rPr>
              <a:t>作用：</a:t>
            </a:r>
            <a:r>
              <a:rPr lang="zh-CN" altLang="en-US" b="1" dirty="0" smtClean="0">
                <a:solidFill>
                  <a:schemeClr val="accent1"/>
                </a:solidFill>
                <a:latin typeface="+mn-ea"/>
              </a:rPr>
              <a:t>把</a:t>
            </a:r>
            <a:r>
              <a:rPr lang="zh-CN" altLang="en-US" b="1" dirty="0">
                <a:solidFill>
                  <a:schemeClr val="accent1"/>
                </a:solidFill>
                <a:latin typeface="+mn-ea"/>
              </a:rPr>
              <a:t>高温烟气控制在一定范围内，并通过排烟设施迅速排除，从而达到控制烟气扩散和火灾蔓延的目的。</a:t>
            </a:r>
            <a:endParaRPr lang="zh-CN" altLang="en-US" b="1" dirty="0">
              <a:solidFill>
                <a:schemeClr val="accent1"/>
              </a:solidFill>
              <a:latin typeface="+mn-ea"/>
            </a:endParaRPr>
          </a:p>
        </p:txBody>
      </p:sp>
      <p:pic>
        <p:nvPicPr>
          <p:cNvPr id="6147" name="Picture 3" descr="D:\Users\xisheng_zhao\Desktop\圖片1.png"/>
          <p:cNvPicPr>
            <a:picLocks noChangeAspect="1" noChangeArrowheads="1"/>
          </p:cNvPicPr>
          <p:nvPr/>
        </p:nvPicPr>
        <p:blipFill rotWithShape="1">
          <a:blip r:embed="rId1">
            <a:extLst>
              <a:ext uri="{28A0092B-C50C-407E-A947-70E740481C1C}">
                <a14:useLocalDpi xmlns:a14="http://schemas.microsoft.com/office/drawing/2010/main" val="0"/>
              </a:ext>
            </a:extLst>
          </a:blip>
          <a:srcRect t="21383" b="18214"/>
          <a:stretch>
            <a:fillRect/>
          </a:stretch>
        </p:blipFill>
        <p:spPr bwMode="auto">
          <a:xfrm>
            <a:off x="815974" y="3086235"/>
            <a:ext cx="10798808" cy="27002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pic>
        <p:nvPicPr>
          <p:cNvPr id="7171" name="Picture 3" descr="D:\Users\xisheng_zhao\Desktop\圖片2.png"/>
          <p:cNvPicPr>
            <a:picLocks noChangeAspect="1" noChangeArrowheads="1"/>
          </p:cNvPicPr>
          <p:nvPr/>
        </p:nvPicPr>
        <p:blipFill rotWithShape="1">
          <a:blip r:embed="rId1">
            <a:extLst>
              <a:ext uri="{28A0092B-C50C-407E-A947-70E740481C1C}">
                <a14:useLocalDpi xmlns:a14="http://schemas.microsoft.com/office/drawing/2010/main" val="0"/>
              </a:ext>
            </a:extLst>
          </a:blip>
          <a:srcRect t="12383" b="11340"/>
          <a:stretch>
            <a:fillRect/>
          </a:stretch>
        </p:blipFill>
        <p:spPr bwMode="auto">
          <a:xfrm>
            <a:off x="453259" y="754448"/>
            <a:ext cx="7914647" cy="31289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DSCN01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0" y="3856787"/>
            <a:ext cx="5727860" cy="3014663"/>
          </a:xfrm>
          <a:prstGeom prst="rect">
            <a:avLst/>
          </a:prstGeom>
        </p:spPr>
      </p:pic>
      <p:pic>
        <p:nvPicPr>
          <p:cNvPr id="14" name="Picture 6" descr="P1010066">
            <a:hlinkClick r:id="" action="ppaction://noaction"/>
          </p:cNvPr>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7860" y="3856786"/>
            <a:ext cx="5816440" cy="3014664"/>
          </a:xfrm>
          <a:prstGeom prst="rect">
            <a:avLst/>
          </a:prstGeom>
          <a:noFill/>
          <a:ln w="38100" cmpd="dbl">
            <a:noFill/>
            <a:miter lim="800000"/>
            <a:headEnd/>
            <a:tailEnd/>
          </a:ln>
          <a:extLst>
            <a:ext uri="{909E8E84-426E-40DD-AFC4-6F175D3DCCD1}">
              <a14:hiddenFill xmlns:a14="http://schemas.microsoft.com/office/drawing/2010/main">
                <a:solidFill>
                  <a:srgbClr val="FFFFFF"/>
                </a:solidFill>
              </a14:hiddenFill>
            </a:ext>
          </a:extLst>
        </p:spPr>
      </p:pic>
      <p:sp>
        <p:nvSpPr>
          <p:cNvPr id="15" name="WordArt 8"/>
          <p:cNvSpPr>
            <a:spLocks noChangeArrowheads="1" noChangeShapeType="1" noTextEdit="1"/>
          </p:cNvSpPr>
          <p:nvPr/>
        </p:nvSpPr>
        <p:spPr bwMode="auto">
          <a:xfrm>
            <a:off x="6456279" y="6497242"/>
            <a:ext cx="1338176" cy="339913"/>
          </a:xfrm>
          <a:prstGeom prst="rect">
            <a:avLst/>
          </a:prstGeom>
        </p:spPr>
        <p:txBody>
          <a:bodyPr wrap="none" fromWordArt="1">
            <a:prstTxWarp prst="textPlain">
              <a:avLst>
                <a:gd name="adj" fmla="val 50000"/>
              </a:avLst>
            </a:prstTxWarp>
          </a:bodyPr>
          <a:lstStyle/>
          <a:p>
            <a:pPr algn="ctr"/>
            <a:r>
              <a:rPr lang="zh-TW" altLang="en-US" sz="3600" b="1" kern="10" spc="720">
                <a:ln w="6350" cap="sq">
                  <a:solidFill>
                    <a:srgbClr val="000000"/>
                  </a:solidFill>
                  <a:round/>
                </a:ln>
                <a:solidFill>
                  <a:srgbClr val="FFFF00"/>
                </a:solidFill>
                <a:effectLst>
                  <a:outerShdw dist="45791" dir="3378596" algn="ctr" rotWithShape="0">
                    <a:srgbClr val="4D4D4D">
                      <a:alpha val="75000"/>
                    </a:srgbClr>
                  </a:outerShdw>
                </a:effectLst>
                <a:latin typeface="华文中宋"/>
              </a:rPr>
              <a:t>挡烟垂壁</a:t>
            </a:r>
            <a:endParaRPr lang="zh-TW" altLang="en-US" sz="3600" b="1" kern="10" spc="720">
              <a:ln w="6350" cap="sq">
                <a:solidFill>
                  <a:srgbClr val="000000"/>
                </a:solidFill>
                <a:round/>
              </a:ln>
              <a:solidFill>
                <a:srgbClr val="FFFF00"/>
              </a:solidFill>
              <a:effectLst>
                <a:outerShdw dist="45791" dir="3378596" algn="ctr" rotWithShape="0">
                  <a:srgbClr val="4D4D4D">
                    <a:alpha val="75000"/>
                  </a:srgbClr>
                </a:outerShdw>
              </a:effectLst>
              <a:latin typeface="华文中宋"/>
            </a:endParaRPr>
          </a:p>
        </p:txBody>
      </p:sp>
      <p:cxnSp>
        <p:nvCxnSpPr>
          <p:cNvPr id="16" name="AutoShape 9"/>
          <p:cNvCxnSpPr>
            <a:cxnSpLocks noChangeShapeType="1"/>
            <a:stCxn id="15" idx="0"/>
          </p:cNvCxnSpPr>
          <p:nvPr/>
        </p:nvCxnSpPr>
        <p:spPr bwMode="auto">
          <a:xfrm flipV="1">
            <a:off x="7125367" y="4900578"/>
            <a:ext cx="765515" cy="1596664"/>
          </a:xfrm>
          <a:prstGeom prst="straightConnector1">
            <a:avLst/>
          </a:prstGeom>
          <a:noFill/>
          <a:ln w="19050" cap="sq">
            <a:solidFill>
              <a:srgbClr val="FFFF00"/>
            </a:solidFill>
            <a:round/>
            <a:tailEnd type="triangle" w="lg" len="lg"/>
          </a:ln>
          <a:extLst>
            <a:ext uri="{909E8E84-426E-40DD-AFC4-6F175D3DCCD1}">
              <a14:hiddenFill xmlns:a14="http://schemas.microsoft.com/office/drawing/2010/main">
                <a:noFill/>
              </a14:hiddenFill>
            </a:ext>
          </a:extLst>
        </p:spPr>
      </p:cxnSp>
      <p:cxnSp>
        <p:nvCxnSpPr>
          <p:cNvPr id="17" name="AutoShape 10"/>
          <p:cNvCxnSpPr>
            <a:cxnSpLocks noChangeShapeType="1"/>
            <a:stCxn id="15" idx="0"/>
          </p:cNvCxnSpPr>
          <p:nvPr/>
        </p:nvCxnSpPr>
        <p:spPr bwMode="auto">
          <a:xfrm flipV="1">
            <a:off x="7125367" y="4867314"/>
            <a:ext cx="3303130" cy="1629928"/>
          </a:xfrm>
          <a:prstGeom prst="straightConnector1">
            <a:avLst/>
          </a:prstGeom>
          <a:noFill/>
          <a:ln w="19050" cap="sq">
            <a:solidFill>
              <a:srgbClr val="FFFF00"/>
            </a:solidFill>
            <a:round/>
            <a:tailEnd type="stealth" w="lg" len="lg"/>
          </a:ln>
          <a:extLst>
            <a:ext uri="{909E8E84-426E-40DD-AFC4-6F175D3DCCD1}">
              <a14:hiddenFill xmlns:a14="http://schemas.microsoft.com/office/drawing/2010/main">
                <a:noFill/>
              </a14:hiddenFill>
            </a:ext>
          </a:extLst>
        </p:spPr>
      </p:cxnSp>
      <p:sp>
        <p:nvSpPr>
          <p:cNvPr id="3" name="矩形 2"/>
          <p:cNvSpPr/>
          <p:nvPr/>
        </p:nvSpPr>
        <p:spPr>
          <a:xfrm>
            <a:off x="6030410" y="2847372"/>
            <a:ext cx="2037144" cy="41668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6">
                    <a:lumMod val="60000"/>
                    <a:lumOff val="40000"/>
                  </a:schemeClr>
                </a:solidFill>
              </a:rPr>
              <a:t>转动式挡烟垂壁</a:t>
            </a:r>
            <a:endParaRPr lang="zh-TW" altLang="en-US" dirty="0">
              <a:solidFill>
                <a:schemeClr val="accent6">
                  <a:lumMod val="60000"/>
                  <a:lumOff val="40000"/>
                </a:schemeClr>
              </a:solidFill>
            </a:endParaRPr>
          </a:p>
        </p:txBody>
      </p:sp>
      <p:sp>
        <p:nvSpPr>
          <p:cNvPr id="12"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2.3</a:t>
            </a:r>
            <a:r>
              <a:rPr lang="zh-CN" altLang="en-US" sz="2800" b="1" dirty="0" smtClean="0">
                <a:solidFill>
                  <a:srgbClr val="4E5A62"/>
                </a:solidFill>
              </a:rPr>
              <a:t>、防烟分区与挡烟垂壁</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492609" y="830586"/>
            <a:ext cx="10891016" cy="3990836"/>
          </a:xfrm>
          <a:prstGeom prst="rect">
            <a:avLst/>
          </a:prstGeom>
        </p:spPr>
        <p:txBody>
          <a:bodyPr wrap="square">
            <a:spAutoFit/>
          </a:bodyPr>
          <a:lstStyle/>
          <a:p>
            <a:pPr>
              <a:lnSpc>
                <a:spcPts val="3800"/>
              </a:lnSpc>
            </a:pPr>
            <a:r>
              <a:rPr lang="zh-CN" altLang="en-US" sz="2400" b="1" dirty="0">
                <a:solidFill>
                  <a:schemeClr val="accent1"/>
                </a:solidFill>
              </a:rPr>
              <a:t>防烟系统的组件：</a:t>
            </a:r>
            <a:endParaRPr lang="zh-CN" altLang="en-US" sz="2400" b="1" dirty="0">
              <a:solidFill>
                <a:schemeClr val="accent1"/>
              </a:solidFill>
            </a:endParaRPr>
          </a:p>
          <a:p>
            <a:pPr>
              <a:lnSpc>
                <a:spcPts val="3800"/>
              </a:lnSpc>
            </a:pPr>
            <a:r>
              <a:rPr lang="zh-CN" altLang="en-US" sz="2000" b="1" dirty="0">
                <a:solidFill>
                  <a:schemeClr val="accent6">
                    <a:lumMod val="60000"/>
                    <a:lumOff val="40000"/>
                  </a:schemeClr>
                </a:solidFill>
              </a:rPr>
              <a:t>自然防烟：</a:t>
            </a:r>
            <a:r>
              <a:rPr lang="zh-CN" altLang="en-US" sz="2000" b="1" dirty="0">
                <a:latin typeface="宋体" pitchFamily="2" charset="-122"/>
                <a:ea typeface="宋体" pitchFamily="2" charset="-122"/>
              </a:rPr>
              <a:t>楼梯间、可开启的外窗；</a:t>
            </a:r>
            <a:endParaRPr lang="zh-CN" altLang="en-US" sz="2000" b="1" dirty="0">
              <a:latin typeface="宋体" pitchFamily="2" charset="-122"/>
              <a:ea typeface="宋体" pitchFamily="2" charset="-122"/>
            </a:endParaRPr>
          </a:p>
          <a:p>
            <a:pPr>
              <a:lnSpc>
                <a:spcPts val="3800"/>
              </a:lnSpc>
            </a:pPr>
            <a:r>
              <a:rPr lang="zh-CN" altLang="en-US" sz="2000" b="1" dirty="0">
                <a:solidFill>
                  <a:schemeClr val="accent6">
                    <a:lumMod val="60000"/>
                    <a:lumOff val="40000"/>
                  </a:schemeClr>
                </a:solidFill>
              </a:rPr>
              <a:t>机械防烟：</a:t>
            </a:r>
            <a:r>
              <a:rPr lang="zh-CN" altLang="en-US" sz="2000" b="1" dirty="0">
                <a:latin typeface="宋体" pitchFamily="2" charset="-122"/>
                <a:ea typeface="宋体" pitchFamily="2" charset="-122"/>
              </a:rPr>
              <a:t>送风阀、送风井、送风机、</a:t>
            </a:r>
            <a:r>
              <a:rPr lang="en-US" altLang="zh-CN" sz="2000" b="1" dirty="0">
                <a:latin typeface="宋体" pitchFamily="2" charset="-122"/>
                <a:ea typeface="宋体" pitchFamily="2" charset="-122"/>
              </a:rPr>
              <a:t>(</a:t>
            </a:r>
            <a:r>
              <a:rPr lang="zh-CN" altLang="en-US" sz="2000" b="1" dirty="0">
                <a:latin typeface="宋体" pitchFamily="2" charset="-122"/>
                <a:ea typeface="宋体" pitchFamily="2" charset="-122"/>
              </a:rPr>
              <a:t> </a:t>
            </a:r>
            <a:r>
              <a:rPr lang="en-US" altLang="zh-CN" sz="2000" b="1" dirty="0">
                <a:latin typeface="宋体" pitchFamily="2" charset="-122"/>
                <a:ea typeface="宋体" pitchFamily="2" charset="-122"/>
              </a:rPr>
              <a:t>70</a:t>
            </a:r>
            <a:r>
              <a:rPr lang="zh-CN" altLang="en-US" sz="2000" b="1" dirty="0">
                <a:latin typeface="宋体" pitchFamily="2" charset="-122"/>
                <a:ea typeface="宋体" pitchFamily="2" charset="-122"/>
              </a:rPr>
              <a:t>℃防火阀、联动控制设备</a:t>
            </a:r>
            <a:r>
              <a:rPr lang="en-US" altLang="zh-CN" sz="2000" b="1" dirty="0">
                <a:latin typeface="宋体" pitchFamily="2" charset="-122"/>
                <a:ea typeface="宋体" pitchFamily="2" charset="-122"/>
              </a:rPr>
              <a:t>)</a:t>
            </a:r>
            <a:r>
              <a:rPr lang="zh-CN" altLang="en-US" sz="2000" b="1" dirty="0">
                <a:latin typeface="宋体" pitchFamily="2" charset="-122"/>
                <a:ea typeface="宋体" pitchFamily="2" charset="-122"/>
              </a:rPr>
              <a:t>。</a:t>
            </a:r>
            <a:endParaRPr lang="zh-TW" altLang="en-US" sz="2000" b="1" dirty="0"/>
          </a:p>
          <a:p>
            <a:pPr>
              <a:lnSpc>
                <a:spcPts val="3800"/>
              </a:lnSpc>
            </a:pPr>
            <a:r>
              <a:rPr lang="zh-CN" altLang="en-US" sz="2400" b="1" dirty="0">
                <a:solidFill>
                  <a:schemeClr val="accent1"/>
                </a:solidFill>
              </a:rPr>
              <a:t>排烟系统的组件：</a:t>
            </a:r>
            <a:endParaRPr lang="zh-CN" altLang="en-US" sz="2400" b="1" dirty="0">
              <a:solidFill>
                <a:schemeClr val="accent1"/>
              </a:solidFill>
            </a:endParaRPr>
          </a:p>
          <a:p>
            <a:pPr>
              <a:lnSpc>
                <a:spcPts val="3800"/>
              </a:lnSpc>
            </a:pPr>
            <a:r>
              <a:rPr lang="zh-CN" altLang="en-US" sz="2000" b="1" dirty="0">
                <a:solidFill>
                  <a:schemeClr val="accent6">
                    <a:lumMod val="60000"/>
                    <a:lumOff val="40000"/>
                  </a:schemeClr>
                </a:solidFill>
              </a:rPr>
              <a:t>自然排烟：</a:t>
            </a:r>
            <a:r>
              <a:rPr lang="zh-CN" altLang="en-US" sz="2000" b="1" dirty="0">
                <a:latin typeface="宋体" pitchFamily="2" charset="-122"/>
                <a:ea typeface="宋体" pitchFamily="2" charset="-122"/>
              </a:rPr>
              <a:t>可开启的外窗；</a:t>
            </a:r>
            <a:endParaRPr lang="zh-CN" altLang="en-US" sz="2000" b="1" dirty="0">
              <a:latin typeface="宋体" pitchFamily="2" charset="-122"/>
              <a:ea typeface="宋体" pitchFamily="2" charset="-122"/>
            </a:endParaRPr>
          </a:p>
          <a:p>
            <a:pPr>
              <a:lnSpc>
                <a:spcPts val="3800"/>
              </a:lnSpc>
            </a:pPr>
            <a:r>
              <a:rPr lang="zh-CN" altLang="en-US" sz="2000" b="1" dirty="0">
                <a:solidFill>
                  <a:schemeClr val="accent6">
                    <a:lumMod val="60000"/>
                    <a:lumOff val="40000"/>
                  </a:schemeClr>
                </a:solidFill>
              </a:rPr>
              <a:t>机械排烟：</a:t>
            </a:r>
            <a:r>
              <a:rPr lang="zh-CN" altLang="en-US" sz="2000" b="1" dirty="0">
                <a:latin typeface="宋体" pitchFamily="2" charset="-122"/>
                <a:ea typeface="宋体" pitchFamily="2" charset="-122"/>
              </a:rPr>
              <a:t>排烟阀、排烟井、排烟风机、</a:t>
            </a:r>
            <a:r>
              <a:rPr lang="en-US" altLang="zh-CN" sz="2000" b="1" dirty="0">
                <a:latin typeface="宋体" pitchFamily="2" charset="-122"/>
                <a:ea typeface="宋体" pitchFamily="2" charset="-122"/>
              </a:rPr>
              <a:t>(</a:t>
            </a:r>
            <a:r>
              <a:rPr lang="zh-CN" altLang="en-US" sz="2000" b="1" dirty="0">
                <a:latin typeface="宋体" pitchFamily="2" charset="-122"/>
                <a:ea typeface="宋体" pitchFamily="2" charset="-122"/>
              </a:rPr>
              <a:t>活动或固定式挡烟垂壁、挡烟隔墙、挡烟梁、 </a:t>
            </a:r>
            <a:r>
              <a:rPr lang="en-US" altLang="zh-CN" sz="2000" b="1" dirty="0">
                <a:latin typeface="宋体" pitchFamily="2" charset="-122"/>
                <a:ea typeface="宋体" pitchFamily="2" charset="-122"/>
              </a:rPr>
              <a:t>280</a:t>
            </a:r>
            <a:r>
              <a:rPr lang="zh-CN" altLang="en-US" sz="2000" b="1" dirty="0">
                <a:latin typeface="宋体" pitchFamily="2" charset="-122"/>
                <a:ea typeface="宋体" pitchFamily="2" charset="-122"/>
              </a:rPr>
              <a:t>℃排烟防火阀</a:t>
            </a:r>
            <a:r>
              <a:rPr lang="zh-CN" altLang="en-US" sz="2000" b="1" dirty="0" smtClean="0">
                <a:latin typeface="宋体" pitchFamily="2" charset="-122"/>
                <a:ea typeface="宋体" pitchFamily="2" charset="-122"/>
              </a:rPr>
              <a:t>、联</a:t>
            </a:r>
            <a:r>
              <a:rPr lang="zh-CN" altLang="en-US" sz="2000" b="1" dirty="0">
                <a:latin typeface="宋体" pitchFamily="2" charset="-122"/>
                <a:ea typeface="宋体" pitchFamily="2" charset="-122"/>
              </a:rPr>
              <a:t>动控制设备</a:t>
            </a:r>
            <a:r>
              <a:rPr lang="en-US" altLang="zh-CN" sz="2000" b="1" dirty="0">
                <a:latin typeface="宋体" pitchFamily="2" charset="-122"/>
                <a:ea typeface="宋体" pitchFamily="2" charset="-122"/>
              </a:rPr>
              <a:t>)</a:t>
            </a:r>
            <a:r>
              <a:rPr lang="zh-CN" altLang="en-US" sz="2000" b="1" dirty="0">
                <a:latin typeface="宋体" pitchFamily="2" charset="-122"/>
                <a:ea typeface="宋体" pitchFamily="2" charset="-122"/>
              </a:rPr>
              <a:t>。</a:t>
            </a:r>
            <a:endParaRPr lang="zh-TW" altLang="en-US" sz="2000" b="1" dirty="0">
              <a:latin typeface="宋体" pitchFamily="2" charset="-122"/>
              <a:ea typeface="宋体" pitchFamily="2" charset="-122"/>
            </a:endParaRPr>
          </a:p>
          <a:p>
            <a:pPr>
              <a:lnSpc>
                <a:spcPts val="3800"/>
              </a:lnSpc>
            </a:pPr>
            <a:r>
              <a:rPr lang="zh-CN" altLang="en-US" sz="2000" b="1" dirty="0">
                <a:solidFill>
                  <a:schemeClr val="accent6">
                    <a:lumMod val="60000"/>
                    <a:lumOff val="40000"/>
                  </a:schemeClr>
                </a:solidFill>
              </a:rPr>
              <a:t>关键组件：</a:t>
            </a:r>
            <a:r>
              <a:rPr lang="zh-CN" altLang="en-US" sz="2000" b="1" dirty="0">
                <a:latin typeface="宋体" pitchFamily="2" charset="-122"/>
                <a:ea typeface="宋体" pitchFamily="2" charset="-122"/>
              </a:rPr>
              <a:t>风机、送（排）风口。</a:t>
            </a:r>
            <a:endParaRPr lang="zh-CN" altLang="en-US" sz="2000" b="1" dirty="0">
              <a:latin typeface="宋体" pitchFamily="2" charset="-122"/>
              <a:ea typeface="宋体" pitchFamily="2" charset="-122"/>
            </a:endParaRPr>
          </a:p>
        </p:txBody>
      </p:sp>
      <p:sp>
        <p:nvSpPr>
          <p:cNvPr id="5"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2.4</a:t>
            </a:r>
            <a:r>
              <a:rPr lang="zh-CN" altLang="en-US" sz="2800" b="1" dirty="0" smtClean="0">
                <a:solidFill>
                  <a:srgbClr val="4E5A62"/>
                </a:solidFill>
              </a:rPr>
              <a:t>、系统组件</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pic>
        <p:nvPicPr>
          <p:cNvPr id="4" name="Picture 5" descr="QQ截图20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481013" y="928689"/>
            <a:ext cx="2029327" cy="2628900"/>
          </a:xfrm>
          <a:prstGeom prst="rect">
            <a:avLst/>
          </a:prstGeom>
        </p:spPr>
      </p:pic>
      <p:pic>
        <p:nvPicPr>
          <p:cNvPr id="5" name="Picture 7" descr="C:\Users\Administrator\Desktop\QQ截图2016052922265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2972" y="928690"/>
            <a:ext cx="2156241"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a:spLocks noChangeArrowheads="1"/>
          </p:cNvSpPr>
          <p:nvPr/>
        </p:nvSpPr>
        <p:spPr bwMode="auto">
          <a:xfrm>
            <a:off x="288131" y="3843336"/>
            <a:ext cx="2415089" cy="478634"/>
          </a:xfrm>
          <a:prstGeom prst="rect">
            <a:avLst/>
          </a:prstGeom>
          <a:noFill/>
          <a:ln w="9525">
            <a:noFill/>
            <a:miter lim="800000"/>
          </a:ln>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400" b="1" dirty="0" smtClean="0">
                <a:solidFill>
                  <a:srgbClr val="FF0000"/>
                </a:solidFill>
                <a:effectLst>
                  <a:outerShdw blurRad="38100" dist="38100" dir="2700000" algn="tl">
                    <a:srgbClr val="C0C0C0"/>
                  </a:outerShdw>
                </a:effectLst>
                <a:latin typeface="黑体" pitchFamily="49" charset="-122"/>
                <a:ea typeface="黑体" pitchFamily="49" charset="-122"/>
                <a:sym typeface="+mn-ea"/>
              </a:rPr>
              <a:t>电</a:t>
            </a:r>
            <a:r>
              <a:rPr lang="zh-CN" altLang="en-US" sz="2400" b="1" dirty="0">
                <a:solidFill>
                  <a:srgbClr val="FF0000"/>
                </a:solidFill>
                <a:effectLst>
                  <a:outerShdw blurRad="38100" dist="38100" dir="2700000" algn="tl">
                    <a:srgbClr val="C0C0C0"/>
                  </a:outerShdw>
                </a:effectLst>
                <a:latin typeface="黑体" pitchFamily="49" charset="-122"/>
                <a:ea typeface="黑体" pitchFamily="49" charset="-122"/>
                <a:sym typeface="+mn-ea"/>
              </a:rPr>
              <a:t>动正压送风阀</a:t>
            </a:r>
            <a:endParaRPr lang="zh-CN" altLang="en-US" sz="3200" b="1" dirty="0">
              <a:solidFill>
                <a:srgbClr val="FF0000"/>
              </a:solidFill>
              <a:latin typeface="黑体" pitchFamily="49" charset="-122"/>
              <a:ea typeface="黑体" pitchFamily="49" charset="-122"/>
              <a:sym typeface="+mn-ea"/>
            </a:endParaRPr>
          </a:p>
        </p:txBody>
      </p:sp>
      <p:sp>
        <p:nvSpPr>
          <p:cNvPr id="7" name="Rectangle 4"/>
          <p:cNvSpPr>
            <a:spLocks noChangeArrowheads="1"/>
          </p:cNvSpPr>
          <p:nvPr/>
        </p:nvSpPr>
        <p:spPr bwMode="auto">
          <a:xfrm>
            <a:off x="2972973" y="3843336"/>
            <a:ext cx="3214687" cy="478633"/>
          </a:xfrm>
          <a:prstGeom prst="rect">
            <a:avLst/>
          </a:prstGeom>
          <a:noFill/>
          <a:ln w="9525">
            <a:noFill/>
            <a:miter lim="800000"/>
          </a:ln>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400" b="1" dirty="0" smtClean="0">
                <a:solidFill>
                  <a:srgbClr val="FF0000"/>
                </a:solidFill>
                <a:effectLst>
                  <a:outerShdw blurRad="38100" dist="38100" dir="2700000" algn="tl">
                    <a:srgbClr val="C0C0C0"/>
                  </a:outerShdw>
                </a:effectLst>
                <a:latin typeface="黑体" pitchFamily="49" charset="-122"/>
                <a:ea typeface="黑体" pitchFamily="49" charset="-122"/>
                <a:sym typeface="+mn-ea"/>
              </a:rPr>
              <a:t>自</a:t>
            </a:r>
            <a:r>
              <a:rPr lang="zh-CN" altLang="en-US" sz="2400" b="1" dirty="0">
                <a:solidFill>
                  <a:srgbClr val="FF0000"/>
                </a:solidFill>
                <a:effectLst>
                  <a:outerShdw blurRad="38100" dist="38100" dir="2700000" algn="tl">
                    <a:srgbClr val="C0C0C0"/>
                  </a:outerShdw>
                </a:effectLst>
                <a:latin typeface="黑体" pitchFamily="49" charset="-122"/>
                <a:ea typeface="黑体" pitchFamily="49" charset="-122"/>
                <a:sym typeface="+mn-ea"/>
              </a:rPr>
              <a:t>垂百叶送风阀</a:t>
            </a:r>
            <a:endParaRPr lang="zh-CN" altLang="en-US" sz="3200" b="1" dirty="0">
              <a:solidFill>
                <a:srgbClr val="FF0000"/>
              </a:solidFill>
              <a:latin typeface="黑体" pitchFamily="49" charset="-122"/>
              <a:ea typeface="黑体" pitchFamily="49" charset="-122"/>
              <a:sym typeface="+mn-ea"/>
            </a:endParaRPr>
          </a:p>
        </p:txBody>
      </p:sp>
      <p:pic>
        <p:nvPicPr>
          <p:cNvPr id="8" name="Picture 2" descr="C:\Users\Administrator\Desktop\HTF-12风机.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563" y="1056811"/>
            <a:ext cx="3343275" cy="250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129343" y="3689745"/>
            <a:ext cx="2714625" cy="785813"/>
          </a:xfrm>
          <a:prstGeom prst="rect">
            <a:avLst/>
          </a:prstGeom>
          <a:noFill/>
          <a:ln w="9525">
            <a:noFill/>
            <a:miter lim="800000"/>
          </a:ln>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400" b="1" dirty="0">
                <a:solidFill>
                  <a:schemeClr val="bg1"/>
                </a:solidFill>
                <a:effectLst>
                  <a:outerShdw blurRad="38100" dist="38100" dir="2700000" algn="tl">
                    <a:srgbClr val="C0C0C0"/>
                  </a:outerShdw>
                </a:effectLst>
                <a:latin typeface="黑体" pitchFamily="49" charset="-122"/>
                <a:ea typeface="黑体" pitchFamily="49" charset="-122"/>
                <a:sym typeface="+mn-ea"/>
              </a:rPr>
              <a:t>  </a:t>
            </a:r>
            <a:r>
              <a:rPr lang="zh-CN" altLang="en-US" sz="2400" b="1" dirty="0">
                <a:solidFill>
                  <a:srgbClr val="FF0000"/>
                </a:solidFill>
                <a:effectLst>
                  <a:outerShdw blurRad="38100" dist="38100" dir="2700000" algn="tl">
                    <a:srgbClr val="C0C0C0"/>
                  </a:outerShdw>
                </a:effectLst>
                <a:latin typeface="黑体" pitchFamily="49" charset="-122"/>
                <a:ea typeface="黑体" pitchFamily="49" charset="-122"/>
                <a:sym typeface="+mn-ea"/>
              </a:rPr>
              <a:t>正压送风机</a:t>
            </a:r>
            <a:endParaRPr lang="zh-CN" altLang="en-US" sz="3200" b="1" dirty="0">
              <a:solidFill>
                <a:srgbClr val="FF0000"/>
              </a:solidFill>
              <a:latin typeface="黑体" pitchFamily="49" charset="-122"/>
              <a:ea typeface="黑体" pitchFamily="49" charset="-122"/>
              <a:sym typeface="+mn-ea"/>
            </a:endParaRPr>
          </a:p>
        </p:txBody>
      </p:sp>
      <p:pic>
        <p:nvPicPr>
          <p:cNvPr id="10" name="Picture 4" descr="C:\Users\Administrator\Desktop\1401597635_135543075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5438" y="928691"/>
            <a:ext cx="2657867"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8991596" y="3789757"/>
            <a:ext cx="3071812" cy="642937"/>
          </a:xfrm>
          <a:prstGeom prst="rect">
            <a:avLst/>
          </a:prstGeom>
          <a:noFill/>
          <a:ln w="9525">
            <a:noFill/>
            <a:miter lim="800000"/>
          </a:ln>
        </p:spPr>
        <p:txBody>
          <a:bodyPr anchor="ct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r>
              <a:rPr lang="zh-CN" altLang="en-US" sz="2400" b="1" dirty="0">
                <a:solidFill>
                  <a:schemeClr val="bg1"/>
                </a:solidFill>
                <a:effectLst>
                  <a:outerShdw blurRad="38100" dist="38100" dir="2700000" algn="tl">
                    <a:srgbClr val="C0C0C0"/>
                  </a:outerShdw>
                </a:effectLst>
                <a:latin typeface="黑体" pitchFamily="49" charset="-122"/>
                <a:ea typeface="黑体" pitchFamily="49" charset="-122"/>
                <a:sym typeface="+mn-ea"/>
              </a:rPr>
              <a:t>     </a:t>
            </a:r>
            <a:r>
              <a:rPr lang="zh-CN" altLang="en-US" sz="2400" b="1" dirty="0">
                <a:solidFill>
                  <a:srgbClr val="FF0000"/>
                </a:solidFill>
                <a:effectLst>
                  <a:outerShdw blurRad="38100" dist="38100" dir="2700000" algn="tl">
                    <a:srgbClr val="C0C0C0"/>
                  </a:outerShdw>
                </a:effectLst>
                <a:latin typeface="黑体" pitchFamily="49" charset="-122"/>
                <a:ea typeface="黑体" pitchFamily="49" charset="-122"/>
                <a:sym typeface="+mn-ea"/>
              </a:rPr>
              <a:t>排烟风机</a:t>
            </a:r>
            <a:endParaRPr lang="zh-CN" altLang="en-US" sz="3200" b="1" dirty="0">
              <a:solidFill>
                <a:srgbClr val="FF0000"/>
              </a:solidFill>
              <a:latin typeface="黑体" pitchFamily="49" charset="-122"/>
              <a:ea typeface="黑体" pitchFamily="49" charset="-122"/>
              <a:sym typeface="+mn-ea"/>
            </a:endParaRPr>
          </a:p>
        </p:txBody>
      </p:sp>
      <p:pic>
        <p:nvPicPr>
          <p:cNvPr id="12" name="Picture 2" descr="C:\Users\Administrator\Desktop\图片\QQ截图20160531220040.png"/>
          <p:cNvPicPr>
            <a:picLocks noChangeAspect="1" noChangeArrowheads="1"/>
          </p:cNvPicPr>
          <p:nvPr/>
        </p:nvPicPr>
        <p:blipFill rotWithShape="1">
          <a:blip r:embed="rId5">
            <a:extLst>
              <a:ext uri="{28A0092B-C50C-407E-A947-70E740481C1C}">
                <a14:useLocalDpi xmlns:a14="http://schemas.microsoft.com/office/drawing/2010/main" val="0"/>
              </a:ext>
            </a:extLst>
          </a:blip>
          <a:srcRect t="23509" b="18596"/>
          <a:stretch>
            <a:fillRect/>
          </a:stretch>
        </p:blipFill>
        <p:spPr bwMode="auto">
          <a:xfrm>
            <a:off x="1357313" y="4321970"/>
            <a:ext cx="857250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2.4</a:t>
            </a:r>
            <a:r>
              <a:rPr lang="zh-CN" altLang="en-US" sz="2800" b="1" dirty="0" smtClean="0">
                <a:solidFill>
                  <a:srgbClr val="4E5A62"/>
                </a:solidFill>
              </a:rPr>
              <a:t>、系统组件</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graphicFrame>
        <p:nvGraphicFramePr>
          <p:cNvPr id="2" name="物件 1"/>
          <p:cNvGraphicFramePr>
            <a:graphicFrameLocks noChangeAspect="1"/>
          </p:cNvGraphicFramePr>
          <p:nvPr/>
        </p:nvGraphicFramePr>
        <p:xfrm>
          <a:off x="347634" y="0"/>
          <a:ext cx="11624441" cy="6699329"/>
        </p:xfrm>
        <a:graphic>
          <a:graphicData uri="http://schemas.openxmlformats.org/presentationml/2006/ole">
            <mc:AlternateContent xmlns:mc="http://schemas.openxmlformats.org/markup-compatibility/2006">
              <mc:Choice xmlns:v="urn:schemas-microsoft-com:vml" Requires="v">
                <p:oleObj spid="_x0000_s8238" name="" r:id="rId1" imgW="311353200" imgH="140589000" progId="AutoCAD.Drawing.17">
                  <p:embed/>
                </p:oleObj>
              </mc:Choice>
              <mc:Fallback>
                <p:oleObj name="" r:id="rId1" imgW="311353200" imgH="140589000" progId="AutoCAD.Drawing.17">
                  <p:embed/>
                  <p:pic>
                    <p:nvPicPr>
                      <p:cNvPr id="0" name="Object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34" y="0"/>
                        <a:ext cx="11624441" cy="6699329"/>
                      </a:xfrm>
                      <a:prstGeom prst="rect">
                        <a:avLst/>
                      </a:prstGeom>
                      <a:noFill/>
                      <a:ln>
                        <a:noFill/>
                      </a:ln>
                    </p:spPr>
                  </p:pic>
                </p:oleObj>
              </mc:Fallback>
            </mc:AlternateContent>
          </a:graphicData>
        </a:graphic>
      </p:graphicFrame>
      <p:sp>
        <p:nvSpPr>
          <p:cNvPr id="5"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2.4</a:t>
            </a:r>
            <a:r>
              <a:rPr lang="zh-CN" altLang="en-US" sz="2800" b="1" dirty="0" smtClean="0">
                <a:solidFill>
                  <a:srgbClr val="4E5A62"/>
                </a:solidFill>
              </a:rPr>
              <a:t>、系统组件</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17" name="文本框 4"/>
          <p:cNvSpPr txBox="1"/>
          <p:nvPr/>
        </p:nvSpPr>
        <p:spPr>
          <a:xfrm>
            <a:off x="684240" y="229828"/>
            <a:ext cx="1064260" cy="1599565"/>
          </a:xfrm>
          <a:prstGeom prst="rect">
            <a:avLst/>
          </a:prstGeom>
          <a:noFill/>
        </p:spPr>
        <p:txBody>
          <a:bodyPr vert="eaVert" wrap="square" rtlCol="0">
            <a:spAutoFit/>
          </a:bodyPr>
          <a:lstStyle/>
          <a:p>
            <a:pPr algn="dist"/>
            <a:r>
              <a:rPr lang="zh-CN" altLang="en-US" sz="5400" dirty="0">
                <a:solidFill>
                  <a:srgbClr val="383987"/>
                </a:solidFill>
                <a:latin typeface="微软雅黑" panose="020B0503020204020204" pitchFamily="34" charset="-122"/>
                <a:ea typeface="微软雅黑" panose="020B0503020204020204" pitchFamily="34" charset="-122"/>
              </a:rPr>
              <a:t>目</a:t>
            </a:r>
            <a:r>
              <a:rPr lang="zh-CN" altLang="en-US" sz="5400" dirty="0">
                <a:ln>
                  <a:solidFill>
                    <a:srgbClr val="383987"/>
                  </a:solidFill>
                </a:ln>
                <a:noFill/>
                <a:latin typeface="微软雅黑" panose="020B0503020204020204" pitchFamily="34" charset="-122"/>
                <a:ea typeface="微软雅黑" panose="020B0503020204020204" pitchFamily="34" charset="-122"/>
              </a:rPr>
              <a:t>录</a:t>
            </a:r>
            <a:endParaRPr lang="zh-CN" altLang="en-US" sz="5400" dirty="0">
              <a:ln>
                <a:solidFill>
                  <a:srgbClr val="383987"/>
                </a:solidFill>
              </a:ln>
              <a:noFill/>
              <a:latin typeface="微软雅黑" panose="020B0503020204020204" pitchFamily="34" charset="-122"/>
              <a:ea typeface="微软雅黑" panose="020B0503020204020204" pitchFamily="34" charset="-122"/>
            </a:endParaRPr>
          </a:p>
        </p:txBody>
      </p:sp>
      <p:sp>
        <p:nvSpPr>
          <p:cNvPr id="18" name="矩形 17"/>
          <p:cNvSpPr/>
          <p:nvPr/>
        </p:nvSpPr>
        <p:spPr>
          <a:xfrm>
            <a:off x="1344280" y="953415"/>
            <a:ext cx="650875" cy="1665605"/>
          </a:xfrm>
          <a:prstGeom prst="rect">
            <a:avLst/>
          </a:prstGeom>
          <a:noFill/>
          <a:ln>
            <a:noFill/>
          </a:ln>
          <a:extLst>
            <a:ext uri="{909E8E84-426E-40DD-AFC4-6F175D3DCCD1}">
              <a14:hiddenFill xmlns:a14="http://schemas.microsoft.com/office/drawing/2010/main">
                <a:solidFill>
                  <a:srgbClr val="A9BB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l"/>
            <a:r>
              <a:rPr lang="en-US" altLang="zh-CN" sz="2000" dirty="0">
                <a:solidFill>
                  <a:srgbClr val="383987"/>
                </a:solidFill>
                <a:latin typeface="微软雅黑" panose="020B0503020204020204" pitchFamily="34" charset="-122"/>
                <a:ea typeface="微软雅黑" panose="020B0503020204020204" pitchFamily="34" charset="-122"/>
                <a:sym typeface="+mn-ea"/>
              </a:rPr>
              <a:t>CONTENTS</a:t>
            </a:r>
            <a:endParaRPr lang="en-US" altLang="zh-CN" sz="2000" b="1" dirty="0">
              <a:solidFill>
                <a:srgbClr val="383987"/>
              </a:solidFill>
              <a:latin typeface="微软雅黑" panose="020B0503020204020204" pitchFamily="34" charset="-122"/>
              <a:ea typeface="微软雅黑" panose="020B0503020204020204" pitchFamily="34" charset="-122"/>
              <a:sym typeface="+mn-ea"/>
            </a:endParaRPr>
          </a:p>
        </p:txBody>
      </p:sp>
      <p:sp>
        <p:nvSpPr>
          <p:cNvPr id="19" name="文本框 5"/>
          <p:cNvSpPr txBox="1"/>
          <p:nvPr/>
        </p:nvSpPr>
        <p:spPr>
          <a:xfrm>
            <a:off x="3960494" y="1684082"/>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32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dirty="0"/>
              <a:t>火灾自动报警系统</a:t>
            </a:r>
            <a:endParaRPr lang="zh-CN" altLang="en-US" dirty="0">
              <a:sym typeface="+mn-ea"/>
            </a:endParaRPr>
          </a:p>
        </p:txBody>
      </p:sp>
      <p:sp>
        <p:nvSpPr>
          <p:cNvPr id="20" name="文本框 6"/>
          <p:cNvSpPr txBox="1"/>
          <p:nvPr/>
        </p:nvSpPr>
        <p:spPr>
          <a:xfrm>
            <a:off x="2949134" y="171386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01</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1" name="文本框 7"/>
          <p:cNvSpPr txBox="1"/>
          <p:nvPr/>
        </p:nvSpPr>
        <p:spPr>
          <a:xfrm>
            <a:off x="2967355" y="270827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02</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2" name="文本框 27"/>
          <p:cNvSpPr txBox="1"/>
          <p:nvPr/>
        </p:nvSpPr>
        <p:spPr>
          <a:xfrm>
            <a:off x="2967355" y="3689985"/>
            <a:ext cx="1011360" cy="707886"/>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rPr>
              <a:t>03</a:t>
            </a:r>
            <a:endParaRPr lang="en-US" altLang="zh-CN" sz="4000" noProof="0" dirty="0">
              <a:ln w="3175">
                <a:solidFill>
                  <a:srgbClr val="383987"/>
                </a:solidFill>
              </a:ln>
              <a:noFill/>
              <a:uLnTx/>
              <a:uFillTx/>
              <a:latin typeface="Agency FB" panose="020B0503020202020204" charset="0"/>
              <a:ea typeface="微软雅黑" panose="020B0503020204020204" pitchFamily="34" charset="-122"/>
              <a:sym typeface="+mn-ea"/>
            </a:endParaRPr>
          </a:p>
        </p:txBody>
      </p:sp>
      <p:sp>
        <p:nvSpPr>
          <p:cNvPr id="25" name="文本框 15"/>
          <p:cNvSpPr txBox="1"/>
          <p:nvPr/>
        </p:nvSpPr>
        <p:spPr>
          <a:xfrm>
            <a:off x="3960494" y="2602230"/>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32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dirty="0"/>
              <a:t>防排烟系统</a:t>
            </a:r>
            <a:endParaRPr lang="zh-CN" altLang="en-US" dirty="0"/>
          </a:p>
        </p:txBody>
      </p:sp>
      <p:sp>
        <p:nvSpPr>
          <p:cNvPr id="27" name="文本框 17"/>
          <p:cNvSpPr txBox="1"/>
          <p:nvPr/>
        </p:nvSpPr>
        <p:spPr>
          <a:xfrm>
            <a:off x="3960494" y="3585210"/>
            <a:ext cx="4095485" cy="713740"/>
          </a:xfrm>
          <a:prstGeom prst="rect">
            <a:avLst/>
          </a:prstGeom>
          <a:noFill/>
        </p:spPr>
        <p:txBody>
          <a:bodyPr anchor="ctr"/>
          <a:lstStyle>
            <a:defPPr>
              <a:defRPr lang="zh-CN"/>
            </a:defPPr>
            <a:lvl1pPr marR="0" lvl="0" indent="0" fontAlgn="t">
              <a:spcBef>
                <a:spcPts val="0"/>
              </a:spcBef>
              <a:spcAft>
                <a:spcPts val="0"/>
              </a:spcAft>
              <a:buClrTx/>
              <a:buSzTx/>
              <a:buFontTx/>
              <a:buNone/>
              <a:defRPr sz="2800" kern="0">
                <a:ln>
                  <a:noFill/>
                </a:ln>
                <a:solidFill>
                  <a:srgbClr val="383987"/>
                </a:solidFill>
                <a:uLnTx/>
                <a:uFillTx/>
                <a:latin typeface="微软雅黑" panose="020B0503020204020204" pitchFamily="34" charset="-122"/>
                <a:ea typeface="微软雅黑" panose="020B0503020204020204" pitchFamily="34" charset="-122"/>
              </a:defRPr>
            </a:lvl1pPr>
          </a:lstStyle>
          <a:p>
            <a:r>
              <a:rPr lang="zh-CN" altLang="en-US" sz="3200" dirty="0">
                <a:solidFill>
                  <a:srgbClr val="FF0000"/>
                </a:solidFill>
              </a:rPr>
              <a:t>消火栓给水系统</a:t>
            </a:r>
            <a:endParaRPr lang="zh-CN" altLang="en-US" sz="3200" dirty="0">
              <a:solidFill>
                <a:srgbClr val="FF0000"/>
              </a:solidFill>
            </a:endParaRPr>
          </a:p>
        </p:txBody>
      </p:sp>
    </p:spTree>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3.1</a:t>
            </a:r>
            <a:r>
              <a:rPr lang="zh-CN" altLang="en-US" sz="2800" b="1" dirty="0" smtClean="0">
                <a:solidFill>
                  <a:srgbClr val="4E5A62"/>
                </a:solidFill>
              </a:rPr>
              <a:t>、消防给水灭火系统</a:t>
            </a:r>
            <a:endParaRPr lang="zh-CN" altLang="en-US" sz="2800" b="1" dirty="0">
              <a:solidFill>
                <a:srgbClr val="4E5A62"/>
              </a:solidFill>
            </a:endParaRPr>
          </a:p>
        </p:txBody>
      </p:sp>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9" y="997489"/>
            <a:ext cx="10776716" cy="1015663"/>
          </a:xfrm>
          <a:prstGeom prst="rect">
            <a:avLst/>
          </a:prstGeom>
        </p:spPr>
        <p:txBody>
          <a:bodyPr wrap="square">
            <a:spAutoFit/>
          </a:bodyPr>
          <a:lstStyle/>
          <a:p>
            <a:pPr>
              <a:lnSpc>
                <a:spcPct val="150000"/>
              </a:lnSpc>
            </a:pPr>
            <a:r>
              <a:rPr lang="zh-CN" altLang="en-US" sz="2000" b="1" dirty="0">
                <a:solidFill>
                  <a:srgbClr val="0000FF"/>
                </a:solidFill>
                <a:latin typeface="+mj-ea"/>
                <a:ea typeface="+mj-ea"/>
              </a:rPr>
              <a:t>消防给水系统：</a:t>
            </a:r>
            <a:r>
              <a:rPr lang="zh-CN" altLang="en-US" sz="2000" dirty="0">
                <a:latin typeface="+mj-ea"/>
                <a:ea typeface="+mj-ea"/>
              </a:rPr>
              <a:t>主要由消防水源、供水设备和供水管网、阀门等构成</a:t>
            </a:r>
            <a:r>
              <a:rPr lang="zh-CN" altLang="en-US" sz="2000" dirty="0" smtClean="0">
                <a:latin typeface="+mj-ea"/>
                <a:ea typeface="+mj-ea"/>
              </a:rPr>
              <a:t>。</a:t>
            </a:r>
            <a:endParaRPr lang="en-US" altLang="zh-CN" sz="2000" dirty="0" smtClean="0">
              <a:latin typeface="+mj-ea"/>
              <a:ea typeface="+mj-ea"/>
            </a:endParaRPr>
          </a:p>
          <a:p>
            <a:pPr>
              <a:lnSpc>
                <a:spcPct val="150000"/>
              </a:lnSpc>
            </a:pPr>
            <a:r>
              <a:rPr lang="zh-CN" altLang="en-US" sz="2000" dirty="0">
                <a:latin typeface="+mj-ea"/>
                <a:ea typeface="+mj-ea"/>
              </a:rPr>
              <a:t>在火灾时采用不同的释放方式供给灭火、冷却、保护、稀释用水，对火灾进行控制、扑灭</a:t>
            </a:r>
            <a:r>
              <a:rPr lang="zh-CN" altLang="en-US" sz="2000" dirty="0" smtClean="0">
                <a:latin typeface="+mj-ea"/>
                <a:ea typeface="+mj-ea"/>
              </a:rPr>
              <a:t>。</a:t>
            </a:r>
            <a:endParaRPr lang="zh-CN" altLang="en-US" sz="2000" dirty="0">
              <a:latin typeface="+mj-ea"/>
              <a:ea typeface="+mj-ea"/>
            </a:endParaRPr>
          </a:p>
        </p:txBody>
      </p:sp>
      <p:sp>
        <p:nvSpPr>
          <p:cNvPr id="3" name="矩形 2"/>
          <p:cNvSpPr/>
          <p:nvPr/>
        </p:nvSpPr>
        <p:spPr>
          <a:xfrm>
            <a:off x="567559" y="2163768"/>
            <a:ext cx="10776716" cy="1754326"/>
          </a:xfrm>
          <a:prstGeom prst="rect">
            <a:avLst/>
          </a:prstGeom>
        </p:spPr>
        <p:txBody>
          <a:bodyPr wrap="square">
            <a:spAutoFit/>
          </a:bodyPr>
          <a:lstStyle/>
          <a:p>
            <a:pPr>
              <a:lnSpc>
                <a:spcPct val="150000"/>
              </a:lnSpc>
            </a:pPr>
            <a:r>
              <a:rPr lang="zh-CN" altLang="en-US" dirty="0">
                <a:latin typeface="+mj-ea"/>
                <a:ea typeface="+mj-ea"/>
              </a:rPr>
              <a:t>消防给水系统的水源主要有市政给水（管网）、消防水池、天然水源、地下水等。</a:t>
            </a:r>
            <a:endParaRPr lang="zh-CN" altLang="en-US" dirty="0">
              <a:latin typeface="+mj-ea"/>
              <a:ea typeface="+mj-ea"/>
            </a:endParaRPr>
          </a:p>
          <a:p>
            <a:pPr>
              <a:lnSpc>
                <a:spcPct val="150000"/>
              </a:lnSpc>
            </a:pPr>
            <a:r>
              <a:rPr lang="zh-CN" altLang="en-US" dirty="0" smtClean="0">
                <a:latin typeface="+mj-ea"/>
                <a:ea typeface="+mj-ea"/>
              </a:rPr>
              <a:t>消防</a:t>
            </a:r>
            <a:r>
              <a:rPr lang="zh-CN" altLang="en-US" dirty="0">
                <a:latin typeface="+mj-ea"/>
                <a:ea typeface="+mj-ea"/>
              </a:rPr>
              <a:t>给水系统的给水应当：无污染、无腐蚀、无悬浮物。水质不应当影响消火栓、报警阀、喷头等部件的正常使用。水源应当充足、可靠，满足设计用水要求，并保证有一定余量。</a:t>
            </a:r>
            <a:endParaRPr lang="en-US" altLang="zh-CN" dirty="0">
              <a:latin typeface="+mj-ea"/>
              <a:ea typeface="+mj-ea"/>
            </a:endParaRPr>
          </a:p>
          <a:p>
            <a:pPr>
              <a:lnSpc>
                <a:spcPct val="150000"/>
              </a:lnSpc>
            </a:pPr>
            <a:r>
              <a:rPr lang="zh-CN" altLang="en-US" dirty="0" smtClean="0">
                <a:latin typeface="+mj-ea"/>
                <a:ea typeface="+mj-ea"/>
              </a:rPr>
              <a:t>消防</a:t>
            </a:r>
            <a:r>
              <a:rPr lang="zh-CN" altLang="en-US" dirty="0">
                <a:latin typeface="+mj-ea"/>
                <a:ea typeface="+mj-ea"/>
              </a:rPr>
              <a:t>给水系统要求：在灭火时保证一定范围内有</a:t>
            </a:r>
            <a:r>
              <a:rPr lang="zh-CN" altLang="en-US" b="1" dirty="0">
                <a:solidFill>
                  <a:srgbClr val="0000FF"/>
                </a:solidFill>
                <a:latin typeface="+mj-ea"/>
                <a:ea typeface="+mj-ea"/>
              </a:rPr>
              <a:t>足够的水压和流量</a:t>
            </a:r>
            <a:r>
              <a:rPr lang="zh-CN" altLang="en-US" dirty="0">
                <a:solidFill>
                  <a:srgbClr val="0000FF"/>
                </a:solidFill>
                <a:latin typeface="+mj-ea"/>
                <a:ea typeface="+mj-ea"/>
              </a:rPr>
              <a:t>（核心要素）。</a:t>
            </a:r>
            <a:endParaRPr lang="zh-CN" altLang="en-US" dirty="0">
              <a:solidFill>
                <a:srgbClr val="0000FF"/>
              </a:solidFill>
              <a:latin typeface="+mj-ea"/>
              <a:ea typeface="+mj-ea"/>
            </a:endParaRPr>
          </a:p>
        </p:txBody>
      </p:sp>
      <p:sp>
        <p:nvSpPr>
          <p:cNvPr id="4" name="矩形 3"/>
          <p:cNvSpPr/>
          <p:nvPr/>
        </p:nvSpPr>
        <p:spPr>
          <a:xfrm>
            <a:off x="567559" y="4056424"/>
            <a:ext cx="10891016" cy="1754326"/>
          </a:xfrm>
          <a:prstGeom prst="rect">
            <a:avLst/>
          </a:prstGeom>
        </p:spPr>
        <p:txBody>
          <a:bodyPr wrap="square">
            <a:spAutoFit/>
          </a:bodyPr>
          <a:lstStyle/>
          <a:p>
            <a:pPr>
              <a:lnSpc>
                <a:spcPct val="150000"/>
              </a:lnSpc>
              <a:spcBef>
                <a:spcPct val="0"/>
              </a:spcBef>
            </a:pPr>
            <a:r>
              <a:rPr lang="zh-CN" altLang="en-US" dirty="0">
                <a:latin typeface="+mj-ea"/>
                <a:ea typeface="+mj-ea"/>
              </a:rPr>
              <a:t>消防给水分为室外和室内消防给水两个部分，室外给水系统是指设置在建筑物外墙中心线以外的消防给水设施</a:t>
            </a:r>
            <a:r>
              <a:rPr lang="zh-TW" altLang="en-US" dirty="0">
                <a:latin typeface="+mj-ea"/>
                <a:ea typeface="+mj-ea"/>
              </a:rPr>
              <a:t>，是建筑消防给水系统的重要组成部分。该系统大到可以担负整个城镇的消防给水任务，小到可担负居住小区、工矿企业或单体建筑物室外部分的消防给水任务，其通过室外消火栓</a:t>
            </a:r>
            <a:r>
              <a:rPr lang="en-US" altLang="zh-CN" dirty="0">
                <a:latin typeface="+mj-ea"/>
                <a:ea typeface="+mj-ea"/>
              </a:rPr>
              <a:t>(</a:t>
            </a:r>
            <a:r>
              <a:rPr lang="zh-CN" altLang="en-US" dirty="0">
                <a:latin typeface="+mj-ea"/>
                <a:ea typeface="+mj-ea"/>
              </a:rPr>
              <a:t>或消防水鹤</a:t>
            </a:r>
            <a:r>
              <a:rPr lang="en-US" altLang="zh-CN" dirty="0">
                <a:latin typeface="+mj-ea"/>
                <a:ea typeface="+mj-ea"/>
              </a:rPr>
              <a:t>)</a:t>
            </a:r>
            <a:r>
              <a:rPr lang="zh-CN" altLang="en-US" dirty="0">
                <a:latin typeface="+mj-ea"/>
                <a:ea typeface="+mj-ea"/>
              </a:rPr>
              <a:t>为消防车等消防设备提供火场消防用水。室内消防给水是指建筑物内部的消防设施用水。</a:t>
            </a:r>
            <a:endParaRPr lang="zh-TW" altLang="en-US" dirty="0">
              <a:latin typeface="+mj-ea"/>
              <a:ea typeface="+mj-ea"/>
            </a:endParaRPr>
          </a:p>
        </p:txBody>
      </p:sp>
    </p:spTree>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graphicFrame>
        <p:nvGraphicFramePr>
          <p:cNvPr id="4" name="Group 5"/>
          <p:cNvGraphicFramePr/>
          <p:nvPr/>
        </p:nvGraphicFramePr>
        <p:xfrm>
          <a:off x="571479" y="780235"/>
          <a:ext cx="10787085" cy="5552143"/>
        </p:xfrm>
        <a:graphic>
          <a:graphicData uri="http://schemas.openxmlformats.org/drawingml/2006/table">
            <a:tbl>
              <a:tblPr/>
              <a:tblGrid>
                <a:gridCol w="701911"/>
                <a:gridCol w="1104826"/>
                <a:gridCol w="5065572"/>
                <a:gridCol w="1385888"/>
                <a:gridCol w="2528888"/>
              </a:tblGrid>
              <a:tr h="782755">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dirty="0" smtClean="0">
                          <a:ln>
                            <a:noFill/>
                          </a:ln>
                          <a:solidFill>
                            <a:schemeClr val="tx1"/>
                          </a:solidFill>
                          <a:effectLst/>
                          <a:latin typeface="+mn-ea"/>
                          <a:ea typeface="+mn-ea"/>
                        </a:rPr>
                        <a:t>分类方式</a:t>
                      </a:r>
                      <a:endParaRPr kumimoji="0" lang="zh-CN" altLang="zh-TW" sz="1600" b="1" i="0" u="none" strike="noStrike" cap="none" normalizeH="0" baseline="0" dirty="0" smtClean="0">
                        <a:ln>
                          <a:noFill/>
                        </a:ln>
                        <a:solidFill>
                          <a:schemeClr val="tx1"/>
                        </a:solidFill>
                        <a:effectLst/>
                        <a:latin typeface="+mn-ea"/>
                        <a:ea typeface="+mn-ea"/>
                      </a:endParaRPr>
                    </a:p>
                  </a:txBody>
                  <a:tcPr marL="62345" marR="62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smtClean="0">
                          <a:ln>
                            <a:noFill/>
                          </a:ln>
                          <a:solidFill>
                            <a:schemeClr val="tx1"/>
                          </a:solidFill>
                          <a:effectLst/>
                          <a:latin typeface="+mn-ea"/>
                          <a:ea typeface="+mn-ea"/>
                        </a:rPr>
                        <a:t>系统名称</a:t>
                      </a:r>
                      <a:endParaRPr kumimoji="0" lang="zh-CN" altLang="zh-TW" sz="1600" b="1" i="0" u="none" strike="noStrike" cap="none" normalizeH="0" baseline="0" smtClean="0">
                        <a:ln>
                          <a:noFill/>
                        </a:ln>
                        <a:solidFill>
                          <a:schemeClr val="tx1"/>
                        </a:solidFill>
                        <a:effectLst/>
                        <a:latin typeface="+mn-ea"/>
                        <a:ea typeface="+mn-ea"/>
                      </a:endParaRPr>
                    </a:p>
                  </a:txBody>
                  <a:tcPr marL="62345" marR="62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cap="none" normalizeH="0" baseline="0" dirty="0" smtClean="0">
                          <a:ln>
                            <a:noFill/>
                          </a:ln>
                          <a:solidFill>
                            <a:schemeClr val="tx1"/>
                          </a:solidFill>
                          <a:effectLst/>
                          <a:latin typeface="+mn-ea"/>
                          <a:ea typeface="+mn-ea"/>
                        </a:rPr>
                        <a:t>特</a:t>
                      </a:r>
                      <a:r>
                        <a:rPr kumimoji="0" lang="zh-TW" altLang="en-US" sz="1600" b="1" i="0" u="none" strike="noStrike" cap="none" normalizeH="0" baseline="0" dirty="0" smtClean="0">
                          <a:ln>
                            <a:noFill/>
                          </a:ln>
                          <a:solidFill>
                            <a:schemeClr val="tx1"/>
                          </a:solidFill>
                          <a:effectLst/>
                          <a:latin typeface="+mn-ea"/>
                          <a:ea typeface="+mn-ea"/>
                        </a:rPr>
                        <a:t>         </a:t>
                      </a:r>
                      <a:r>
                        <a:rPr kumimoji="0" lang="zh-CN" altLang="en-US" sz="1600" b="1" i="0" u="none" strike="noStrike" cap="none" normalizeH="0" baseline="0" dirty="0" smtClean="0">
                          <a:ln>
                            <a:noFill/>
                          </a:ln>
                          <a:solidFill>
                            <a:schemeClr val="tx1"/>
                          </a:solidFill>
                          <a:effectLst/>
                          <a:latin typeface="+mn-ea"/>
                          <a:ea typeface="+mn-ea"/>
                        </a:rPr>
                        <a:t>点</a:t>
                      </a:r>
                      <a:endParaRPr kumimoji="0" lang="zh-CN" altLang="en-US" sz="1600" b="1" i="0" u="none" strike="noStrike" cap="none" normalizeH="0" baseline="0" dirty="0" smtClean="0">
                        <a:ln>
                          <a:noFill/>
                        </a:ln>
                        <a:solidFill>
                          <a:schemeClr val="tx1"/>
                        </a:solidFill>
                        <a:effectLst/>
                        <a:latin typeface="+mn-ea"/>
                        <a:ea typeface="+mn-ea"/>
                      </a:endParaRPr>
                    </a:p>
                  </a:txBody>
                  <a:tcPr marL="62345" marR="62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dirty="0" smtClean="0">
                          <a:ln>
                            <a:noFill/>
                          </a:ln>
                          <a:solidFill>
                            <a:schemeClr val="tx1"/>
                          </a:solidFill>
                          <a:effectLst/>
                          <a:latin typeface="+mn-ea"/>
                          <a:ea typeface="+mn-ea"/>
                        </a:rPr>
                        <a:t>实现方式</a:t>
                      </a:r>
                      <a:endParaRPr kumimoji="0" lang="zh-CN" altLang="zh-TW" sz="1600" b="1" i="0" u="none" strike="noStrike" cap="none" normalizeH="0" baseline="0" dirty="0" smtClean="0">
                        <a:ln>
                          <a:noFill/>
                        </a:ln>
                        <a:solidFill>
                          <a:schemeClr val="tx1"/>
                        </a:solidFill>
                        <a:effectLst/>
                        <a:latin typeface="+mn-ea"/>
                        <a:ea typeface="+mn-ea"/>
                      </a:endParaRPr>
                    </a:p>
                  </a:txBody>
                  <a:tcPr marL="62345" marR="62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cap="none" normalizeH="0" baseline="0" dirty="0" smtClean="0">
                          <a:ln>
                            <a:noFill/>
                          </a:ln>
                          <a:solidFill>
                            <a:schemeClr val="tx1"/>
                          </a:solidFill>
                          <a:effectLst/>
                          <a:latin typeface="+mn-ea"/>
                          <a:ea typeface="+mn-ea"/>
                        </a:rPr>
                        <a:t>用</a:t>
                      </a:r>
                      <a:r>
                        <a:rPr kumimoji="0" lang="zh-TW" altLang="en-US" sz="1600" b="1" i="0" u="none" strike="noStrike" cap="none" normalizeH="0" baseline="0" dirty="0" smtClean="0">
                          <a:ln>
                            <a:noFill/>
                          </a:ln>
                          <a:solidFill>
                            <a:schemeClr val="tx1"/>
                          </a:solidFill>
                          <a:effectLst/>
                          <a:latin typeface="+mn-ea"/>
                          <a:ea typeface="+mn-ea"/>
                        </a:rPr>
                        <a:t>           </a:t>
                      </a:r>
                      <a:r>
                        <a:rPr kumimoji="0" lang="zh-CN" altLang="en-US" sz="1600" b="1" i="0" u="none" strike="noStrike" cap="none" normalizeH="0" baseline="0" dirty="0" smtClean="0">
                          <a:ln>
                            <a:noFill/>
                          </a:ln>
                          <a:solidFill>
                            <a:schemeClr val="tx1"/>
                          </a:solidFill>
                          <a:effectLst/>
                          <a:latin typeface="+mn-ea"/>
                          <a:ea typeface="+mn-ea"/>
                        </a:rPr>
                        <a:t>途</a:t>
                      </a:r>
                      <a:endParaRPr kumimoji="0" lang="zh-CN" altLang="en-US" sz="1600" b="1" i="0" u="none" strike="noStrike" cap="none" normalizeH="0" baseline="0" dirty="0" smtClean="0">
                        <a:ln>
                          <a:noFill/>
                        </a:ln>
                        <a:solidFill>
                          <a:schemeClr val="tx1"/>
                        </a:solidFill>
                        <a:effectLst/>
                        <a:latin typeface="+mn-ea"/>
                        <a:ea typeface="+mn-ea"/>
                      </a:endParaRPr>
                    </a:p>
                  </a:txBody>
                  <a:tcPr marL="62345" marR="62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r>
              <a:tr h="1130942">
                <a:tc rowSpan="4">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dirty="0" smtClean="0">
                          <a:ln>
                            <a:noFill/>
                          </a:ln>
                          <a:solidFill>
                            <a:schemeClr val="tx1"/>
                          </a:solidFill>
                          <a:effectLst/>
                          <a:latin typeface="+mn-ea"/>
                          <a:ea typeface="+mn-ea"/>
                        </a:rPr>
                        <a:t>按</a:t>
                      </a:r>
                      <a:endParaRPr kumimoji="0" lang="zh-CN" altLang="zh-TW" sz="1600" b="1" i="0" u="none" strike="noStrike" cap="none" normalizeH="0" baseline="0" dirty="0" smtClean="0">
                        <a:ln>
                          <a:noFill/>
                        </a:ln>
                        <a:solidFill>
                          <a:schemeClr val="tx1"/>
                        </a:solidFill>
                        <a:effectLst/>
                        <a:latin typeface="+mn-ea"/>
                        <a:ea typeface="+mn-ea"/>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dirty="0" smtClean="0">
                          <a:ln>
                            <a:noFill/>
                          </a:ln>
                          <a:solidFill>
                            <a:schemeClr val="tx1"/>
                          </a:solidFill>
                          <a:effectLst/>
                          <a:latin typeface="+mn-ea"/>
                          <a:ea typeface="+mn-ea"/>
                        </a:rPr>
                        <a:t>水</a:t>
                      </a:r>
                      <a:endParaRPr kumimoji="0" lang="zh-CN" altLang="zh-TW" sz="1600" b="1" i="0" u="none" strike="noStrike" cap="none" normalizeH="0" baseline="0" dirty="0" smtClean="0">
                        <a:ln>
                          <a:noFill/>
                        </a:ln>
                        <a:solidFill>
                          <a:schemeClr val="tx1"/>
                        </a:solidFill>
                        <a:effectLst/>
                        <a:latin typeface="+mn-ea"/>
                        <a:ea typeface="+mn-ea"/>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dirty="0" smtClean="0">
                          <a:ln>
                            <a:noFill/>
                          </a:ln>
                          <a:solidFill>
                            <a:schemeClr val="tx1"/>
                          </a:solidFill>
                          <a:effectLst/>
                          <a:latin typeface="+mn-ea"/>
                          <a:ea typeface="+mn-ea"/>
                        </a:rPr>
                        <a:t>压</a:t>
                      </a:r>
                      <a:endParaRPr kumimoji="0" lang="zh-CN" altLang="zh-TW" sz="1600" b="1" i="0" u="none" strike="noStrike" cap="none" normalizeH="0" baseline="0" dirty="0" smtClean="0">
                        <a:ln>
                          <a:noFill/>
                        </a:ln>
                        <a:solidFill>
                          <a:schemeClr val="tx1"/>
                        </a:solidFill>
                        <a:effectLst/>
                        <a:latin typeface="+mn-ea"/>
                        <a:ea typeface="+mn-ea"/>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1" i="0" u="none" strike="noStrike" cap="none" normalizeH="0" baseline="0" dirty="0" smtClean="0">
                          <a:ln>
                            <a:noFill/>
                          </a:ln>
                          <a:solidFill>
                            <a:schemeClr val="tx1"/>
                          </a:solidFill>
                          <a:effectLst/>
                          <a:latin typeface="+mn-ea"/>
                          <a:ea typeface="+mn-ea"/>
                        </a:rPr>
                        <a:t>分</a:t>
                      </a:r>
                      <a:endParaRPr kumimoji="0" lang="zh-CN" altLang="zh-TW" sz="1600" b="1" i="0" u="none" strike="noStrike" cap="none" normalizeH="0" baseline="0" dirty="0" smtClean="0">
                        <a:ln>
                          <a:noFill/>
                        </a:ln>
                        <a:solidFill>
                          <a:schemeClr val="tx1"/>
                        </a:solidFill>
                        <a:effectLst/>
                        <a:latin typeface="+mn-ea"/>
                        <a:ea typeface="+mn-ea"/>
                      </a:endParaRPr>
                    </a:p>
                  </a:txBody>
                  <a:tcPr marL="62345" marR="62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smtClean="0">
                        <a:ln>
                          <a:noFill/>
                        </a:ln>
                        <a:solidFill>
                          <a:schemeClr val="tx1"/>
                        </a:solidFill>
                        <a:effectLst/>
                        <a:latin typeface="+mn-ea"/>
                        <a:ea typeface="+mn-ea"/>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高压消防给水系统</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在消防给水系统管网中，最不利处消防用水点的水压和流量平时能满足灭火时的需要，系统中不设消防泵和消防转输泵的消防给水系统。水量充足时可以不需要消防车灭火。</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常利用地形高差实现。</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用于有条件建造高压给水系统的场所，或者市政给水管网压力和管径能够满足给水要求的场所。</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394281">
                <a:tc vMerge="1">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smtClean="0">
                        <a:ln>
                          <a:noFill/>
                        </a:ln>
                        <a:solidFill>
                          <a:schemeClr val="tx1"/>
                        </a:solidFill>
                        <a:effectLst/>
                        <a:latin typeface="+mn-ea"/>
                        <a:ea typeface="+mn-ea"/>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稳高压消防给水系统</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在消防给水系统管网中，平时由稳压设施保证系统中最不利处消防用水点的水压以满足灭火时的需要，系统中设有消防泵。在灭火时由压力联动装置启动消防泵，使管网中最不利点的水压和流量达到灭火要求。水量充足时可以不需要消防车灭火。</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系统中设有稳压泵、消防泵、水压感应元件</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用于要求供水反应速度快、应急防护水平高的场所，如大型石油化工企业的装置区、罐区。</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398189">
                <a:tc vMerge="1">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smtClean="0">
                        <a:ln>
                          <a:noFill/>
                        </a:ln>
                        <a:solidFill>
                          <a:schemeClr val="tx1"/>
                        </a:solidFill>
                        <a:effectLst/>
                        <a:latin typeface="+mn-ea"/>
                        <a:ea typeface="+mn-ea"/>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smtClean="0">
                        <a:ln>
                          <a:noFill/>
                        </a:ln>
                        <a:solidFill>
                          <a:schemeClr val="tx1"/>
                        </a:solidFill>
                        <a:effectLst/>
                        <a:latin typeface="+mn-ea"/>
                        <a:ea typeface="+mn-ea"/>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临时高压消防给水系统</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在消防给水系统管网中，平时由稳压设施保证系统中最不利处消防用水点的水压以满足灭火时的需要，系统中设有消防泵。在灭火时启动消防泵，使管网中最不利点的水压和流量达到灭火要求。水量充足时可以不需要消防车灭火。</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系统中设有消防泵，也可设置稳压泵。</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用于没有条件建造高压消防给水系统，但有能够自行组织灭火行动且对系统最不利点压力有明确要求、对火灾控制要求较高的场所。</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781125">
                <a:tc vMerge="1">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低压消防给水系统</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低压给水系统是指管网内平时水压较低，灭火时所需水压和流量要由消防车或其他移动式消防泵加压提供的给水系统。</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无特殊要求。</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Font typeface="Wingdings" panose="05000000000000000000" pitchFamily="2" charset="2"/>
                        <a:defRPr>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defRPr sz="24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defRPr sz="14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defRPr sz="12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defRPr sz="1200">
                          <a:solidFill>
                            <a:schemeClr val="tx1"/>
                          </a:solidFill>
                          <a:latin typeface="黑体" pitchFamily="49" charset="-122"/>
                          <a:ea typeface="黑体"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TW" sz="1600" b="0" i="0" u="none" strike="noStrike" cap="none" normalizeH="0" baseline="0" dirty="0" smtClean="0">
                          <a:ln>
                            <a:noFill/>
                          </a:ln>
                          <a:solidFill>
                            <a:schemeClr val="tx1"/>
                          </a:solidFill>
                          <a:effectLst/>
                          <a:latin typeface="+mn-ea"/>
                          <a:ea typeface="+mn-ea"/>
                        </a:rPr>
                        <a:t>一般建筑内的生产、生活和消防合用给水系统多采用这种系统。</a:t>
                      </a:r>
                      <a:endParaRPr kumimoji="0" lang="zh-CN" altLang="zh-TW" sz="1600" b="0" i="0" u="none" strike="noStrike" cap="none" normalizeH="0" baseline="0" dirty="0" smtClean="0">
                        <a:ln>
                          <a:noFill/>
                        </a:ln>
                        <a:solidFill>
                          <a:schemeClr val="tx1"/>
                        </a:solidFill>
                        <a:effectLst/>
                        <a:latin typeface="+mn-ea"/>
                        <a:ea typeface="+mn-ea"/>
                      </a:endParaRPr>
                    </a:p>
                  </a:txBody>
                  <a:tcPr marL="62345" marR="6234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5"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3.2</a:t>
            </a:r>
            <a:r>
              <a:rPr lang="zh-CN" altLang="en-US" sz="2800" b="1" dirty="0" smtClean="0">
                <a:solidFill>
                  <a:srgbClr val="4E5A62"/>
                </a:solidFill>
              </a:rPr>
              <a:t>、消防给水灭火系统的分类</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8" y="843677"/>
            <a:ext cx="11018699" cy="1754326"/>
          </a:xfrm>
          <a:prstGeom prst="rect">
            <a:avLst/>
          </a:prstGeom>
        </p:spPr>
        <p:txBody>
          <a:bodyPr wrap="square">
            <a:spAutoFit/>
          </a:bodyPr>
          <a:lstStyle/>
          <a:p>
            <a:pPr>
              <a:lnSpc>
                <a:spcPct val="150000"/>
              </a:lnSpc>
            </a:pPr>
            <a:r>
              <a:rPr lang="zh-CN" altLang="en-US" b="1" dirty="0">
                <a:solidFill>
                  <a:srgbClr val="0000FF"/>
                </a:solidFill>
              </a:rPr>
              <a:t>气压给水设</a:t>
            </a:r>
            <a:r>
              <a:rPr lang="zh-CN" altLang="en-US" b="1" dirty="0" smtClean="0">
                <a:solidFill>
                  <a:srgbClr val="0000FF"/>
                </a:solidFill>
              </a:rPr>
              <a:t>施：</a:t>
            </a:r>
            <a:r>
              <a:rPr lang="en-US" altLang="zh-CN" b="1" dirty="0" smtClean="0">
                <a:solidFill>
                  <a:srgbClr val="0000FF"/>
                </a:solidFill>
              </a:rPr>
              <a:t>(</a:t>
            </a:r>
            <a:r>
              <a:rPr lang="zh-CN" altLang="en-US" b="1" dirty="0" smtClean="0">
                <a:solidFill>
                  <a:srgbClr val="0000FF"/>
                </a:solidFill>
              </a:rPr>
              <a:t>了解</a:t>
            </a:r>
            <a:r>
              <a:rPr lang="en-US" altLang="zh-CN" b="1" dirty="0" smtClean="0">
                <a:solidFill>
                  <a:srgbClr val="0000FF"/>
                </a:solidFill>
              </a:rPr>
              <a:t>)</a:t>
            </a:r>
            <a:endParaRPr lang="zh-CN" altLang="en-US" b="1" dirty="0">
              <a:solidFill>
                <a:srgbClr val="0000FF"/>
              </a:solidFill>
            </a:endParaRPr>
          </a:p>
          <a:p>
            <a:pPr>
              <a:lnSpc>
                <a:spcPct val="150000"/>
              </a:lnSpc>
            </a:pPr>
            <a:r>
              <a:rPr lang="zh-CN" altLang="en-US" dirty="0"/>
              <a:t>其由气压水罐、水泵机组、电气控制系统、管路系统等组成，用于局部增压和及时供水，在容积达到要求的情况下可以代替高位消防水箱。该装置应可以显示消防水泵及稳压泵的启、停及工作故障状态，气压水罐总出水管的工作压力。</a:t>
            </a:r>
            <a:endParaRPr lang="zh-CN" altLang="en-US" dirty="0"/>
          </a:p>
        </p:txBody>
      </p:sp>
      <p:pic>
        <p:nvPicPr>
          <p:cNvPr id="9" name="Picture 3" descr="hnwt20080524154648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0308" y="2797410"/>
            <a:ext cx="4256199" cy="314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4049" y="2234756"/>
            <a:ext cx="2407221" cy="4064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2640" y="2371287"/>
            <a:ext cx="4295121" cy="3791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3.2</a:t>
            </a:r>
            <a:r>
              <a:rPr lang="zh-CN" altLang="en-US" sz="2800" b="1" dirty="0" smtClean="0">
                <a:solidFill>
                  <a:srgbClr val="4E5A62"/>
                </a:solidFill>
              </a:rPr>
              <a:t>、消防给水灭火系统的分类</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 name="文本框 243"/>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3.3</a:t>
            </a:r>
            <a:r>
              <a:rPr lang="zh-CN" altLang="en-US" sz="2800" b="1" dirty="0" smtClean="0">
                <a:solidFill>
                  <a:srgbClr val="4E5A62"/>
                </a:solidFill>
              </a:rPr>
              <a:t>、消防给水灭火系统的组成</a:t>
            </a:r>
            <a:endParaRPr lang="zh-CN" altLang="en-US" sz="2800" b="1" dirty="0">
              <a:solidFill>
                <a:srgbClr val="4E5A62"/>
              </a:solidFill>
            </a:endParaRPr>
          </a:p>
        </p:txBody>
      </p:sp>
      <p:sp>
        <p:nvSpPr>
          <p:cNvPr id="2" name="矩形 1"/>
          <p:cNvSpPr/>
          <p:nvPr/>
        </p:nvSpPr>
        <p:spPr>
          <a:xfrm>
            <a:off x="567559" y="754448"/>
            <a:ext cx="10937676" cy="2585323"/>
          </a:xfrm>
          <a:prstGeom prst="rect">
            <a:avLst/>
          </a:prstGeom>
        </p:spPr>
        <p:txBody>
          <a:bodyPr wrap="square">
            <a:spAutoFit/>
          </a:bodyPr>
          <a:lstStyle/>
          <a:p>
            <a:pPr indent="457200">
              <a:lnSpc>
                <a:spcPct val="150000"/>
              </a:lnSpc>
              <a:buClr>
                <a:schemeClr val="folHlink"/>
              </a:buClr>
              <a:buSzPct val="60000"/>
            </a:pPr>
            <a:r>
              <a:rPr lang="zh-CN" altLang="en-US" dirty="0" smtClean="0">
                <a:latin typeface="+mj-ea"/>
                <a:ea typeface="+mj-ea"/>
              </a:rPr>
              <a:t>在</a:t>
            </a:r>
            <a:r>
              <a:rPr lang="zh-CN" altLang="en-US" dirty="0">
                <a:latin typeface="+mj-ea"/>
                <a:ea typeface="+mj-ea"/>
              </a:rPr>
              <a:t>常见的</a:t>
            </a:r>
            <a:r>
              <a:rPr lang="zh-CN" altLang="en-US" dirty="0">
                <a:solidFill>
                  <a:srgbClr val="0000FF"/>
                </a:solidFill>
                <a:latin typeface="+mj-ea"/>
                <a:ea typeface="+mj-ea"/>
              </a:rPr>
              <a:t>临时高压消防给水系统</a:t>
            </a:r>
            <a:r>
              <a:rPr lang="zh-CN" altLang="en-US" dirty="0">
                <a:latin typeface="+mj-ea"/>
                <a:ea typeface="+mj-ea"/>
              </a:rPr>
              <a:t>中：系统设有消防水泵和高位消防水箱。当火灾发生，现场人员可打开消火栓箱，将水带与消火栓栓口连接，开启消火栓的阀门，按下消火栓箱内的启泵按钮，从而消火栓可投入使用。消火栓箱内的按钮直接起动消火栓泵，并向消防控制中心报警。</a:t>
            </a:r>
            <a:endParaRPr lang="zh-CN" altLang="en-US" dirty="0">
              <a:latin typeface="+mj-ea"/>
              <a:ea typeface="+mj-ea"/>
            </a:endParaRPr>
          </a:p>
          <a:p>
            <a:pPr indent="457200">
              <a:lnSpc>
                <a:spcPct val="150000"/>
              </a:lnSpc>
              <a:buClr>
                <a:schemeClr val="folHlink"/>
              </a:buClr>
              <a:buSzPct val="60000"/>
            </a:pPr>
            <a:r>
              <a:rPr lang="zh-CN" altLang="en-US" dirty="0" smtClean="0">
                <a:latin typeface="+mj-ea"/>
                <a:ea typeface="+mj-ea"/>
              </a:rPr>
              <a:t>在</a:t>
            </a:r>
            <a:r>
              <a:rPr lang="zh-CN" altLang="en-US" dirty="0">
                <a:latin typeface="+mj-ea"/>
                <a:ea typeface="+mj-ea"/>
              </a:rPr>
              <a:t>供水的初期，由于消火栓泵的起动需要一定时间，其</a:t>
            </a:r>
            <a:r>
              <a:rPr lang="zh-CN" altLang="en-US" dirty="0">
                <a:solidFill>
                  <a:srgbClr val="0000FF"/>
                </a:solidFill>
                <a:latin typeface="+mj-ea"/>
                <a:ea typeface="+mj-ea"/>
              </a:rPr>
              <a:t>初期供水由高位消防水箱供水</a:t>
            </a:r>
            <a:r>
              <a:rPr lang="zh-CN" altLang="en-US" dirty="0">
                <a:latin typeface="+mj-ea"/>
                <a:ea typeface="+mj-ea"/>
              </a:rPr>
              <a:t>。 </a:t>
            </a:r>
            <a:endParaRPr lang="en-US" altLang="zh-CN" dirty="0">
              <a:latin typeface="+mj-ea"/>
              <a:ea typeface="+mj-ea"/>
            </a:endParaRPr>
          </a:p>
          <a:p>
            <a:pPr indent="457200">
              <a:lnSpc>
                <a:spcPct val="150000"/>
              </a:lnSpc>
              <a:buClr>
                <a:schemeClr val="folHlink"/>
              </a:buClr>
              <a:buSzPct val="60000"/>
            </a:pPr>
            <a:r>
              <a:rPr lang="zh-CN" altLang="en-US" dirty="0" smtClean="0">
                <a:latin typeface="+mj-ea"/>
                <a:ea typeface="+mj-ea"/>
              </a:rPr>
              <a:t>消火栓</a:t>
            </a:r>
            <a:r>
              <a:rPr lang="zh-CN" altLang="en-US" dirty="0">
                <a:latin typeface="+mj-ea"/>
                <a:ea typeface="+mj-ea"/>
              </a:rPr>
              <a:t>泵的起动，还可由消防泵现场、消防控制中心起动消火栓泵一旦起动后不得自动停泵，其停泵只能由手动控制。</a:t>
            </a:r>
            <a:endParaRPr lang="zh-TW" altLang="en-US" dirty="0">
              <a:latin typeface="+mj-ea"/>
              <a:ea typeface="+mj-ea"/>
            </a:endParaRPr>
          </a:p>
        </p:txBody>
      </p:sp>
      <p:sp>
        <p:nvSpPr>
          <p:cNvPr id="3" name="矩形 2"/>
          <p:cNvSpPr/>
          <p:nvPr/>
        </p:nvSpPr>
        <p:spPr>
          <a:xfrm>
            <a:off x="567559" y="3224021"/>
            <a:ext cx="10937676" cy="1495794"/>
          </a:xfrm>
          <a:prstGeom prst="rect">
            <a:avLst/>
          </a:prstGeom>
        </p:spPr>
        <p:txBody>
          <a:bodyPr wrap="square">
            <a:spAutoFit/>
          </a:bodyPr>
          <a:lstStyle/>
          <a:p>
            <a:pPr algn="just">
              <a:lnSpc>
                <a:spcPct val="120000"/>
              </a:lnSpc>
            </a:pPr>
            <a:r>
              <a:rPr lang="zh-CN" altLang="en-US" dirty="0">
                <a:solidFill>
                  <a:srgbClr val="0000FF"/>
                </a:solidFill>
                <a:latin typeface="+mn-ea"/>
              </a:rPr>
              <a:t> 消防</a:t>
            </a:r>
            <a:r>
              <a:rPr lang="zh-CN" altLang="en-US" dirty="0" smtClean="0">
                <a:solidFill>
                  <a:srgbClr val="0000FF"/>
                </a:solidFill>
                <a:latin typeface="+mn-ea"/>
              </a:rPr>
              <a:t>水池：</a:t>
            </a:r>
            <a:endParaRPr lang="zh-CN" altLang="en-US" dirty="0">
              <a:solidFill>
                <a:srgbClr val="0000FF"/>
              </a:solidFill>
              <a:latin typeface="+mn-ea"/>
            </a:endParaRPr>
          </a:p>
          <a:p>
            <a:pPr algn="just">
              <a:lnSpc>
                <a:spcPct val="120000"/>
              </a:lnSpc>
            </a:pPr>
            <a:r>
              <a:rPr lang="zh-CN" altLang="en-US" sz="2000" dirty="0">
                <a:latin typeface="+mn-ea"/>
              </a:rPr>
              <a:t>   </a:t>
            </a:r>
            <a:r>
              <a:rPr lang="zh-CN" altLang="en-US" dirty="0">
                <a:latin typeface="+mn-ea"/>
              </a:rPr>
              <a:t>用于无室外消防水源或室外水源不能满足要求的情况下，贮存火灾延续时间内室内外消防用水量（若室外水源能满足补水的要求，可扣除火灾持续时间内补充的水量）。消防水池应设有水位控制阀的进水管和溢水管、通气管、泄水管、出水管及水位指示器等附属装置。</a:t>
            </a:r>
            <a:endParaRPr lang="zh-TW" altLang="en-US" dirty="0">
              <a:latin typeface="+mn-ea"/>
            </a:endParaRPr>
          </a:p>
        </p:txBody>
      </p:sp>
      <p:sp>
        <p:nvSpPr>
          <p:cNvPr id="5" name="矩形 4"/>
          <p:cNvSpPr/>
          <p:nvPr/>
        </p:nvSpPr>
        <p:spPr>
          <a:xfrm>
            <a:off x="567559" y="4643020"/>
            <a:ext cx="11134446" cy="1671227"/>
          </a:xfrm>
          <a:prstGeom prst="rect">
            <a:avLst/>
          </a:prstGeom>
        </p:spPr>
        <p:txBody>
          <a:bodyPr wrap="square">
            <a:spAutoFit/>
          </a:bodyPr>
          <a:lstStyle/>
          <a:p>
            <a:pPr algn="just">
              <a:lnSpc>
                <a:spcPct val="120000"/>
              </a:lnSpc>
            </a:pPr>
            <a:r>
              <a:rPr lang="zh-CN" altLang="en-US" dirty="0">
                <a:solidFill>
                  <a:srgbClr val="0000FF"/>
                </a:solidFill>
                <a:latin typeface="+mj-ea"/>
                <a:ea typeface="+mj-ea"/>
              </a:rPr>
              <a:t> 消防水箱</a:t>
            </a:r>
            <a:endParaRPr lang="zh-CN" altLang="en-US" dirty="0">
              <a:solidFill>
                <a:srgbClr val="0000FF"/>
              </a:solidFill>
              <a:latin typeface="+mj-ea"/>
              <a:ea typeface="+mj-ea"/>
            </a:endParaRPr>
          </a:p>
          <a:p>
            <a:pPr>
              <a:lnSpc>
                <a:spcPct val="150000"/>
              </a:lnSpc>
            </a:pPr>
            <a:r>
              <a:rPr lang="zh-CN" altLang="en-US" dirty="0">
                <a:latin typeface="+mj-ea"/>
                <a:ea typeface="+mj-ea"/>
              </a:rPr>
              <a:t>    </a:t>
            </a:r>
            <a:r>
              <a:rPr lang="en-US" altLang="zh-CN" dirty="0">
                <a:latin typeface="+mj-ea"/>
                <a:ea typeface="+mj-ea"/>
              </a:rPr>
              <a:t>1</a:t>
            </a:r>
            <a:r>
              <a:rPr lang="zh-CN" altLang="en-US" dirty="0">
                <a:latin typeface="+mj-ea"/>
                <a:ea typeface="+mj-ea"/>
              </a:rPr>
              <a:t>、消防水箱是消防给水管网系统的重要组成部分，包括高位水箱和中间消防水箱。消防水箱的主要作用是储存，并能自动供给高层建筑初期火灾时的消防用水水量，并保证相应的水压要求。</a:t>
            </a:r>
            <a:endParaRPr lang="zh-CN" altLang="en-US" dirty="0">
              <a:latin typeface="+mj-ea"/>
              <a:ea typeface="+mj-ea"/>
            </a:endParaRPr>
          </a:p>
          <a:p>
            <a:pPr algn="just">
              <a:lnSpc>
                <a:spcPct val="150000"/>
              </a:lnSpc>
            </a:pPr>
            <a:r>
              <a:rPr lang="en-US" altLang="zh-CN" dirty="0">
                <a:latin typeface="+mj-ea"/>
                <a:ea typeface="+mj-ea"/>
              </a:rPr>
              <a:t>    2</a:t>
            </a:r>
            <a:r>
              <a:rPr lang="zh-CN" altLang="en-US" dirty="0">
                <a:latin typeface="+mj-ea"/>
                <a:ea typeface="+mj-ea"/>
              </a:rPr>
              <a:t>、高层建筑水箱的设置高度，应满足室内最不利点所需最低工作压力要求，且应贮存</a:t>
            </a:r>
            <a:r>
              <a:rPr lang="en-US" altLang="zh-CN" dirty="0">
                <a:latin typeface="+mj-ea"/>
                <a:ea typeface="+mj-ea"/>
              </a:rPr>
              <a:t>10min</a:t>
            </a:r>
            <a:r>
              <a:rPr lang="zh-CN" altLang="en-US" dirty="0">
                <a:latin typeface="+mj-ea"/>
                <a:ea typeface="+mj-ea"/>
              </a:rPr>
              <a:t>的消防用水量。</a:t>
            </a:r>
            <a:endParaRPr lang="zh-TW" altLang="en-US" dirty="0">
              <a:latin typeface="+mj-ea"/>
              <a:ea typeface="+mj-ea"/>
            </a:endParaRPr>
          </a:p>
        </p:txBody>
      </p:sp>
    </p:spTree>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9" y="762830"/>
            <a:ext cx="10833504" cy="2585323"/>
          </a:xfrm>
          <a:prstGeom prst="rect">
            <a:avLst/>
          </a:prstGeom>
        </p:spPr>
        <p:txBody>
          <a:bodyPr wrap="square">
            <a:spAutoFit/>
          </a:bodyPr>
          <a:lstStyle/>
          <a:p>
            <a:pPr>
              <a:lnSpc>
                <a:spcPct val="150000"/>
              </a:lnSpc>
            </a:pPr>
            <a:r>
              <a:rPr lang="zh-CN" altLang="en-US" b="1" dirty="0">
                <a:solidFill>
                  <a:srgbClr val="0000FF"/>
                </a:solidFill>
                <a:latin typeface="+mj-ea"/>
                <a:ea typeface="+mj-ea"/>
              </a:rPr>
              <a:t>消防泵设置要求：</a:t>
            </a:r>
            <a:endParaRPr lang="zh-CN" altLang="en-US" b="1" dirty="0">
              <a:solidFill>
                <a:srgbClr val="0000FF"/>
              </a:solidFill>
              <a:latin typeface="+mj-ea"/>
              <a:ea typeface="+mj-ea"/>
            </a:endParaRPr>
          </a:p>
          <a:p>
            <a:pPr>
              <a:lnSpc>
                <a:spcPct val="150000"/>
              </a:lnSpc>
            </a:pPr>
            <a:r>
              <a:rPr lang="zh-CN" altLang="en-US" dirty="0">
                <a:latin typeface="+mj-ea"/>
                <a:ea typeface="+mj-ea"/>
              </a:rPr>
              <a:t>①一组消防水泵的吸水管不应少于</a:t>
            </a:r>
            <a:r>
              <a:rPr lang="en-US" altLang="zh-CN" dirty="0">
                <a:latin typeface="+mj-ea"/>
                <a:ea typeface="+mj-ea"/>
              </a:rPr>
              <a:t>2 </a:t>
            </a:r>
            <a:r>
              <a:rPr lang="zh-CN" altLang="en-US" dirty="0">
                <a:latin typeface="+mj-ea"/>
                <a:ea typeface="+mj-ea"/>
              </a:rPr>
              <a:t>条。当其中一条关闭时，其余的吸水管应仍能通过全部用水量。</a:t>
            </a:r>
            <a:endParaRPr lang="zh-CN" altLang="en-US" dirty="0">
              <a:latin typeface="+mj-ea"/>
              <a:ea typeface="+mj-ea"/>
            </a:endParaRPr>
          </a:p>
          <a:p>
            <a:pPr>
              <a:lnSpc>
                <a:spcPct val="150000"/>
              </a:lnSpc>
            </a:pPr>
            <a:r>
              <a:rPr lang="zh-CN" altLang="en-US" dirty="0">
                <a:latin typeface="+mj-ea"/>
                <a:ea typeface="+mj-ea"/>
              </a:rPr>
              <a:t>②消防水泵应采用自灌式吸水，并应在吸水管上设置检修阀门。当消防水泵直接从环状市政给水管网吸水时，消防水泵的扬程应按市政给水管网的最低压力计算。</a:t>
            </a:r>
            <a:endParaRPr lang="zh-CN" altLang="en-US" dirty="0">
              <a:latin typeface="+mj-ea"/>
              <a:ea typeface="+mj-ea"/>
            </a:endParaRPr>
          </a:p>
          <a:p>
            <a:pPr>
              <a:lnSpc>
                <a:spcPct val="150000"/>
              </a:lnSpc>
            </a:pPr>
            <a:r>
              <a:rPr lang="zh-CN" altLang="en-US" dirty="0">
                <a:latin typeface="+mj-ea"/>
                <a:ea typeface="+mj-ea"/>
              </a:rPr>
              <a:t>③消防水泵应设置备用泵，其工作能力不应小于最大一台消防工作泵。</a:t>
            </a:r>
            <a:endParaRPr lang="zh-CN" altLang="en-US" dirty="0">
              <a:latin typeface="+mj-ea"/>
              <a:ea typeface="+mj-ea"/>
            </a:endParaRPr>
          </a:p>
          <a:p>
            <a:pPr>
              <a:lnSpc>
                <a:spcPct val="150000"/>
              </a:lnSpc>
            </a:pPr>
            <a:r>
              <a:rPr lang="zh-CN" altLang="en-US" dirty="0">
                <a:latin typeface="+mj-ea"/>
                <a:ea typeface="+mj-ea"/>
              </a:rPr>
              <a:t>④消防水泵应保证在火警后</a:t>
            </a:r>
            <a:r>
              <a:rPr lang="en-US" altLang="zh-CN" dirty="0">
                <a:latin typeface="+mj-ea"/>
                <a:ea typeface="+mj-ea"/>
              </a:rPr>
              <a:t>30s </a:t>
            </a:r>
            <a:r>
              <a:rPr lang="zh-CN" altLang="en-US" dirty="0">
                <a:latin typeface="+mj-ea"/>
                <a:ea typeface="+mj-ea"/>
              </a:rPr>
              <a:t>内启动。</a:t>
            </a:r>
            <a:endParaRPr lang="zh-CN" altLang="en-US" dirty="0">
              <a:latin typeface="+mj-ea"/>
              <a:ea typeface="+mj-ea"/>
            </a:endParaRPr>
          </a:p>
        </p:txBody>
      </p:sp>
      <p:pic>
        <p:nvPicPr>
          <p:cNvPr id="5" name="Picture 2" descr="多级消防泵"/>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567559" y="3382515"/>
            <a:ext cx="1824608" cy="3176171"/>
          </a:xfrm>
          <a:prstGeom prst="rect">
            <a:avLst/>
          </a:prstGeom>
        </p:spPr>
      </p:pic>
      <p:pic>
        <p:nvPicPr>
          <p:cNvPr id="6" name="Picture 4" descr="消防水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2165" y="4157656"/>
            <a:ext cx="31432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_MG_000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374" b="7210"/>
          <a:stretch>
            <a:fillRect/>
          </a:stretch>
        </p:blipFill>
        <p:spPr>
          <a:xfrm>
            <a:off x="6187660" y="3055717"/>
            <a:ext cx="5363874" cy="3190809"/>
          </a:xfrm>
          <a:prstGeom prst="rect">
            <a:avLst/>
          </a:prstGeom>
        </p:spPr>
      </p:pic>
      <p:sp>
        <p:nvSpPr>
          <p:cNvPr id="9" name="文本框 243"/>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3.3</a:t>
            </a:r>
            <a:r>
              <a:rPr lang="zh-CN" altLang="en-US" sz="2800" b="1" dirty="0" smtClean="0">
                <a:solidFill>
                  <a:srgbClr val="4E5A62"/>
                </a:solidFill>
              </a:rPr>
              <a:t>、消防给水灭火系统的组成</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graphicFrame>
        <p:nvGraphicFramePr>
          <p:cNvPr id="3" name="表格 2"/>
          <p:cNvGraphicFramePr>
            <a:graphicFrameLocks noGrp="1"/>
          </p:cNvGraphicFramePr>
          <p:nvPr/>
        </p:nvGraphicFramePr>
        <p:xfrm>
          <a:off x="5044608" y="914401"/>
          <a:ext cx="7029371" cy="5405377"/>
        </p:xfrm>
        <a:graphic>
          <a:graphicData uri="http://schemas.openxmlformats.org/drawingml/2006/table">
            <a:tbl>
              <a:tblPr>
                <a:tableStyleId>{5C22544A-7EE6-4342-B048-85BDC9FD1C3A}</a:tableStyleId>
              </a:tblPr>
              <a:tblGrid>
                <a:gridCol w="300823"/>
                <a:gridCol w="615531"/>
                <a:gridCol w="3437681"/>
                <a:gridCol w="2675336"/>
              </a:tblGrid>
              <a:tr h="555376">
                <a:tc gridSpan="4">
                  <a:txBody>
                    <a:bodyPr/>
                    <a:lstStyle/>
                    <a:p>
                      <a:pPr algn="ctr" fontAlgn="ctr"/>
                      <a:r>
                        <a:rPr lang="zh-CN" altLang="en-US" sz="2400" b="1" u="none" strike="noStrike" dirty="0">
                          <a:effectLst/>
                        </a:rPr>
                        <a:t>增 压 稳 压 设 施</a:t>
                      </a:r>
                      <a:br>
                        <a:rPr lang="zh-CN" altLang="en-US" sz="900" u="none" strike="noStrike" dirty="0">
                          <a:effectLst/>
                        </a:rPr>
                      </a:br>
                      <a:endParaRPr lang="zh-CN" altLang="en-US" sz="900" b="0" i="0" u="none" strike="noStrike" dirty="0">
                        <a:solidFill>
                          <a:srgbClr val="000000"/>
                        </a:solidFill>
                        <a:effectLst/>
                        <a:latin typeface="PMingLiU"/>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cPr/>
                </a:tc>
                <a:tc hMerge="1">
                  <a:tcPr/>
                </a:tc>
                <a:tc hMerge="1">
                  <a:tcPr/>
                </a:tc>
              </a:tr>
              <a:tr h="491013">
                <a:tc gridSpan="2">
                  <a:txBody>
                    <a:bodyPr/>
                    <a:lstStyle/>
                    <a:p>
                      <a:pPr algn="ctr" rtl="0" fontAlgn="ctr"/>
                      <a:r>
                        <a:rPr lang="zh-TW" altLang="en-US" sz="1400" b="1" u="none" strike="noStrike" dirty="0" smtClean="0">
                          <a:effectLst/>
                        </a:rPr>
                        <a:t>主要区别</a:t>
                      </a:r>
                      <a:endParaRPr lang="zh-TW" altLang="en-US" sz="1400" b="1"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ctr" rtl="0" fontAlgn="ctr"/>
                      <a:r>
                        <a:rPr lang="zh-CN" altLang="en-US" sz="1400" b="1" u="none" strike="noStrike" dirty="0" smtClean="0">
                          <a:effectLst/>
                        </a:rPr>
                        <a:t>系统稳压设施</a:t>
                      </a:r>
                      <a:endParaRPr lang="zh-CN" altLang="en-US" sz="1400" b="1"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400" b="1" u="none" strike="noStrike" dirty="0">
                          <a:effectLst/>
                        </a:rPr>
                        <a:t>局部稳压设施</a:t>
                      </a:r>
                      <a:endParaRPr lang="zh-CN" altLang="en-US" sz="1400" b="1"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65140">
                <a:tc gridSpan="2">
                  <a:txBody>
                    <a:bodyPr/>
                    <a:lstStyle/>
                    <a:p>
                      <a:pPr algn="ctr" rtl="0" fontAlgn="ctr"/>
                      <a:r>
                        <a:rPr lang="zh-TW" altLang="en-US" sz="1200" u="none" strike="noStrike" dirty="0">
                          <a:effectLst/>
                        </a:rPr>
                        <a:t>组   成</a:t>
                      </a:r>
                      <a:endParaRPr lang="zh-TW" altLang="en-US" sz="1200" b="0" i="0" u="none" strike="noStrike" dirty="0">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l" rtl="0" fontAlgn="ctr"/>
                      <a:r>
                        <a:rPr lang="zh-CN" altLang="en-US" sz="1200" u="none" strike="noStrike" dirty="0">
                          <a:effectLst/>
                        </a:rPr>
                        <a:t>设有消防稳压泵、消防稳压罐。当室、内外消防给水系统合并设置时，消防泵应由柴油驱动。</a:t>
                      </a:r>
                      <a:endParaRPr lang="zh-CN" altLang="en-US" sz="1200" b="0"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200" u="none" strike="noStrike" dirty="0">
                          <a:effectLst/>
                        </a:rPr>
                        <a:t>设有消防稳压罐，可不设消防稳压泵</a:t>
                      </a:r>
                      <a:endParaRPr lang="zh-CN" altLang="en-US" sz="1200" b="0" i="0" u="none" strike="noStrike" dirty="0">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16913">
                <a:tc gridSpan="2">
                  <a:txBody>
                    <a:bodyPr/>
                    <a:lstStyle/>
                    <a:p>
                      <a:pPr algn="ctr" rtl="0" fontAlgn="ctr"/>
                      <a:r>
                        <a:rPr lang="zh-TW" altLang="en-US" sz="1200" u="none" strike="noStrike">
                          <a:effectLst/>
                        </a:rPr>
                        <a:t>设置位置</a:t>
                      </a:r>
                      <a:endParaRPr lang="zh-TW" altLang="en-US" sz="1200" b="0" i="0" u="none" strike="noStrike">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l" rtl="0" fontAlgn="ctr"/>
                      <a:r>
                        <a:rPr lang="zh-CN" altLang="en-US" sz="1200" u="none" strike="noStrike" dirty="0">
                          <a:effectLst/>
                        </a:rPr>
                        <a:t>所设位置与消防泵相同，设于消防水泵房内</a:t>
                      </a:r>
                      <a:endParaRPr lang="zh-CN" altLang="en-US" sz="1200" b="0"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200" u="none" strike="noStrike" dirty="0">
                          <a:effectLst/>
                        </a:rPr>
                        <a:t>不必与消防泵设在一起，可在局部需要稳压的部位附近，一般在高位水箱旁。</a:t>
                      </a:r>
                      <a:endParaRPr lang="zh-CN" altLang="en-US" sz="1200" b="0" i="0" u="none" strike="noStrike" dirty="0">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0632">
                <a:tc rowSpan="5">
                  <a:txBody>
                    <a:bodyPr/>
                    <a:lstStyle/>
                    <a:p>
                      <a:pPr algn="ctr" rtl="0" fontAlgn="ctr"/>
                      <a:r>
                        <a:rPr lang="zh-TW" altLang="en-US" sz="1200" u="none" strike="noStrike" dirty="0" smtClean="0">
                          <a:effectLst/>
                        </a:rPr>
                        <a:t>设</a:t>
                      </a:r>
                      <a:endParaRPr lang="en-US" altLang="zh-TW" sz="1200" u="none" strike="noStrike" dirty="0" smtClean="0">
                        <a:effectLst/>
                      </a:endParaRPr>
                    </a:p>
                    <a:p>
                      <a:pPr algn="ctr" rtl="0" fontAlgn="ctr"/>
                      <a:endParaRPr lang="en-US" altLang="zh-TW" sz="1200" u="none" strike="noStrike" dirty="0" smtClean="0">
                        <a:effectLst/>
                      </a:endParaRPr>
                    </a:p>
                    <a:p>
                      <a:pPr algn="ctr" rtl="0" fontAlgn="ctr"/>
                      <a:endParaRPr lang="en-US" altLang="zh-TW" sz="1200" u="none" strike="noStrike" dirty="0" smtClean="0">
                        <a:effectLst/>
                      </a:endParaRPr>
                    </a:p>
                    <a:p>
                      <a:pPr algn="ctr" rtl="0" fontAlgn="ctr"/>
                      <a:endParaRPr lang="en-US" altLang="zh-TW" sz="1200" u="none" strike="noStrike" dirty="0" smtClean="0">
                        <a:effectLst/>
                      </a:endParaRPr>
                    </a:p>
                    <a:p>
                      <a:pPr algn="ctr" rtl="0" fontAlgn="ctr"/>
                      <a:r>
                        <a:rPr lang="zh-TW" altLang="en-US" sz="1200" u="none" strike="noStrike" dirty="0" smtClean="0">
                          <a:effectLst/>
                        </a:rPr>
                        <a:t>备</a:t>
                      </a:r>
                      <a:endParaRPr lang="zh-TW" altLang="en-US" sz="1200" b="0" i="0" u="none" strike="noStrike" dirty="0">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0" fontAlgn="ctr"/>
                      <a:r>
                        <a:rPr lang="zh-TW" altLang="en-US" sz="1200" u="none" strike="noStrike" dirty="0" smtClean="0">
                          <a:effectLst/>
                        </a:rPr>
                        <a:t>消防</a:t>
                      </a:r>
                      <a:endParaRPr lang="en-US" altLang="zh-TW" sz="1200" u="none" strike="noStrike" dirty="0" smtClean="0">
                        <a:effectLst/>
                      </a:endParaRPr>
                    </a:p>
                    <a:p>
                      <a:pPr algn="ctr" rtl="0" fontAlgn="ctr"/>
                      <a:r>
                        <a:rPr lang="zh-TW" altLang="en-US" sz="1200" u="none" strike="noStrike" dirty="0" smtClean="0">
                          <a:effectLst/>
                        </a:rPr>
                        <a:t>稳</a:t>
                      </a:r>
                      <a:r>
                        <a:rPr lang="zh-TW" altLang="en-US" sz="1200" u="none" strike="noStrike" dirty="0">
                          <a:effectLst/>
                        </a:rPr>
                        <a:t>压泵</a:t>
                      </a:r>
                      <a:endParaRPr lang="zh-TW" altLang="en-US" sz="1200" b="0" i="0" u="none" strike="noStrike" dirty="0">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l" rtl="0" fontAlgn="ctr"/>
                      <a:r>
                        <a:rPr lang="zh-CN" altLang="en-US" sz="1200" u="none" strike="noStrike" dirty="0">
                          <a:effectLst/>
                        </a:rPr>
                        <a:t>保证稳定系统最不利点工作时的水压。增压水泵的出水量，对消火栓给水系统不应大于</a:t>
                      </a:r>
                      <a:r>
                        <a:rPr lang="en-US" altLang="zh-CN" sz="1200" u="none" strike="noStrike" dirty="0">
                          <a:effectLst/>
                        </a:rPr>
                        <a:t>5L/s</a:t>
                      </a:r>
                      <a:r>
                        <a:rPr lang="zh-CN" altLang="en-US" sz="1200" u="none" strike="noStrike" dirty="0">
                          <a:effectLst/>
                        </a:rPr>
                        <a:t>；对自动喷水灭火系统不应大于</a:t>
                      </a:r>
                      <a:r>
                        <a:rPr lang="en-US" altLang="zh-CN" sz="1200" u="none" strike="noStrike" dirty="0">
                          <a:effectLst/>
                        </a:rPr>
                        <a:t>1L/s</a:t>
                      </a:r>
                      <a:r>
                        <a:rPr lang="zh-CN" altLang="en-US" sz="1200" u="none" strike="noStrike" dirty="0">
                          <a:effectLst/>
                        </a:rPr>
                        <a:t>。消火栓和自喷水系统宜分别设稳压泵。一运一备，具有自动切换功能，连续自动运行</a:t>
                      </a:r>
                      <a:endParaRPr lang="zh-CN" altLang="en-US" sz="1200" b="0"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200" u="none" strike="noStrike">
                          <a:effectLst/>
                        </a:rPr>
                        <a:t>一般大于系统最不利点工作时的水压。</a:t>
                      </a:r>
                      <a:endParaRPr lang="zh-CN" altLang="en-US" sz="1200" b="0" i="0" u="none" strike="noStrike">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1443">
                <a:tc vMerge="1">
                  <a:tcPr/>
                </a:tc>
                <a:tc vMerge="1">
                  <a:tcPr/>
                </a:tc>
                <a:tc vMerge="1">
                  <a:tcPr/>
                </a:tc>
                <a:tc>
                  <a:txBody>
                    <a:bodyPr/>
                    <a:lstStyle/>
                    <a:p>
                      <a:pPr algn="ctr" rtl="0" fontAlgn="ctr"/>
                      <a:r>
                        <a:rPr lang="zh-CN" altLang="en-US" sz="1200" u="none" strike="noStrike">
                          <a:effectLst/>
                        </a:rPr>
                        <a:t>消火栓和自喷水系统的稳压泵不得合用。</a:t>
                      </a:r>
                      <a:endParaRPr lang="zh-CN" altLang="en-US" sz="1200" b="0" i="0" u="none" strike="noStrike">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784">
                <a:tc vMerge="1">
                  <a:tcPr/>
                </a:tc>
                <a:tc vMerge="1">
                  <a:tcPr/>
                </a:tc>
                <a:tc vMerge="1">
                  <a:tcPr/>
                </a:tc>
                <a:tc>
                  <a:txBody>
                    <a:bodyPr/>
                    <a:lstStyle/>
                    <a:p>
                      <a:pPr algn="ctr" rtl="0" fontAlgn="ctr"/>
                      <a:r>
                        <a:rPr lang="zh-CN" altLang="en-US" sz="1200" u="none" strike="noStrike" dirty="0">
                          <a:effectLst/>
                        </a:rPr>
                        <a:t>一运一备，具有自动切换功能，连续自动运行</a:t>
                      </a:r>
                      <a:endParaRPr lang="zh-CN" altLang="en-US" sz="1200" b="0" i="0" u="none" strike="noStrike" dirty="0">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0632">
                <a:tc vMerge="1">
                  <a:tcPr/>
                </a:tc>
                <a:tc rowSpan="2">
                  <a:txBody>
                    <a:bodyPr/>
                    <a:lstStyle/>
                    <a:p>
                      <a:pPr algn="ctr" rtl="0" fontAlgn="ctr"/>
                      <a:r>
                        <a:rPr lang="zh-TW" altLang="en-US" sz="1200" u="none" strike="noStrike">
                          <a:effectLst/>
                        </a:rPr>
                        <a:t>消防稳压罐</a:t>
                      </a:r>
                      <a:endParaRPr lang="zh-TW" altLang="en-US" sz="1200" b="0" i="0" u="none" strike="noStrike">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200" u="none" strike="noStrike">
                          <a:effectLst/>
                        </a:rPr>
                        <a:t>消火栓和自喷水系统合用时宜为</a:t>
                      </a:r>
                      <a:r>
                        <a:rPr lang="en-US" altLang="zh-CN" sz="1200" u="none" strike="noStrike">
                          <a:effectLst/>
                        </a:rPr>
                        <a:t>450L</a:t>
                      </a:r>
                      <a:r>
                        <a:rPr lang="zh-CN" altLang="en-US" sz="1200" u="none" strike="noStrike">
                          <a:effectLst/>
                        </a:rPr>
                        <a:t>，</a:t>
                      </a:r>
                      <a:endParaRPr lang="zh-CN" altLang="en-US" sz="1200" b="0" i="0" u="none" strike="noStrike">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r>
                        <a:rPr lang="zh-CN" altLang="en-US" sz="1200" u="none" strike="noStrike" dirty="0">
                          <a:effectLst/>
                        </a:rPr>
                        <a:t>消火栓和自喷水系统合用时宜为</a:t>
                      </a:r>
                      <a:r>
                        <a:rPr lang="en-US" altLang="zh-CN" sz="1200" u="none" strike="noStrike" dirty="0">
                          <a:effectLst/>
                        </a:rPr>
                        <a:t>80L</a:t>
                      </a:r>
                      <a:r>
                        <a:rPr lang="zh-CN" altLang="en-US" sz="1200" u="none" strike="noStrike" dirty="0">
                          <a:effectLst/>
                        </a:rPr>
                        <a:t>，分开计算，均为</a:t>
                      </a:r>
                      <a:r>
                        <a:rPr lang="en-US" altLang="zh-CN" sz="1200" u="none" strike="noStrike" dirty="0">
                          <a:effectLst/>
                        </a:rPr>
                        <a:t>50L</a:t>
                      </a:r>
                      <a:r>
                        <a:rPr lang="zh-CN" altLang="en-US" sz="1200" u="none" strike="noStrike" dirty="0">
                          <a:effectLst/>
                        </a:rPr>
                        <a:t>。</a:t>
                      </a:r>
                      <a:endParaRPr lang="zh-CN" altLang="en-US" sz="1200" b="0" i="0" u="none" strike="noStrike" dirty="0">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0632">
                <a:tc vMerge="1">
                  <a:tcPr/>
                </a:tc>
                <a:tc vMerge="1">
                  <a:tcPr/>
                </a:tc>
                <a:tc>
                  <a:txBody>
                    <a:bodyPr/>
                    <a:lstStyle/>
                    <a:p>
                      <a:pPr algn="ctr" rtl="0" fontAlgn="ctr"/>
                      <a:r>
                        <a:rPr lang="zh-CN" altLang="en-US" sz="1200" u="none" strike="noStrike" dirty="0">
                          <a:effectLst/>
                        </a:rPr>
                        <a:t>消火栓</a:t>
                      </a:r>
                      <a:r>
                        <a:rPr lang="en-US" altLang="zh-CN" sz="1200" u="none" strike="noStrike" dirty="0">
                          <a:effectLst/>
                        </a:rPr>
                        <a:t>300L</a:t>
                      </a:r>
                      <a:r>
                        <a:rPr lang="zh-CN" altLang="en-US" sz="1200" u="none" strike="noStrike" dirty="0">
                          <a:effectLst/>
                        </a:rPr>
                        <a:t>，对自喷水</a:t>
                      </a:r>
                      <a:r>
                        <a:rPr lang="en-US" altLang="zh-CN" sz="1200" u="none" strike="noStrike" dirty="0">
                          <a:effectLst/>
                        </a:rPr>
                        <a:t>150</a:t>
                      </a:r>
                      <a:r>
                        <a:rPr lang="zh-CN" altLang="en-US" sz="1200" u="none" strike="noStrike" dirty="0">
                          <a:effectLst/>
                        </a:rPr>
                        <a:t>。 </a:t>
                      </a:r>
                      <a:endParaRPr lang="zh-CN" altLang="en-US" sz="1200" b="0"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tc>
              </a:tr>
              <a:tr h="403906">
                <a:tc gridSpan="2">
                  <a:txBody>
                    <a:bodyPr/>
                    <a:lstStyle/>
                    <a:p>
                      <a:pPr algn="ctr" rtl="0" fontAlgn="ctr"/>
                      <a:r>
                        <a:rPr lang="zh-CN" altLang="en-US" sz="1200" u="none" strike="noStrike">
                          <a:effectLst/>
                        </a:rPr>
                        <a:t>稳压泵的给水管径</a:t>
                      </a:r>
                      <a:endParaRPr lang="zh-CN" altLang="en-US" sz="1200" b="0" i="0" u="none" strike="noStrike">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ctr" rtl="0" fontAlgn="ctr"/>
                      <a:r>
                        <a:rPr lang="en-US" sz="1200" u="none" strike="noStrike">
                          <a:effectLst/>
                        </a:rPr>
                        <a:t>DN50-80</a:t>
                      </a:r>
                      <a:endParaRPr lang="en-US" sz="1200" b="0" i="0" u="none" strike="noStrike">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200" u="none" strike="noStrike" dirty="0">
                          <a:effectLst/>
                        </a:rPr>
                        <a:t>≥DN50</a:t>
                      </a:r>
                      <a:endParaRPr lang="en-US" sz="1200" b="0" i="0" u="none" strike="noStrike" dirty="0">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3906">
                <a:tc gridSpan="2">
                  <a:txBody>
                    <a:bodyPr/>
                    <a:lstStyle/>
                    <a:p>
                      <a:pPr algn="ctr" rtl="0" fontAlgn="ctr"/>
                      <a:r>
                        <a:rPr lang="zh-CN" altLang="en-US" sz="1200" u="none" strike="noStrike" dirty="0">
                          <a:effectLst/>
                        </a:rPr>
                        <a:t>稳压泵的控制方式</a:t>
                      </a:r>
                      <a:endParaRPr lang="zh-CN" altLang="en-US" sz="1200" b="0" i="0" u="none" strike="noStrike" dirty="0">
                        <a:solidFill>
                          <a:srgbClr val="005414"/>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ctr" rtl="0" fontAlgn="ctr"/>
                      <a:r>
                        <a:rPr lang="zh-CN" altLang="en-US" sz="1200" u="none" strike="noStrike" dirty="0">
                          <a:effectLst/>
                        </a:rPr>
                        <a:t>可不联动消防泵</a:t>
                      </a:r>
                      <a:endParaRPr lang="zh-CN" altLang="en-US" sz="1200" b="0" i="0" u="none" strike="noStrike" dirty="0">
                        <a:solidFill>
                          <a:srgbClr val="0C0C0C"/>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200" u="none" strike="noStrike" dirty="0">
                          <a:effectLst/>
                        </a:rPr>
                        <a:t>应联动消防泵</a:t>
                      </a:r>
                      <a:endParaRPr lang="zh-CN" altLang="en-US" sz="1200" b="0" i="0" u="none" strike="noStrike" dirty="0">
                        <a:solidFill>
                          <a:srgbClr val="000000"/>
                        </a:solidFill>
                        <a:effectLst/>
                        <a:latin typeface="微软雅黑"/>
                      </a:endParaRPr>
                    </a:p>
                  </a:txBody>
                  <a:tcPr marL="5571" marR="5571" marT="55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5" name="表格 4"/>
          <p:cNvGraphicFramePr>
            <a:graphicFrameLocks noGrp="1"/>
          </p:cNvGraphicFramePr>
          <p:nvPr/>
        </p:nvGraphicFramePr>
        <p:xfrm>
          <a:off x="567559" y="1037301"/>
          <a:ext cx="4363256" cy="5187632"/>
        </p:xfrm>
        <a:graphic>
          <a:graphicData uri="http://schemas.openxmlformats.org/drawingml/2006/table">
            <a:tbl>
              <a:tblPr>
                <a:tableStyleId>{5C22544A-7EE6-4342-B048-85BDC9FD1C3A}</a:tableStyleId>
              </a:tblPr>
              <a:tblGrid>
                <a:gridCol w="2104265"/>
                <a:gridCol w="2258991"/>
              </a:tblGrid>
              <a:tr h="641028">
                <a:tc gridSpan="2">
                  <a:txBody>
                    <a:bodyPr/>
                    <a:lstStyle/>
                    <a:p>
                      <a:pPr algn="ctr" fontAlgn="ctr"/>
                      <a:r>
                        <a:rPr lang="zh-CN" altLang="en-US" sz="2000" b="1" u="none" strike="noStrike" dirty="0">
                          <a:effectLst/>
                        </a:rPr>
                        <a:t>高位消防水箱设置高度</a:t>
                      </a:r>
                      <a:endParaRPr lang="zh-CN" altLang="en-US" sz="2000" b="1"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cPr/>
                </a:tc>
              </a:tr>
              <a:tr h="413328">
                <a:tc>
                  <a:txBody>
                    <a:bodyPr/>
                    <a:lstStyle/>
                    <a:p>
                      <a:pPr algn="ctr" fontAlgn="ctr"/>
                      <a:r>
                        <a:rPr lang="zh-TW" altLang="en-US" sz="1600" b="1" u="none" strike="noStrike" dirty="0">
                          <a:effectLst/>
                        </a:rPr>
                        <a:t>建筑物类别</a:t>
                      </a:r>
                      <a:endParaRPr lang="zh-TW" altLang="en-US" sz="1600" b="1"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TW" altLang="en-US" sz="1600" b="1" u="none" strike="noStrike" dirty="0">
                          <a:effectLst/>
                        </a:rPr>
                        <a:t>设置高度</a:t>
                      </a:r>
                      <a:endParaRPr lang="zh-TW" altLang="en-US" sz="1600" b="1"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39983">
                <a:tc>
                  <a:txBody>
                    <a:bodyPr/>
                    <a:lstStyle/>
                    <a:p>
                      <a:pPr algn="ctr" fontAlgn="ctr"/>
                      <a:r>
                        <a:rPr lang="zh-CN" altLang="en-US" sz="1400" u="none" strike="noStrike" dirty="0">
                          <a:effectLst/>
                        </a:rPr>
                        <a:t>单、多层民用建筑</a:t>
                      </a:r>
                      <a:br>
                        <a:rPr lang="zh-CN" altLang="en-US" sz="1400" u="none" strike="noStrike" dirty="0">
                          <a:effectLst/>
                        </a:rPr>
                      </a:br>
                      <a:endParaRPr lang="zh-CN" altLang="en-US" sz="1400" b="0"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TW" altLang="en-US" sz="1400" u="none" strike="noStrike" dirty="0">
                          <a:effectLst/>
                        </a:rPr>
                        <a:t>建筑最高部位</a:t>
                      </a:r>
                      <a:endParaRPr lang="zh-TW" altLang="en-US" sz="1400" b="0"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653310">
                <a:tc>
                  <a:txBody>
                    <a:bodyPr/>
                    <a:lstStyle/>
                    <a:p>
                      <a:pPr algn="ctr" fontAlgn="ctr"/>
                      <a:r>
                        <a:rPr lang="en-US" altLang="zh-CN" sz="1800" u="none" strike="noStrike" dirty="0">
                          <a:solidFill>
                            <a:srgbClr val="FF0000"/>
                          </a:solidFill>
                          <a:effectLst/>
                        </a:rPr>
                        <a:t>H≤100</a:t>
                      </a:r>
                      <a:r>
                        <a:rPr lang="zh-CN" altLang="en-US" sz="1800" u="none" strike="noStrike" dirty="0">
                          <a:solidFill>
                            <a:srgbClr val="FF0000"/>
                          </a:solidFill>
                          <a:effectLst/>
                        </a:rPr>
                        <a:t>米</a:t>
                      </a:r>
                      <a:r>
                        <a:rPr lang="zh-CN" altLang="en-US" sz="1400" u="none" strike="noStrike" dirty="0">
                          <a:effectLst/>
                        </a:rPr>
                        <a:t>的高层民用建筑</a:t>
                      </a:r>
                      <a:endParaRPr lang="zh-CN" altLang="en-US" sz="1400" b="0"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CN" altLang="en-US" sz="1400" u="none" strike="noStrike" dirty="0">
                          <a:effectLst/>
                        </a:rPr>
                        <a:t>应保证最不利点消火栓静水压力</a:t>
                      </a:r>
                      <a:r>
                        <a:rPr lang="zh-CN" altLang="en-US" sz="1800" u="none" strike="noStrike" dirty="0">
                          <a:solidFill>
                            <a:srgbClr val="FF0000"/>
                          </a:solidFill>
                          <a:effectLst/>
                        </a:rPr>
                        <a:t>≥</a:t>
                      </a:r>
                      <a:r>
                        <a:rPr lang="en-US" altLang="zh-CN" sz="1800" u="none" strike="noStrike" dirty="0">
                          <a:solidFill>
                            <a:srgbClr val="FF0000"/>
                          </a:solidFill>
                          <a:effectLst/>
                        </a:rPr>
                        <a:t>0.07MPa</a:t>
                      </a:r>
                      <a:br>
                        <a:rPr lang="en-US" altLang="zh-CN" sz="1400" u="none" strike="noStrike" dirty="0">
                          <a:effectLst/>
                        </a:rPr>
                      </a:br>
                      <a:endParaRPr lang="en-US" altLang="zh-CN" sz="1400" b="0"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39983">
                <a:tc>
                  <a:txBody>
                    <a:bodyPr/>
                    <a:lstStyle/>
                    <a:p>
                      <a:pPr algn="ctr" fontAlgn="ctr"/>
                      <a:r>
                        <a:rPr lang="en-US" altLang="zh-CN" sz="1800" u="none" strike="noStrike" dirty="0">
                          <a:solidFill>
                            <a:srgbClr val="FF0000"/>
                          </a:solidFill>
                          <a:effectLst/>
                        </a:rPr>
                        <a:t>H</a:t>
                      </a:r>
                      <a:r>
                        <a:rPr lang="zh-CN" altLang="en-US" sz="1800" u="none" strike="noStrike" dirty="0">
                          <a:solidFill>
                            <a:srgbClr val="FF0000"/>
                          </a:solidFill>
                          <a:effectLst/>
                        </a:rPr>
                        <a:t>＞</a:t>
                      </a:r>
                      <a:r>
                        <a:rPr lang="en-US" altLang="zh-CN" sz="1800" u="none" strike="noStrike" dirty="0">
                          <a:solidFill>
                            <a:srgbClr val="FF0000"/>
                          </a:solidFill>
                          <a:effectLst/>
                        </a:rPr>
                        <a:t>100</a:t>
                      </a:r>
                      <a:r>
                        <a:rPr lang="zh-CN" altLang="en-US" sz="1800" u="none" strike="noStrike" dirty="0">
                          <a:solidFill>
                            <a:srgbClr val="FF0000"/>
                          </a:solidFill>
                          <a:effectLst/>
                        </a:rPr>
                        <a:t>米</a:t>
                      </a:r>
                      <a:r>
                        <a:rPr lang="zh-CN" altLang="en-US" sz="1400" u="none" strike="noStrike" dirty="0">
                          <a:effectLst/>
                        </a:rPr>
                        <a:t>的超高层民用建筑</a:t>
                      </a:r>
                      <a:endParaRPr lang="zh-CN" altLang="en-US" sz="1400" b="0" i="0" u="none" strike="noStrike" dirty="0">
                        <a:solidFill>
                          <a:srgbClr val="00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CN" altLang="en-US" sz="1400" u="none" strike="noStrike" dirty="0">
                          <a:effectLst/>
                        </a:rPr>
                        <a:t>应保证最不利点消火栓静水压力</a:t>
                      </a:r>
                      <a:r>
                        <a:rPr lang="zh-CN" altLang="en-US" sz="1800" u="none" strike="noStrike" dirty="0">
                          <a:solidFill>
                            <a:srgbClr val="FF0000"/>
                          </a:solidFill>
                          <a:effectLst/>
                        </a:rPr>
                        <a:t>≥</a:t>
                      </a:r>
                      <a:r>
                        <a:rPr lang="en-US" altLang="zh-CN" sz="1800" u="none" strike="noStrike" dirty="0">
                          <a:solidFill>
                            <a:srgbClr val="FF0000"/>
                          </a:solidFill>
                          <a:effectLst/>
                        </a:rPr>
                        <a:t>0.15MPa</a:t>
                      </a:r>
                      <a:endParaRPr lang="zh-CN" altLang="en-US" sz="1800" b="0" i="0" u="none" strike="noStrike" dirty="0">
                        <a:solidFill>
                          <a:srgbClr val="FF0000"/>
                        </a:solidFill>
                        <a:effectLst/>
                        <a:latin typeface="微软雅黑"/>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文本框 243"/>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3.3</a:t>
            </a:r>
            <a:r>
              <a:rPr lang="zh-CN" altLang="en-US" sz="2800" b="1" dirty="0" smtClean="0">
                <a:solidFill>
                  <a:srgbClr val="4E5A62"/>
                </a:solidFill>
              </a:rPr>
              <a:t>、消防给水灭火系统的组成</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3.4</a:t>
            </a:r>
            <a:r>
              <a:rPr lang="zh-CN" altLang="en-US" sz="2800" b="1" dirty="0" smtClean="0">
                <a:solidFill>
                  <a:srgbClr val="4E5A62"/>
                </a:solidFill>
              </a:rPr>
              <a:t>、水泵房</a:t>
            </a:r>
            <a:endParaRPr lang="zh-CN" altLang="en-US" sz="2800" b="1" dirty="0">
              <a:solidFill>
                <a:srgbClr val="4E5A62"/>
              </a:solidFill>
            </a:endParaRPr>
          </a:p>
        </p:txBody>
      </p:sp>
      <p:sp>
        <p:nvSpPr>
          <p:cNvPr id="2" name="矩形 1"/>
          <p:cNvSpPr/>
          <p:nvPr/>
        </p:nvSpPr>
        <p:spPr>
          <a:xfrm>
            <a:off x="567558" y="761839"/>
            <a:ext cx="11053423" cy="3782895"/>
          </a:xfrm>
          <a:prstGeom prst="rect">
            <a:avLst/>
          </a:prstGeom>
        </p:spPr>
        <p:txBody>
          <a:bodyPr wrap="square">
            <a:spAutoFit/>
          </a:bodyPr>
          <a:lstStyle/>
          <a:p>
            <a:pPr>
              <a:lnSpc>
                <a:spcPct val="150000"/>
              </a:lnSpc>
            </a:pPr>
            <a:r>
              <a:rPr lang="zh-CN" altLang="en-US" dirty="0">
                <a:solidFill>
                  <a:srgbClr val="0000FF"/>
                </a:solidFill>
                <a:latin typeface="+mj-ea"/>
                <a:ea typeface="+mj-ea"/>
              </a:rPr>
              <a:t>独立建造的消防水泵房</a:t>
            </a:r>
            <a:r>
              <a:rPr lang="zh-CN" altLang="en-US" dirty="0" smtClean="0">
                <a:solidFill>
                  <a:srgbClr val="0000FF"/>
                </a:solidFill>
                <a:latin typeface="+mj-ea"/>
                <a:ea typeface="+mj-ea"/>
              </a:rPr>
              <a:t>：</a:t>
            </a:r>
            <a:endParaRPr lang="en-US" altLang="zh-CN" dirty="0" smtClean="0">
              <a:solidFill>
                <a:srgbClr val="0000FF"/>
              </a:solidFill>
              <a:latin typeface="+mj-ea"/>
              <a:ea typeface="+mj-ea"/>
            </a:endParaRPr>
          </a:p>
          <a:p>
            <a:pPr marL="285750" indent="-285750">
              <a:lnSpc>
                <a:spcPct val="150000"/>
              </a:lnSpc>
              <a:buFont typeface="Wingdings" panose="05000000000000000000" pitchFamily="2" charset="2"/>
              <a:buChar char="Ø"/>
            </a:pPr>
            <a:r>
              <a:rPr lang="zh-CN" altLang="en-US" dirty="0" smtClean="0">
                <a:latin typeface="+mj-ea"/>
                <a:ea typeface="+mj-ea"/>
              </a:rPr>
              <a:t>其</a:t>
            </a:r>
            <a:r>
              <a:rPr lang="zh-CN" altLang="en-US" dirty="0">
                <a:latin typeface="+mj-ea"/>
                <a:ea typeface="+mj-ea"/>
              </a:rPr>
              <a:t>耐火等级不应低于二级。附设在建筑中的消防水泵房应采用耐火极限不低于</a:t>
            </a:r>
            <a:r>
              <a:rPr lang="en-US" altLang="zh-CN" dirty="0">
                <a:latin typeface="+mj-ea"/>
                <a:ea typeface="+mj-ea"/>
              </a:rPr>
              <a:t>2.00h</a:t>
            </a:r>
            <a:r>
              <a:rPr lang="zh-CN" altLang="en-US" dirty="0">
                <a:latin typeface="+mj-ea"/>
                <a:ea typeface="+mj-ea"/>
              </a:rPr>
              <a:t>的隔墙和</a:t>
            </a:r>
            <a:r>
              <a:rPr lang="en-US" altLang="zh-CN" dirty="0">
                <a:latin typeface="+mj-ea"/>
                <a:ea typeface="+mj-ea"/>
              </a:rPr>
              <a:t>1.50h</a:t>
            </a:r>
            <a:r>
              <a:rPr lang="zh-CN" altLang="en-US" dirty="0">
                <a:latin typeface="+mj-ea"/>
                <a:ea typeface="+mj-ea"/>
              </a:rPr>
              <a:t>的楼板与其它部位隔开。</a:t>
            </a:r>
            <a:endParaRPr lang="zh-CN" altLang="en-US" dirty="0">
              <a:latin typeface="+mj-ea"/>
              <a:ea typeface="+mj-ea"/>
            </a:endParaRPr>
          </a:p>
          <a:p>
            <a:pPr marL="285750" indent="-285750">
              <a:lnSpc>
                <a:spcPct val="150000"/>
              </a:lnSpc>
              <a:buFont typeface="Wingdings" panose="05000000000000000000" pitchFamily="2" charset="2"/>
              <a:buChar char="Ø"/>
            </a:pPr>
            <a:r>
              <a:rPr lang="zh-CN" altLang="en-US" dirty="0">
                <a:latin typeface="+mj-ea"/>
                <a:ea typeface="+mj-ea"/>
              </a:rPr>
              <a:t>消防水泵房的门应采用甲级防火门。</a:t>
            </a:r>
            <a:endParaRPr lang="zh-CN" altLang="en-US" dirty="0">
              <a:latin typeface="+mj-ea"/>
              <a:ea typeface="+mj-ea"/>
            </a:endParaRPr>
          </a:p>
          <a:p>
            <a:pPr marL="285750" indent="-285750">
              <a:lnSpc>
                <a:spcPct val="150000"/>
              </a:lnSpc>
              <a:buFont typeface="Wingdings" panose="05000000000000000000" pitchFamily="2" charset="2"/>
              <a:buChar char="Ø"/>
            </a:pPr>
            <a:r>
              <a:rPr lang="zh-CN" altLang="en-US" dirty="0">
                <a:latin typeface="+mj-ea"/>
                <a:ea typeface="+mj-ea"/>
              </a:rPr>
              <a:t>消防水泵房应有不少于</a:t>
            </a:r>
            <a:r>
              <a:rPr lang="en-US" altLang="zh-CN" dirty="0">
                <a:latin typeface="+mj-ea"/>
                <a:ea typeface="+mj-ea"/>
              </a:rPr>
              <a:t>2</a:t>
            </a:r>
            <a:r>
              <a:rPr lang="zh-CN" altLang="en-US" dirty="0">
                <a:latin typeface="+mj-ea"/>
                <a:ea typeface="+mj-ea"/>
              </a:rPr>
              <a:t>条的出水管直接与消防给水管网连接。当其中一条出水管关闭时，其余的出水管应仍能通过全部用水量。出水管上应设置试验和检查用的压力表和</a:t>
            </a:r>
            <a:r>
              <a:rPr lang="en-US" altLang="zh-CN" dirty="0">
                <a:latin typeface="+mj-ea"/>
                <a:ea typeface="+mj-ea"/>
              </a:rPr>
              <a:t>DN65 </a:t>
            </a:r>
            <a:r>
              <a:rPr lang="zh-CN" altLang="en-US" dirty="0">
                <a:latin typeface="+mj-ea"/>
                <a:ea typeface="+mj-ea"/>
              </a:rPr>
              <a:t>的放水阀门。当存在超压可能时，出水管上应设置防超压设施。</a:t>
            </a:r>
            <a:endParaRPr lang="zh-CN" altLang="en-US" dirty="0">
              <a:latin typeface="+mj-ea"/>
              <a:ea typeface="+mj-ea"/>
            </a:endParaRPr>
          </a:p>
          <a:p>
            <a:pPr marL="285750" indent="-285750">
              <a:lnSpc>
                <a:spcPct val="150000"/>
              </a:lnSpc>
              <a:buFont typeface="Wingdings" panose="05000000000000000000" pitchFamily="2" charset="2"/>
              <a:buChar char="Ø"/>
            </a:pPr>
            <a:r>
              <a:rPr lang="zh-CN" altLang="en-US" dirty="0">
                <a:latin typeface="+mj-ea"/>
                <a:ea typeface="+mj-ea"/>
              </a:rPr>
              <a:t>设在地下的消防水泵房，其疏散楼梯、通道、门应当按照有关国家规范设计，金属爬梯不应视为主要安全疏散楼梯。</a:t>
            </a:r>
            <a:endParaRPr lang="zh-CN" altLang="en-US" dirty="0">
              <a:latin typeface="+mj-ea"/>
              <a:ea typeface="+mj-ea"/>
            </a:endParaRPr>
          </a:p>
        </p:txBody>
      </p:sp>
    </p:spTree>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3.5</a:t>
            </a:r>
            <a:r>
              <a:rPr lang="zh-CN" altLang="en-US" sz="2800" b="1" dirty="0" smtClean="0">
                <a:solidFill>
                  <a:srgbClr val="4E5A62"/>
                </a:solidFill>
              </a:rPr>
              <a:t>、室外消火栓系统</a:t>
            </a:r>
            <a:endParaRPr lang="zh-CN" altLang="en-US" sz="2800" b="1" dirty="0">
              <a:solidFill>
                <a:srgbClr val="4E5A62"/>
              </a:solidFill>
            </a:endParaRPr>
          </a:p>
        </p:txBody>
      </p:sp>
      <p:sp>
        <p:nvSpPr>
          <p:cNvPr id="2" name="矩形 1"/>
          <p:cNvSpPr/>
          <p:nvPr/>
        </p:nvSpPr>
        <p:spPr>
          <a:xfrm>
            <a:off x="567558" y="1011809"/>
            <a:ext cx="11007125" cy="923330"/>
          </a:xfrm>
          <a:prstGeom prst="rect">
            <a:avLst/>
          </a:prstGeom>
        </p:spPr>
        <p:txBody>
          <a:bodyPr wrap="square">
            <a:spAutoFit/>
          </a:bodyPr>
          <a:lstStyle/>
          <a:p>
            <a:pPr>
              <a:lnSpc>
                <a:spcPct val="150000"/>
              </a:lnSpc>
            </a:pPr>
            <a:r>
              <a:rPr lang="zh-CN" altLang="en-US" b="1" dirty="0">
                <a:solidFill>
                  <a:srgbClr val="0000FF"/>
                </a:solidFill>
                <a:latin typeface="+mj-ea"/>
                <a:ea typeface="+mj-ea"/>
              </a:rPr>
              <a:t>室外消火栓系统：</a:t>
            </a:r>
            <a:r>
              <a:rPr lang="zh-CN" altLang="en-US" dirty="0">
                <a:latin typeface="+mj-ea"/>
                <a:ea typeface="+mj-ea"/>
              </a:rPr>
              <a:t>是设置在建筑物外墙的消防给水系统主要承担城市、集镇、居住区、工矿企业、单体建筑等室外部分消防给水任务的设施。</a:t>
            </a:r>
            <a:endParaRPr lang="zh-CN" altLang="en-US" dirty="0">
              <a:latin typeface="+mj-ea"/>
              <a:ea typeface="+mj-ea"/>
            </a:endParaRPr>
          </a:p>
        </p:txBody>
      </p:sp>
      <p:sp>
        <p:nvSpPr>
          <p:cNvPr id="6" name="矩形 7"/>
          <p:cNvSpPr>
            <a:spLocks noChangeArrowheads="1"/>
          </p:cNvSpPr>
          <p:nvPr/>
        </p:nvSpPr>
        <p:spPr bwMode="auto">
          <a:xfrm>
            <a:off x="567559" y="1935139"/>
            <a:ext cx="6030011" cy="2585323"/>
          </a:xfrm>
          <a:prstGeom prst="rect">
            <a:avLst/>
          </a:prstGeom>
        </p:spPr>
        <p:txBody>
          <a:bodyPr wrap="square">
            <a:spAutoFit/>
          </a:bodyPr>
          <a:lstStyle/>
          <a:p>
            <a:pPr>
              <a:lnSpc>
                <a:spcPct val="150000"/>
              </a:lnSpc>
            </a:pPr>
            <a:r>
              <a:rPr lang="zh-CN" altLang="en-US" b="1" dirty="0">
                <a:solidFill>
                  <a:srgbClr val="0000FF"/>
                </a:solidFill>
                <a:latin typeface="+mj-ea"/>
                <a:ea typeface="+mj-ea"/>
              </a:rPr>
              <a:t>主要作用：</a:t>
            </a:r>
            <a:r>
              <a:rPr lang="zh-CN" altLang="en-US" dirty="0">
                <a:latin typeface="+mj-ea"/>
                <a:ea typeface="+mj-ea"/>
              </a:rPr>
              <a:t>为供消防车用水，室外消火栓有地上式和地下式两种，地下式有</a:t>
            </a:r>
            <a:r>
              <a:rPr lang="en-US" altLang="zh-CN" dirty="0">
                <a:latin typeface="+mj-ea"/>
                <a:ea typeface="+mj-ea"/>
              </a:rPr>
              <a:t>DN100</a:t>
            </a:r>
            <a:r>
              <a:rPr lang="zh-CN" altLang="en-US" dirty="0">
                <a:latin typeface="+mj-ea"/>
                <a:ea typeface="+mj-ea"/>
              </a:rPr>
              <a:t>和</a:t>
            </a:r>
            <a:r>
              <a:rPr lang="en-US" altLang="zh-CN" dirty="0">
                <a:latin typeface="+mj-ea"/>
                <a:ea typeface="+mj-ea"/>
              </a:rPr>
              <a:t>DN65</a:t>
            </a:r>
            <a:r>
              <a:rPr lang="zh-CN" altLang="en-US" dirty="0">
                <a:latin typeface="+mj-ea"/>
                <a:ea typeface="+mj-ea"/>
              </a:rPr>
              <a:t>栓口各一个。</a:t>
            </a:r>
            <a:endParaRPr lang="zh-CN" altLang="en-US" dirty="0">
              <a:latin typeface="+mj-ea"/>
              <a:ea typeface="+mj-ea"/>
            </a:endParaRPr>
          </a:p>
          <a:p>
            <a:pPr>
              <a:lnSpc>
                <a:spcPct val="150000"/>
              </a:lnSpc>
            </a:pPr>
            <a:r>
              <a:rPr lang="zh-CN" altLang="en-US" b="1" dirty="0">
                <a:solidFill>
                  <a:srgbClr val="0000FF"/>
                </a:solidFill>
                <a:latin typeface="+mj-ea"/>
                <a:ea typeface="+mj-ea"/>
              </a:rPr>
              <a:t>设置要求：</a:t>
            </a:r>
            <a:r>
              <a:rPr lang="zh-CN" altLang="en-US" dirty="0">
                <a:latin typeface="+mj-ea"/>
                <a:ea typeface="+mj-ea"/>
              </a:rPr>
              <a:t>距路边不应大于</a:t>
            </a:r>
            <a:r>
              <a:rPr lang="en-US" altLang="zh-CN" dirty="0">
                <a:latin typeface="+mj-ea"/>
                <a:ea typeface="+mj-ea"/>
              </a:rPr>
              <a:t>2</a:t>
            </a:r>
            <a:r>
              <a:rPr lang="zh-CN" altLang="en-US" dirty="0">
                <a:latin typeface="+mj-ea"/>
                <a:ea typeface="+mj-ea"/>
              </a:rPr>
              <a:t>米，两个消火栓的间距不应大于</a:t>
            </a:r>
            <a:r>
              <a:rPr lang="en-US" altLang="zh-CN" dirty="0">
                <a:latin typeface="+mj-ea"/>
                <a:ea typeface="+mj-ea"/>
              </a:rPr>
              <a:t>120</a:t>
            </a:r>
            <a:r>
              <a:rPr lang="zh-CN" altLang="en-US" dirty="0">
                <a:latin typeface="+mj-ea"/>
                <a:ea typeface="+mj-ea"/>
              </a:rPr>
              <a:t>米，距建筑物外墙边不应小于</a:t>
            </a:r>
            <a:r>
              <a:rPr lang="en-US" altLang="zh-CN" dirty="0">
                <a:latin typeface="+mj-ea"/>
                <a:ea typeface="+mj-ea"/>
              </a:rPr>
              <a:t>5</a:t>
            </a:r>
            <a:r>
              <a:rPr lang="zh-CN" altLang="en-US" dirty="0">
                <a:latin typeface="+mj-ea"/>
                <a:ea typeface="+mj-ea"/>
              </a:rPr>
              <a:t>米</a:t>
            </a:r>
            <a:r>
              <a:rPr lang="zh-CN" altLang="en-US" dirty="0" smtClean="0">
                <a:latin typeface="+mj-ea"/>
                <a:ea typeface="+mj-ea"/>
              </a:rPr>
              <a:t>，如</a:t>
            </a:r>
            <a:r>
              <a:rPr lang="zh-CN" altLang="en-US" dirty="0">
                <a:latin typeface="+mj-ea"/>
                <a:ea typeface="+mj-ea"/>
              </a:rPr>
              <a:t>建筑物在市政消火栓保护半径</a:t>
            </a:r>
            <a:r>
              <a:rPr lang="en-US" altLang="zh-CN" dirty="0">
                <a:latin typeface="+mj-ea"/>
                <a:ea typeface="+mj-ea"/>
              </a:rPr>
              <a:t>150</a:t>
            </a:r>
            <a:r>
              <a:rPr lang="zh-CN" altLang="en-US" dirty="0">
                <a:latin typeface="+mj-ea"/>
                <a:ea typeface="+mj-ea"/>
              </a:rPr>
              <a:t>米以内，且消防用水量不超过</a:t>
            </a:r>
            <a:r>
              <a:rPr lang="en-US" altLang="zh-CN" dirty="0">
                <a:latin typeface="+mj-ea"/>
                <a:ea typeface="+mj-ea"/>
              </a:rPr>
              <a:t>15L/s</a:t>
            </a:r>
            <a:r>
              <a:rPr lang="zh-CN" altLang="en-US" dirty="0">
                <a:latin typeface="+mj-ea"/>
                <a:ea typeface="+mj-ea"/>
              </a:rPr>
              <a:t>时，可不设室外消火栓。</a:t>
            </a:r>
            <a:endParaRPr lang="zh-CN" altLang="en-US" dirty="0">
              <a:latin typeface="+mj-ea"/>
              <a:ea typeface="+mj-ea"/>
            </a:endParaRPr>
          </a:p>
        </p:txBody>
      </p:sp>
      <p:pic>
        <p:nvPicPr>
          <p:cNvPr id="7" name="Picture 4" descr="地下和地上消火栓"/>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03696" y="4175480"/>
            <a:ext cx="2608679" cy="2153324"/>
          </a:xfrm>
          <a:prstGeom prst="rect">
            <a:avLst/>
          </a:prstGeom>
          <a:noFill/>
          <a:ln w="9525">
            <a:solidFill>
              <a:srgbClr val="001558"/>
            </a:solidFill>
            <a:miter lim="800000"/>
            <a:headEnd/>
            <a:tailEnd/>
          </a:ln>
          <a:extLst>
            <a:ext uri="{909E8E84-426E-40DD-AFC4-6F175D3DCCD1}">
              <a14:hiddenFill xmlns:a14="http://schemas.microsoft.com/office/drawing/2010/main">
                <a:solidFill>
                  <a:srgbClr val="FFFFFF"/>
                </a:solidFill>
              </a14:hiddenFill>
            </a:ext>
          </a:extLst>
        </p:spPr>
      </p:pic>
      <p:grpSp>
        <p:nvGrpSpPr>
          <p:cNvPr id="8" name="Group 6"/>
          <p:cNvGrpSpPr/>
          <p:nvPr/>
        </p:nvGrpSpPr>
        <p:grpSpPr bwMode="auto">
          <a:xfrm>
            <a:off x="6597570" y="1935139"/>
            <a:ext cx="5315408" cy="4051140"/>
            <a:chOff x="0" y="0"/>
            <a:chExt cx="5455" cy="2952"/>
          </a:xfrm>
        </p:grpSpPr>
        <p:pic>
          <p:nvPicPr>
            <p:cNvPr id="9" name="Picture 7" descr="DSCF0014"/>
            <p:cNvPicPr>
              <a:picLocks noChangeAspect="1" noChangeArrowheads="1"/>
            </p:cNvPicPr>
            <p:nvPr/>
          </p:nvPicPr>
          <p:blipFill>
            <a:blip r:embed="rId2">
              <a:lum bright="12000" contrast="36000"/>
              <a:extLst>
                <a:ext uri="{28A0092B-C50C-407E-A947-70E740481C1C}">
                  <a14:useLocalDpi xmlns:a14="http://schemas.microsoft.com/office/drawing/2010/main" val="0"/>
                </a:ext>
              </a:extLst>
            </a:blip>
            <a:srcRect/>
            <a:stretch>
              <a:fillRect/>
            </a:stretch>
          </p:blipFill>
          <p:spPr bwMode="auto">
            <a:xfrm>
              <a:off x="1225" y="0"/>
              <a:ext cx="3130" cy="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8"/>
            <p:cNvSpPr>
              <a:spLocks noChangeArrowheads="1"/>
            </p:cNvSpPr>
            <p:nvPr/>
          </p:nvSpPr>
          <p:spPr bwMode="auto">
            <a:xfrm>
              <a:off x="3856" y="68"/>
              <a:ext cx="1599" cy="317"/>
            </a:xfrm>
            <a:prstGeom prst="wedgeRoundRectCallout">
              <a:avLst>
                <a:gd name="adj1" fmla="val -75606"/>
                <a:gd name="adj2" fmla="val 219083"/>
                <a:gd name="adj3" fmla="val 16667"/>
              </a:avLst>
            </a:prstGeom>
            <a:solidFill>
              <a:schemeClr val="tx2"/>
            </a:solidFill>
            <a:ln w="9525">
              <a:solidFill>
                <a:schemeClr val="bg2"/>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en-US" altLang="zh-CN" sz="1400" b="1">
                  <a:solidFill>
                    <a:schemeClr val="bg2"/>
                  </a:solidFill>
                  <a:latin typeface="Arial" panose="020B0604020202020204" pitchFamily="34" charset="0"/>
                  <a:ea typeface="宋体" pitchFamily="2" charset="-122"/>
                  <a:cs typeface="Arial" panose="020B0604020202020204" pitchFamily="34" charset="0"/>
                </a:rPr>
                <a:t>DN65</a:t>
              </a:r>
              <a:r>
                <a:rPr lang="zh-CN" altLang="en-US" sz="1400" b="1">
                  <a:solidFill>
                    <a:schemeClr val="bg2"/>
                  </a:solidFill>
                  <a:latin typeface="Arial" panose="020B0604020202020204" pitchFamily="34" charset="0"/>
                  <a:ea typeface="宋体" pitchFamily="2" charset="-122"/>
                  <a:cs typeface="Arial" panose="020B0604020202020204" pitchFamily="34" charset="0"/>
                </a:rPr>
                <a:t>水带接口</a:t>
              </a:r>
              <a:endParaRPr lang="zh-CN" altLang="en-US" sz="1400" b="1">
                <a:solidFill>
                  <a:schemeClr val="bg2"/>
                </a:solidFill>
                <a:latin typeface="Arial" panose="020B0604020202020204" pitchFamily="34" charset="0"/>
                <a:ea typeface="宋体" pitchFamily="2" charset="-122"/>
                <a:cs typeface="Arial" panose="020B0604020202020204" pitchFamily="34" charset="0"/>
              </a:endParaRPr>
            </a:p>
          </p:txBody>
        </p:sp>
        <p:sp>
          <p:nvSpPr>
            <p:cNvPr id="11" name="AutoShape 9"/>
            <p:cNvSpPr>
              <a:spLocks noChangeArrowheads="1"/>
            </p:cNvSpPr>
            <p:nvPr/>
          </p:nvSpPr>
          <p:spPr bwMode="auto">
            <a:xfrm>
              <a:off x="4173" y="1383"/>
              <a:ext cx="1089" cy="499"/>
            </a:xfrm>
            <a:prstGeom prst="wedgeRoundRectCallout">
              <a:avLst>
                <a:gd name="adj1" fmla="val -154866"/>
                <a:gd name="adj2" fmla="val 189079"/>
                <a:gd name="adj3" fmla="val 16667"/>
              </a:avLst>
            </a:prstGeom>
            <a:solidFill>
              <a:schemeClr val="tx2"/>
            </a:solidFill>
            <a:ln w="9525">
              <a:solidFill>
                <a:schemeClr val="bg2"/>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1400" b="1">
                  <a:solidFill>
                    <a:schemeClr val="bg2"/>
                  </a:solidFill>
                  <a:latin typeface="Arial" panose="020B0604020202020204" pitchFamily="34" charset="0"/>
                  <a:ea typeface="宋体" pitchFamily="2" charset="-122"/>
                </a:rPr>
                <a:t>进水管口及法兰盘</a:t>
              </a:r>
              <a:endParaRPr lang="zh-CN" altLang="en-US" sz="1400" b="1">
                <a:solidFill>
                  <a:schemeClr val="bg2"/>
                </a:solidFill>
                <a:latin typeface="Arial" panose="020B0604020202020204" pitchFamily="34" charset="0"/>
                <a:ea typeface="宋体" pitchFamily="2" charset="-122"/>
              </a:endParaRPr>
            </a:p>
          </p:txBody>
        </p:sp>
        <p:sp>
          <p:nvSpPr>
            <p:cNvPr id="12" name="AutoShape 10"/>
            <p:cNvSpPr>
              <a:spLocks noChangeArrowheads="1"/>
            </p:cNvSpPr>
            <p:nvPr/>
          </p:nvSpPr>
          <p:spPr bwMode="auto">
            <a:xfrm>
              <a:off x="293" y="1251"/>
              <a:ext cx="1349" cy="388"/>
            </a:xfrm>
            <a:prstGeom prst="wedgeRoundRectCallout">
              <a:avLst>
                <a:gd name="adj1" fmla="val 151875"/>
                <a:gd name="adj2" fmla="val -175389"/>
                <a:gd name="adj3" fmla="val 16667"/>
              </a:avLst>
            </a:prstGeom>
            <a:solidFill>
              <a:schemeClr val="tx2"/>
            </a:solidFill>
            <a:ln w="9525">
              <a:solidFill>
                <a:schemeClr val="bg2"/>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1800" b="1" dirty="0">
                  <a:solidFill>
                    <a:schemeClr val="bg2"/>
                  </a:solidFill>
                  <a:latin typeface="Arial" panose="020B0604020202020204" pitchFamily="34" charset="0"/>
                  <a:ea typeface="宋体" pitchFamily="2" charset="-122"/>
                </a:rPr>
                <a:t>套筒开关</a:t>
              </a:r>
              <a:endParaRPr lang="zh-CN" altLang="en-US" sz="1800" b="1" dirty="0">
                <a:solidFill>
                  <a:schemeClr val="bg2"/>
                </a:solidFill>
                <a:latin typeface="Arial" panose="020B0604020202020204" pitchFamily="34" charset="0"/>
                <a:ea typeface="宋体" pitchFamily="2" charset="-122"/>
              </a:endParaRPr>
            </a:p>
          </p:txBody>
        </p:sp>
        <p:sp>
          <p:nvSpPr>
            <p:cNvPr id="13" name="AutoShape 11"/>
            <p:cNvSpPr>
              <a:spLocks noChangeArrowheads="1"/>
            </p:cNvSpPr>
            <p:nvPr/>
          </p:nvSpPr>
          <p:spPr bwMode="auto">
            <a:xfrm>
              <a:off x="0" y="46"/>
              <a:ext cx="1349" cy="443"/>
            </a:xfrm>
            <a:prstGeom prst="wedgeRoundRectCallout">
              <a:avLst>
                <a:gd name="adj1" fmla="val 121991"/>
                <a:gd name="adj2" fmla="val 105148"/>
                <a:gd name="adj3" fmla="val 16667"/>
              </a:avLst>
            </a:prstGeom>
            <a:solidFill>
              <a:schemeClr val="tx2"/>
            </a:solidFill>
            <a:ln w="9525">
              <a:solidFill>
                <a:schemeClr val="bg2"/>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en-US" altLang="zh-CN" sz="1400" b="1">
                  <a:solidFill>
                    <a:schemeClr val="bg2"/>
                  </a:solidFill>
                  <a:latin typeface="Arial" panose="020B0604020202020204" pitchFamily="34" charset="0"/>
                  <a:ea typeface="宋体" pitchFamily="2" charset="-122"/>
                </a:rPr>
                <a:t>DN100</a:t>
              </a:r>
              <a:r>
                <a:rPr lang="zh-CN" altLang="en-US" sz="1400" b="1">
                  <a:solidFill>
                    <a:schemeClr val="bg2"/>
                  </a:solidFill>
                  <a:latin typeface="Arial" panose="020B0604020202020204" pitchFamily="34" charset="0"/>
                  <a:ea typeface="宋体" pitchFamily="2" charset="-122"/>
                </a:rPr>
                <a:t>吸水管接口</a:t>
              </a:r>
              <a:endParaRPr lang="zh-CN" altLang="en-US" sz="1400" b="1">
                <a:solidFill>
                  <a:schemeClr val="bg2"/>
                </a:solidFill>
                <a:latin typeface="Arial" panose="020B0604020202020204" pitchFamily="34" charset="0"/>
                <a:ea typeface="宋体" pitchFamily="2" charset="-122"/>
              </a:endParaRPr>
            </a:p>
          </p:txBody>
        </p:sp>
      </p:grpSp>
    </p:spTree>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 name="矩形 1"/>
          <p:cNvSpPr/>
          <p:nvPr/>
        </p:nvSpPr>
        <p:spPr>
          <a:xfrm>
            <a:off x="567559" y="942361"/>
            <a:ext cx="10868228" cy="923330"/>
          </a:xfrm>
          <a:prstGeom prst="rect">
            <a:avLst/>
          </a:prstGeom>
        </p:spPr>
        <p:txBody>
          <a:bodyPr wrap="square">
            <a:spAutoFit/>
          </a:bodyPr>
          <a:lstStyle/>
          <a:p>
            <a:pPr>
              <a:lnSpc>
                <a:spcPct val="150000"/>
              </a:lnSpc>
            </a:pPr>
            <a:r>
              <a:rPr lang="zh-CN" altLang="en-US" b="1" dirty="0">
                <a:solidFill>
                  <a:srgbClr val="0000FF"/>
                </a:solidFill>
                <a:latin typeface="+mj-ea"/>
                <a:ea typeface="+mj-ea"/>
              </a:rPr>
              <a:t>室内消火栓系统：</a:t>
            </a:r>
            <a:r>
              <a:rPr lang="zh-CN" altLang="en-US" dirty="0">
                <a:latin typeface="+mj-ea"/>
                <a:ea typeface="+mj-ea"/>
              </a:rPr>
              <a:t>是既可供火灾现场人员使用消火栓箱内的消防水喉或者水枪扑救建筑物的初期火灾，又可供消防队员扑救建筑物大火的室内灭火系统。 </a:t>
            </a:r>
            <a:endParaRPr lang="zh-CN" altLang="en-US" dirty="0">
              <a:latin typeface="+mj-ea"/>
              <a:ea typeface="+mj-ea"/>
            </a:endParaRPr>
          </a:p>
        </p:txBody>
      </p:sp>
      <p:sp>
        <p:nvSpPr>
          <p:cNvPr id="3" name="矩形 2"/>
          <p:cNvSpPr/>
          <p:nvPr/>
        </p:nvSpPr>
        <p:spPr>
          <a:xfrm>
            <a:off x="567560" y="1865691"/>
            <a:ext cx="4862067" cy="3831818"/>
          </a:xfrm>
          <a:prstGeom prst="rect">
            <a:avLst/>
          </a:prstGeom>
        </p:spPr>
        <p:txBody>
          <a:bodyPr wrap="square">
            <a:spAutoFit/>
          </a:bodyPr>
          <a:lstStyle/>
          <a:p>
            <a:pPr>
              <a:lnSpc>
                <a:spcPct val="150000"/>
              </a:lnSpc>
            </a:pPr>
            <a:r>
              <a:rPr lang="zh-CN" altLang="en-US" b="1" dirty="0">
                <a:solidFill>
                  <a:srgbClr val="0000FF"/>
                </a:solidFill>
                <a:latin typeface="+mj-ea"/>
                <a:ea typeface="+mj-ea"/>
              </a:rPr>
              <a:t> 室内消火栓系统组成：</a:t>
            </a:r>
            <a:endParaRPr lang="zh-CN" altLang="en-US" b="1" dirty="0">
              <a:solidFill>
                <a:srgbClr val="0000FF"/>
              </a:solidFill>
              <a:latin typeface="+mj-ea"/>
              <a:ea typeface="+mj-ea"/>
            </a:endParaRPr>
          </a:p>
          <a:p>
            <a:pPr marL="342900" indent="-342900">
              <a:lnSpc>
                <a:spcPct val="150000"/>
              </a:lnSpc>
              <a:buFont typeface="+mj-lt"/>
              <a:buAutoNum type="arabicParenR"/>
            </a:pPr>
            <a:r>
              <a:rPr lang="zh-CN" altLang="en-US" dirty="0" smtClean="0">
                <a:latin typeface="+mj-ea"/>
                <a:ea typeface="+mj-ea"/>
              </a:rPr>
              <a:t>消防</a:t>
            </a:r>
            <a:r>
              <a:rPr lang="zh-CN" altLang="en-US" dirty="0">
                <a:latin typeface="+mj-ea"/>
                <a:ea typeface="+mj-ea"/>
              </a:rPr>
              <a:t>水源：室外供水管网、天然水源、</a:t>
            </a:r>
            <a:r>
              <a:rPr lang="zh-CN" altLang="en-US" dirty="0" smtClean="0">
                <a:latin typeface="+mj-ea"/>
                <a:ea typeface="+mj-ea"/>
              </a:rPr>
              <a:t>消防</a:t>
            </a:r>
            <a:r>
              <a:rPr lang="zh-CN" altLang="en-US" dirty="0">
                <a:latin typeface="+mj-ea"/>
                <a:ea typeface="+mj-ea"/>
              </a:rPr>
              <a:t>水池和其他水源；</a:t>
            </a:r>
            <a:endParaRPr lang="zh-CN" altLang="en-US" dirty="0">
              <a:latin typeface="+mj-ea"/>
              <a:ea typeface="+mj-ea"/>
            </a:endParaRPr>
          </a:p>
          <a:p>
            <a:pPr marL="342900" indent="-342900">
              <a:lnSpc>
                <a:spcPct val="150000"/>
              </a:lnSpc>
              <a:buFont typeface="+mj-lt"/>
              <a:buAutoNum type="arabicParenR"/>
            </a:pPr>
            <a:r>
              <a:rPr lang="zh-CN" altLang="en-US" dirty="0" smtClean="0">
                <a:latin typeface="+mj-ea"/>
                <a:ea typeface="+mj-ea"/>
              </a:rPr>
              <a:t>消防</a:t>
            </a:r>
            <a:r>
              <a:rPr lang="zh-CN" altLang="en-US" dirty="0">
                <a:latin typeface="+mj-ea"/>
                <a:ea typeface="+mj-ea"/>
              </a:rPr>
              <a:t>供水设备：消防水池、消防水泵</a:t>
            </a:r>
            <a:r>
              <a:rPr lang="zh-CN" altLang="en-US" dirty="0" smtClean="0">
                <a:latin typeface="+mj-ea"/>
                <a:ea typeface="+mj-ea"/>
              </a:rPr>
              <a:t>、高位</a:t>
            </a:r>
            <a:r>
              <a:rPr lang="zh-CN" altLang="en-US" dirty="0">
                <a:latin typeface="+mj-ea"/>
                <a:ea typeface="+mj-ea"/>
              </a:rPr>
              <a:t>消防水箱、稳压设施、水泵接合器；</a:t>
            </a:r>
            <a:endParaRPr lang="zh-CN" altLang="en-US" dirty="0">
              <a:latin typeface="+mj-ea"/>
              <a:ea typeface="+mj-ea"/>
            </a:endParaRPr>
          </a:p>
          <a:p>
            <a:pPr marL="342900" indent="-342900">
              <a:lnSpc>
                <a:spcPct val="150000"/>
              </a:lnSpc>
              <a:buFont typeface="+mj-lt"/>
              <a:buAutoNum type="arabicParenR"/>
            </a:pPr>
            <a:r>
              <a:rPr lang="zh-CN" altLang="en-US" dirty="0" smtClean="0">
                <a:latin typeface="+mj-ea"/>
                <a:ea typeface="+mj-ea"/>
              </a:rPr>
              <a:t>室</a:t>
            </a:r>
            <a:r>
              <a:rPr lang="zh-CN" altLang="en-US" dirty="0">
                <a:latin typeface="+mj-ea"/>
                <a:ea typeface="+mj-ea"/>
              </a:rPr>
              <a:t>内消防给水管网：引入管、干管、支管、竖管和相应的配件、附件；</a:t>
            </a:r>
            <a:endParaRPr lang="zh-CN" altLang="en-US" dirty="0">
              <a:latin typeface="+mj-ea"/>
              <a:ea typeface="+mj-ea"/>
            </a:endParaRPr>
          </a:p>
          <a:p>
            <a:pPr marL="342900" indent="-342900">
              <a:lnSpc>
                <a:spcPct val="150000"/>
              </a:lnSpc>
              <a:buFont typeface="+mj-lt"/>
              <a:buAutoNum type="arabicParenR"/>
            </a:pPr>
            <a:r>
              <a:rPr lang="zh-CN" altLang="en-US" dirty="0" smtClean="0">
                <a:latin typeface="+mj-ea"/>
                <a:ea typeface="+mj-ea"/>
              </a:rPr>
              <a:t>室</a:t>
            </a:r>
            <a:r>
              <a:rPr lang="zh-CN" altLang="en-US" dirty="0">
                <a:latin typeface="+mj-ea"/>
                <a:ea typeface="+mj-ea"/>
              </a:rPr>
              <a:t>内消火栓设施：消火栓、水带、水枪、消防卷盘、接扣、启泵按钮等。</a:t>
            </a:r>
            <a:endParaRPr lang="zh-TW" altLang="en-US" dirty="0">
              <a:latin typeface="+mj-ea"/>
              <a:ea typeface="+mj-ea"/>
            </a:endParaRPr>
          </a:p>
        </p:txBody>
      </p:sp>
      <p:grpSp>
        <p:nvGrpSpPr>
          <p:cNvPr id="6" name="Group 6"/>
          <p:cNvGrpSpPr/>
          <p:nvPr/>
        </p:nvGrpSpPr>
        <p:grpSpPr bwMode="auto">
          <a:xfrm>
            <a:off x="5104435" y="1404026"/>
            <a:ext cx="6766131" cy="4691315"/>
            <a:chOff x="0" y="0"/>
            <a:chExt cx="4808" cy="2663"/>
          </a:xfrm>
        </p:grpSpPr>
        <p:grpSp>
          <p:nvGrpSpPr>
            <p:cNvPr id="7" name="Group 7"/>
            <p:cNvGrpSpPr/>
            <p:nvPr/>
          </p:nvGrpSpPr>
          <p:grpSpPr bwMode="auto">
            <a:xfrm>
              <a:off x="0" y="0"/>
              <a:ext cx="4808" cy="2663"/>
              <a:chOff x="0" y="0"/>
              <a:chExt cx="5723" cy="3566"/>
            </a:xfrm>
          </p:grpSpPr>
          <p:grpSp>
            <p:nvGrpSpPr>
              <p:cNvPr id="9" name="Group 8"/>
              <p:cNvGrpSpPr/>
              <p:nvPr/>
            </p:nvGrpSpPr>
            <p:grpSpPr bwMode="auto">
              <a:xfrm rot="5400000">
                <a:off x="2268" y="3121"/>
                <a:ext cx="138" cy="138"/>
                <a:chOff x="0" y="0"/>
                <a:chExt cx="138" cy="138"/>
              </a:xfrm>
            </p:grpSpPr>
            <p:sp>
              <p:nvSpPr>
                <p:cNvPr id="230" name="Freeform 9"/>
                <p:cNvSpPr>
                  <a:spLocks noChangeArrowheads="1"/>
                </p:cNvSpPr>
                <p:nvPr/>
              </p:nvSpPr>
              <p:spPr bwMode="auto">
                <a:xfrm>
                  <a:off x="0" y="0"/>
                  <a:ext cx="138" cy="138"/>
                </a:xfrm>
                <a:custGeom>
                  <a:avLst/>
                  <a:gdLst>
                    <a:gd name="T0" fmla="*/ 30 w 629"/>
                    <a:gd name="T1" fmla="*/ 15 h 629"/>
                    <a:gd name="T2" fmla="*/ 28 w 629"/>
                    <a:gd name="T3" fmla="*/ 7 h 629"/>
                    <a:gd name="T4" fmla="*/ 23 w 629"/>
                    <a:gd name="T5" fmla="*/ 2 h 629"/>
                    <a:gd name="T6" fmla="*/ 15 w 629"/>
                    <a:gd name="T7" fmla="*/ 0 h 629"/>
                    <a:gd name="T8" fmla="*/ 8 w 629"/>
                    <a:gd name="T9" fmla="*/ 2 h 629"/>
                    <a:gd name="T10" fmla="*/ 2 w 629"/>
                    <a:gd name="T11" fmla="*/ 7 h 629"/>
                    <a:gd name="T12" fmla="*/ 0 w 629"/>
                    <a:gd name="T13" fmla="*/ 15 h 629"/>
                    <a:gd name="T14" fmla="*/ 2 w 629"/>
                    <a:gd name="T15" fmla="*/ 23 h 629"/>
                    <a:gd name="T16" fmla="*/ 8 w 629"/>
                    <a:gd name="T17" fmla="*/ 28 h 629"/>
                    <a:gd name="T18" fmla="*/ 15 w 629"/>
                    <a:gd name="T19" fmla="*/ 30 h 629"/>
                    <a:gd name="T20" fmla="*/ 23 w 629"/>
                    <a:gd name="T21" fmla="*/ 28 h 629"/>
                    <a:gd name="T22" fmla="*/ 28 w 629"/>
                    <a:gd name="T23" fmla="*/ 23 h 629"/>
                    <a:gd name="T24" fmla="*/ 30 w 629"/>
                    <a:gd name="T25" fmla="*/ 15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38100">
                  <a:solidFill>
                    <a:srgbClr val="FF0000"/>
                  </a:solidFill>
                  <a:miter lim="800000"/>
                </a:ln>
                <a:extLst>
                  <a:ext uri="{909E8E84-426E-40DD-AFC4-6F175D3DCCD1}">
                    <a14:hiddenFill xmlns:a14="http://schemas.microsoft.com/office/drawing/2010/main">
                      <a:solidFill>
                        <a:srgbClr val="FFFFFF"/>
                      </a:solidFill>
                    </a14:hiddenFill>
                  </a:ext>
                </a:extLst>
              </p:spPr>
              <p:txBody>
                <a:bodyPr rot="10800000" vert="eaVert"/>
                <a:lstStyle/>
                <a:p>
                  <a:endParaRPr lang="zh-TW" altLang="en-US"/>
                </a:p>
              </p:txBody>
            </p:sp>
            <p:sp>
              <p:nvSpPr>
                <p:cNvPr id="231" name="Line 10"/>
                <p:cNvSpPr>
                  <a:spLocks noChangeShapeType="1"/>
                </p:cNvSpPr>
                <p:nvPr/>
              </p:nvSpPr>
              <p:spPr bwMode="auto">
                <a:xfrm flipV="1">
                  <a:off x="71" y="0"/>
                  <a:ext cx="0" cy="91"/>
                </a:xfrm>
                <a:prstGeom prst="line">
                  <a:avLst/>
                </a:prstGeom>
                <a:noFill/>
                <a:ln w="57150">
                  <a:solidFill>
                    <a:srgbClr val="FF0000"/>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grpSp>
          <p:grpSp>
            <p:nvGrpSpPr>
              <p:cNvPr id="10" name="Group 11"/>
              <p:cNvGrpSpPr/>
              <p:nvPr/>
            </p:nvGrpSpPr>
            <p:grpSpPr bwMode="auto">
              <a:xfrm>
                <a:off x="0" y="0"/>
                <a:ext cx="5723" cy="3566"/>
                <a:chOff x="0" y="0"/>
                <a:chExt cx="5723" cy="3566"/>
              </a:xfrm>
            </p:grpSpPr>
            <p:sp>
              <p:nvSpPr>
                <p:cNvPr id="11" name="Line 12"/>
                <p:cNvSpPr>
                  <a:spLocks noChangeShapeType="1"/>
                </p:cNvSpPr>
                <p:nvPr/>
              </p:nvSpPr>
              <p:spPr bwMode="auto">
                <a:xfrm flipV="1">
                  <a:off x="2340" y="560"/>
                  <a:ext cx="153"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nvGrpSpPr>
                <p:cNvPr id="12" name="Group 13"/>
                <p:cNvGrpSpPr/>
                <p:nvPr/>
              </p:nvGrpSpPr>
              <p:grpSpPr bwMode="auto">
                <a:xfrm>
                  <a:off x="0" y="0"/>
                  <a:ext cx="5723" cy="3566"/>
                  <a:chOff x="0" y="0"/>
                  <a:chExt cx="5723" cy="3566"/>
                </a:xfrm>
              </p:grpSpPr>
              <p:sp>
                <p:nvSpPr>
                  <p:cNvPr id="13" name="Line 14"/>
                  <p:cNvSpPr>
                    <a:spLocks noChangeShapeType="1"/>
                  </p:cNvSpPr>
                  <p:nvPr/>
                </p:nvSpPr>
                <p:spPr bwMode="auto">
                  <a:xfrm flipV="1">
                    <a:off x="2339" y="333"/>
                    <a:ext cx="153"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nvGrpSpPr>
                  <p:cNvPr id="14" name="Group 15"/>
                  <p:cNvGrpSpPr/>
                  <p:nvPr/>
                </p:nvGrpSpPr>
                <p:grpSpPr bwMode="auto">
                  <a:xfrm>
                    <a:off x="0" y="0"/>
                    <a:ext cx="5723" cy="3566"/>
                    <a:chOff x="0" y="0"/>
                    <a:chExt cx="5723" cy="3566"/>
                  </a:xfrm>
                </p:grpSpPr>
                <p:sp>
                  <p:nvSpPr>
                    <p:cNvPr id="15" name="Line 16"/>
                    <p:cNvSpPr>
                      <a:spLocks noChangeShapeType="1"/>
                    </p:cNvSpPr>
                    <p:nvPr/>
                  </p:nvSpPr>
                  <p:spPr bwMode="auto">
                    <a:xfrm>
                      <a:off x="1750" y="962"/>
                      <a:ext cx="2482"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6" name="Line 17"/>
                    <p:cNvSpPr>
                      <a:spLocks noChangeShapeType="1"/>
                    </p:cNvSpPr>
                    <p:nvPr/>
                  </p:nvSpPr>
                  <p:spPr bwMode="auto">
                    <a:xfrm>
                      <a:off x="4216" y="950"/>
                      <a:ext cx="0" cy="165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7" name="Line 18"/>
                    <p:cNvSpPr>
                      <a:spLocks noChangeShapeType="1"/>
                    </p:cNvSpPr>
                    <p:nvPr/>
                  </p:nvSpPr>
                  <p:spPr bwMode="auto">
                    <a:xfrm flipH="1">
                      <a:off x="1750" y="2601"/>
                      <a:ext cx="3240"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8" name="Line 19"/>
                    <p:cNvSpPr>
                      <a:spLocks noChangeShapeType="1"/>
                    </p:cNvSpPr>
                    <p:nvPr/>
                  </p:nvSpPr>
                  <p:spPr bwMode="auto">
                    <a:xfrm>
                      <a:off x="1769" y="962"/>
                      <a:ext cx="0" cy="1633"/>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9" name="Line 20"/>
                    <p:cNvSpPr>
                      <a:spLocks noChangeShapeType="1"/>
                    </p:cNvSpPr>
                    <p:nvPr/>
                  </p:nvSpPr>
                  <p:spPr bwMode="auto">
                    <a:xfrm>
                      <a:off x="2404" y="962"/>
                      <a:ext cx="0" cy="1633"/>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0" name="Line 21"/>
                    <p:cNvSpPr>
                      <a:spLocks noChangeShapeType="1"/>
                    </p:cNvSpPr>
                    <p:nvPr/>
                  </p:nvSpPr>
                  <p:spPr bwMode="auto">
                    <a:xfrm>
                      <a:off x="2994" y="962"/>
                      <a:ext cx="0" cy="1633"/>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1" name="Line 22"/>
                    <p:cNvSpPr>
                      <a:spLocks noChangeShapeType="1"/>
                    </p:cNvSpPr>
                    <p:nvPr/>
                  </p:nvSpPr>
                  <p:spPr bwMode="auto">
                    <a:xfrm>
                      <a:off x="3629" y="962"/>
                      <a:ext cx="0" cy="1633"/>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2" name="Line 23"/>
                    <p:cNvSpPr>
                      <a:spLocks noChangeShapeType="1"/>
                    </p:cNvSpPr>
                    <p:nvPr/>
                  </p:nvSpPr>
                  <p:spPr bwMode="auto">
                    <a:xfrm>
                      <a:off x="3196" y="2600"/>
                      <a:ext cx="0" cy="318"/>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3" name="Line 24"/>
                    <p:cNvSpPr>
                      <a:spLocks noChangeShapeType="1"/>
                    </p:cNvSpPr>
                    <p:nvPr/>
                  </p:nvSpPr>
                  <p:spPr bwMode="auto">
                    <a:xfrm>
                      <a:off x="3493" y="2600"/>
                      <a:ext cx="0" cy="59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4" name="Line 25"/>
                    <p:cNvSpPr>
                      <a:spLocks noChangeShapeType="1"/>
                    </p:cNvSpPr>
                    <p:nvPr/>
                  </p:nvSpPr>
                  <p:spPr bwMode="auto">
                    <a:xfrm flipH="1">
                      <a:off x="2404" y="3193"/>
                      <a:ext cx="1089"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5" name="Line 26"/>
                    <p:cNvSpPr>
                      <a:spLocks noChangeShapeType="1"/>
                    </p:cNvSpPr>
                    <p:nvPr/>
                  </p:nvSpPr>
                  <p:spPr bwMode="auto">
                    <a:xfrm flipH="1">
                      <a:off x="2404" y="2932"/>
                      <a:ext cx="807"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nvGrpSpPr>
                    <p:cNvPr id="26" name="Group 27"/>
                    <p:cNvGrpSpPr/>
                    <p:nvPr/>
                  </p:nvGrpSpPr>
                  <p:grpSpPr bwMode="auto">
                    <a:xfrm>
                      <a:off x="2812" y="469"/>
                      <a:ext cx="793" cy="249"/>
                      <a:chOff x="0" y="0"/>
                      <a:chExt cx="793" cy="249"/>
                    </a:xfrm>
                  </p:grpSpPr>
                  <p:sp>
                    <p:nvSpPr>
                      <p:cNvPr id="227" name="Rectangle 28"/>
                      <p:cNvSpPr>
                        <a:spLocks noChangeArrowheads="1"/>
                      </p:cNvSpPr>
                      <p:nvPr/>
                    </p:nvSpPr>
                    <p:spPr bwMode="auto">
                      <a:xfrm>
                        <a:off x="0" y="0"/>
                        <a:ext cx="793" cy="249"/>
                      </a:xfrm>
                      <a:prstGeom prst="rect">
                        <a:avLst/>
                      </a:prstGeom>
                      <a:solidFill>
                        <a:schemeClr val="bg1"/>
                      </a:solidFill>
                      <a:ln w="9525">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228" name="Line 29"/>
                      <p:cNvSpPr>
                        <a:spLocks noChangeShapeType="1"/>
                      </p:cNvSpPr>
                      <p:nvPr/>
                    </p:nvSpPr>
                    <p:spPr bwMode="auto">
                      <a:xfrm>
                        <a:off x="91" y="46"/>
                        <a:ext cx="227" cy="0"/>
                      </a:xfrm>
                      <a:prstGeom prst="line">
                        <a:avLst/>
                      </a:prstGeom>
                      <a:noFill/>
                      <a:ln w="9525">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29" name="Line 30"/>
                      <p:cNvSpPr>
                        <a:spLocks noChangeShapeType="1"/>
                      </p:cNvSpPr>
                      <p:nvPr/>
                    </p:nvSpPr>
                    <p:spPr bwMode="auto">
                      <a:xfrm>
                        <a:off x="182" y="92"/>
                        <a:ext cx="113" cy="0"/>
                      </a:xfrm>
                      <a:prstGeom prst="line">
                        <a:avLst/>
                      </a:prstGeom>
                      <a:noFill/>
                      <a:ln w="9525">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27" name="Rectangle 31"/>
                    <p:cNvSpPr>
                      <a:spLocks noChangeArrowheads="1"/>
                    </p:cNvSpPr>
                    <p:nvPr/>
                  </p:nvSpPr>
                  <p:spPr bwMode="auto">
                    <a:xfrm>
                      <a:off x="2816" y="287"/>
                      <a:ext cx="784" cy="437"/>
                    </a:xfrm>
                    <a:prstGeom prst="rect">
                      <a:avLst/>
                    </a:prstGeom>
                    <a:noFill/>
                    <a:ln w="28575">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28" name="Line 32"/>
                    <p:cNvSpPr>
                      <a:spLocks noChangeShapeType="1"/>
                    </p:cNvSpPr>
                    <p:nvPr/>
                  </p:nvSpPr>
                  <p:spPr bwMode="auto">
                    <a:xfrm>
                      <a:off x="0" y="423"/>
                      <a:ext cx="2335"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9" name="Line 33"/>
                    <p:cNvSpPr>
                      <a:spLocks noChangeShapeType="1"/>
                    </p:cNvSpPr>
                    <p:nvPr/>
                  </p:nvSpPr>
                  <p:spPr bwMode="auto">
                    <a:xfrm flipV="1">
                      <a:off x="2339" y="333"/>
                      <a:ext cx="2"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0" name="Line 34"/>
                    <p:cNvSpPr>
                      <a:spLocks noChangeShapeType="1"/>
                    </p:cNvSpPr>
                    <p:nvPr/>
                  </p:nvSpPr>
                  <p:spPr bwMode="auto">
                    <a:xfrm>
                      <a:off x="2339" y="333"/>
                      <a:ext cx="153"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1" name="Line 35"/>
                    <p:cNvSpPr>
                      <a:spLocks noChangeShapeType="1"/>
                    </p:cNvSpPr>
                    <p:nvPr/>
                  </p:nvSpPr>
                  <p:spPr bwMode="auto">
                    <a:xfrm flipV="1">
                      <a:off x="2492" y="333"/>
                      <a:ext cx="2"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2" name="Line 36"/>
                    <p:cNvSpPr>
                      <a:spLocks noChangeShapeType="1"/>
                    </p:cNvSpPr>
                    <p:nvPr/>
                  </p:nvSpPr>
                  <p:spPr bwMode="auto">
                    <a:xfrm>
                      <a:off x="2494" y="423"/>
                      <a:ext cx="32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3" name="Line 37"/>
                    <p:cNvSpPr>
                      <a:spLocks noChangeShapeType="1"/>
                    </p:cNvSpPr>
                    <p:nvPr/>
                  </p:nvSpPr>
                  <p:spPr bwMode="auto">
                    <a:xfrm flipV="1">
                      <a:off x="2340" y="560"/>
                      <a:ext cx="2"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4" name="Line 38"/>
                    <p:cNvSpPr>
                      <a:spLocks noChangeShapeType="1"/>
                    </p:cNvSpPr>
                    <p:nvPr/>
                  </p:nvSpPr>
                  <p:spPr bwMode="auto">
                    <a:xfrm>
                      <a:off x="2340" y="560"/>
                      <a:ext cx="153"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5" name="Line 39"/>
                    <p:cNvSpPr>
                      <a:spLocks noChangeShapeType="1"/>
                    </p:cNvSpPr>
                    <p:nvPr/>
                  </p:nvSpPr>
                  <p:spPr bwMode="auto">
                    <a:xfrm flipV="1">
                      <a:off x="2493" y="560"/>
                      <a:ext cx="2"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6" name="Line 40"/>
                    <p:cNvSpPr>
                      <a:spLocks noChangeShapeType="1"/>
                    </p:cNvSpPr>
                    <p:nvPr/>
                  </p:nvSpPr>
                  <p:spPr bwMode="auto">
                    <a:xfrm flipH="1">
                      <a:off x="2197" y="560"/>
                      <a:ext cx="143"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7" name="Line 41"/>
                    <p:cNvSpPr>
                      <a:spLocks noChangeShapeType="1"/>
                    </p:cNvSpPr>
                    <p:nvPr/>
                  </p:nvSpPr>
                  <p:spPr bwMode="auto">
                    <a:xfrm flipV="1">
                      <a:off x="2204" y="560"/>
                      <a:ext cx="2" cy="167"/>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8" name="Line 42"/>
                    <p:cNvSpPr>
                      <a:spLocks noChangeShapeType="1"/>
                    </p:cNvSpPr>
                    <p:nvPr/>
                  </p:nvSpPr>
                  <p:spPr bwMode="auto">
                    <a:xfrm rot="5400000">
                      <a:off x="2653" y="478"/>
                      <a:ext cx="0" cy="318"/>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39" name="Line 43"/>
                    <p:cNvSpPr>
                      <a:spLocks noChangeShapeType="1"/>
                    </p:cNvSpPr>
                    <p:nvPr/>
                  </p:nvSpPr>
                  <p:spPr bwMode="auto">
                    <a:xfrm rot="5400000">
                      <a:off x="2079" y="493"/>
                      <a:ext cx="0" cy="273"/>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40" name="Rectangle 44"/>
                    <p:cNvSpPr>
                      <a:spLocks noChangeArrowheads="1"/>
                    </p:cNvSpPr>
                    <p:nvPr/>
                  </p:nvSpPr>
                  <p:spPr bwMode="auto">
                    <a:xfrm>
                      <a:off x="272" y="2894"/>
                      <a:ext cx="1270" cy="402"/>
                    </a:xfrm>
                    <a:prstGeom prst="rect">
                      <a:avLst/>
                    </a:prstGeom>
                    <a:solidFill>
                      <a:schemeClr val="bg1"/>
                    </a:solidFill>
                    <a:ln w="9525">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41" name="Rectangle 45"/>
                    <p:cNvSpPr>
                      <a:spLocks noChangeArrowheads="1"/>
                    </p:cNvSpPr>
                    <p:nvPr/>
                  </p:nvSpPr>
                  <p:spPr bwMode="auto">
                    <a:xfrm>
                      <a:off x="272" y="2736"/>
                      <a:ext cx="1270" cy="566"/>
                    </a:xfrm>
                    <a:prstGeom prst="rect">
                      <a:avLst/>
                    </a:prstGeom>
                    <a:noFill/>
                    <a:ln w="28575">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42" name="Line 46"/>
                    <p:cNvSpPr>
                      <a:spLocks noChangeShapeType="1"/>
                    </p:cNvSpPr>
                    <p:nvPr/>
                  </p:nvSpPr>
                  <p:spPr bwMode="auto">
                    <a:xfrm>
                      <a:off x="363" y="2940"/>
                      <a:ext cx="227" cy="0"/>
                    </a:xfrm>
                    <a:prstGeom prst="line">
                      <a:avLst/>
                    </a:prstGeom>
                    <a:noFill/>
                    <a:ln w="9525">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43" name="Line 47"/>
                    <p:cNvSpPr>
                      <a:spLocks noChangeShapeType="1"/>
                    </p:cNvSpPr>
                    <p:nvPr/>
                  </p:nvSpPr>
                  <p:spPr bwMode="auto">
                    <a:xfrm>
                      <a:off x="454" y="2986"/>
                      <a:ext cx="113" cy="0"/>
                    </a:xfrm>
                    <a:prstGeom prst="line">
                      <a:avLst/>
                    </a:prstGeom>
                    <a:noFill/>
                    <a:ln w="9525">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nvGrpSpPr>
                    <p:cNvPr id="44" name="Group 48"/>
                    <p:cNvGrpSpPr/>
                    <p:nvPr/>
                  </p:nvGrpSpPr>
                  <p:grpSpPr bwMode="auto">
                    <a:xfrm rot="5400000">
                      <a:off x="2268" y="2847"/>
                      <a:ext cx="138" cy="138"/>
                      <a:chOff x="0" y="0"/>
                      <a:chExt cx="138" cy="138"/>
                    </a:xfrm>
                  </p:grpSpPr>
                  <p:sp>
                    <p:nvSpPr>
                      <p:cNvPr id="225" name="Freeform 49"/>
                      <p:cNvSpPr>
                        <a:spLocks noChangeArrowheads="1"/>
                      </p:cNvSpPr>
                      <p:nvPr/>
                    </p:nvSpPr>
                    <p:spPr bwMode="auto">
                      <a:xfrm>
                        <a:off x="0" y="0"/>
                        <a:ext cx="138" cy="138"/>
                      </a:xfrm>
                      <a:custGeom>
                        <a:avLst/>
                        <a:gdLst>
                          <a:gd name="T0" fmla="*/ 30 w 629"/>
                          <a:gd name="T1" fmla="*/ 15 h 629"/>
                          <a:gd name="T2" fmla="*/ 28 w 629"/>
                          <a:gd name="T3" fmla="*/ 7 h 629"/>
                          <a:gd name="T4" fmla="*/ 23 w 629"/>
                          <a:gd name="T5" fmla="*/ 2 h 629"/>
                          <a:gd name="T6" fmla="*/ 15 w 629"/>
                          <a:gd name="T7" fmla="*/ 0 h 629"/>
                          <a:gd name="T8" fmla="*/ 8 w 629"/>
                          <a:gd name="T9" fmla="*/ 2 h 629"/>
                          <a:gd name="T10" fmla="*/ 2 w 629"/>
                          <a:gd name="T11" fmla="*/ 7 h 629"/>
                          <a:gd name="T12" fmla="*/ 0 w 629"/>
                          <a:gd name="T13" fmla="*/ 15 h 629"/>
                          <a:gd name="T14" fmla="*/ 2 w 629"/>
                          <a:gd name="T15" fmla="*/ 23 h 629"/>
                          <a:gd name="T16" fmla="*/ 8 w 629"/>
                          <a:gd name="T17" fmla="*/ 28 h 629"/>
                          <a:gd name="T18" fmla="*/ 15 w 629"/>
                          <a:gd name="T19" fmla="*/ 30 h 629"/>
                          <a:gd name="T20" fmla="*/ 23 w 629"/>
                          <a:gd name="T21" fmla="*/ 28 h 629"/>
                          <a:gd name="T22" fmla="*/ 28 w 629"/>
                          <a:gd name="T23" fmla="*/ 23 h 629"/>
                          <a:gd name="T24" fmla="*/ 30 w 629"/>
                          <a:gd name="T25" fmla="*/ 15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38100">
                        <a:solidFill>
                          <a:srgbClr val="FF0000"/>
                        </a:solidFill>
                        <a:miter lim="800000"/>
                      </a:ln>
                      <a:extLst>
                        <a:ext uri="{909E8E84-426E-40DD-AFC4-6F175D3DCCD1}">
                          <a14:hiddenFill xmlns:a14="http://schemas.microsoft.com/office/drawing/2010/main">
                            <a:solidFill>
                              <a:srgbClr val="FFFFFF"/>
                            </a:solidFill>
                          </a14:hiddenFill>
                        </a:ext>
                      </a:extLst>
                    </p:spPr>
                    <p:txBody>
                      <a:bodyPr rot="10800000" vert="eaVert"/>
                      <a:lstStyle/>
                      <a:p>
                        <a:endParaRPr lang="zh-TW" altLang="en-US"/>
                      </a:p>
                    </p:txBody>
                  </p:sp>
                  <p:sp>
                    <p:nvSpPr>
                      <p:cNvPr id="226" name="Line 50"/>
                      <p:cNvSpPr>
                        <a:spLocks noChangeShapeType="1"/>
                      </p:cNvSpPr>
                      <p:nvPr/>
                    </p:nvSpPr>
                    <p:spPr bwMode="auto">
                      <a:xfrm flipV="1">
                        <a:off x="71" y="0"/>
                        <a:ext cx="0" cy="91"/>
                      </a:xfrm>
                      <a:prstGeom prst="line">
                        <a:avLst/>
                      </a:prstGeom>
                      <a:noFill/>
                      <a:ln w="57150">
                        <a:solidFill>
                          <a:srgbClr val="FF0000"/>
                        </a:solidFill>
                        <a:round/>
                        <a:tailEnd type="triangle" w="med" len="med"/>
                      </a:ln>
                      <a:extLst>
                        <a:ext uri="{909E8E84-426E-40DD-AFC4-6F175D3DCCD1}">
                          <a14:hiddenFill xmlns:a14="http://schemas.microsoft.com/office/drawing/2010/main">
                            <a:noFill/>
                          </a14:hiddenFill>
                        </a:ext>
                      </a:extLst>
                    </p:spPr>
                    <p:txBody>
                      <a:bodyPr/>
                      <a:lstStyle/>
                      <a:p>
                        <a:endParaRPr lang="zh-TW" altLang="en-US"/>
                      </a:p>
                    </p:txBody>
                  </p:sp>
                </p:grpSp>
                <p:sp>
                  <p:nvSpPr>
                    <p:cNvPr id="45" name="Line 51"/>
                    <p:cNvSpPr>
                      <a:spLocks noChangeShapeType="1"/>
                    </p:cNvSpPr>
                    <p:nvPr/>
                  </p:nvSpPr>
                  <p:spPr bwMode="auto">
                    <a:xfrm flipH="1">
                      <a:off x="1542" y="3193"/>
                      <a:ext cx="72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46" name="Line 52"/>
                    <p:cNvSpPr>
                      <a:spLocks noChangeShapeType="1"/>
                    </p:cNvSpPr>
                    <p:nvPr/>
                  </p:nvSpPr>
                  <p:spPr bwMode="auto">
                    <a:xfrm flipH="1">
                      <a:off x="1542" y="2932"/>
                      <a:ext cx="72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nvGrpSpPr>
                    <p:cNvPr id="47" name="Group 53"/>
                    <p:cNvGrpSpPr/>
                    <p:nvPr/>
                  </p:nvGrpSpPr>
                  <p:grpSpPr bwMode="auto">
                    <a:xfrm>
                      <a:off x="1769" y="1104"/>
                      <a:ext cx="258" cy="1316"/>
                      <a:chOff x="0" y="0"/>
                      <a:chExt cx="258" cy="1316"/>
                    </a:xfrm>
                  </p:grpSpPr>
                  <p:grpSp>
                    <p:nvGrpSpPr>
                      <p:cNvPr id="200" name="Group 54"/>
                      <p:cNvGrpSpPr/>
                      <p:nvPr/>
                    </p:nvGrpSpPr>
                    <p:grpSpPr bwMode="auto">
                      <a:xfrm>
                        <a:off x="136" y="817"/>
                        <a:ext cx="122" cy="122"/>
                        <a:chOff x="0" y="0"/>
                        <a:chExt cx="202" cy="202"/>
                      </a:xfrm>
                    </p:grpSpPr>
                    <p:sp>
                      <p:nvSpPr>
                        <p:cNvPr id="222" name="Freeform 55"/>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223" name="Freeform 56"/>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224" name="Line 57"/>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201" name="Group 58"/>
                      <p:cNvGrpSpPr/>
                      <p:nvPr/>
                    </p:nvGrpSpPr>
                    <p:grpSpPr bwMode="auto">
                      <a:xfrm>
                        <a:off x="136" y="545"/>
                        <a:ext cx="122" cy="122"/>
                        <a:chOff x="0" y="0"/>
                        <a:chExt cx="202" cy="202"/>
                      </a:xfrm>
                    </p:grpSpPr>
                    <p:sp>
                      <p:nvSpPr>
                        <p:cNvPr id="219" name="Freeform 59"/>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220" name="Freeform 60"/>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221" name="Line 61"/>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202" name="Group 62"/>
                      <p:cNvGrpSpPr/>
                      <p:nvPr/>
                    </p:nvGrpSpPr>
                    <p:grpSpPr bwMode="auto">
                      <a:xfrm>
                        <a:off x="136" y="273"/>
                        <a:ext cx="122" cy="122"/>
                        <a:chOff x="0" y="0"/>
                        <a:chExt cx="202" cy="202"/>
                      </a:xfrm>
                    </p:grpSpPr>
                    <p:sp>
                      <p:nvSpPr>
                        <p:cNvPr id="216" name="Freeform 63"/>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217" name="Freeform 64"/>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218" name="Line 65"/>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203" name="Group 66"/>
                      <p:cNvGrpSpPr/>
                      <p:nvPr/>
                    </p:nvGrpSpPr>
                    <p:grpSpPr bwMode="auto">
                      <a:xfrm>
                        <a:off x="136" y="0"/>
                        <a:ext cx="122" cy="122"/>
                        <a:chOff x="0" y="0"/>
                        <a:chExt cx="202" cy="202"/>
                      </a:xfrm>
                    </p:grpSpPr>
                    <p:sp>
                      <p:nvSpPr>
                        <p:cNvPr id="213" name="Freeform 67"/>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214" name="Freeform 68"/>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215" name="Line 69"/>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204" name="Group 70"/>
                      <p:cNvGrpSpPr/>
                      <p:nvPr/>
                    </p:nvGrpSpPr>
                    <p:grpSpPr bwMode="auto">
                      <a:xfrm>
                        <a:off x="136" y="1194"/>
                        <a:ext cx="122" cy="122"/>
                        <a:chOff x="0" y="0"/>
                        <a:chExt cx="202" cy="202"/>
                      </a:xfrm>
                    </p:grpSpPr>
                    <p:sp>
                      <p:nvSpPr>
                        <p:cNvPr id="210" name="Freeform 71"/>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211" name="Freeform 72"/>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212" name="Line 73"/>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205" name="Line 74"/>
                      <p:cNvSpPr>
                        <a:spLocks noChangeShapeType="1"/>
                      </p:cNvSpPr>
                      <p:nvPr/>
                    </p:nvSpPr>
                    <p:spPr bwMode="auto">
                      <a:xfrm flipH="1">
                        <a:off x="0" y="125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06" name="Line 75"/>
                      <p:cNvSpPr>
                        <a:spLocks noChangeShapeType="1"/>
                      </p:cNvSpPr>
                      <p:nvPr/>
                    </p:nvSpPr>
                    <p:spPr bwMode="auto">
                      <a:xfrm flipH="1">
                        <a:off x="0" y="885"/>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07" name="Line 76"/>
                      <p:cNvSpPr>
                        <a:spLocks noChangeShapeType="1"/>
                      </p:cNvSpPr>
                      <p:nvPr/>
                    </p:nvSpPr>
                    <p:spPr bwMode="auto">
                      <a:xfrm flipH="1">
                        <a:off x="0" y="613"/>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08" name="Line 77"/>
                      <p:cNvSpPr>
                        <a:spLocks noChangeShapeType="1"/>
                      </p:cNvSpPr>
                      <p:nvPr/>
                    </p:nvSpPr>
                    <p:spPr bwMode="auto">
                      <a:xfrm flipH="1">
                        <a:off x="0" y="341"/>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209" name="Line 78"/>
                      <p:cNvSpPr>
                        <a:spLocks noChangeShapeType="1"/>
                      </p:cNvSpPr>
                      <p:nvPr/>
                    </p:nvSpPr>
                    <p:spPr bwMode="auto">
                      <a:xfrm flipH="1">
                        <a:off x="0" y="6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48" name="Group 79"/>
                    <p:cNvGrpSpPr/>
                    <p:nvPr/>
                  </p:nvGrpSpPr>
                  <p:grpSpPr bwMode="auto">
                    <a:xfrm>
                      <a:off x="2418" y="1104"/>
                      <a:ext cx="258" cy="1316"/>
                      <a:chOff x="0" y="0"/>
                      <a:chExt cx="258" cy="1316"/>
                    </a:xfrm>
                  </p:grpSpPr>
                  <p:grpSp>
                    <p:nvGrpSpPr>
                      <p:cNvPr id="175" name="Group 80"/>
                      <p:cNvGrpSpPr/>
                      <p:nvPr/>
                    </p:nvGrpSpPr>
                    <p:grpSpPr bwMode="auto">
                      <a:xfrm>
                        <a:off x="136" y="817"/>
                        <a:ext cx="122" cy="122"/>
                        <a:chOff x="0" y="0"/>
                        <a:chExt cx="202" cy="202"/>
                      </a:xfrm>
                    </p:grpSpPr>
                    <p:sp>
                      <p:nvSpPr>
                        <p:cNvPr id="197" name="Freeform 81"/>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98" name="Freeform 82"/>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99" name="Line 83"/>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76" name="Group 84"/>
                      <p:cNvGrpSpPr/>
                      <p:nvPr/>
                    </p:nvGrpSpPr>
                    <p:grpSpPr bwMode="auto">
                      <a:xfrm>
                        <a:off x="136" y="545"/>
                        <a:ext cx="122" cy="122"/>
                        <a:chOff x="0" y="0"/>
                        <a:chExt cx="202" cy="202"/>
                      </a:xfrm>
                    </p:grpSpPr>
                    <p:sp>
                      <p:nvSpPr>
                        <p:cNvPr id="194" name="Freeform 85"/>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95" name="Freeform 86"/>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96" name="Line 87"/>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77" name="Group 88"/>
                      <p:cNvGrpSpPr/>
                      <p:nvPr/>
                    </p:nvGrpSpPr>
                    <p:grpSpPr bwMode="auto">
                      <a:xfrm>
                        <a:off x="136" y="273"/>
                        <a:ext cx="122" cy="122"/>
                        <a:chOff x="0" y="0"/>
                        <a:chExt cx="202" cy="202"/>
                      </a:xfrm>
                    </p:grpSpPr>
                    <p:sp>
                      <p:nvSpPr>
                        <p:cNvPr id="191" name="Freeform 89"/>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92" name="Freeform 90"/>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93" name="Line 91"/>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78" name="Group 92"/>
                      <p:cNvGrpSpPr/>
                      <p:nvPr/>
                    </p:nvGrpSpPr>
                    <p:grpSpPr bwMode="auto">
                      <a:xfrm>
                        <a:off x="136" y="0"/>
                        <a:ext cx="122" cy="122"/>
                        <a:chOff x="0" y="0"/>
                        <a:chExt cx="202" cy="202"/>
                      </a:xfrm>
                    </p:grpSpPr>
                    <p:sp>
                      <p:nvSpPr>
                        <p:cNvPr id="188" name="Freeform 93"/>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89" name="Freeform 94"/>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90" name="Line 95"/>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79" name="Group 96"/>
                      <p:cNvGrpSpPr/>
                      <p:nvPr/>
                    </p:nvGrpSpPr>
                    <p:grpSpPr bwMode="auto">
                      <a:xfrm>
                        <a:off x="136" y="1194"/>
                        <a:ext cx="122" cy="122"/>
                        <a:chOff x="0" y="0"/>
                        <a:chExt cx="202" cy="202"/>
                      </a:xfrm>
                    </p:grpSpPr>
                    <p:sp>
                      <p:nvSpPr>
                        <p:cNvPr id="185" name="Freeform 97"/>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86" name="Freeform 98"/>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87" name="Line 99"/>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180" name="Line 100"/>
                      <p:cNvSpPr>
                        <a:spLocks noChangeShapeType="1"/>
                      </p:cNvSpPr>
                      <p:nvPr/>
                    </p:nvSpPr>
                    <p:spPr bwMode="auto">
                      <a:xfrm flipH="1">
                        <a:off x="0" y="125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81" name="Line 101"/>
                      <p:cNvSpPr>
                        <a:spLocks noChangeShapeType="1"/>
                      </p:cNvSpPr>
                      <p:nvPr/>
                    </p:nvSpPr>
                    <p:spPr bwMode="auto">
                      <a:xfrm flipH="1">
                        <a:off x="0" y="885"/>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82" name="Line 102"/>
                      <p:cNvSpPr>
                        <a:spLocks noChangeShapeType="1"/>
                      </p:cNvSpPr>
                      <p:nvPr/>
                    </p:nvSpPr>
                    <p:spPr bwMode="auto">
                      <a:xfrm flipH="1">
                        <a:off x="0" y="613"/>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83" name="Line 103"/>
                      <p:cNvSpPr>
                        <a:spLocks noChangeShapeType="1"/>
                      </p:cNvSpPr>
                      <p:nvPr/>
                    </p:nvSpPr>
                    <p:spPr bwMode="auto">
                      <a:xfrm flipH="1">
                        <a:off x="0" y="341"/>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84" name="Line 104"/>
                      <p:cNvSpPr>
                        <a:spLocks noChangeShapeType="1"/>
                      </p:cNvSpPr>
                      <p:nvPr/>
                    </p:nvSpPr>
                    <p:spPr bwMode="auto">
                      <a:xfrm flipH="1">
                        <a:off x="0" y="6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49" name="Group 105"/>
                    <p:cNvGrpSpPr/>
                    <p:nvPr/>
                  </p:nvGrpSpPr>
                  <p:grpSpPr bwMode="auto">
                    <a:xfrm>
                      <a:off x="3008" y="1104"/>
                      <a:ext cx="258" cy="1316"/>
                      <a:chOff x="0" y="0"/>
                      <a:chExt cx="258" cy="1316"/>
                    </a:xfrm>
                  </p:grpSpPr>
                  <p:grpSp>
                    <p:nvGrpSpPr>
                      <p:cNvPr id="150" name="Group 106"/>
                      <p:cNvGrpSpPr/>
                      <p:nvPr/>
                    </p:nvGrpSpPr>
                    <p:grpSpPr bwMode="auto">
                      <a:xfrm>
                        <a:off x="136" y="817"/>
                        <a:ext cx="122" cy="122"/>
                        <a:chOff x="0" y="0"/>
                        <a:chExt cx="202" cy="202"/>
                      </a:xfrm>
                    </p:grpSpPr>
                    <p:sp>
                      <p:nvSpPr>
                        <p:cNvPr id="172" name="Freeform 107"/>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73" name="Freeform 108"/>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74" name="Line 109"/>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51" name="Group 110"/>
                      <p:cNvGrpSpPr/>
                      <p:nvPr/>
                    </p:nvGrpSpPr>
                    <p:grpSpPr bwMode="auto">
                      <a:xfrm>
                        <a:off x="136" y="545"/>
                        <a:ext cx="122" cy="122"/>
                        <a:chOff x="0" y="0"/>
                        <a:chExt cx="202" cy="202"/>
                      </a:xfrm>
                    </p:grpSpPr>
                    <p:sp>
                      <p:nvSpPr>
                        <p:cNvPr id="169" name="Freeform 111"/>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70" name="Freeform 112"/>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71" name="Line 113"/>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52" name="Group 114"/>
                      <p:cNvGrpSpPr/>
                      <p:nvPr/>
                    </p:nvGrpSpPr>
                    <p:grpSpPr bwMode="auto">
                      <a:xfrm>
                        <a:off x="136" y="273"/>
                        <a:ext cx="122" cy="122"/>
                        <a:chOff x="0" y="0"/>
                        <a:chExt cx="202" cy="202"/>
                      </a:xfrm>
                    </p:grpSpPr>
                    <p:sp>
                      <p:nvSpPr>
                        <p:cNvPr id="166" name="Freeform 115"/>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67" name="Freeform 116"/>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68" name="Line 117"/>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53" name="Group 118"/>
                      <p:cNvGrpSpPr/>
                      <p:nvPr/>
                    </p:nvGrpSpPr>
                    <p:grpSpPr bwMode="auto">
                      <a:xfrm>
                        <a:off x="136" y="0"/>
                        <a:ext cx="122" cy="122"/>
                        <a:chOff x="0" y="0"/>
                        <a:chExt cx="202" cy="202"/>
                      </a:xfrm>
                    </p:grpSpPr>
                    <p:sp>
                      <p:nvSpPr>
                        <p:cNvPr id="163" name="Freeform 119"/>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64" name="Freeform 120"/>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65" name="Line 121"/>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54" name="Group 122"/>
                      <p:cNvGrpSpPr/>
                      <p:nvPr/>
                    </p:nvGrpSpPr>
                    <p:grpSpPr bwMode="auto">
                      <a:xfrm>
                        <a:off x="136" y="1194"/>
                        <a:ext cx="122" cy="122"/>
                        <a:chOff x="0" y="0"/>
                        <a:chExt cx="202" cy="202"/>
                      </a:xfrm>
                    </p:grpSpPr>
                    <p:sp>
                      <p:nvSpPr>
                        <p:cNvPr id="160" name="Freeform 123"/>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61" name="Freeform 124"/>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62" name="Line 125"/>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155" name="Line 126"/>
                      <p:cNvSpPr>
                        <a:spLocks noChangeShapeType="1"/>
                      </p:cNvSpPr>
                      <p:nvPr/>
                    </p:nvSpPr>
                    <p:spPr bwMode="auto">
                      <a:xfrm flipH="1">
                        <a:off x="0" y="125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56" name="Line 127"/>
                      <p:cNvSpPr>
                        <a:spLocks noChangeShapeType="1"/>
                      </p:cNvSpPr>
                      <p:nvPr/>
                    </p:nvSpPr>
                    <p:spPr bwMode="auto">
                      <a:xfrm flipH="1">
                        <a:off x="0" y="885"/>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57" name="Line 128"/>
                      <p:cNvSpPr>
                        <a:spLocks noChangeShapeType="1"/>
                      </p:cNvSpPr>
                      <p:nvPr/>
                    </p:nvSpPr>
                    <p:spPr bwMode="auto">
                      <a:xfrm flipH="1">
                        <a:off x="0" y="613"/>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58" name="Line 129"/>
                      <p:cNvSpPr>
                        <a:spLocks noChangeShapeType="1"/>
                      </p:cNvSpPr>
                      <p:nvPr/>
                    </p:nvSpPr>
                    <p:spPr bwMode="auto">
                      <a:xfrm flipH="1">
                        <a:off x="0" y="341"/>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59" name="Line 130"/>
                      <p:cNvSpPr>
                        <a:spLocks noChangeShapeType="1"/>
                      </p:cNvSpPr>
                      <p:nvPr/>
                    </p:nvSpPr>
                    <p:spPr bwMode="auto">
                      <a:xfrm flipH="1">
                        <a:off x="0" y="6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50" name="Group 131"/>
                    <p:cNvGrpSpPr/>
                    <p:nvPr/>
                  </p:nvGrpSpPr>
                  <p:grpSpPr bwMode="auto">
                    <a:xfrm>
                      <a:off x="3643" y="1104"/>
                      <a:ext cx="258" cy="1316"/>
                      <a:chOff x="0" y="0"/>
                      <a:chExt cx="258" cy="1316"/>
                    </a:xfrm>
                  </p:grpSpPr>
                  <p:grpSp>
                    <p:nvGrpSpPr>
                      <p:cNvPr id="125" name="Group 132"/>
                      <p:cNvGrpSpPr/>
                      <p:nvPr/>
                    </p:nvGrpSpPr>
                    <p:grpSpPr bwMode="auto">
                      <a:xfrm>
                        <a:off x="136" y="817"/>
                        <a:ext cx="122" cy="122"/>
                        <a:chOff x="0" y="0"/>
                        <a:chExt cx="202" cy="202"/>
                      </a:xfrm>
                    </p:grpSpPr>
                    <p:sp>
                      <p:nvSpPr>
                        <p:cNvPr id="147" name="Freeform 133"/>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48" name="Freeform 134"/>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49" name="Line 135"/>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26" name="Group 136"/>
                      <p:cNvGrpSpPr/>
                      <p:nvPr/>
                    </p:nvGrpSpPr>
                    <p:grpSpPr bwMode="auto">
                      <a:xfrm>
                        <a:off x="136" y="545"/>
                        <a:ext cx="122" cy="122"/>
                        <a:chOff x="0" y="0"/>
                        <a:chExt cx="202" cy="202"/>
                      </a:xfrm>
                    </p:grpSpPr>
                    <p:sp>
                      <p:nvSpPr>
                        <p:cNvPr id="144" name="Freeform 137"/>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45" name="Freeform 138"/>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46" name="Line 139"/>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27" name="Group 140"/>
                      <p:cNvGrpSpPr/>
                      <p:nvPr/>
                    </p:nvGrpSpPr>
                    <p:grpSpPr bwMode="auto">
                      <a:xfrm>
                        <a:off x="136" y="273"/>
                        <a:ext cx="122" cy="122"/>
                        <a:chOff x="0" y="0"/>
                        <a:chExt cx="202" cy="202"/>
                      </a:xfrm>
                    </p:grpSpPr>
                    <p:sp>
                      <p:nvSpPr>
                        <p:cNvPr id="141" name="Freeform 141"/>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42" name="Freeform 142"/>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43" name="Line 143"/>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28" name="Group 144"/>
                      <p:cNvGrpSpPr/>
                      <p:nvPr/>
                    </p:nvGrpSpPr>
                    <p:grpSpPr bwMode="auto">
                      <a:xfrm>
                        <a:off x="136" y="0"/>
                        <a:ext cx="122" cy="122"/>
                        <a:chOff x="0" y="0"/>
                        <a:chExt cx="202" cy="202"/>
                      </a:xfrm>
                    </p:grpSpPr>
                    <p:sp>
                      <p:nvSpPr>
                        <p:cNvPr id="138" name="Freeform 145"/>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39" name="Freeform 146"/>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40" name="Line 147"/>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29" name="Group 148"/>
                      <p:cNvGrpSpPr/>
                      <p:nvPr/>
                    </p:nvGrpSpPr>
                    <p:grpSpPr bwMode="auto">
                      <a:xfrm>
                        <a:off x="136" y="1194"/>
                        <a:ext cx="122" cy="122"/>
                        <a:chOff x="0" y="0"/>
                        <a:chExt cx="202" cy="202"/>
                      </a:xfrm>
                    </p:grpSpPr>
                    <p:sp>
                      <p:nvSpPr>
                        <p:cNvPr id="135" name="Freeform 149"/>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36" name="Freeform 150"/>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37" name="Line 151"/>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130" name="Line 152"/>
                      <p:cNvSpPr>
                        <a:spLocks noChangeShapeType="1"/>
                      </p:cNvSpPr>
                      <p:nvPr/>
                    </p:nvSpPr>
                    <p:spPr bwMode="auto">
                      <a:xfrm flipH="1">
                        <a:off x="0" y="125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31" name="Line 153"/>
                      <p:cNvSpPr>
                        <a:spLocks noChangeShapeType="1"/>
                      </p:cNvSpPr>
                      <p:nvPr/>
                    </p:nvSpPr>
                    <p:spPr bwMode="auto">
                      <a:xfrm flipH="1">
                        <a:off x="0" y="885"/>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32" name="Line 154"/>
                      <p:cNvSpPr>
                        <a:spLocks noChangeShapeType="1"/>
                      </p:cNvSpPr>
                      <p:nvPr/>
                    </p:nvSpPr>
                    <p:spPr bwMode="auto">
                      <a:xfrm flipH="1">
                        <a:off x="0" y="613"/>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33" name="Line 155"/>
                      <p:cNvSpPr>
                        <a:spLocks noChangeShapeType="1"/>
                      </p:cNvSpPr>
                      <p:nvPr/>
                    </p:nvSpPr>
                    <p:spPr bwMode="auto">
                      <a:xfrm flipH="1">
                        <a:off x="0" y="341"/>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34" name="Line 156"/>
                      <p:cNvSpPr>
                        <a:spLocks noChangeShapeType="1"/>
                      </p:cNvSpPr>
                      <p:nvPr/>
                    </p:nvSpPr>
                    <p:spPr bwMode="auto">
                      <a:xfrm flipH="1">
                        <a:off x="0" y="6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51" name="Group 157"/>
                    <p:cNvGrpSpPr/>
                    <p:nvPr/>
                  </p:nvGrpSpPr>
                  <p:grpSpPr bwMode="auto">
                    <a:xfrm>
                      <a:off x="4233" y="1104"/>
                      <a:ext cx="258" cy="1316"/>
                      <a:chOff x="0" y="0"/>
                      <a:chExt cx="258" cy="1316"/>
                    </a:xfrm>
                  </p:grpSpPr>
                  <p:grpSp>
                    <p:nvGrpSpPr>
                      <p:cNvPr id="100" name="Group 158"/>
                      <p:cNvGrpSpPr/>
                      <p:nvPr/>
                    </p:nvGrpSpPr>
                    <p:grpSpPr bwMode="auto">
                      <a:xfrm>
                        <a:off x="136" y="817"/>
                        <a:ext cx="122" cy="122"/>
                        <a:chOff x="0" y="0"/>
                        <a:chExt cx="202" cy="202"/>
                      </a:xfrm>
                    </p:grpSpPr>
                    <p:sp>
                      <p:nvSpPr>
                        <p:cNvPr id="122" name="Freeform 159"/>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23" name="Freeform 160"/>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24" name="Line 161"/>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01" name="Group 162"/>
                      <p:cNvGrpSpPr/>
                      <p:nvPr/>
                    </p:nvGrpSpPr>
                    <p:grpSpPr bwMode="auto">
                      <a:xfrm>
                        <a:off x="136" y="545"/>
                        <a:ext cx="122" cy="122"/>
                        <a:chOff x="0" y="0"/>
                        <a:chExt cx="202" cy="202"/>
                      </a:xfrm>
                    </p:grpSpPr>
                    <p:sp>
                      <p:nvSpPr>
                        <p:cNvPr id="119" name="Freeform 163"/>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20" name="Freeform 164"/>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21" name="Line 165"/>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02" name="Group 166"/>
                      <p:cNvGrpSpPr/>
                      <p:nvPr/>
                    </p:nvGrpSpPr>
                    <p:grpSpPr bwMode="auto">
                      <a:xfrm>
                        <a:off x="136" y="273"/>
                        <a:ext cx="122" cy="122"/>
                        <a:chOff x="0" y="0"/>
                        <a:chExt cx="202" cy="202"/>
                      </a:xfrm>
                    </p:grpSpPr>
                    <p:sp>
                      <p:nvSpPr>
                        <p:cNvPr id="116" name="Freeform 167"/>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17" name="Freeform 168"/>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18" name="Line 169"/>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03" name="Group 170"/>
                      <p:cNvGrpSpPr/>
                      <p:nvPr/>
                    </p:nvGrpSpPr>
                    <p:grpSpPr bwMode="auto">
                      <a:xfrm>
                        <a:off x="136" y="0"/>
                        <a:ext cx="122" cy="122"/>
                        <a:chOff x="0" y="0"/>
                        <a:chExt cx="202" cy="202"/>
                      </a:xfrm>
                    </p:grpSpPr>
                    <p:sp>
                      <p:nvSpPr>
                        <p:cNvPr id="113" name="Freeform 171"/>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14" name="Freeform 172"/>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15" name="Line 173"/>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grpSp>
                    <p:nvGrpSpPr>
                      <p:cNvPr id="104" name="Group 174"/>
                      <p:cNvGrpSpPr/>
                      <p:nvPr/>
                    </p:nvGrpSpPr>
                    <p:grpSpPr bwMode="auto">
                      <a:xfrm>
                        <a:off x="136" y="1194"/>
                        <a:ext cx="122" cy="122"/>
                        <a:chOff x="0" y="0"/>
                        <a:chExt cx="202" cy="202"/>
                      </a:xfrm>
                    </p:grpSpPr>
                    <p:sp>
                      <p:nvSpPr>
                        <p:cNvPr id="110" name="Freeform 175"/>
                        <p:cNvSpPr>
                          <a:spLocks noChangeArrowheads="1"/>
                        </p:cNvSpPr>
                        <p:nvPr/>
                      </p:nvSpPr>
                      <p:spPr bwMode="auto">
                        <a:xfrm>
                          <a:off x="0" y="0"/>
                          <a:ext cx="202" cy="202"/>
                        </a:xfrm>
                        <a:custGeom>
                          <a:avLst/>
                          <a:gdLst>
                            <a:gd name="T0" fmla="*/ 65 w 629"/>
                            <a:gd name="T1" fmla="*/ 32 h 629"/>
                            <a:gd name="T2" fmla="*/ 61 w 629"/>
                            <a:gd name="T3" fmla="*/ 16 h 629"/>
                            <a:gd name="T4" fmla="*/ 49 w 629"/>
                            <a:gd name="T5" fmla="*/ 4 h 629"/>
                            <a:gd name="T6" fmla="*/ 32 w 629"/>
                            <a:gd name="T7" fmla="*/ 0 h 629"/>
                            <a:gd name="T8" fmla="*/ 16 w 629"/>
                            <a:gd name="T9" fmla="*/ 4 h 629"/>
                            <a:gd name="T10" fmla="*/ 4 w 629"/>
                            <a:gd name="T11" fmla="*/ 16 h 629"/>
                            <a:gd name="T12" fmla="*/ 0 w 629"/>
                            <a:gd name="T13" fmla="*/ 32 h 629"/>
                            <a:gd name="T14" fmla="*/ 4 w 629"/>
                            <a:gd name="T15" fmla="*/ 48 h 629"/>
                            <a:gd name="T16" fmla="*/ 16 w 629"/>
                            <a:gd name="T17" fmla="*/ 60 h 629"/>
                            <a:gd name="T18" fmla="*/ 32 w 629"/>
                            <a:gd name="T19" fmla="*/ 65 h 629"/>
                            <a:gd name="T20" fmla="*/ 49 w 629"/>
                            <a:gd name="T21" fmla="*/ 60 h 629"/>
                            <a:gd name="T22" fmla="*/ 61 w 629"/>
                            <a:gd name="T23" fmla="*/ 48 h 629"/>
                            <a:gd name="T24" fmla="*/ 65 w 629"/>
                            <a:gd name="T25" fmla="*/ 32 h 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9" h="629">
                              <a:moveTo>
                                <a:pt x="629" y="314"/>
                              </a:moveTo>
                              <a:lnTo>
                                <a:pt x="587" y="157"/>
                              </a:lnTo>
                              <a:lnTo>
                                <a:pt x="472" y="41"/>
                              </a:lnTo>
                              <a:lnTo>
                                <a:pt x="315" y="0"/>
                              </a:lnTo>
                              <a:lnTo>
                                <a:pt x="158" y="41"/>
                              </a:lnTo>
                              <a:lnTo>
                                <a:pt x="43" y="157"/>
                              </a:lnTo>
                              <a:lnTo>
                                <a:pt x="0" y="314"/>
                              </a:lnTo>
                              <a:lnTo>
                                <a:pt x="43" y="471"/>
                              </a:lnTo>
                              <a:lnTo>
                                <a:pt x="158" y="586"/>
                              </a:lnTo>
                              <a:lnTo>
                                <a:pt x="315" y="629"/>
                              </a:lnTo>
                              <a:lnTo>
                                <a:pt x="472" y="586"/>
                              </a:lnTo>
                              <a:lnTo>
                                <a:pt x="587" y="471"/>
                              </a:lnTo>
                              <a:lnTo>
                                <a:pt x="629" y="314"/>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11" name="Freeform 176"/>
                        <p:cNvSpPr>
                          <a:spLocks noChangeArrowheads="1"/>
                        </p:cNvSpPr>
                        <p:nvPr/>
                      </p:nvSpPr>
                      <p:spPr bwMode="auto">
                        <a:xfrm>
                          <a:off x="39" y="39"/>
                          <a:ext cx="136" cy="135"/>
                        </a:xfrm>
                        <a:custGeom>
                          <a:avLst/>
                          <a:gdLst>
                            <a:gd name="T0" fmla="*/ 0 w 485"/>
                            <a:gd name="T1" fmla="*/ 43 h 421"/>
                            <a:gd name="T2" fmla="*/ 38 w 485"/>
                            <a:gd name="T3" fmla="*/ 38 h 421"/>
                            <a:gd name="T4" fmla="*/ 37 w 485"/>
                            <a:gd name="T5" fmla="*/ 0 h 421"/>
                            <a:gd name="T6" fmla="*/ 0 w 485"/>
                            <a:gd name="T7" fmla="*/ 43 h 4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5" h="421">
                              <a:moveTo>
                                <a:pt x="0" y="421"/>
                              </a:moveTo>
                              <a:lnTo>
                                <a:pt x="485" y="375"/>
                              </a:lnTo>
                              <a:lnTo>
                                <a:pt x="466" y="0"/>
                              </a:lnTo>
                              <a:lnTo>
                                <a:pt x="0" y="421"/>
                              </a:lnTo>
                              <a:close/>
                            </a:path>
                          </a:pathLst>
                        </a:custGeom>
                        <a:solidFill>
                          <a:schemeClr val="tx1"/>
                        </a:solidFill>
                        <a:ln w="57150">
                          <a:solidFill>
                            <a:srgbClr val="FF0000"/>
                          </a:solidFill>
                          <a:miter lim="800000"/>
                        </a:ln>
                      </p:spPr>
                      <p:txBody>
                        <a:bodyPr/>
                        <a:lstStyle/>
                        <a:p>
                          <a:endParaRPr lang="zh-TW" altLang="en-US"/>
                        </a:p>
                      </p:txBody>
                    </p:sp>
                    <p:sp>
                      <p:nvSpPr>
                        <p:cNvPr id="112" name="Line 177"/>
                        <p:cNvSpPr>
                          <a:spLocks noChangeShapeType="1"/>
                        </p:cNvSpPr>
                        <p:nvPr/>
                      </p:nvSpPr>
                      <p:spPr bwMode="auto">
                        <a:xfrm flipH="1">
                          <a:off x="87" y="80"/>
                          <a:ext cx="91" cy="91"/>
                        </a:xfrm>
                        <a:prstGeom prst="line">
                          <a:avLst/>
                        </a:prstGeom>
                        <a:noFill/>
                        <a:ln w="12700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105" name="Line 178"/>
                      <p:cNvSpPr>
                        <a:spLocks noChangeShapeType="1"/>
                      </p:cNvSpPr>
                      <p:nvPr/>
                    </p:nvSpPr>
                    <p:spPr bwMode="auto">
                      <a:xfrm flipH="1">
                        <a:off x="0" y="125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06" name="Line 179"/>
                      <p:cNvSpPr>
                        <a:spLocks noChangeShapeType="1"/>
                      </p:cNvSpPr>
                      <p:nvPr/>
                    </p:nvSpPr>
                    <p:spPr bwMode="auto">
                      <a:xfrm flipH="1">
                        <a:off x="0" y="885"/>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07" name="Line 180"/>
                      <p:cNvSpPr>
                        <a:spLocks noChangeShapeType="1"/>
                      </p:cNvSpPr>
                      <p:nvPr/>
                    </p:nvSpPr>
                    <p:spPr bwMode="auto">
                      <a:xfrm flipH="1">
                        <a:off x="0" y="613"/>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08" name="Line 181"/>
                      <p:cNvSpPr>
                        <a:spLocks noChangeShapeType="1"/>
                      </p:cNvSpPr>
                      <p:nvPr/>
                    </p:nvSpPr>
                    <p:spPr bwMode="auto">
                      <a:xfrm flipH="1">
                        <a:off x="0" y="341"/>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109" name="Line 182"/>
                      <p:cNvSpPr>
                        <a:spLocks noChangeShapeType="1"/>
                      </p:cNvSpPr>
                      <p:nvPr/>
                    </p:nvSpPr>
                    <p:spPr bwMode="auto">
                      <a:xfrm flipH="1">
                        <a:off x="0" y="69"/>
                        <a:ext cx="136"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52" name="Line 183"/>
                    <p:cNvSpPr>
                      <a:spLocks noChangeShapeType="1"/>
                    </p:cNvSpPr>
                    <p:nvPr/>
                  </p:nvSpPr>
                  <p:spPr bwMode="auto">
                    <a:xfrm>
                      <a:off x="1950" y="622"/>
                      <a:ext cx="0" cy="329"/>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nvGrpSpPr>
                    <p:cNvPr id="53" name="Group 184"/>
                    <p:cNvGrpSpPr/>
                    <p:nvPr/>
                  </p:nvGrpSpPr>
                  <p:grpSpPr bwMode="auto">
                    <a:xfrm>
                      <a:off x="4845" y="2284"/>
                      <a:ext cx="235" cy="332"/>
                      <a:chOff x="0" y="0"/>
                      <a:chExt cx="300" cy="423"/>
                    </a:xfrm>
                  </p:grpSpPr>
                  <p:sp>
                    <p:nvSpPr>
                      <p:cNvPr id="95" name="Line 185"/>
                      <p:cNvSpPr>
                        <a:spLocks noChangeShapeType="1"/>
                      </p:cNvSpPr>
                      <p:nvPr/>
                    </p:nvSpPr>
                    <p:spPr bwMode="auto">
                      <a:xfrm>
                        <a:off x="161" y="151"/>
                        <a:ext cx="0" cy="272"/>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96" name="Line 186"/>
                      <p:cNvSpPr>
                        <a:spLocks noChangeShapeType="1"/>
                      </p:cNvSpPr>
                      <p:nvPr/>
                    </p:nvSpPr>
                    <p:spPr bwMode="auto">
                      <a:xfrm>
                        <a:off x="61" y="149"/>
                        <a:ext cx="198" cy="2"/>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97" name="Freeform 187"/>
                      <p:cNvSpPr>
                        <a:spLocks noChangeArrowheads="1"/>
                      </p:cNvSpPr>
                      <p:nvPr/>
                    </p:nvSpPr>
                    <p:spPr bwMode="auto">
                      <a:xfrm>
                        <a:off x="61" y="53"/>
                        <a:ext cx="198" cy="96"/>
                      </a:xfrm>
                      <a:custGeom>
                        <a:avLst/>
                        <a:gdLst>
                          <a:gd name="T0" fmla="*/ 46 w 856"/>
                          <a:gd name="T1" fmla="*/ 22 h 412"/>
                          <a:gd name="T2" fmla="*/ 45 w 856"/>
                          <a:gd name="T3" fmla="*/ 18 h 412"/>
                          <a:gd name="T4" fmla="*/ 44 w 856"/>
                          <a:gd name="T5" fmla="*/ 14 h 412"/>
                          <a:gd name="T6" fmla="*/ 42 w 856"/>
                          <a:gd name="T7" fmla="*/ 10 h 412"/>
                          <a:gd name="T8" fmla="*/ 40 w 856"/>
                          <a:gd name="T9" fmla="*/ 7 h 412"/>
                          <a:gd name="T10" fmla="*/ 37 w 856"/>
                          <a:gd name="T11" fmla="*/ 4 h 412"/>
                          <a:gd name="T12" fmla="*/ 33 w 856"/>
                          <a:gd name="T13" fmla="*/ 2 h 412"/>
                          <a:gd name="T14" fmla="*/ 29 w 856"/>
                          <a:gd name="T15" fmla="*/ 1 h 412"/>
                          <a:gd name="T16" fmla="*/ 25 w 856"/>
                          <a:gd name="T17" fmla="*/ 0 h 412"/>
                          <a:gd name="T18" fmla="*/ 21 w 856"/>
                          <a:gd name="T19" fmla="*/ 0 h 412"/>
                          <a:gd name="T20" fmla="*/ 17 w 856"/>
                          <a:gd name="T21" fmla="*/ 1 h 412"/>
                          <a:gd name="T22" fmla="*/ 13 w 856"/>
                          <a:gd name="T23" fmla="*/ 2 h 412"/>
                          <a:gd name="T24" fmla="*/ 9 w 856"/>
                          <a:gd name="T25" fmla="*/ 4 h 412"/>
                          <a:gd name="T26" fmla="*/ 6 w 856"/>
                          <a:gd name="T27" fmla="*/ 7 h 412"/>
                          <a:gd name="T28" fmla="*/ 3 w 856"/>
                          <a:gd name="T29" fmla="*/ 10 h 412"/>
                          <a:gd name="T30" fmla="*/ 2 w 856"/>
                          <a:gd name="T31" fmla="*/ 14 h 412"/>
                          <a:gd name="T32" fmla="*/ 0 w 856"/>
                          <a:gd name="T33" fmla="*/ 18 h 412"/>
                          <a:gd name="T34" fmla="*/ 0 w 856"/>
                          <a:gd name="T35" fmla="*/ 22 h 4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56" h="412">
                            <a:moveTo>
                              <a:pt x="856" y="412"/>
                            </a:moveTo>
                            <a:lnTo>
                              <a:pt x="848" y="336"/>
                            </a:lnTo>
                            <a:lnTo>
                              <a:pt x="826" y="263"/>
                            </a:lnTo>
                            <a:lnTo>
                              <a:pt x="791" y="194"/>
                            </a:lnTo>
                            <a:lnTo>
                              <a:pt x="744" y="133"/>
                            </a:lnTo>
                            <a:lnTo>
                              <a:pt x="685" y="82"/>
                            </a:lnTo>
                            <a:lnTo>
                              <a:pt x="619" y="42"/>
                            </a:lnTo>
                            <a:lnTo>
                              <a:pt x="545" y="14"/>
                            </a:lnTo>
                            <a:lnTo>
                              <a:pt x="467" y="0"/>
                            </a:lnTo>
                            <a:lnTo>
                              <a:pt x="388" y="0"/>
                            </a:lnTo>
                            <a:lnTo>
                              <a:pt x="310" y="14"/>
                            </a:lnTo>
                            <a:lnTo>
                              <a:pt x="237" y="42"/>
                            </a:lnTo>
                            <a:lnTo>
                              <a:pt x="170" y="82"/>
                            </a:lnTo>
                            <a:lnTo>
                              <a:pt x="111" y="133"/>
                            </a:lnTo>
                            <a:lnTo>
                              <a:pt x="64" y="194"/>
                            </a:lnTo>
                            <a:lnTo>
                              <a:pt x="29" y="263"/>
                            </a:lnTo>
                            <a:lnTo>
                              <a:pt x="8" y="336"/>
                            </a:lnTo>
                            <a:lnTo>
                              <a:pt x="0" y="412"/>
                            </a:lnTo>
                          </a:path>
                        </a:pathLst>
                      </a:cu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98" name="Line 188"/>
                      <p:cNvSpPr>
                        <a:spLocks noChangeShapeType="1"/>
                      </p:cNvSpPr>
                      <p:nvPr/>
                    </p:nvSpPr>
                    <p:spPr bwMode="auto">
                      <a:xfrm flipH="1" flipV="1">
                        <a:off x="0" y="7"/>
                        <a:ext cx="87" cy="76"/>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99" name="Line 189"/>
                      <p:cNvSpPr>
                        <a:spLocks noChangeShapeType="1"/>
                      </p:cNvSpPr>
                      <p:nvPr/>
                    </p:nvSpPr>
                    <p:spPr bwMode="auto">
                      <a:xfrm flipV="1">
                        <a:off x="228" y="0"/>
                        <a:ext cx="72" cy="79"/>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54" name="Line 190"/>
                    <p:cNvSpPr>
                      <a:spLocks noChangeShapeType="1"/>
                    </p:cNvSpPr>
                    <p:nvPr/>
                  </p:nvSpPr>
                  <p:spPr bwMode="auto">
                    <a:xfrm flipH="1">
                      <a:off x="3588" y="651"/>
                      <a:ext cx="555" cy="0"/>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sp>
                  <p:nvSpPr>
                    <p:cNvPr id="55" name="Rectangle 191"/>
                    <p:cNvSpPr>
                      <a:spLocks noChangeArrowheads="1"/>
                    </p:cNvSpPr>
                    <p:nvPr/>
                  </p:nvSpPr>
                  <p:spPr bwMode="auto">
                    <a:xfrm>
                      <a:off x="3810" y="617"/>
                      <a:ext cx="136" cy="61"/>
                    </a:xfrm>
                    <a:prstGeom prst="rect">
                      <a:avLst/>
                    </a:prstGeom>
                    <a:solidFill>
                      <a:schemeClr val="bg1"/>
                    </a:solidFill>
                    <a:ln w="5715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grpSp>
                  <p:nvGrpSpPr>
                    <p:cNvPr id="56" name="Group 192"/>
                    <p:cNvGrpSpPr/>
                    <p:nvPr/>
                  </p:nvGrpSpPr>
                  <p:grpSpPr bwMode="auto">
                    <a:xfrm>
                      <a:off x="4560" y="1838"/>
                      <a:ext cx="1163" cy="335"/>
                      <a:chOff x="-73" y="-6"/>
                      <a:chExt cx="1163" cy="335"/>
                    </a:xfrm>
                  </p:grpSpPr>
                  <p:sp>
                    <p:nvSpPr>
                      <p:cNvPr id="93" name="AutoShape 193"/>
                      <p:cNvSpPr>
                        <a:spLocks noChangeArrowheads="1"/>
                      </p:cNvSpPr>
                      <p:nvPr/>
                    </p:nvSpPr>
                    <p:spPr bwMode="auto">
                      <a:xfrm>
                        <a:off x="-73" y="0"/>
                        <a:ext cx="1163" cy="302"/>
                      </a:xfrm>
                      <a:prstGeom prst="wedgeRoundRectCallout">
                        <a:avLst>
                          <a:gd name="adj1" fmla="val -19940"/>
                          <a:gd name="adj2" fmla="val 95366"/>
                          <a:gd name="adj3" fmla="val 16667"/>
                        </a:avLst>
                      </a:prstGeom>
                      <a:solidFill>
                        <a:srgbClr val="FFFFE5"/>
                      </a:solidFill>
                      <a:ln w="1270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endParaRPr lang="zh-CN" altLang="en-US" sz="1800" b="1">
                          <a:latin typeface="Arial" panose="020B0604020202020204" pitchFamily="34" charset="0"/>
                          <a:ea typeface="宋体" pitchFamily="2" charset="-122"/>
                        </a:endParaRPr>
                      </a:p>
                    </p:txBody>
                  </p:sp>
                  <p:sp>
                    <p:nvSpPr>
                      <p:cNvPr id="94" name="Text Box 194"/>
                      <p:cNvSpPr txBox="1">
                        <a:spLocks noChangeArrowheads="1"/>
                      </p:cNvSpPr>
                      <p:nvPr/>
                    </p:nvSpPr>
                    <p:spPr bwMode="auto">
                      <a:xfrm>
                        <a:off x="-23" y="-6"/>
                        <a:ext cx="1090" cy="335"/>
                      </a:xfrm>
                      <a:prstGeom prst="rect">
                        <a:avLst/>
                      </a:prstGeom>
                      <a:noFill/>
                      <a:ln w="9525">
                        <a:noFill/>
                        <a:miter lim="800000"/>
                      </a:ln>
                    </p:spPr>
                    <p:txBody>
                      <a:bodyPr wrap="none">
                        <a:spAutoFit/>
                      </a:bodyPr>
                      <a:lstStyle/>
                      <a:p>
                        <a:pPr algn="ctr">
                          <a:defRPr/>
                        </a:pPr>
                        <a:r>
                          <a:rPr lang="zh-CN" altLang="en-US" sz="2000" b="1" noProof="1">
                            <a:solidFill>
                              <a:srgbClr val="000000"/>
                            </a:solidFill>
                            <a:effectLst>
                              <a:outerShdw blurRad="38100" dist="38100" dir="2700000">
                                <a:srgbClr val="FFFFFF"/>
                              </a:outerShdw>
                            </a:effectLst>
                            <a:ea typeface="楷体_GB2312" pitchFamily="1" charset="-122"/>
                            <a:cs typeface="+mn-ea"/>
                            <a:sym typeface="+mn-ea"/>
                          </a:rPr>
                          <a:t>水泵接合器</a:t>
                        </a:r>
                        <a:endParaRPr lang="zh-CN" altLang="en-US" sz="2000" b="1" noProof="1">
                          <a:solidFill>
                            <a:srgbClr val="000000"/>
                          </a:solidFill>
                          <a:effectLst>
                            <a:outerShdw blurRad="38100" dist="38100" dir="2700000">
                              <a:srgbClr val="FFFFFF"/>
                            </a:outerShdw>
                          </a:effectLst>
                          <a:ea typeface="楷体_GB2312" pitchFamily="1" charset="-122"/>
                          <a:cs typeface="+mn-ea"/>
                          <a:sym typeface="+mn-ea"/>
                        </a:endParaRPr>
                      </a:p>
                    </p:txBody>
                  </p:sp>
                </p:grpSp>
                <p:grpSp>
                  <p:nvGrpSpPr>
                    <p:cNvPr id="57" name="Group 195"/>
                    <p:cNvGrpSpPr/>
                    <p:nvPr/>
                  </p:nvGrpSpPr>
                  <p:grpSpPr bwMode="auto">
                    <a:xfrm>
                      <a:off x="3760" y="2694"/>
                      <a:ext cx="850" cy="304"/>
                      <a:chOff x="0" y="0"/>
                      <a:chExt cx="850" cy="304"/>
                    </a:xfrm>
                  </p:grpSpPr>
                  <p:sp>
                    <p:nvSpPr>
                      <p:cNvPr id="91" name="AutoShape 196"/>
                      <p:cNvSpPr>
                        <a:spLocks noChangeArrowheads="1"/>
                      </p:cNvSpPr>
                      <p:nvPr/>
                    </p:nvSpPr>
                    <p:spPr bwMode="auto">
                      <a:xfrm>
                        <a:off x="50" y="0"/>
                        <a:ext cx="750" cy="292"/>
                      </a:xfrm>
                      <a:prstGeom prst="wedgeRoundRectCallout">
                        <a:avLst>
                          <a:gd name="adj1" fmla="val -36801"/>
                          <a:gd name="adj2" fmla="val -166375"/>
                          <a:gd name="adj3" fmla="val 16667"/>
                        </a:avLst>
                      </a:prstGeom>
                      <a:solidFill>
                        <a:srgbClr val="FFFFE5"/>
                      </a:solidFill>
                      <a:ln w="1270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endParaRPr lang="zh-CN" altLang="en-US" sz="1800" b="1">
                          <a:latin typeface="Arial" panose="020B0604020202020204" pitchFamily="34" charset="0"/>
                          <a:ea typeface="宋体" pitchFamily="2" charset="-122"/>
                        </a:endParaRPr>
                      </a:p>
                    </p:txBody>
                  </p:sp>
                  <p:sp>
                    <p:nvSpPr>
                      <p:cNvPr id="92" name="Text Box 197"/>
                      <p:cNvSpPr txBox="1">
                        <a:spLocks noChangeArrowheads="1"/>
                      </p:cNvSpPr>
                      <p:nvPr/>
                    </p:nvSpPr>
                    <p:spPr bwMode="auto">
                      <a:xfrm>
                        <a:off x="0" y="0"/>
                        <a:ext cx="850" cy="304"/>
                      </a:xfrm>
                      <a:prstGeom prst="rect">
                        <a:avLst/>
                      </a:prstGeom>
                      <a:noFill/>
                      <a:ln w="9525">
                        <a:noFill/>
                        <a:miter lim="800000"/>
                      </a:ln>
                    </p:spPr>
                    <p:txBody>
                      <a:bodyPr wrap="square">
                        <a:spAutoFit/>
                      </a:bodyPr>
                      <a:lstStyle/>
                      <a:p>
                        <a:pPr algn="ctr">
                          <a:defRPr/>
                        </a:pPr>
                        <a:r>
                          <a:rPr lang="zh-CN" altLang="en-US" sz="2000" b="1" noProof="1">
                            <a:solidFill>
                              <a:srgbClr val="000000"/>
                            </a:solidFill>
                            <a:effectLst>
                              <a:outerShdw blurRad="38100" dist="38100" dir="2700000">
                                <a:srgbClr val="FFFFFF"/>
                              </a:outerShdw>
                            </a:effectLst>
                            <a:ea typeface="楷体_GB2312" pitchFamily="1" charset="-122"/>
                            <a:cs typeface="+mn-ea"/>
                            <a:sym typeface="+mn-ea"/>
                          </a:rPr>
                          <a:t>消火栓</a:t>
                        </a:r>
                        <a:endParaRPr lang="zh-CN" altLang="en-US" sz="2000" b="1" noProof="1">
                          <a:solidFill>
                            <a:srgbClr val="000000"/>
                          </a:solidFill>
                          <a:effectLst>
                            <a:outerShdw blurRad="38100" dist="38100" dir="2700000">
                              <a:srgbClr val="FFFFFF"/>
                            </a:outerShdw>
                          </a:effectLst>
                          <a:ea typeface="楷体_GB2312" pitchFamily="1" charset="-122"/>
                          <a:cs typeface="+mn-ea"/>
                          <a:sym typeface="+mn-ea"/>
                        </a:endParaRPr>
                      </a:p>
                    </p:txBody>
                  </p:sp>
                </p:grpSp>
                <p:grpSp>
                  <p:nvGrpSpPr>
                    <p:cNvPr id="58" name="Group 198"/>
                    <p:cNvGrpSpPr/>
                    <p:nvPr/>
                  </p:nvGrpSpPr>
                  <p:grpSpPr bwMode="auto">
                    <a:xfrm>
                      <a:off x="998" y="2282"/>
                      <a:ext cx="590" cy="354"/>
                      <a:chOff x="0" y="0"/>
                      <a:chExt cx="590" cy="354"/>
                    </a:xfrm>
                  </p:grpSpPr>
                  <p:sp>
                    <p:nvSpPr>
                      <p:cNvPr id="89" name="AutoShape 199"/>
                      <p:cNvSpPr>
                        <a:spLocks noChangeArrowheads="1"/>
                      </p:cNvSpPr>
                      <p:nvPr/>
                    </p:nvSpPr>
                    <p:spPr bwMode="auto">
                      <a:xfrm>
                        <a:off x="0" y="0"/>
                        <a:ext cx="590" cy="332"/>
                      </a:xfrm>
                      <a:prstGeom prst="wedgeRoundRectCallout">
                        <a:avLst>
                          <a:gd name="adj1" fmla="val -44917"/>
                          <a:gd name="adj2" fmla="val 81023"/>
                          <a:gd name="adj3" fmla="val 16667"/>
                        </a:avLst>
                      </a:prstGeom>
                      <a:solidFill>
                        <a:srgbClr val="FFFFE5"/>
                      </a:solidFill>
                      <a:ln w="1270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endParaRPr lang="zh-CN" altLang="en-US" sz="1800" b="1">
                          <a:latin typeface="Arial" panose="020B0604020202020204" pitchFamily="34" charset="0"/>
                          <a:ea typeface="宋体" pitchFamily="2" charset="-122"/>
                        </a:endParaRPr>
                      </a:p>
                    </p:txBody>
                  </p:sp>
                  <p:sp>
                    <p:nvSpPr>
                      <p:cNvPr id="90" name="Text Box 200"/>
                      <p:cNvSpPr txBox="1">
                        <a:spLocks noChangeArrowheads="1"/>
                      </p:cNvSpPr>
                      <p:nvPr/>
                    </p:nvSpPr>
                    <p:spPr bwMode="auto">
                      <a:xfrm>
                        <a:off x="44" y="19"/>
                        <a:ext cx="519" cy="335"/>
                      </a:xfrm>
                      <a:prstGeom prst="rect">
                        <a:avLst/>
                      </a:prstGeom>
                      <a:noFill/>
                      <a:ln w="9525">
                        <a:noFill/>
                        <a:miter lim="800000"/>
                      </a:ln>
                    </p:spPr>
                    <p:txBody>
                      <a:bodyPr wrap="none">
                        <a:spAutoFit/>
                      </a:bodyPr>
                      <a:lstStyle/>
                      <a:p>
                        <a:pPr algn="ctr">
                          <a:defRPr/>
                        </a:pPr>
                        <a:r>
                          <a:rPr lang="zh-CN" altLang="en-US" sz="2000" b="1" noProof="1">
                            <a:solidFill>
                              <a:srgbClr val="000000"/>
                            </a:solidFill>
                            <a:effectLst>
                              <a:outerShdw blurRad="38100" dist="38100" dir="2700000">
                                <a:srgbClr val="FFFFFF"/>
                              </a:outerShdw>
                            </a:effectLst>
                            <a:ea typeface="楷体_GB2312" pitchFamily="1" charset="-122"/>
                            <a:cs typeface="+mn-ea"/>
                            <a:sym typeface="+mn-ea"/>
                          </a:rPr>
                          <a:t>水池</a:t>
                        </a:r>
                        <a:endParaRPr lang="zh-CN" altLang="en-US" sz="2000" b="1" noProof="1">
                          <a:solidFill>
                            <a:srgbClr val="000000"/>
                          </a:solidFill>
                          <a:effectLst>
                            <a:outerShdw blurRad="38100" dist="38100" dir="2700000">
                              <a:srgbClr val="FFFFFF"/>
                            </a:outerShdw>
                          </a:effectLst>
                          <a:ea typeface="楷体_GB2312" pitchFamily="1" charset="-122"/>
                          <a:cs typeface="+mn-ea"/>
                          <a:sym typeface="+mn-ea"/>
                        </a:endParaRPr>
                      </a:p>
                    </p:txBody>
                  </p:sp>
                </p:grpSp>
                <p:grpSp>
                  <p:nvGrpSpPr>
                    <p:cNvPr id="59" name="Group 201"/>
                    <p:cNvGrpSpPr/>
                    <p:nvPr/>
                  </p:nvGrpSpPr>
                  <p:grpSpPr bwMode="auto">
                    <a:xfrm>
                      <a:off x="2459" y="3262"/>
                      <a:ext cx="727" cy="304"/>
                      <a:chOff x="-80" y="-36"/>
                      <a:chExt cx="727" cy="304"/>
                    </a:xfrm>
                  </p:grpSpPr>
                  <p:sp>
                    <p:nvSpPr>
                      <p:cNvPr id="87" name="AutoShape 202"/>
                      <p:cNvSpPr>
                        <a:spLocks noChangeArrowheads="1"/>
                      </p:cNvSpPr>
                      <p:nvPr/>
                    </p:nvSpPr>
                    <p:spPr bwMode="auto">
                      <a:xfrm>
                        <a:off x="0" y="0"/>
                        <a:ext cx="570" cy="232"/>
                      </a:xfrm>
                      <a:prstGeom prst="wedgeRoundRectCallout">
                        <a:avLst>
                          <a:gd name="adj1" fmla="val -80051"/>
                          <a:gd name="adj2" fmla="val -99148"/>
                          <a:gd name="adj3" fmla="val 16667"/>
                        </a:avLst>
                      </a:prstGeom>
                      <a:solidFill>
                        <a:srgbClr val="FFFFE5"/>
                      </a:solidFill>
                      <a:ln w="1270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endParaRPr lang="zh-CN" altLang="en-US" sz="1800" b="1">
                          <a:latin typeface="Arial" panose="020B0604020202020204" pitchFamily="34" charset="0"/>
                          <a:ea typeface="宋体" pitchFamily="2" charset="-122"/>
                        </a:endParaRPr>
                      </a:p>
                    </p:txBody>
                  </p:sp>
                  <p:sp>
                    <p:nvSpPr>
                      <p:cNvPr id="88" name="Text Box 203"/>
                      <p:cNvSpPr txBox="1">
                        <a:spLocks noChangeArrowheads="1"/>
                      </p:cNvSpPr>
                      <p:nvPr/>
                    </p:nvSpPr>
                    <p:spPr bwMode="auto">
                      <a:xfrm>
                        <a:off x="-80" y="-36"/>
                        <a:ext cx="727" cy="304"/>
                      </a:xfrm>
                      <a:prstGeom prst="rect">
                        <a:avLst/>
                      </a:prstGeom>
                      <a:noFill/>
                      <a:ln w="9525">
                        <a:noFill/>
                        <a:miter lim="800000"/>
                      </a:ln>
                    </p:spPr>
                    <p:txBody>
                      <a:bodyPr wrap="square">
                        <a:spAutoFit/>
                      </a:bodyPr>
                      <a:lstStyle/>
                      <a:p>
                        <a:pPr algn="ctr">
                          <a:defRPr/>
                        </a:pPr>
                        <a:r>
                          <a:rPr lang="zh-CN" altLang="en-US" sz="2000" b="1" noProof="1" smtClean="0">
                            <a:solidFill>
                              <a:srgbClr val="000000"/>
                            </a:solidFill>
                            <a:effectLst>
                              <a:outerShdw blurRad="38100" dist="38100" dir="2700000">
                                <a:srgbClr val="FFFFFF"/>
                              </a:outerShdw>
                            </a:effectLst>
                            <a:latin typeface="楷体_GB2312" pitchFamily="1" charset="-122"/>
                            <a:ea typeface="楷体_GB2312" pitchFamily="1" charset="-122"/>
                            <a:cs typeface="+mn-ea"/>
                            <a:sym typeface="+mn-ea"/>
                          </a:rPr>
                          <a:t>水</a:t>
                        </a:r>
                        <a:r>
                          <a:rPr lang="zh-CN" altLang="en-US" sz="2000" b="1" noProof="1" smtClean="0">
                            <a:solidFill>
                              <a:srgbClr val="000000"/>
                            </a:solidFill>
                            <a:effectLst>
                              <a:outerShdw blurRad="38100" dist="38100" dir="2700000">
                                <a:srgbClr val="FFFFFF"/>
                              </a:outerShdw>
                            </a:effectLst>
                            <a:ea typeface="楷体_GB2312" pitchFamily="1" charset="-122"/>
                            <a:cs typeface="+mn-ea"/>
                            <a:sym typeface="+mn-ea"/>
                          </a:rPr>
                          <a:t>泵</a:t>
                        </a:r>
                        <a:endParaRPr lang="zh-CN" altLang="en-US" sz="2000" b="1" noProof="1">
                          <a:solidFill>
                            <a:srgbClr val="000000"/>
                          </a:solidFill>
                          <a:effectLst>
                            <a:outerShdw blurRad="38100" dist="38100" dir="2700000">
                              <a:srgbClr val="FFFFFF"/>
                            </a:outerShdw>
                          </a:effectLst>
                          <a:ea typeface="楷体_GB2312" pitchFamily="1" charset="-122"/>
                          <a:cs typeface="+mn-ea"/>
                          <a:sym typeface="+mn-ea"/>
                        </a:endParaRPr>
                      </a:p>
                    </p:txBody>
                  </p:sp>
                </p:grpSp>
                <p:grpSp>
                  <p:nvGrpSpPr>
                    <p:cNvPr id="60" name="Group 204"/>
                    <p:cNvGrpSpPr/>
                    <p:nvPr/>
                  </p:nvGrpSpPr>
                  <p:grpSpPr bwMode="auto">
                    <a:xfrm>
                      <a:off x="4197" y="372"/>
                      <a:ext cx="1526" cy="325"/>
                      <a:chOff x="0" y="0"/>
                      <a:chExt cx="1526" cy="325"/>
                    </a:xfrm>
                  </p:grpSpPr>
                  <p:sp>
                    <p:nvSpPr>
                      <p:cNvPr id="85" name="AutoShape 205"/>
                      <p:cNvSpPr>
                        <a:spLocks noChangeArrowheads="1"/>
                      </p:cNvSpPr>
                      <p:nvPr/>
                    </p:nvSpPr>
                    <p:spPr bwMode="auto">
                      <a:xfrm>
                        <a:off x="56" y="0"/>
                        <a:ext cx="1347" cy="325"/>
                      </a:xfrm>
                      <a:prstGeom prst="wedgeRoundRectCallout">
                        <a:avLst>
                          <a:gd name="adj1" fmla="val -81134"/>
                          <a:gd name="adj2" fmla="val -1440"/>
                          <a:gd name="adj3" fmla="val 16667"/>
                        </a:avLst>
                      </a:prstGeom>
                      <a:solidFill>
                        <a:srgbClr val="FFFFE5"/>
                      </a:solidFill>
                      <a:ln w="1270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endParaRPr lang="zh-CN" altLang="en-US" sz="1800" b="1">
                          <a:latin typeface="Arial" panose="020B0604020202020204" pitchFamily="34" charset="0"/>
                          <a:ea typeface="宋体" pitchFamily="2" charset="-122"/>
                        </a:endParaRPr>
                      </a:p>
                    </p:txBody>
                  </p:sp>
                  <p:sp>
                    <p:nvSpPr>
                      <p:cNvPr id="86" name="Text Box 206"/>
                      <p:cNvSpPr txBox="1">
                        <a:spLocks noChangeArrowheads="1"/>
                      </p:cNvSpPr>
                      <p:nvPr/>
                    </p:nvSpPr>
                    <p:spPr bwMode="auto">
                      <a:xfrm>
                        <a:off x="0" y="10"/>
                        <a:ext cx="1526" cy="304"/>
                      </a:xfrm>
                      <a:prstGeom prst="rect">
                        <a:avLst/>
                      </a:prstGeom>
                      <a:noFill/>
                      <a:ln w="9525">
                        <a:noFill/>
                        <a:miter lim="800000"/>
                      </a:ln>
                    </p:spPr>
                    <p:txBody>
                      <a:bodyPr wrap="square">
                        <a:spAutoFit/>
                      </a:bodyPr>
                      <a:lstStyle>
                        <a:lvl1pPr eaLnBrk="0" hangingPunct="0">
                          <a:defRPr sz="1400">
                            <a:solidFill>
                              <a:srgbClr val="FFFFFF"/>
                            </a:solidFill>
                            <a:latin typeface="Arial" panose="020B0604020202020204" pitchFamily="34" charset="0"/>
                            <a:ea typeface="宋体" pitchFamily="2" charset="-122"/>
                          </a:defRPr>
                        </a:lvl1pPr>
                        <a:lvl2pPr marL="742950" indent="-285750" eaLnBrk="0" hangingPunct="0">
                          <a:defRPr sz="1400">
                            <a:solidFill>
                              <a:srgbClr val="FFFFFF"/>
                            </a:solidFill>
                            <a:latin typeface="Arial" panose="020B0604020202020204" pitchFamily="34" charset="0"/>
                            <a:ea typeface="宋体" pitchFamily="2" charset="-122"/>
                          </a:defRPr>
                        </a:lvl2pPr>
                        <a:lvl3pPr marL="1143000" indent="-228600" eaLnBrk="0" hangingPunct="0">
                          <a:defRPr sz="1400">
                            <a:solidFill>
                              <a:srgbClr val="FFFFFF"/>
                            </a:solidFill>
                            <a:latin typeface="Arial" panose="020B0604020202020204" pitchFamily="34" charset="0"/>
                            <a:ea typeface="宋体" pitchFamily="2" charset="-122"/>
                          </a:defRPr>
                        </a:lvl3pPr>
                        <a:lvl4pPr marL="1600200" indent="-228600" eaLnBrk="0" hangingPunct="0">
                          <a:defRPr sz="1400">
                            <a:solidFill>
                              <a:srgbClr val="FFFFFF"/>
                            </a:solidFill>
                            <a:latin typeface="Arial" panose="020B0604020202020204" pitchFamily="34" charset="0"/>
                            <a:ea typeface="宋体" pitchFamily="2" charset="-122"/>
                          </a:defRPr>
                        </a:lvl4pPr>
                        <a:lvl5pPr marL="2057400" indent="-228600" eaLnBrk="0" hangingPunct="0">
                          <a:defRPr sz="1400">
                            <a:solidFill>
                              <a:srgbClr val="FFFFFF"/>
                            </a:solidFill>
                            <a:latin typeface="Arial" panose="020B060402020202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sz="1400">
                            <a:solidFill>
                              <a:srgbClr val="FFFFFF"/>
                            </a:solidFill>
                            <a:latin typeface="Arial" panose="020B0604020202020204" pitchFamily="34" charset="0"/>
                            <a:ea typeface="宋体" pitchFamily="2" charset="-122"/>
                          </a:defRPr>
                        </a:lvl9pPr>
                      </a:lstStyle>
                      <a:p>
                        <a:pPr algn="ctr" eaLnBrk="1" hangingPunct="1">
                          <a:defRPr/>
                        </a:pPr>
                        <a:r>
                          <a:rPr lang="zh-TW" altLang="en-US" sz="2000" b="1" noProof="1" smtClean="0">
                            <a:solidFill>
                              <a:srgbClr val="000000"/>
                            </a:solidFill>
                            <a:effectLst>
                              <a:outerShdw blurRad="38100" dist="38100" dir="2700000" algn="tl">
                                <a:srgbClr val="C0C0C0"/>
                              </a:outerShdw>
                            </a:effectLst>
                            <a:ea typeface="楷体_GB2312" pitchFamily="1" charset="-122"/>
                            <a:cs typeface="黑体" pitchFamily="49" charset="-122"/>
                            <a:sym typeface="+mn-ea"/>
                          </a:rPr>
                          <a:t>增压稳压设备</a:t>
                        </a:r>
                        <a:endParaRPr lang="zh-TW" altLang="en-US" sz="2000" b="1" noProof="1" smtClean="0">
                          <a:solidFill>
                            <a:srgbClr val="000000"/>
                          </a:solidFill>
                          <a:effectLst>
                            <a:outerShdw blurRad="38100" dist="38100" dir="2700000" algn="tl">
                              <a:srgbClr val="C0C0C0"/>
                            </a:outerShdw>
                          </a:effectLst>
                          <a:ea typeface="楷体_GB2312" pitchFamily="1" charset="-122"/>
                          <a:cs typeface="黑体" pitchFamily="49" charset="-122"/>
                          <a:sym typeface="+mn-ea"/>
                        </a:endParaRPr>
                      </a:p>
                    </p:txBody>
                  </p:sp>
                </p:grpSp>
                <p:grpSp>
                  <p:nvGrpSpPr>
                    <p:cNvPr id="61" name="Group 207"/>
                    <p:cNvGrpSpPr/>
                    <p:nvPr/>
                  </p:nvGrpSpPr>
                  <p:grpSpPr bwMode="auto">
                    <a:xfrm>
                      <a:off x="1651" y="2092"/>
                      <a:ext cx="254" cy="145"/>
                      <a:chOff x="0" y="0"/>
                      <a:chExt cx="317" cy="181"/>
                    </a:xfrm>
                  </p:grpSpPr>
                  <p:sp>
                    <p:nvSpPr>
                      <p:cNvPr id="82" name="Rectangle 208"/>
                      <p:cNvSpPr>
                        <a:spLocks noChangeArrowheads="1"/>
                      </p:cNvSpPr>
                      <p:nvPr/>
                    </p:nvSpPr>
                    <p:spPr bwMode="auto">
                      <a:xfrm>
                        <a:off x="91" y="45"/>
                        <a:ext cx="90" cy="136"/>
                      </a:xfrm>
                      <a:prstGeom prst="rect">
                        <a:avLst/>
                      </a:prstGeom>
                      <a:solidFill>
                        <a:schemeClr val="bg2"/>
                      </a:solidFill>
                      <a:ln w="19050">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83" name="Freeform 209"/>
                      <p:cNvSpPr>
                        <a:spLocks noChangeArrowheads="1"/>
                      </p:cNvSpPr>
                      <p:nvPr/>
                    </p:nvSpPr>
                    <p:spPr bwMode="auto">
                      <a:xfrm>
                        <a:off x="0" y="113"/>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84" name="Freeform 210"/>
                      <p:cNvSpPr>
                        <a:spLocks noChangeArrowheads="1"/>
                      </p:cNvSpPr>
                      <p:nvPr/>
                    </p:nvSpPr>
                    <p:spPr bwMode="auto">
                      <a:xfrm>
                        <a:off x="0" y="0"/>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62" name="Group 211"/>
                    <p:cNvGrpSpPr/>
                    <p:nvPr/>
                  </p:nvGrpSpPr>
                  <p:grpSpPr bwMode="auto">
                    <a:xfrm>
                      <a:off x="2286" y="2101"/>
                      <a:ext cx="254" cy="145"/>
                      <a:chOff x="0" y="0"/>
                      <a:chExt cx="317" cy="181"/>
                    </a:xfrm>
                  </p:grpSpPr>
                  <p:sp>
                    <p:nvSpPr>
                      <p:cNvPr id="79" name="Rectangle 212"/>
                      <p:cNvSpPr>
                        <a:spLocks noChangeArrowheads="1"/>
                      </p:cNvSpPr>
                      <p:nvPr/>
                    </p:nvSpPr>
                    <p:spPr bwMode="auto">
                      <a:xfrm>
                        <a:off x="91" y="45"/>
                        <a:ext cx="90" cy="136"/>
                      </a:xfrm>
                      <a:prstGeom prst="rect">
                        <a:avLst/>
                      </a:prstGeom>
                      <a:solidFill>
                        <a:schemeClr val="bg2"/>
                      </a:solidFill>
                      <a:ln w="19050">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80" name="Freeform 213"/>
                      <p:cNvSpPr>
                        <a:spLocks noChangeArrowheads="1"/>
                      </p:cNvSpPr>
                      <p:nvPr/>
                    </p:nvSpPr>
                    <p:spPr bwMode="auto">
                      <a:xfrm>
                        <a:off x="0" y="113"/>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81" name="Freeform 214"/>
                      <p:cNvSpPr>
                        <a:spLocks noChangeArrowheads="1"/>
                      </p:cNvSpPr>
                      <p:nvPr/>
                    </p:nvSpPr>
                    <p:spPr bwMode="auto">
                      <a:xfrm>
                        <a:off x="0" y="0"/>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63" name="Group 215"/>
                    <p:cNvGrpSpPr/>
                    <p:nvPr/>
                  </p:nvGrpSpPr>
                  <p:grpSpPr bwMode="auto">
                    <a:xfrm>
                      <a:off x="2876" y="2101"/>
                      <a:ext cx="254" cy="145"/>
                      <a:chOff x="0" y="0"/>
                      <a:chExt cx="317" cy="181"/>
                    </a:xfrm>
                  </p:grpSpPr>
                  <p:sp>
                    <p:nvSpPr>
                      <p:cNvPr id="76" name="Rectangle 216"/>
                      <p:cNvSpPr>
                        <a:spLocks noChangeArrowheads="1"/>
                      </p:cNvSpPr>
                      <p:nvPr/>
                    </p:nvSpPr>
                    <p:spPr bwMode="auto">
                      <a:xfrm>
                        <a:off x="91" y="45"/>
                        <a:ext cx="90" cy="136"/>
                      </a:xfrm>
                      <a:prstGeom prst="rect">
                        <a:avLst/>
                      </a:prstGeom>
                      <a:solidFill>
                        <a:schemeClr val="bg2"/>
                      </a:solidFill>
                      <a:ln w="19050">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77" name="Freeform 217"/>
                      <p:cNvSpPr>
                        <a:spLocks noChangeArrowheads="1"/>
                      </p:cNvSpPr>
                      <p:nvPr/>
                    </p:nvSpPr>
                    <p:spPr bwMode="auto">
                      <a:xfrm>
                        <a:off x="0" y="113"/>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78" name="Freeform 218"/>
                      <p:cNvSpPr>
                        <a:spLocks noChangeArrowheads="1"/>
                      </p:cNvSpPr>
                      <p:nvPr/>
                    </p:nvSpPr>
                    <p:spPr bwMode="auto">
                      <a:xfrm>
                        <a:off x="0" y="0"/>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64" name="Group 219"/>
                    <p:cNvGrpSpPr/>
                    <p:nvPr/>
                  </p:nvGrpSpPr>
                  <p:grpSpPr bwMode="auto">
                    <a:xfrm>
                      <a:off x="3511" y="2101"/>
                      <a:ext cx="254" cy="145"/>
                      <a:chOff x="0" y="0"/>
                      <a:chExt cx="317" cy="181"/>
                    </a:xfrm>
                  </p:grpSpPr>
                  <p:sp>
                    <p:nvSpPr>
                      <p:cNvPr id="73" name="Rectangle 220"/>
                      <p:cNvSpPr>
                        <a:spLocks noChangeArrowheads="1"/>
                      </p:cNvSpPr>
                      <p:nvPr/>
                    </p:nvSpPr>
                    <p:spPr bwMode="auto">
                      <a:xfrm>
                        <a:off x="91" y="45"/>
                        <a:ext cx="90" cy="136"/>
                      </a:xfrm>
                      <a:prstGeom prst="rect">
                        <a:avLst/>
                      </a:prstGeom>
                      <a:solidFill>
                        <a:schemeClr val="bg2"/>
                      </a:solidFill>
                      <a:ln w="19050">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74" name="Freeform 221"/>
                      <p:cNvSpPr>
                        <a:spLocks noChangeArrowheads="1"/>
                      </p:cNvSpPr>
                      <p:nvPr/>
                    </p:nvSpPr>
                    <p:spPr bwMode="auto">
                      <a:xfrm>
                        <a:off x="0" y="113"/>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75" name="Freeform 222"/>
                      <p:cNvSpPr>
                        <a:spLocks noChangeArrowheads="1"/>
                      </p:cNvSpPr>
                      <p:nvPr/>
                    </p:nvSpPr>
                    <p:spPr bwMode="auto">
                      <a:xfrm>
                        <a:off x="0" y="0"/>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65" name="Group 223"/>
                    <p:cNvGrpSpPr/>
                    <p:nvPr/>
                  </p:nvGrpSpPr>
                  <p:grpSpPr bwMode="auto">
                    <a:xfrm>
                      <a:off x="4101" y="2101"/>
                      <a:ext cx="254" cy="145"/>
                      <a:chOff x="0" y="0"/>
                      <a:chExt cx="317" cy="181"/>
                    </a:xfrm>
                  </p:grpSpPr>
                  <p:sp>
                    <p:nvSpPr>
                      <p:cNvPr id="70" name="Rectangle 224"/>
                      <p:cNvSpPr>
                        <a:spLocks noChangeArrowheads="1"/>
                      </p:cNvSpPr>
                      <p:nvPr/>
                    </p:nvSpPr>
                    <p:spPr bwMode="auto">
                      <a:xfrm>
                        <a:off x="91" y="45"/>
                        <a:ext cx="90" cy="136"/>
                      </a:xfrm>
                      <a:prstGeom prst="rect">
                        <a:avLst/>
                      </a:prstGeom>
                      <a:solidFill>
                        <a:schemeClr val="bg2"/>
                      </a:solidFill>
                      <a:ln w="19050">
                        <a:solidFill>
                          <a:srgbClr val="FF0000"/>
                        </a:solidFill>
                        <a:miter lim="800000"/>
                      </a:ln>
                    </p:spPr>
                    <p:txBody>
                      <a:bodyPr wrap="none" anchor="ct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buClr>
                            <a:schemeClr val="folHlink"/>
                          </a:buClr>
                          <a:buSzPct val="60000"/>
                        </a:pPr>
                        <a:endParaRPr lang="zh-CN" altLang="en-US" sz="3200">
                          <a:latin typeface="Tahoma" panose="020B0604030504040204" pitchFamily="34" charset="0"/>
                          <a:ea typeface="宋体" pitchFamily="2" charset="-122"/>
                        </a:endParaRPr>
                      </a:p>
                    </p:txBody>
                  </p:sp>
                  <p:sp>
                    <p:nvSpPr>
                      <p:cNvPr id="71" name="Freeform 225"/>
                      <p:cNvSpPr>
                        <a:spLocks noChangeArrowheads="1"/>
                      </p:cNvSpPr>
                      <p:nvPr/>
                    </p:nvSpPr>
                    <p:spPr bwMode="auto">
                      <a:xfrm>
                        <a:off x="0" y="113"/>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72" name="Freeform 226"/>
                      <p:cNvSpPr>
                        <a:spLocks noChangeArrowheads="1"/>
                      </p:cNvSpPr>
                      <p:nvPr/>
                    </p:nvSpPr>
                    <p:spPr bwMode="auto">
                      <a:xfrm>
                        <a:off x="0" y="0"/>
                        <a:ext cx="317" cy="68"/>
                      </a:xfrm>
                      <a:custGeom>
                        <a:avLst/>
                        <a:gdLst>
                          <a:gd name="T0" fmla="*/ 0 w 317"/>
                          <a:gd name="T1" fmla="*/ 23 h 68"/>
                          <a:gd name="T2" fmla="*/ 91 w 317"/>
                          <a:gd name="T3" fmla="*/ 68 h 68"/>
                          <a:gd name="T4" fmla="*/ 227 w 317"/>
                          <a:gd name="T5" fmla="*/ 23 h 68"/>
                          <a:gd name="T6" fmla="*/ 317 w 317"/>
                          <a:gd name="T7" fmla="*/ 68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7" h="68">
                            <a:moveTo>
                              <a:pt x="0" y="23"/>
                            </a:moveTo>
                            <a:cubicBezTo>
                              <a:pt x="26" y="45"/>
                              <a:pt x="53" y="68"/>
                              <a:pt x="91" y="68"/>
                            </a:cubicBezTo>
                            <a:cubicBezTo>
                              <a:pt x="129" y="68"/>
                              <a:pt x="189" y="23"/>
                              <a:pt x="227" y="23"/>
                            </a:cubicBezTo>
                            <a:cubicBezTo>
                              <a:pt x="265" y="23"/>
                              <a:pt x="219" y="0"/>
                              <a:pt x="317" y="68"/>
                            </a:cubicBezTo>
                          </a:path>
                        </a:pathLst>
                      </a:cu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sp>
                  <p:nvSpPr>
                    <p:cNvPr id="66" name="Line 227"/>
                    <p:cNvSpPr>
                      <a:spLocks noChangeShapeType="1"/>
                    </p:cNvSpPr>
                    <p:nvPr/>
                  </p:nvSpPr>
                  <p:spPr bwMode="auto">
                    <a:xfrm flipH="1">
                      <a:off x="318" y="650"/>
                      <a:ext cx="681" cy="2"/>
                    </a:xfrm>
                    <a:prstGeom prst="line">
                      <a:avLst/>
                    </a:prstGeom>
                    <a:noFill/>
                    <a:ln w="57150">
                      <a:solidFill>
                        <a:srgbClr val="FF0000"/>
                      </a:solidFill>
                      <a:round/>
                      <a:headEnd type="arrow" w="med" len="med"/>
                    </a:ln>
                    <a:extLst>
                      <a:ext uri="{909E8E84-426E-40DD-AFC4-6F175D3DCCD1}">
                        <a14:hiddenFill xmlns:a14="http://schemas.microsoft.com/office/drawing/2010/main">
                          <a:noFill/>
                        </a14:hiddenFill>
                      </a:ext>
                    </a:extLst>
                  </p:spPr>
                  <p:txBody>
                    <a:bodyPr/>
                    <a:lstStyle/>
                    <a:p>
                      <a:endParaRPr lang="zh-TW" altLang="en-US"/>
                    </a:p>
                  </p:txBody>
                </p:sp>
                <p:grpSp>
                  <p:nvGrpSpPr>
                    <p:cNvPr id="67" name="Group 228"/>
                    <p:cNvGrpSpPr/>
                    <p:nvPr/>
                  </p:nvGrpSpPr>
                  <p:grpSpPr bwMode="auto">
                    <a:xfrm>
                      <a:off x="3629" y="0"/>
                      <a:ext cx="590" cy="355"/>
                      <a:chOff x="0" y="0"/>
                      <a:chExt cx="590" cy="355"/>
                    </a:xfrm>
                  </p:grpSpPr>
                  <p:sp>
                    <p:nvSpPr>
                      <p:cNvPr id="68" name="AutoShape 229"/>
                      <p:cNvSpPr>
                        <a:spLocks noChangeArrowheads="1"/>
                      </p:cNvSpPr>
                      <p:nvPr/>
                    </p:nvSpPr>
                    <p:spPr bwMode="auto">
                      <a:xfrm>
                        <a:off x="0" y="0"/>
                        <a:ext cx="590" cy="332"/>
                      </a:xfrm>
                      <a:prstGeom prst="wedgeRoundRectCallout">
                        <a:avLst>
                          <a:gd name="adj1" fmla="val -56157"/>
                          <a:gd name="adj2" fmla="val 86991"/>
                          <a:gd name="adj3" fmla="val 16667"/>
                        </a:avLst>
                      </a:prstGeom>
                      <a:solidFill>
                        <a:srgbClr val="FFFFE5"/>
                      </a:solidFill>
                      <a:ln w="12700">
                        <a:solidFill>
                          <a:srgbClr val="FF0000"/>
                        </a:solidFill>
                        <a:miter lim="800000"/>
                      </a:ln>
                    </p:spPr>
                    <p:txBody>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endParaRPr lang="zh-CN" altLang="en-US" sz="1800" b="1">
                          <a:latin typeface="Arial" panose="020B0604020202020204" pitchFamily="34" charset="0"/>
                          <a:ea typeface="宋体" pitchFamily="2" charset="-122"/>
                        </a:endParaRPr>
                      </a:p>
                    </p:txBody>
                  </p:sp>
                  <p:sp>
                    <p:nvSpPr>
                      <p:cNvPr id="69" name="Text Box 230"/>
                      <p:cNvSpPr txBox="1">
                        <a:spLocks noChangeArrowheads="1"/>
                      </p:cNvSpPr>
                      <p:nvPr/>
                    </p:nvSpPr>
                    <p:spPr bwMode="auto">
                      <a:xfrm>
                        <a:off x="44" y="19"/>
                        <a:ext cx="518" cy="336"/>
                      </a:xfrm>
                      <a:prstGeom prst="rect">
                        <a:avLst/>
                      </a:prstGeom>
                      <a:noFill/>
                      <a:ln w="9525">
                        <a:noFill/>
                        <a:miter lim="800000"/>
                      </a:ln>
                    </p:spPr>
                    <p:txBody>
                      <a:bodyPr wrap="none">
                        <a:spAutoFit/>
                      </a:bodyPr>
                      <a:lstStyle/>
                      <a:p>
                        <a:pPr algn="ctr">
                          <a:defRPr/>
                        </a:pPr>
                        <a:r>
                          <a:rPr lang="zh-CN" altLang="en-US" sz="2000" b="1" noProof="1">
                            <a:solidFill>
                              <a:srgbClr val="000000"/>
                            </a:solidFill>
                            <a:effectLst>
                              <a:outerShdw blurRad="38100" dist="38100" dir="2700000">
                                <a:srgbClr val="FFFFFF"/>
                              </a:outerShdw>
                            </a:effectLst>
                            <a:ea typeface="楷体_GB2312" pitchFamily="1" charset="-122"/>
                            <a:cs typeface="+mn-ea"/>
                            <a:sym typeface="+mn-ea"/>
                          </a:rPr>
                          <a:t>水箱</a:t>
                        </a:r>
                        <a:endParaRPr lang="zh-CN" altLang="en-US" sz="2000" b="1" noProof="1">
                          <a:solidFill>
                            <a:srgbClr val="000000"/>
                          </a:solidFill>
                          <a:effectLst>
                            <a:outerShdw blurRad="38100" dist="38100" dir="2700000">
                              <a:srgbClr val="FFFFFF"/>
                            </a:outerShdw>
                          </a:effectLst>
                          <a:ea typeface="楷体_GB2312" pitchFamily="1" charset="-122"/>
                          <a:cs typeface="+mn-ea"/>
                          <a:sym typeface="+mn-ea"/>
                        </a:endParaRPr>
                      </a:p>
                    </p:txBody>
                  </p:sp>
                </p:grpSp>
              </p:grpSp>
            </p:grpSp>
          </p:grpSp>
        </p:grpSp>
        <p:sp>
          <p:nvSpPr>
            <p:cNvPr id="8" name="Line 231"/>
            <p:cNvSpPr>
              <a:spLocks noChangeShapeType="1"/>
            </p:cNvSpPr>
            <p:nvPr/>
          </p:nvSpPr>
          <p:spPr bwMode="auto">
            <a:xfrm>
              <a:off x="3472" y="451"/>
              <a:ext cx="0" cy="272"/>
            </a:xfrm>
            <a:prstGeom prst="line">
              <a:avLst/>
            </a:prstGeom>
            <a:noFill/>
            <a:ln w="57150">
              <a:solidFill>
                <a:srgbClr val="FF0000"/>
              </a:solidFill>
              <a:round/>
            </a:ln>
            <a:extLst>
              <a:ext uri="{909E8E84-426E-40DD-AFC4-6F175D3DCCD1}">
                <a14:hiddenFill xmlns:a14="http://schemas.microsoft.com/office/drawing/2010/main">
                  <a:noFill/>
                </a14:hiddenFill>
              </a:ext>
            </a:extLst>
          </p:spPr>
          <p:txBody>
            <a:bodyPr/>
            <a:lstStyle/>
            <a:p>
              <a:endParaRPr lang="zh-TW" altLang="en-US"/>
            </a:p>
          </p:txBody>
        </p:sp>
      </p:grpSp>
      <p:sp>
        <p:nvSpPr>
          <p:cNvPr id="232"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3.6</a:t>
            </a:r>
            <a:r>
              <a:rPr lang="zh-CN" altLang="en-US" sz="2800" b="1" dirty="0" smtClean="0">
                <a:solidFill>
                  <a:srgbClr val="4E5A62"/>
                </a:solidFill>
              </a:rPr>
              <a:t>、室内消火栓系统</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grpSp>
        <p:nvGrpSpPr>
          <p:cNvPr id="5" name="Group 2"/>
          <p:cNvGrpSpPr/>
          <p:nvPr/>
        </p:nvGrpSpPr>
        <p:grpSpPr bwMode="auto">
          <a:xfrm>
            <a:off x="822429" y="1029960"/>
            <a:ext cx="7014051" cy="5214216"/>
            <a:chOff x="102" y="145"/>
            <a:chExt cx="3907" cy="3516"/>
          </a:xfrm>
          <a:solidFill>
            <a:srgbClr val="CCEB31"/>
          </a:solidFill>
        </p:grpSpPr>
        <p:pic>
          <p:nvPicPr>
            <p:cNvPr id="6" name="Picture 3" descr="PICT033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9" y="145"/>
              <a:ext cx="2645" cy="35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740" y="215"/>
              <a:ext cx="269" cy="645"/>
            </a:xfrm>
            <a:prstGeom prst="wedgeRectCallout">
              <a:avLst>
                <a:gd name="adj1" fmla="val -493792"/>
                <a:gd name="adj2" fmla="val 71766"/>
              </a:avLst>
            </a:prstGeom>
            <a:grpFill/>
            <a:ln w="9525">
              <a:solidFill>
                <a:schemeClr val="tx1"/>
              </a:solidFill>
              <a:miter lim="800000"/>
            </a:ln>
          </p:spPr>
          <p:txBody>
            <a:bodyPr lIns="108253" tIns="54125" rIns="108253" bIns="54125"/>
            <a:lstStyle>
              <a:lvl1pPr defTabSz="1082675"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defTabSz="1082675"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defTabSz="1082675"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2800" dirty="0" smtClean="0">
                  <a:latin typeface="+mj-ea"/>
                  <a:ea typeface="+mj-ea"/>
                </a:rPr>
                <a:t>消报</a:t>
              </a:r>
              <a:endParaRPr lang="zh-CN" altLang="en-US" sz="2800" dirty="0">
                <a:latin typeface="+mj-ea"/>
                <a:ea typeface="+mj-ea"/>
              </a:endParaRPr>
            </a:p>
          </p:txBody>
        </p:sp>
        <p:grpSp>
          <p:nvGrpSpPr>
            <p:cNvPr id="8" name="Group 5"/>
            <p:cNvGrpSpPr/>
            <p:nvPr/>
          </p:nvGrpSpPr>
          <p:grpSpPr bwMode="auto">
            <a:xfrm>
              <a:off x="102" y="338"/>
              <a:ext cx="3584" cy="2890"/>
              <a:chOff x="102" y="0"/>
              <a:chExt cx="3584" cy="2890"/>
            </a:xfrm>
            <a:grpFill/>
          </p:grpSpPr>
          <p:sp>
            <p:nvSpPr>
              <p:cNvPr id="9" name="AutoShape 6"/>
              <p:cNvSpPr>
                <a:spLocks noChangeArrowheads="1"/>
              </p:cNvSpPr>
              <p:nvPr/>
            </p:nvSpPr>
            <p:spPr bwMode="auto">
              <a:xfrm>
                <a:off x="3343" y="2071"/>
                <a:ext cx="288" cy="640"/>
              </a:xfrm>
              <a:prstGeom prst="wedgeRectCallout">
                <a:avLst>
                  <a:gd name="adj1" fmla="val -335536"/>
                  <a:gd name="adj2" fmla="val 28262"/>
                </a:avLst>
              </a:prstGeom>
              <a:grpFill/>
              <a:ln w="9525">
                <a:solidFill>
                  <a:schemeClr val="tx1"/>
                </a:solidFill>
                <a:miter lim="800000"/>
              </a:ln>
            </p:spPr>
            <p:txBody>
              <a:bodyPr lIns="108253" tIns="54125" rIns="108253" bIns="54125"/>
              <a:lstStyle>
                <a:lvl1pPr defTabSz="1082675"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defTabSz="1082675"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defTabSz="1082675"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2800" dirty="0">
                    <a:latin typeface="+mj-ea"/>
                    <a:ea typeface="+mj-ea"/>
                  </a:rPr>
                  <a:t>水带</a:t>
                </a:r>
                <a:endParaRPr lang="zh-CN" altLang="en-US" sz="2800" dirty="0">
                  <a:latin typeface="+mj-ea"/>
                  <a:ea typeface="+mj-ea"/>
                </a:endParaRPr>
              </a:p>
            </p:txBody>
          </p:sp>
          <p:sp>
            <p:nvSpPr>
              <p:cNvPr id="10" name="AutoShape 7"/>
              <p:cNvSpPr>
                <a:spLocks noChangeArrowheads="1"/>
              </p:cNvSpPr>
              <p:nvPr/>
            </p:nvSpPr>
            <p:spPr bwMode="auto">
              <a:xfrm>
                <a:off x="102" y="1715"/>
                <a:ext cx="306" cy="1175"/>
              </a:xfrm>
              <a:prstGeom prst="wedgeRectCallout">
                <a:avLst>
                  <a:gd name="adj1" fmla="val 289232"/>
                  <a:gd name="adj2" fmla="val 28084"/>
                </a:avLst>
              </a:prstGeom>
              <a:grpFill/>
              <a:ln w="9525">
                <a:solidFill>
                  <a:schemeClr val="tx1"/>
                </a:solidFill>
                <a:miter lim="800000"/>
              </a:ln>
            </p:spPr>
            <p:txBody>
              <a:bodyPr lIns="108253" tIns="54125" rIns="108253" bIns="54125"/>
              <a:lstStyle>
                <a:lvl1pPr defTabSz="1082675"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defTabSz="1082675"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defTabSz="1082675"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2800" dirty="0">
                    <a:latin typeface="+mj-ea"/>
                    <a:ea typeface="+mj-ea"/>
                  </a:rPr>
                  <a:t>水喉开关</a:t>
                </a:r>
                <a:endParaRPr lang="zh-CN" altLang="en-US" sz="2800" dirty="0">
                  <a:latin typeface="+mj-ea"/>
                  <a:ea typeface="+mj-ea"/>
                </a:endParaRPr>
              </a:p>
            </p:txBody>
          </p:sp>
          <p:sp>
            <p:nvSpPr>
              <p:cNvPr id="11" name="AutoShape 8"/>
              <p:cNvSpPr>
                <a:spLocks noChangeArrowheads="1"/>
              </p:cNvSpPr>
              <p:nvPr/>
            </p:nvSpPr>
            <p:spPr bwMode="auto">
              <a:xfrm>
                <a:off x="3447" y="867"/>
                <a:ext cx="239" cy="698"/>
              </a:xfrm>
              <a:prstGeom prst="wedgeRectCallout">
                <a:avLst>
                  <a:gd name="adj1" fmla="val -378509"/>
                  <a:gd name="adj2" fmla="val 41727"/>
                </a:avLst>
              </a:prstGeom>
              <a:grpFill/>
              <a:ln w="9525">
                <a:solidFill>
                  <a:schemeClr val="tx1"/>
                </a:solidFill>
                <a:miter lim="800000"/>
              </a:ln>
            </p:spPr>
            <p:txBody>
              <a:bodyPr lIns="108253" tIns="54125" rIns="108253" bIns="54125"/>
              <a:lstStyle>
                <a:lvl1pPr defTabSz="1082675"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defTabSz="1082675"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defTabSz="1082675"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2800" dirty="0">
                    <a:latin typeface="+mj-ea"/>
                    <a:ea typeface="+mj-ea"/>
                  </a:rPr>
                  <a:t>水枪</a:t>
                </a:r>
                <a:endParaRPr lang="zh-CN" altLang="en-US" sz="2800" dirty="0">
                  <a:latin typeface="+mj-ea"/>
                  <a:ea typeface="+mj-ea"/>
                </a:endParaRPr>
              </a:p>
            </p:txBody>
          </p:sp>
          <p:sp>
            <p:nvSpPr>
              <p:cNvPr id="12" name="AutoShape 9"/>
              <p:cNvSpPr>
                <a:spLocks noChangeArrowheads="1"/>
              </p:cNvSpPr>
              <p:nvPr/>
            </p:nvSpPr>
            <p:spPr bwMode="auto">
              <a:xfrm>
                <a:off x="102" y="0"/>
                <a:ext cx="306" cy="1349"/>
              </a:xfrm>
              <a:prstGeom prst="wedgeRectCallout">
                <a:avLst>
                  <a:gd name="adj1" fmla="val 240336"/>
                  <a:gd name="adj2" fmla="val 23952"/>
                </a:avLst>
              </a:prstGeom>
              <a:grpFill/>
              <a:ln w="9525">
                <a:solidFill>
                  <a:schemeClr val="tx1"/>
                </a:solidFill>
                <a:miter lim="800000"/>
              </a:ln>
            </p:spPr>
            <p:txBody>
              <a:bodyPr lIns="108253" tIns="54125" rIns="108253" bIns="54125"/>
              <a:lstStyle>
                <a:lvl1pPr defTabSz="1082675"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defTabSz="1082675"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defTabSz="1082675"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2800" dirty="0">
                    <a:latin typeface="+mj-ea"/>
                    <a:ea typeface="+mj-ea"/>
                  </a:rPr>
                  <a:t>自救水喉</a:t>
                </a:r>
                <a:endParaRPr lang="zh-CN" altLang="en-US" sz="2800" dirty="0">
                  <a:latin typeface="+mj-ea"/>
                  <a:ea typeface="+mj-ea"/>
                </a:endParaRPr>
              </a:p>
            </p:txBody>
          </p:sp>
          <p:sp>
            <p:nvSpPr>
              <p:cNvPr id="13" name="AutoShape 10"/>
              <p:cNvSpPr>
                <a:spLocks noChangeArrowheads="1"/>
              </p:cNvSpPr>
              <p:nvPr/>
            </p:nvSpPr>
            <p:spPr bwMode="auto">
              <a:xfrm>
                <a:off x="1678" y="853"/>
                <a:ext cx="363" cy="1044"/>
              </a:xfrm>
              <a:prstGeom prst="wedgeRectCallout">
                <a:avLst>
                  <a:gd name="adj1" fmla="val -86639"/>
                  <a:gd name="adj2" fmla="val 111111"/>
                </a:avLst>
              </a:prstGeom>
              <a:grpFill/>
              <a:ln w="9525">
                <a:solidFill>
                  <a:schemeClr val="tx1"/>
                </a:solidFill>
                <a:miter lim="800000"/>
              </a:ln>
            </p:spPr>
            <p:txBody>
              <a:bodyPr lIns="108253" tIns="54125" rIns="108253" bIns="54125"/>
              <a:lstStyle>
                <a:lvl1pPr defTabSz="1082675"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defTabSz="1082675"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defTabSz="1082675"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defTabSz="1082675"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defTabSz="1082675"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sz="2800">
                    <a:latin typeface="+mj-ea"/>
                    <a:ea typeface="+mj-ea"/>
                  </a:rPr>
                  <a:t>消火栓</a:t>
                </a:r>
                <a:endParaRPr lang="zh-CN" altLang="en-US" sz="2800">
                  <a:latin typeface="+mj-ea"/>
                  <a:ea typeface="+mj-ea"/>
                </a:endParaRPr>
              </a:p>
            </p:txBody>
          </p:sp>
        </p:grpSp>
      </p:grpSp>
      <p:pic>
        <p:nvPicPr>
          <p:cNvPr id="14" name="Picture 4" descr="双栓式消火栓"/>
          <p:cNvPicPr>
            <a:picLocks noChangeAspect="1" noChangeArrowheads="1"/>
          </p:cNvPicPr>
          <p:nvPr/>
        </p:nvPicPr>
        <p:blipFill rotWithShape="1">
          <a:blip r:embed="rId2">
            <a:extLst>
              <a:ext uri="{28A0092B-C50C-407E-A947-70E740481C1C}">
                <a14:useLocalDpi xmlns:a14="http://schemas.microsoft.com/office/drawing/2010/main" val="0"/>
              </a:ext>
            </a:extLst>
          </a:blip>
          <a:srcRect l="12241" t="9060" r="5037" b="11777"/>
          <a:stretch>
            <a:fillRect/>
          </a:stretch>
        </p:blipFill>
        <p:spPr bwMode="auto">
          <a:xfrm>
            <a:off x="8356922" y="781885"/>
            <a:ext cx="2916820" cy="2855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单栓式消火栓"/>
          <p:cNvPicPr>
            <a:picLocks noChangeAspect="1" noChangeArrowheads="1"/>
          </p:cNvPicPr>
          <p:nvPr/>
        </p:nvPicPr>
        <p:blipFill rotWithShape="1">
          <a:blip r:embed="rId3">
            <a:extLst>
              <a:ext uri="{28A0092B-C50C-407E-A947-70E740481C1C}">
                <a14:useLocalDpi xmlns:a14="http://schemas.microsoft.com/office/drawing/2010/main" val="0"/>
              </a:ext>
            </a:extLst>
          </a:blip>
          <a:srcRect l="19943" t="7919" r="8634" b="11408"/>
          <a:stretch>
            <a:fillRect/>
          </a:stretch>
        </p:blipFill>
        <p:spPr bwMode="auto">
          <a:xfrm>
            <a:off x="8356922" y="3652466"/>
            <a:ext cx="2916820" cy="279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3.6</a:t>
            </a:r>
            <a:r>
              <a:rPr lang="zh-CN" altLang="en-US" sz="2800" b="1" dirty="0" smtClean="0">
                <a:solidFill>
                  <a:srgbClr val="4E5A62"/>
                </a:solidFill>
              </a:rPr>
              <a:t>、室内消火栓系统</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3.7</a:t>
            </a:r>
            <a:r>
              <a:rPr lang="zh-CN" altLang="en-US" sz="2800" b="1" dirty="0" smtClean="0">
                <a:solidFill>
                  <a:srgbClr val="4E5A62"/>
                </a:solidFill>
              </a:rPr>
              <a:t>、水泵接合器</a:t>
            </a:r>
            <a:endParaRPr lang="zh-CN" altLang="en-US" sz="2800" b="1" dirty="0">
              <a:solidFill>
                <a:srgbClr val="4E5A62"/>
              </a:solidFill>
            </a:endParaRPr>
          </a:p>
        </p:txBody>
      </p:sp>
      <p:graphicFrame>
        <p:nvGraphicFramePr>
          <p:cNvPr id="2" name="表格 1"/>
          <p:cNvGraphicFramePr>
            <a:graphicFrameLocks noGrp="1"/>
          </p:cNvGraphicFramePr>
          <p:nvPr/>
        </p:nvGraphicFramePr>
        <p:xfrm>
          <a:off x="486536" y="882858"/>
          <a:ext cx="9282497" cy="5573466"/>
        </p:xfrm>
        <a:graphic>
          <a:graphicData uri="http://schemas.openxmlformats.org/drawingml/2006/table">
            <a:tbl>
              <a:tblPr>
                <a:tableStyleId>{5C22544A-7EE6-4342-B048-85BDC9FD1C3A}</a:tableStyleId>
              </a:tblPr>
              <a:tblGrid>
                <a:gridCol w="1573758"/>
                <a:gridCol w="1436294"/>
                <a:gridCol w="2533822"/>
                <a:gridCol w="3738623"/>
              </a:tblGrid>
              <a:tr h="726023">
                <a:tc gridSpan="4">
                  <a:txBody>
                    <a:bodyPr/>
                    <a:lstStyle/>
                    <a:p>
                      <a:pPr algn="ctr" rtl="0" fontAlgn="ctr"/>
                      <a:r>
                        <a:rPr lang="zh-CN" altLang="en-US" sz="2800" u="none" strike="noStrike" dirty="0">
                          <a:effectLst/>
                          <a:latin typeface="+mn-ea"/>
                          <a:ea typeface="+mn-ea"/>
                        </a:rPr>
                        <a:t>消防水泵结合器设置要求</a:t>
                      </a:r>
                      <a:endParaRPr lang="zh-CN" altLang="en-US" sz="28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cPr/>
                </a:tc>
                <a:tc hMerge="1">
                  <a:tcPr/>
                </a:tc>
                <a:tc hMerge="1">
                  <a:tcPr/>
                </a:tc>
              </a:tr>
              <a:tr h="659757">
                <a:tc gridSpan="2">
                  <a:txBody>
                    <a:bodyPr/>
                    <a:lstStyle/>
                    <a:p>
                      <a:pPr algn="ctr" rtl="0" fontAlgn="ctr"/>
                      <a:r>
                        <a:rPr lang="zh-CN" altLang="en-US" sz="1800" b="0" u="none" strike="noStrike" dirty="0">
                          <a:effectLst/>
                          <a:latin typeface="+mn-ea"/>
                          <a:ea typeface="+mn-ea"/>
                        </a:rPr>
                        <a:t>建 筑 物 类 别</a:t>
                      </a:r>
                      <a:endParaRPr lang="zh-CN" altLang="en-US" sz="18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ctr" rtl="0" fontAlgn="ctr"/>
                      <a:r>
                        <a:rPr lang="zh-TW" altLang="en-US" sz="1800" b="0" u="none" strike="noStrike" dirty="0">
                          <a:effectLst/>
                          <a:latin typeface="+mn-ea"/>
                          <a:ea typeface="+mn-ea"/>
                        </a:rPr>
                        <a:t>设  置  条  件</a:t>
                      </a:r>
                      <a:endParaRPr lang="zh-TW" altLang="en-US" sz="18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TW" altLang="en-US" sz="1800" b="0" u="none" strike="noStrike" dirty="0">
                          <a:effectLst/>
                          <a:latin typeface="+mn-ea"/>
                          <a:ea typeface="+mn-ea"/>
                        </a:rPr>
                        <a:t>说     明</a:t>
                      </a:r>
                      <a:endParaRPr lang="zh-TW" altLang="en-US" sz="18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37537">
                <a:tc rowSpan="3">
                  <a:txBody>
                    <a:bodyPr/>
                    <a:lstStyle/>
                    <a:p>
                      <a:pPr algn="ctr" rtl="0" fontAlgn="ctr"/>
                      <a:r>
                        <a:rPr lang="zh-CN" altLang="en-US" sz="1900" u="none" strike="noStrike" dirty="0">
                          <a:effectLst/>
                          <a:latin typeface="+mn-ea"/>
                          <a:ea typeface="+mn-ea"/>
                        </a:rPr>
                        <a:t>单、多层建筑</a:t>
                      </a:r>
                      <a:endParaRPr lang="zh-CN" altLang="en-US" sz="19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TW" altLang="en-US" sz="1900" u="none" strike="noStrike">
                          <a:effectLst/>
                          <a:latin typeface="+mn-ea"/>
                          <a:ea typeface="+mn-ea"/>
                        </a:rPr>
                        <a:t>厂房</a:t>
                      </a:r>
                      <a:endParaRPr lang="zh-TW"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r>
                        <a:rPr lang="zh-CN" altLang="en-US" sz="1900" u="none" strike="noStrike" dirty="0">
                          <a:effectLst/>
                          <a:latin typeface="+mn-ea"/>
                          <a:ea typeface="+mn-ea"/>
                        </a:rPr>
                        <a:t>设置室内消火栓且层数＞</a:t>
                      </a:r>
                      <a:r>
                        <a:rPr lang="en-US" altLang="zh-CN" sz="1900" u="none" strike="noStrike" dirty="0">
                          <a:effectLst/>
                          <a:latin typeface="+mn-ea"/>
                          <a:ea typeface="+mn-ea"/>
                        </a:rPr>
                        <a:t>4</a:t>
                      </a:r>
                      <a:r>
                        <a:rPr lang="zh-CN" altLang="en-US" sz="1900" u="none" strike="noStrike" dirty="0">
                          <a:effectLst/>
                          <a:latin typeface="+mn-ea"/>
                          <a:ea typeface="+mn-ea"/>
                        </a:rPr>
                        <a:t>层</a:t>
                      </a:r>
                      <a:endParaRPr lang="zh-CN" altLang="en-US" sz="19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rtl="0" fontAlgn="ctr"/>
                      <a:r>
                        <a:rPr lang="zh-CN" altLang="en-US" sz="1900" u="none" strike="noStrike" dirty="0">
                          <a:effectLst/>
                          <a:latin typeface="+mn-ea"/>
                          <a:ea typeface="+mn-ea"/>
                        </a:rPr>
                        <a:t>  室内消防给水管网设水泵接合器。自动喷水灭火系统应设水泵接合器</a:t>
                      </a:r>
                      <a:endParaRPr lang="zh-CN" altLang="en-US" sz="19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37537">
                <a:tc vMerge="1">
                  <a:tcPr/>
                </a:tc>
                <a:tc>
                  <a:txBody>
                    <a:bodyPr/>
                    <a:lstStyle/>
                    <a:p>
                      <a:pPr algn="ctr" rtl="0" fontAlgn="ctr"/>
                      <a:r>
                        <a:rPr lang="zh-TW" altLang="en-US" sz="1900" u="none" strike="noStrike" dirty="0">
                          <a:effectLst/>
                          <a:latin typeface="+mn-ea"/>
                          <a:ea typeface="+mn-ea"/>
                        </a:rPr>
                        <a:t>库房</a:t>
                      </a:r>
                      <a:endParaRPr lang="zh-TW" altLang="en-US" sz="19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tc>
                <a:tc vMerge="1">
                  <a:tcPr/>
                </a:tc>
              </a:tr>
              <a:tr h="1251803">
                <a:tc vMerge="1">
                  <a:tcPr/>
                </a:tc>
                <a:tc>
                  <a:txBody>
                    <a:bodyPr/>
                    <a:lstStyle/>
                    <a:p>
                      <a:pPr algn="ctr" rtl="0" fontAlgn="ctr"/>
                      <a:r>
                        <a:rPr lang="zh-TW" altLang="en-US" sz="1900" u="none" strike="noStrike">
                          <a:effectLst/>
                          <a:latin typeface="+mn-ea"/>
                          <a:ea typeface="+mn-ea"/>
                        </a:rPr>
                        <a:t>公共建筑</a:t>
                      </a:r>
                      <a:endParaRPr lang="zh-TW"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900" u="none" strike="noStrike">
                          <a:effectLst/>
                          <a:latin typeface="+mn-ea"/>
                          <a:ea typeface="+mn-ea"/>
                        </a:rPr>
                        <a:t>设置室内消火栓且层数＞</a:t>
                      </a:r>
                      <a:r>
                        <a:rPr lang="en-US" altLang="zh-CN" sz="1900" u="none" strike="noStrike">
                          <a:effectLst/>
                          <a:latin typeface="+mn-ea"/>
                          <a:ea typeface="+mn-ea"/>
                        </a:rPr>
                        <a:t>5</a:t>
                      </a:r>
                      <a:r>
                        <a:rPr lang="zh-CN" altLang="en-US" sz="1900" u="none" strike="noStrike">
                          <a:effectLst/>
                          <a:latin typeface="+mn-ea"/>
                          <a:ea typeface="+mn-ea"/>
                        </a:rPr>
                        <a:t>层</a:t>
                      </a:r>
                      <a:endParaRPr lang="zh-CN"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tc>
              </a:tr>
              <a:tr h="423272">
                <a:tc gridSpan="2">
                  <a:txBody>
                    <a:bodyPr/>
                    <a:lstStyle/>
                    <a:p>
                      <a:pPr algn="ctr" rtl="0" fontAlgn="ctr"/>
                      <a:r>
                        <a:rPr lang="zh-CN" altLang="en-US" sz="1900" u="none" strike="noStrike">
                          <a:effectLst/>
                          <a:latin typeface="+mn-ea"/>
                          <a:ea typeface="+mn-ea"/>
                        </a:rPr>
                        <a:t>高层工业建筑</a:t>
                      </a:r>
                      <a:endParaRPr lang="zh-CN"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ctr" rtl="0" fontAlgn="ctr"/>
                      <a:r>
                        <a:rPr lang="zh-TW" altLang="en-US" sz="1900" u="none" strike="noStrike">
                          <a:effectLst/>
                          <a:latin typeface="+mn-ea"/>
                          <a:ea typeface="+mn-ea"/>
                        </a:rPr>
                        <a:t>均设</a:t>
                      </a:r>
                      <a:endParaRPr lang="zh-TW"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tc>
              </a:tr>
              <a:tr h="837537">
                <a:tc gridSpan="2">
                  <a:txBody>
                    <a:bodyPr/>
                    <a:lstStyle/>
                    <a:p>
                      <a:pPr algn="ctr" rtl="0" fontAlgn="ctr"/>
                      <a:r>
                        <a:rPr lang="zh-CN" altLang="en-US" sz="1900" u="none" strike="noStrike">
                          <a:effectLst/>
                          <a:latin typeface="+mn-ea"/>
                          <a:ea typeface="+mn-ea"/>
                        </a:rPr>
                        <a:t>高层民用建筑</a:t>
                      </a:r>
                      <a:endParaRPr lang="zh-CN"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tc>
                <a:tc>
                  <a:txBody>
                    <a:bodyPr/>
                    <a:lstStyle/>
                    <a:p>
                      <a:pPr algn="ctr" rtl="0" fontAlgn="ctr"/>
                      <a:r>
                        <a:rPr lang="zh-TW" altLang="en-US" sz="1900" u="none" strike="noStrike">
                          <a:effectLst/>
                          <a:latin typeface="+mn-ea"/>
                          <a:ea typeface="+mn-ea"/>
                        </a:rPr>
                        <a:t>均设</a:t>
                      </a:r>
                      <a:endParaRPr lang="zh-TW" altLang="en-US" sz="1900" b="0" i="0" u="none" strike="noStrike">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zh-CN" altLang="en-US" sz="1900" u="none" strike="noStrike" dirty="0">
                          <a:effectLst/>
                          <a:latin typeface="+mn-ea"/>
                          <a:ea typeface="+mn-ea"/>
                        </a:rPr>
                        <a:t>室内消防给水和自动喷淋均设</a:t>
                      </a:r>
                      <a:endParaRPr lang="zh-CN" altLang="en-US" sz="1900" b="0" i="0" u="none" strike="noStrike" dirty="0">
                        <a:solidFill>
                          <a:srgbClr val="000000"/>
                        </a:solidFill>
                        <a:effectLst/>
                        <a:latin typeface="+mn-ea"/>
                        <a:ea typeface="+mn-ea"/>
                      </a:endParaRPr>
                    </a:p>
                  </a:txBody>
                  <a:tcPr marL="7192" marR="7192" marT="71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6" name="Picture 3" descr="地下式水泵接合器"/>
          <p:cNvPicPr>
            <a:picLocks noChangeAspect="1" noChangeArrowheads="1"/>
          </p:cNvPicPr>
          <p:nvPr/>
        </p:nvPicPr>
        <p:blipFill rotWithShape="1">
          <a:blip r:embed="rId1">
            <a:extLst>
              <a:ext uri="{28A0092B-C50C-407E-A947-70E740481C1C}">
                <a14:useLocalDpi xmlns:a14="http://schemas.microsoft.com/office/drawing/2010/main" val="0"/>
              </a:ext>
            </a:extLst>
          </a:blip>
          <a:srcRect l="20340" t="16268" r="15694" b="4394"/>
          <a:stretch>
            <a:fillRect/>
          </a:stretch>
        </p:blipFill>
        <p:spPr bwMode="auto">
          <a:xfrm>
            <a:off x="10080180" y="882858"/>
            <a:ext cx="1807234" cy="159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地上式水泵接合器"/>
          <p:cNvPicPr>
            <a:picLocks noChangeAspect="1" noChangeArrowheads="1"/>
          </p:cNvPicPr>
          <p:nvPr/>
        </p:nvPicPr>
        <p:blipFill rotWithShape="1">
          <a:blip r:embed="rId2">
            <a:extLst>
              <a:ext uri="{28A0092B-C50C-407E-A947-70E740481C1C}">
                <a14:useLocalDpi xmlns:a14="http://schemas.microsoft.com/office/drawing/2010/main" val="0"/>
              </a:ext>
            </a:extLst>
          </a:blip>
          <a:srcRect l="20764" t="4609" r="25851"/>
          <a:stretch>
            <a:fillRect/>
          </a:stretch>
        </p:blipFill>
        <p:spPr bwMode="auto">
          <a:xfrm>
            <a:off x="10080180" y="4236334"/>
            <a:ext cx="1504710" cy="1776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C:\Users\Administrator\Desktop\t016611aaf03f1f00fb.jpg"/>
          <p:cNvPicPr>
            <a:picLocks noChangeAspect="1" noChangeArrowheads="1"/>
          </p:cNvPicPr>
          <p:nvPr/>
        </p:nvPicPr>
        <p:blipFill rotWithShape="1">
          <a:blip r:embed="rId3">
            <a:extLst>
              <a:ext uri="{28A0092B-C50C-407E-A947-70E740481C1C}">
                <a14:useLocalDpi xmlns:a14="http://schemas.microsoft.com/office/drawing/2010/main" val="0"/>
              </a:ext>
            </a:extLst>
          </a:blip>
          <a:srcRect l="7161" r="5151" b="17782"/>
          <a:stretch>
            <a:fillRect/>
          </a:stretch>
        </p:blipFill>
        <p:spPr bwMode="auto">
          <a:xfrm>
            <a:off x="10196718" y="2378417"/>
            <a:ext cx="1574158" cy="147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灯片编号占位符 246"/>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5" name="Rectangle 11"/>
          <p:cNvSpPr>
            <a:spLocks noChangeArrowheads="1"/>
          </p:cNvSpPr>
          <p:nvPr/>
        </p:nvSpPr>
        <p:spPr bwMode="auto">
          <a:xfrm>
            <a:off x="567559" y="1224495"/>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a:solidFill>
                  <a:srgbClr val="0000FF"/>
                </a:solidFill>
                <a:latin typeface="+mj-ea"/>
                <a:ea typeface="+mj-ea"/>
              </a:rPr>
              <a:t>地下式水泵接合器</a:t>
            </a:r>
            <a:endParaRPr lang="zh-CN" altLang="en-US">
              <a:solidFill>
                <a:srgbClr val="0000FF"/>
              </a:solidFill>
              <a:latin typeface="+mj-ea"/>
              <a:ea typeface="+mj-ea"/>
            </a:endParaRPr>
          </a:p>
        </p:txBody>
      </p:sp>
      <p:sp>
        <p:nvSpPr>
          <p:cNvPr id="6" name="Rectangle 12"/>
          <p:cNvSpPr>
            <a:spLocks noChangeArrowheads="1"/>
          </p:cNvSpPr>
          <p:nvPr/>
        </p:nvSpPr>
        <p:spPr bwMode="auto">
          <a:xfrm>
            <a:off x="567559" y="1726949"/>
            <a:ext cx="791668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lnSpc>
                <a:spcPct val="150000"/>
              </a:lnSpc>
              <a:spcBef>
                <a:spcPct val="0"/>
              </a:spcBef>
              <a:buFont typeface="Arial" panose="020B0604020202020204" pitchFamily="34" charset="0"/>
              <a:buNone/>
            </a:pPr>
            <a:r>
              <a:rPr lang="en-US" altLang="zh-CN" dirty="0">
                <a:latin typeface="+mj-ea"/>
                <a:ea typeface="+mj-ea"/>
              </a:rPr>
              <a:t>  </a:t>
            </a:r>
            <a:r>
              <a:rPr lang="en-US" altLang="zh-CN" dirty="0" smtClean="0">
                <a:latin typeface="+mj-ea"/>
                <a:ea typeface="+mj-ea"/>
              </a:rPr>
              <a:t>     </a:t>
            </a:r>
            <a:r>
              <a:rPr lang="zh-CN" altLang="en-US" dirty="0" smtClean="0">
                <a:latin typeface="+mj-ea"/>
                <a:ea typeface="+mj-ea"/>
              </a:rPr>
              <a:t>地下</a:t>
            </a:r>
            <a:r>
              <a:rPr lang="zh-CN" altLang="en-US" dirty="0">
                <a:latin typeface="+mj-ea"/>
                <a:ea typeface="+mj-ea"/>
              </a:rPr>
              <a:t>式水泵接合器设在建筑物周围附近的专用井内，不占地方，适用于寒冷地区。安装时注意使接合口处在</a:t>
            </a:r>
            <a:r>
              <a:rPr lang="zh-CN" altLang="en-US" dirty="0">
                <a:solidFill>
                  <a:srgbClr val="FF0000"/>
                </a:solidFill>
                <a:latin typeface="+mj-ea"/>
                <a:ea typeface="+mj-ea"/>
              </a:rPr>
              <a:t>井盖正下方</a:t>
            </a:r>
            <a:r>
              <a:rPr lang="zh-CN" altLang="en-US" dirty="0">
                <a:latin typeface="+mj-ea"/>
                <a:ea typeface="+mj-ea"/>
              </a:rPr>
              <a:t>，顶部进水口与井盖底面距离不大于</a:t>
            </a:r>
            <a:r>
              <a:rPr lang="en-US" altLang="zh-CN" dirty="0">
                <a:latin typeface="+mj-ea"/>
                <a:ea typeface="+mj-ea"/>
              </a:rPr>
              <a:t>0.4m</a:t>
            </a:r>
            <a:r>
              <a:rPr lang="zh-CN" altLang="en-US" dirty="0">
                <a:latin typeface="+mj-ea"/>
                <a:ea typeface="+mj-ea"/>
              </a:rPr>
              <a:t>，地面附近应有明显标志，以便火场识别。</a:t>
            </a:r>
            <a:endParaRPr lang="zh-CN" altLang="en-US" dirty="0">
              <a:latin typeface="+mj-ea"/>
              <a:ea typeface="+mj-ea"/>
            </a:endParaRPr>
          </a:p>
        </p:txBody>
      </p:sp>
      <p:pic>
        <p:nvPicPr>
          <p:cNvPr id="7" name="Picture 13" descr="地下水泵结合器"/>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039969" y="1065725"/>
            <a:ext cx="2627312" cy="23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4"/>
          <p:cNvSpPr>
            <a:spLocks noChangeArrowheads="1"/>
          </p:cNvSpPr>
          <p:nvPr/>
        </p:nvSpPr>
        <p:spPr bwMode="auto">
          <a:xfrm>
            <a:off x="567560" y="3565990"/>
            <a:ext cx="22365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algn="ctr" eaLnBrk="1" hangingPunct="1">
              <a:spcBef>
                <a:spcPct val="0"/>
              </a:spcBef>
              <a:buFont typeface="Arial" panose="020B0604020202020204" pitchFamily="34" charset="0"/>
              <a:buNone/>
            </a:pPr>
            <a:r>
              <a:rPr lang="zh-CN" altLang="en-US" dirty="0">
                <a:solidFill>
                  <a:srgbClr val="0000FF"/>
                </a:solidFill>
                <a:latin typeface="+mj-ea"/>
                <a:ea typeface="+mj-ea"/>
              </a:rPr>
              <a:t>墙壁式水泵接合器</a:t>
            </a:r>
            <a:endParaRPr lang="zh-CN" altLang="en-US" dirty="0">
              <a:solidFill>
                <a:srgbClr val="0000FF"/>
              </a:solidFill>
              <a:latin typeface="+mj-ea"/>
              <a:ea typeface="+mj-ea"/>
            </a:endParaRPr>
          </a:p>
        </p:txBody>
      </p:sp>
      <p:sp>
        <p:nvSpPr>
          <p:cNvPr id="9" name="Rectangle 15"/>
          <p:cNvSpPr>
            <a:spLocks noChangeArrowheads="1"/>
          </p:cNvSpPr>
          <p:nvPr/>
        </p:nvSpPr>
        <p:spPr bwMode="auto">
          <a:xfrm>
            <a:off x="567560" y="4200990"/>
            <a:ext cx="791668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n"/>
              <a:defRPr sz="2000">
                <a:solidFill>
                  <a:schemeClr val="tx1"/>
                </a:solidFill>
                <a:latin typeface="黑体" pitchFamily="49" charset="-122"/>
                <a:ea typeface="黑体" pitchFamily="49" charset="-122"/>
              </a:defRPr>
            </a:lvl1pPr>
            <a:lvl2pPr marL="742950" indent="-285750" eaLnBrk="0" hangingPunct="0">
              <a:spcBef>
                <a:spcPct val="20000"/>
              </a:spcBef>
              <a:buFont typeface="Wingdings" panose="05000000000000000000" pitchFamily="2" charset="2"/>
              <a:buChar char="–"/>
              <a:defRPr sz="2800">
                <a:solidFill>
                  <a:schemeClr val="tx1"/>
                </a:solidFill>
                <a:latin typeface="黑体" pitchFamily="49" charset="-122"/>
                <a:ea typeface="黑体" pitchFamily="49" charset="-122"/>
              </a:defRPr>
            </a:lvl2pPr>
            <a:lvl3pPr marL="1143000" indent="-228600" eaLnBrk="0" hangingPunct="0">
              <a:spcBef>
                <a:spcPct val="20000"/>
              </a:spcBef>
              <a:buFont typeface="Wingdings" panose="05000000000000000000" pitchFamily="2" charset="2"/>
              <a:buChar char="•"/>
              <a:defRPr sz="1600">
                <a:solidFill>
                  <a:schemeClr val="tx1"/>
                </a:solidFill>
                <a:latin typeface="黑体" pitchFamily="49" charset="-122"/>
                <a:ea typeface="黑体" pitchFamily="49" charset="-122"/>
              </a:defRPr>
            </a:lvl3pPr>
            <a:lvl4pPr marL="16002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4pPr>
            <a:lvl5pPr marL="2057400" indent="-228600" eaLnBrk="0" hangingPunct="0">
              <a:spcBef>
                <a:spcPct val="20000"/>
              </a:spcBef>
              <a:buFont typeface="Wingdings" panose="05000000000000000000" pitchFamily="2" charset="2"/>
              <a:buChar char="»"/>
              <a:defRPr sz="1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Font typeface="Wingdings" panose="05000000000000000000" pitchFamily="2" charset="2"/>
              <a:buChar char="»"/>
              <a:defRPr sz="1400">
                <a:solidFill>
                  <a:schemeClr val="tx1"/>
                </a:solidFill>
                <a:latin typeface="黑体" pitchFamily="49" charset="-122"/>
                <a:ea typeface="黑体" pitchFamily="49" charset="-122"/>
              </a:defRPr>
            </a:lvl9pPr>
          </a:lstStyle>
          <a:p>
            <a:pPr eaLnBrk="1" hangingPunct="1">
              <a:lnSpc>
                <a:spcPct val="150000"/>
              </a:lnSpc>
              <a:spcBef>
                <a:spcPct val="0"/>
              </a:spcBef>
              <a:buFont typeface="Arial" panose="020B0604020202020204" pitchFamily="34" charset="0"/>
              <a:buNone/>
            </a:pPr>
            <a:r>
              <a:rPr lang="en-US" altLang="zh-CN" dirty="0">
                <a:latin typeface="+mj-ea"/>
                <a:ea typeface="+mj-ea"/>
              </a:rPr>
              <a:t>     </a:t>
            </a:r>
            <a:r>
              <a:rPr lang="zh-CN" altLang="en-US" dirty="0">
                <a:latin typeface="+mj-ea"/>
                <a:ea typeface="+mj-ea"/>
              </a:rPr>
              <a:t>墙壁式水泵接合器形似室内消火栓，设在</a:t>
            </a:r>
            <a:r>
              <a:rPr lang="zh-CN" altLang="en-US" dirty="0">
                <a:solidFill>
                  <a:srgbClr val="FF0000"/>
                </a:solidFill>
                <a:latin typeface="+mj-ea"/>
                <a:ea typeface="+mj-ea"/>
              </a:rPr>
              <a:t>建筑物的外墙上</a:t>
            </a:r>
            <a:r>
              <a:rPr lang="zh-CN" altLang="en-US" dirty="0">
                <a:latin typeface="+mj-ea"/>
                <a:ea typeface="+mj-ea"/>
              </a:rPr>
              <a:t>，其高出地面的距离不宜小于</a:t>
            </a:r>
            <a:r>
              <a:rPr lang="en-US" altLang="zh-CN" dirty="0">
                <a:latin typeface="+mj-ea"/>
                <a:ea typeface="+mj-ea"/>
              </a:rPr>
              <a:t>0.7m</a:t>
            </a:r>
            <a:r>
              <a:rPr lang="zh-CN" altLang="en-US" dirty="0">
                <a:latin typeface="+mj-ea"/>
                <a:ea typeface="+mj-ea"/>
              </a:rPr>
              <a:t>，并应与建筑物的门、窗、孔洞保持不小于</a:t>
            </a:r>
            <a:r>
              <a:rPr lang="en-US" altLang="zh-CN" dirty="0">
                <a:latin typeface="+mj-ea"/>
                <a:ea typeface="+mj-ea"/>
              </a:rPr>
              <a:t>1.0m</a:t>
            </a:r>
            <a:r>
              <a:rPr lang="zh-CN" altLang="en-US" dirty="0">
                <a:latin typeface="+mj-ea"/>
                <a:ea typeface="+mj-ea"/>
              </a:rPr>
              <a:t>的水平距离。</a:t>
            </a:r>
            <a:endParaRPr lang="zh-CN" altLang="en-US" dirty="0">
              <a:latin typeface="+mj-ea"/>
              <a:ea typeface="+mj-ea"/>
            </a:endParaRPr>
          </a:p>
        </p:txBody>
      </p:sp>
      <p:pic>
        <p:nvPicPr>
          <p:cNvPr id="10" name="Picture 16" descr="IMG_0279"/>
          <p:cNvPicPr>
            <a:picLocks noChangeAspect="1" noChangeArrowheads="1"/>
          </p:cNvPicPr>
          <p:nvPr/>
        </p:nvPicPr>
        <p:blipFill>
          <a:blip r:embed="rId2" cstate="print">
            <a:lum bright="18000" contrast="30000"/>
            <a:extLst>
              <a:ext uri="{28A0092B-C50C-407E-A947-70E740481C1C}">
                <a14:useLocalDpi xmlns:a14="http://schemas.microsoft.com/office/drawing/2010/main" val="0"/>
              </a:ext>
            </a:extLst>
          </a:blip>
          <a:srcRect/>
          <a:stretch>
            <a:fillRect/>
          </a:stretch>
        </p:blipFill>
        <p:spPr bwMode="auto">
          <a:xfrm>
            <a:off x="9039969" y="3569444"/>
            <a:ext cx="2627312" cy="244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243"/>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3.7</a:t>
            </a:r>
            <a:r>
              <a:rPr lang="zh-CN" altLang="en-US" sz="2800" b="1" dirty="0" smtClean="0">
                <a:solidFill>
                  <a:srgbClr val="4E5A62"/>
                </a:solidFill>
              </a:rPr>
              <a:t>、水泵接合器</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95042" y="2359458"/>
            <a:ext cx="2343911" cy="830997"/>
          </a:xfrm>
          <a:prstGeom prst="rect">
            <a:avLst/>
          </a:prstGeom>
          <a:noFill/>
        </p:spPr>
        <p:txBody>
          <a:bodyPr wrap="none" rtlCol="0">
            <a:spAutoFit/>
          </a:bodyPr>
          <a:lstStyle/>
          <a:p>
            <a:r>
              <a:rPr lang="en-US" altLang="zh-CN" sz="4800" b="1" dirty="0" smtClean="0">
                <a:solidFill>
                  <a:srgbClr val="0069BF"/>
                </a:solidFill>
              </a:rPr>
              <a:t>Thanks</a:t>
            </a:r>
            <a:endParaRPr lang="zh-CN" altLang="en-US" sz="4800" b="1" dirty="0">
              <a:solidFill>
                <a:srgbClr val="0069BF"/>
              </a:solidFill>
            </a:endParaRPr>
          </a:p>
        </p:txBody>
      </p:sp>
      <p:sp>
        <p:nvSpPr>
          <p:cNvPr id="5" name="灯片编号占位符 4"/>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tags/tag1.xml><?xml version="1.0" encoding="utf-8"?>
<p:tagLst xmlns:p="http://schemas.openxmlformats.org/presentationml/2006/main">
  <p:tag name="THINKCELLSHAPEDONOTDELETE" val="thinkcellActiveDocDoNotDelete"/>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fontScheme name="自定义 3">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6882</Words>
  <Application>WPS 表格</Application>
  <PresentationFormat>自訂</PresentationFormat>
  <Paragraphs>807</Paragraphs>
  <Slides>37</Slides>
  <Notes>1</Notes>
  <HiddenSlides>0</HiddenSlides>
  <MMClips>0</MMClips>
  <ScaleCrop>false</ScaleCrop>
  <HeadingPairs>
    <vt:vector size="8" baseType="variant">
      <vt:variant>
        <vt:lpstr>已用的字体</vt:lpstr>
      </vt:variant>
      <vt:variant>
        <vt:i4>23</vt:i4>
      </vt:variant>
      <vt:variant>
        <vt:lpstr>主题</vt:lpstr>
      </vt:variant>
      <vt:variant>
        <vt:i4>1</vt:i4>
      </vt:variant>
      <vt:variant>
        <vt:lpstr>嵌入 OLE 服务器</vt:lpstr>
      </vt:variant>
      <vt:variant>
        <vt:i4>4</vt:i4>
      </vt:variant>
      <vt:variant>
        <vt:lpstr>幻灯片标题</vt:lpstr>
      </vt:variant>
      <vt:variant>
        <vt:i4>37</vt:i4>
      </vt:variant>
    </vt:vector>
  </HeadingPairs>
  <TitlesOfParts>
    <vt:vector size="65" baseType="lpstr">
      <vt:lpstr>Arial</vt:lpstr>
      <vt:lpstr>宋体</vt:lpstr>
      <vt:lpstr>Wingdings</vt:lpstr>
      <vt:lpstr>微软雅黑</vt:lpstr>
      <vt:lpstr>Lato Light</vt:lpstr>
      <vt:lpstr>汉仪旗黑</vt:lpstr>
      <vt:lpstr>Agency FB</vt:lpstr>
      <vt:lpstr>汉仪书宋二KW</vt:lpstr>
      <vt:lpstr>华文中宋</vt:lpstr>
      <vt:lpstr>黑体</vt:lpstr>
      <vt:lpstr>汉仪中黑KW</vt:lpstr>
      <vt:lpstr>PMingLiU</vt:lpstr>
      <vt:lpstr>宋体-繁</vt:lpstr>
      <vt:lpstr>微软雅黑</vt:lpstr>
      <vt:lpstr>Tahoma</vt:lpstr>
      <vt:lpstr>楷体_GB2312</vt:lpstr>
      <vt:lpstr>汉仪楷体简</vt:lpstr>
      <vt:lpstr>宋体</vt:lpstr>
      <vt:lpstr>Arial Unicode MS</vt:lpstr>
      <vt:lpstr>等线</vt:lpstr>
      <vt:lpstr>汉仪中等线KW</vt:lpstr>
      <vt:lpstr>苹方-简</vt:lpstr>
      <vt:lpstr>Thonburi</vt:lpstr>
      <vt:lpstr>Office 主题​​</vt:lpstr>
      <vt:lpstr>TCLayout.ActiveDocument.1</vt:lpstr>
      <vt:lpstr>Paint.Picture</vt:lpstr>
      <vt:lpstr>Photoshop.Image.7</vt:lpstr>
      <vt:lpstr>AutoCAD.Drawing.17</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Xisheng_Zhao（赵喜胜_EHS_RS）</dc:creator>
  <cp:lastModifiedBy>Ken</cp:lastModifiedBy>
  <cp:revision>147</cp:revision>
  <dcterms:created xsi:type="dcterms:W3CDTF">2023-09-15T06:35:33Z</dcterms:created>
  <dcterms:modified xsi:type="dcterms:W3CDTF">2023-09-15T06:35:33Z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5A91233BE559FDA435FB036542C62DE6_42</vt:lpwstr>
  </property>
  <property fmtid="{D5CDD505-2E9C-101B-9397-08002B2CF9AE}" pid="3" name="KSOProductBuildVer">
    <vt:lpwstr>2052-5.5.1.7991</vt:lpwstr>
  </property>
</Properties>
</file>