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39" r:id="rId1"/>
    <p:sldMasterId id="2147488276" r:id="rId2"/>
  </p:sldMasterIdLst>
  <p:notesMasterIdLst>
    <p:notesMasterId r:id="rId3"/>
  </p:notesMasterIdLst>
  <p:sldIdLst>
    <p:sldId id="2463" r:id="rId4"/>
    <p:sldId id="2466" r:id="rId5"/>
    <p:sldId id="2469" r:id="rId6"/>
    <p:sldId id="2472" r:id="rId7"/>
    <p:sldId id="2478" r:id="rId9"/>
    <p:sldId id="2481" r:id="rId10"/>
    <p:sldId id="2484" r:id="rId11"/>
    <p:sldId id="2487" r:id="rId12"/>
    <p:sldId id="2493" r:id="rId14"/>
    <p:sldId id="2496" r:id="rId15"/>
    <p:sldId id="2499" r:id="rId16"/>
    <p:sldId id="2502" r:id="rId17"/>
    <p:sldId id="2508" r:id="rId19"/>
    <p:sldId id="2511" r:id="rId20"/>
    <p:sldId id="2514" r:id="rId21"/>
    <p:sldId id="2517" r:id="rId22"/>
    <p:sldId id="2520" r:id="rId23"/>
    <p:sldId id="2526" r:id="rId25"/>
    <p:sldId id="2529" r:id="rId26"/>
    <p:sldId id="2532" r:id="rId27"/>
    <p:sldId id="2535" r:id="rId28"/>
    <p:sldId id="2541" r:id="rId30"/>
    <p:sldId id="2544" r:id="rId31"/>
    <p:sldId id="2547" r:id="rId32"/>
    <p:sldId id="2550" r:id="rId33"/>
    <p:sldId id="2553" r:id="rId34"/>
    <p:sldId id="2559" r:id="rId36"/>
    <p:sldId id="2562" r:id="rId37"/>
    <p:sldId id="256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40" r:id="rId1"/>
    <p:sldLayoutId id="2147488241" r:id="rId2"/>
    <p:sldLayoutId id="2147488242" r:id="rId3"/>
    <p:sldLayoutId id="2147488243" r:id="rId4"/>
    <p:sldLayoutId id="2147488244" r:id="rId5"/>
    <p:sldLayoutId id="2147488245" r:id="rId6"/>
    <p:sldLayoutId id="2147488246" r:id="rId7"/>
    <p:sldLayoutId id="2147488247" r:id="rId8"/>
    <p:sldLayoutId id="2147488248" r:id="rId9"/>
    <p:sldLayoutId id="2147488249" r:id="rId10"/>
    <p:sldLayoutId id="21474882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77" r:id="rId1"/>
    <p:sldLayoutId id="2147488278" r:id="rId2"/>
    <p:sldLayoutId id="2147488279" r:id="rId3"/>
    <p:sldLayoutId id="2147488280" r:id="rId4"/>
    <p:sldLayoutId id="2147488281" r:id="rId5"/>
    <p:sldLayoutId id="2147488282" r:id="rId6"/>
    <p:sldLayoutId id="2147488283" r:id="rId7"/>
    <p:sldLayoutId id="2147488284" r:id="rId8"/>
    <p:sldLayoutId id="2147488285" r:id="rId9"/>
    <p:sldLayoutId id="2147488286" r:id="rId10"/>
    <p:sldLayoutId id="21474882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tags" Target="../tags/tag356.xml"/><Relationship Id="rId28" Type="http://schemas.openxmlformats.org/officeDocument/2006/relationships/tags" Target="../tags/tag357.xml"/><Relationship Id="rId29" Type="http://schemas.openxmlformats.org/officeDocument/2006/relationships/tags" Target="../tags/tag35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员工培训与岗位能力提升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员工培训的重要性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岗位能力提升的必要性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员工培训与岗位能力提升的实践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员工培训与岗位能力提升的效果评估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员工培训与岗位能力提升的挑战与对策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员工培训的重要性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提升员工素质和技能</a:t>
            </a:r>
            <a:endParaRPr altLang="en-US" lang="zh-CN"/>
          </a:p>
        </p:txBody>
      </p:sp>
      <p:sp>
        <p:nvSpPr>
          <p:cNvPr id="10490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培训有助于员工个人职业发展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培训能够提升企业的整体竞争力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员工培训是提高工作效率和绩效的关键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培训能够增强员工的归属感和忠诚度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提高员工素质和技能水平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降低员工离职率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提升企业形象和品牌价值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促进员工个人发展</a:t>
            </a:r>
            <a:endParaRPr altLang="en-US" lang="zh-CN"/>
          </a:p>
        </p:txBody>
      </p:sp>
      <p:sp>
        <p:nvSpPr>
          <p:cNvPr id="10491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提升技能和能力：通过培训，员工可以学习新技能和知识，提高自己的能力和竞争力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增强自信心和自我认知：培训可以帮助员工更好地了解自己的优势和不足，增强自信心和自我认知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拓展职业发展路径：培训可以为员工提供更多的职业发展机会和路径，让员工有更多的选择和发展空间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提高工作满意度和忠诚度：通过培训，员工可以更好地适应工作环境和需求，提高工作满意度和忠诚度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岗位能力提升的必要性</a:t>
            </a:r>
            <a:endParaRPr altLang="en-US" dirty="0" lang="zh-CN"/>
          </a:p>
        </p:txBody>
      </p:sp>
      <p:sp>
        <p:nvSpPr>
          <p:cNvPr id="10491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适应企业发展的需要</a:t>
            </a:r>
            <a:endParaRPr altLang="en-US" lang="zh-CN"/>
          </a:p>
        </p:txBody>
      </p:sp>
      <p:sp>
        <p:nvSpPr>
          <p:cNvPr id="10492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适应企业发展的需要是岗位能力提升的核心目标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岗位能力提升有助于提高企业竞争力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员工培训是岗位能力提升的有效途径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岗位能力提升是企业发展的必然要求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提高工作效率和质量</a:t>
            </a:r>
            <a:endParaRPr altLang="en-US" lang="zh-CN"/>
          </a:p>
        </p:txBody>
      </p:sp>
      <p:sp>
        <p:nvSpPr>
          <p:cNvPr id="10493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减少错误和失误：提高员工的专业技能和知识水平，降低工作中出现的错误和失误，从而提高工作效率和质量。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提高工作效率：通过培训，使员工更加熟悉和掌握工作流程和操作技巧，提高工作效率，减少不必要的时间和精力浪费。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提升工作质量：员工的专业技能和知识水平得到提高，能够更好地理解和执行公司的战略和目标，从而提升工作质量。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增强员工自信心：通过培训，员工更加了解自己的能力和潜力，增强自信心，更加积极地投入工作。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增强员工自信心和归属感</a:t>
            </a:r>
            <a:endParaRPr altLang="en-US" lang="zh-CN"/>
          </a:p>
        </p:txBody>
      </p:sp>
      <p:sp>
        <p:nvSpPr>
          <p:cNvPr id="10493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提升员工技能和能力，增强自信心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培养员工对企业的认同感和归属感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促进员工个人成长和职业发展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提高员工的工作积极性和效率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员工培训与岗位能力提升的实践</a:t>
            </a:r>
            <a:endParaRPr altLang="en-US" dirty="0" lang="zh-CN"/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制定培训计划和方案</a:t>
            </a:r>
            <a:endParaRPr altLang="en-US" lang="zh-CN"/>
          </a:p>
        </p:txBody>
      </p:sp>
      <p:sp>
        <p:nvSpPr>
          <p:cNvPr id="10495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确定培训目标：明确培训的目的和预期效果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方案实施与评估：执行培训计划，并对效果进行评估和反馈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制定培训计划：安排培训时间、内容和方式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调研与分析：了解员工需求和岗位能力要求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开展多样化的培训活动</a:t>
            </a:r>
            <a:endParaRPr altLang="en-US" lang="zh-CN"/>
          </a:p>
        </p:txBody>
      </p:sp>
      <p:sp>
        <p:nvSpPr>
          <p:cNvPr id="10496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线上培训：利用网络平台进行远程教学，方便员工随时随地学习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线下培训：组织实地培训课程，邀请专业讲师授课，提高员工技能水平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实践操作培训：通过实际操作演示，让员工掌握岗位技能，提高工作效率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团队建设活动：开展团队建设活动，增强员工之间的沟通与协作能力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建立完善的培训考核机制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定期对员工进行培训和考核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制定明确的培训计划和目标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建立完善的考核机制，确保培训效果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根据考核结果，及时调整培训计划和目标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鼓励员工自主学习和自我提升</a:t>
            </a:r>
            <a:endParaRPr altLang="en-US" lang="zh-CN"/>
          </a:p>
        </p:txBody>
      </p:sp>
      <p:sp>
        <p:nvSpPr>
          <p:cNvPr id="10497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建立激励机制和奖励机制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鼓励员工自我学习和自我提升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提供学习资源和支持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建立学习型组织文化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员工培训与岗位能力提升的效果评估</a:t>
            </a:r>
            <a:endParaRPr altLang="en-US" dirty="0" lang="zh-CN"/>
          </a:p>
        </p:txBody>
      </p:sp>
      <p:sp>
        <p:nvSpPr>
          <p:cNvPr id="10497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评估培训效果的方法和指标</a:t>
            </a:r>
            <a:endParaRPr altLang="en-US" lang="zh-CN"/>
          </a:p>
        </p:txBody>
      </p:sp>
      <p:sp>
        <p:nvSpPr>
          <p:cNvPr id="10498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培训效果评估方法：问卷调查、访谈、考试、实际操作评估等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评估指标：学员满意度、知识掌握程度、技能提升、工作绩效改善等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数据分析：对收集到的数据进行分析，了解培训效果和改进方向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持续改进：根据评估结果，持续改进培训计划和内容，提高培训效果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分析培训效果不佳的原因和改进措施</a:t>
            </a:r>
            <a:endParaRPr altLang="en-US" lang="zh-CN"/>
          </a:p>
        </p:txBody>
      </p:sp>
      <p:sp>
        <p:nvSpPr>
          <p:cNvPr id="1049924" name="标题"/>
          <p:cNvSpPr txBox="1"/>
          <p:nvPr>
            <p:custDataLst>
              <p:tags r:id="rId1"/>
            </p:custDataLst>
          </p:nvPr>
        </p:nvSpPr>
        <p:spPr>
          <a:xfrm>
            <a:off x="3972587" y="1364400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300" lang="en-US" spc="300">
                <a:solidFill>
                  <a:schemeClr val="accent1"/>
                </a:solidFill>
                <a:latin typeface="+mj-ea"/>
                <a:ea typeface="+mj-ea"/>
              </a:rPr>
              <a:t>培训内容与实际需求不匹配</a:t>
            </a:r>
            <a:endParaRPr altLang="zh-CN" b="1" dirty="0" sz="13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26" name="标题"/>
          <p:cNvSpPr txBox="1"/>
          <p:nvPr>
            <p:custDataLst>
              <p:tags r:id="rId2"/>
            </p:custDataLst>
          </p:nvPr>
        </p:nvSpPr>
        <p:spPr>
          <a:xfrm>
            <a:off x="6494903" y="1366353"/>
            <a:ext cx="1725487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300" lang="en-US" spc="300">
                <a:solidFill>
                  <a:schemeClr val="accent1"/>
                </a:solidFill>
                <a:latin typeface="+mj-ea"/>
                <a:ea typeface="+mj-ea"/>
              </a:rPr>
              <a:t>培训方式单一，缺乏互动性</a:t>
            </a:r>
            <a:endParaRPr altLang="zh-CN" b="1" dirty="0" sz="13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28" name="标题"/>
          <p:cNvSpPr txBox="1"/>
          <p:nvPr>
            <p:custDataLst>
              <p:tags r:id="rId3"/>
            </p:custDataLst>
          </p:nvPr>
        </p:nvSpPr>
        <p:spPr>
          <a:xfrm>
            <a:off x="3972587" y="2596751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300" lang="en-US" spc="300">
                <a:solidFill>
                  <a:schemeClr val="accent1"/>
                </a:solidFill>
                <a:latin typeface="+mj-ea"/>
                <a:ea typeface="+mj-ea"/>
              </a:rPr>
              <a:t>培训时间安排不合理</a:t>
            </a:r>
            <a:endParaRPr altLang="zh-CN" b="1" dirty="0" sz="13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30" name="标题"/>
          <p:cNvSpPr txBox="1"/>
          <p:nvPr>
            <p:custDataLst>
              <p:tags r:id="rId4"/>
            </p:custDataLst>
          </p:nvPr>
        </p:nvSpPr>
        <p:spPr>
          <a:xfrm>
            <a:off x="6494903" y="2599681"/>
            <a:ext cx="1725487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300" lang="en-US" spc="300">
                <a:solidFill>
                  <a:schemeClr val="accent1"/>
                </a:solidFill>
                <a:latin typeface="+mj-ea"/>
                <a:ea typeface="+mj-ea"/>
              </a:rPr>
              <a:t>培训师资力量不足  改进措施</a:t>
            </a:r>
            <a:endParaRPr altLang="zh-CN" b="1" dirty="0" sz="13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32" name="正文"/>
          <p:cNvSpPr txBox="1"/>
          <p:nvPr>
            <p:custDataLst>
              <p:tags r:id="rId5"/>
            </p:custDataLst>
          </p:nvPr>
        </p:nvSpPr>
        <p:spPr>
          <a:xfrm>
            <a:off x="3972587" y="2049907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6"/>
            </p:custDataLst>
          </p:nvPr>
        </p:nvSpPr>
        <p:spPr>
          <a:xfrm>
            <a:off x="6494903" y="2051860"/>
            <a:ext cx="1725487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7"/>
            </p:custDataLst>
          </p:nvPr>
        </p:nvSpPr>
        <p:spPr>
          <a:xfrm>
            <a:off x="3972587" y="3282259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8"/>
            </p:custDataLst>
          </p:nvPr>
        </p:nvSpPr>
        <p:spPr>
          <a:xfrm>
            <a:off x="6494903" y="3285188"/>
            <a:ext cx="1725487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改进措施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940" name="标题"/>
          <p:cNvSpPr txBox="1"/>
          <p:nvPr>
            <p:custDataLst>
              <p:tags r:id="rId9"/>
            </p:custDataLst>
          </p:nvPr>
        </p:nvSpPr>
        <p:spPr>
          <a:xfrm>
            <a:off x="3972587" y="3829102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300" lang="en-US" spc="300">
                <a:solidFill>
                  <a:schemeClr val="accent1"/>
                </a:solidFill>
                <a:latin typeface="+mj-ea"/>
                <a:ea typeface="+mj-ea"/>
              </a:rPr>
              <a:t>针对实际需求制定培训计划</a:t>
            </a:r>
            <a:endParaRPr altLang="zh-CN" b="1" dirty="0" sz="13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42" name="正文"/>
          <p:cNvSpPr txBox="1"/>
          <p:nvPr>
            <p:custDataLst>
              <p:tags r:id="rId10"/>
            </p:custDataLst>
          </p:nvPr>
        </p:nvSpPr>
        <p:spPr>
          <a:xfrm>
            <a:off x="3972587" y="4514610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944" name="标题"/>
          <p:cNvSpPr txBox="1"/>
          <p:nvPr>
            <p:custDataLst>
              <p:tags r:id="rId11"/>
            </p:custDataLst>
          </p:nvPr>
        </p:nvSpPr>
        <p:spPr>
          <a:xfrm>
            <a:off x="6494903" y="3833008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zh-CN" b="1" dirty="0" sz="1300" lang="en-US" spc="300">
                <a:solidFill>
                  <a:schemeClr val="accent1"/>
                </a:solidFill>
                <a:latin typeface="+mj-ea"/>
                <a:ea typeface="+mj-ea"/>
              </a:rPr>
              <a:t>采用多种培训方式，提高互动性</a:t>
            </a:r>
            <a:endParaRPr altLang="zh-CN" b="1" dirty="0" sz="1300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46" name="正文"/>
          <p:cNvSpPr txBox="1"/>
          <p:nvPr>
            <p:custDataLst>
              <p:tags r:id="rId12"/>
            </p:custDataLst>
          </p:nvPr>
        </p:nvSpPr>
        <p:spPr>
          <a:xfrm>
            <a:off x="6494903" y="4518516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948" name="标题"/>
          <p:cNvSpPr txBox="1"/>
          <p:nvPr>
            <p:custDataLst>
              <p:tags r:id="rId13"/>
            </p:custDataLst>
          </p:nvPr>
        </p:nvSpPr>
        <p:spPr>
          <a:xfrm>
            <a:off x="3972587" y="5063406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zh-CN" b="1" dirty="0" sz="1845" lang="en-US" spc="300">
                <a:solidFill>
                  <a:schemeClr val="accent1"/>
                </a:solidFill>
                <a:latin typeface="+mj-ea"/>
                <a:ea typeface="+mj-ea"/>
              </a:rPr>
              <a:t>合理安排培训时间，避免与工作冲突</a:t>
            </a:r>
            <a:endParaRPr altLang="zh-CN" b="1" dirty="0" sz="1845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50" name="正文"/>
          <p:cNvSpPr txBox="1"/>
          <p:nvPr>
            <p:custDataLst>
              <p:tags r:id="rId14"/>
            </p:custDataLst>
          </p:nvPr>
        </p:nvSpPr>
        <p:spPr>
          <a:xfrm>
            <a:off x="3972587" y="5748914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  <p:sp>
        <p:nvSpPr>
          <p:cNvPr id="1049952" name="标题"/>
          <p:cNvSpPr txBox="1"/>
          <p:nvPr>
            <p:custDataLst>
              <p:tags r:id="rId15"/>
            </p:custDataLst>
          </p:nvPr>
        </p:nvSpPr>
        <p:spPr>
          <a:xfrm>
            <a:off x="6494903" y="5066336"/>
            <a:ext cx="1688380" cy="56637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zh-CN" b="1" dirty="0" sz="1845" lang="en-US" spc="300">
                <a:solidFill>
                  <a:schemeClr val="accent1"/>
                </a:solidFill>
                <a:latin typeface="+mj-ea"/>
                <a:ea typeface="+mj-ea"/>
              </a:rPr>
              <a:t>加强师资队伍建设，提高培训质量</a:t>
            </a:r>
            <a:endParaRPr altLang="zh-CN" b="1" dirty="0" sz="1845" lang="en-US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54" name="正文"/>
          <p:cNvSpPr txBox="1"/>
          <p:nvPr>
            <p:custDataLst>
              <p:tags r:id="rId16"/>
            </p:custDataLst>
          </p:nvPr>
        </p:nvSpPr>
        <p:spPr>
          <a:xfrm>
            <a:off x="6494903" y="5751843"/>
            <a:ext cx="1688380" cy="4257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  <a:sym typeface="+mn-ea"/>
              </a:rPr>
              <a:t>此处添加正文</a:t>
            </a:r>
            <a:endParaRPr altLang="en-US" dirty="0" sz="1200" lang="zh-CN" spc="150"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持续改进和优化培训计划和方案</a:t>
            </a:r>
            <a:endParaRPr altLang="en-US" lang="zh-CN"/>
          </a:p>
        </p:txBody>
      </p:sp>
      <p:sp>
        <p:nvSpPr>
          <p:cNvPr id="10499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培训效果评估：通过考试、问卷调查等方式对培训效果进行评估，了解员工掌握情况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培训反馈：收集员工对培训的意见和建议，及时调整和优化培训计划和方案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培训效果跟踪：定期对员工进行跟踪调查，了解其在工作中运用所学知识和技能的情况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持续改进：根据评估结果和员工反馈，不断改进和优化培训计划和方案，提高培训效果和质量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员工培训与岗位能力提升的挑战与对策</a:t>
            </a:r>
            <a:endParaRPr altLang="en-US" dirty="0" lang="zh-CN"/>
          </a:p>
        </p:txBody>
      </p:sp>
      <p:sp>
        <p:nvSpPr>
          <p:cNvPr id="10500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培训资源不足的挑战与对策</a:t>
            </a:r>
            <a:endParaRPr altLang="en-US" lang="zh-CN"/>
          </a:p>
        </p:txBody>
      </p:sp>
      <p:sp>
        <p:nvSpPr>
          <p:cNvPr id="10501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挑战：缺乏足够的培训材料、设备和专业师资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对策：利用现有资源进行内部培训，加强员工之间的交流与分享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挑战：培训时间与工作安排冲突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对策：制定灵活的培训计划，采用线上培训等方式，减少对工作的影响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员工参与度不高的挑战与对策</a:t>
            </a:r>
            <a:endParaRPr altLang="en-US" lang="zh-CN"/>
          </a:p>
        </p:txBody>
      </p:sp>
      <p:sp>
        <p:nvSpPr>
          <p:cNvPr id="1050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挑战：员工参与度低，缺乏积极性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对策：制定激励措施，提高员工参与意愿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挑战：培训内容与实际工作脱节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对策：结合岗位需求，定制化培训内容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培训效果不佳的挑战与对策</a:t>
            </a:r>
            <a:endParaRPr altLang="en-US" lang="zh-CN"/>
          </a:p>
        </p:txBody>
      </p:sp>
      <p:sp>
        <p:nvSpPr>
          <p:cNvPr id="10502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培训内容与实际需求不匹配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培训效果评估不足，无法及时反馈和改进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员工参与度不高，缺乏积极性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培训方式单一，缺乏互动性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持续改进和优化的挑战与对策</a:t>
            </a:r>
            <a:endParaRPr altLang="en-US" lang="zh-CN"/>
          </a:p>
        </p:txBody>
      </p:sp>
      <p:sp>
        <p:nvSpPr>
          <p:cNvPr id="105028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挑战：员工培训与岗位能力提升是一个持续的过程，需要不断改进和优化，但可能会面临时间、资源和人员等方面的挑战。</a:t>
            </a:r>
            <a:endParaRPr altLang="en-US" lang="zh-CN"/>
          </a:p>
          <a:p>
            <a:r>
              <a:rPr altLang="en-US" lang="zh-CN"/>
              <a:t>对策：为了应对这些挑战，可以采取以下措施：制定明确的培训计划和目标，确保培训内容与实际工作需求相匹配；加强员工之间的交流和合作，促进知识共享和经验传递；定期评估培训效果，及时调整培训计划和内容，确保培训效果最大化。  持续改进和优化的挑战与对策</a:t>
            </a:r>
            <a:endParaRPr altLang="en-US" lang="zh-CN"/>
          </a:p>
          <a:p>
            <a:pPr lvl="1"/>
            <a:r>
              <a:rPr altLang="en-US" lang="zh-CN"/>
              <a:t>持续改进和优化的挑战与对策</a:t>
            </a:r>
            <a:endParaRPr altLang="en-US" lang="zh-CN"/>
          </a:p>
          <a:p>
            <a:r>
              <a:rPr altLang="en-US" lang="zh-CN"/>
              <a:t>挑战：在员工培训与岗位能力提升过程中，可能会遇到各种挑战，如员工缺乏学习动力、培训内容与实际工作脱节等。</a:t>
            </a:r>
            <a:endParaRPr altLang="en-US" lang="zh-CN"/>
          </a:p>
          <a:p>
            <a:r>
              <a:rPr altLang="en-US" lang="zh-CN"/>
              <a:t>对策：为了应对这些挑战，可以采取以下措施：激发员工的学习动力，通过奖励机制等方式激励员工积极参与培训；加强培训内容与实际工作的联系，确保培训内容具有实用性和针对性；加强培训过程中的互动和交流，提高培训效果和质量。  持续改进和优化的挑战与对策</a:t>
            </a:r>
            <a:endParaRPr altLang="en-US" lang="zh-CN"/>
          </a:p>
          <a:p>
            <a:pPr lvl="1"/>
            <a:r>
              <a:rPr altLang="en-US" lang="zh-CN"/>
              <a:t>持续改进和优化的挑战与对策</a:t>
            </a:r>
            <a:endParaRPr altLang="en-US" lang="zh-CN"/>
          </a:p>
          <a:p>
            <a:r>
              <a:rPr altLang="en-US" lang="zh-CN"/>
              <a:t>挑战：在持续改进和优化的过程中，可能会遇到各种挑战，如缺乏有效的评估机制、缺乏创新思维等。</a:t>
            </a:r>
            <a:endParaRPr altLang="en-US" lang="zh-CN"/>
          </a:p>
          <a:p>
            <a:r>
              <a:rPr altLang="en-US" lang="zh-CN"/>
              <a:t>对策：为了应对这些挑战，可以采取以下措施：建立有效的评估机制，对培训效果进行定期评估和反馈；鼓励员工提出创新性的想法和建议，促进企业不断发展和进步；加强与其他企业的交流和合作，借鉴先进的经验和做法。  持续改进和优化的挑战与对策</a:t>
            </a:r>
            <a:endParaRPr altLang="en-US" lang="zh-CN"/>
          </a:p>
          <a:p>
            <a:pPr lvl="1"/>
            <a:r>
              <a:rPr altLang="en-US" lang="zh-CN"/>
              <a:t>持续改进和优化的挑战与对策</a:t>
            </a:r>
            <a:endParaRPr altLang="en-US" lang="zh-CN"/>
          </a:p>
          <a:p>
            <a:r>
              <a:rPr altLang="en-US" lang="zh-CN"/>
              <a:t>挑战：在持续改进和优化的过程中，可能会遇到各种挑战，如缺乏有效的激励机制、缺乏系统的培训计划等。</a:t>
            </a:r>
            <a:endParaRPr altLang="en-US" lang="zh-CN"/>
          </a:p>
          <a:p>
            <a:r>
              <a:rPr altLang="en-US" lang="zh-CN"/>
              <a:t>对策：为了应对这些挑战，可以采取以下措施：建立有效的激励机制，通过奖励等方式激励员工积极参与培训；制定系统的培训计划，确保培训内容具有连贯性和系统性；加强与其他企业的合作和交流，共同推动员工培训与岗位能力提升的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3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总结员工培训与岗位能力提升的重要性和必要性</a:t>
            </a:r>
            <a:endParaRPr altLang="en-US" lang="zh-CN"/>
          </a:p>
        </p:txBody>
      </p:sp>
      <p:sp>
        <p:nvSpPr>
          <p:cNvPr id="10503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提升员工技能和知识水平，增强企业竞争力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增强员工归属感和忠诚度，提高工作积极性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降低员工流失率，减少企业招聘成本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促进企业可持续发展，提高经济效益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展望未来员工培训与岗位能力提升的发展趋势和方向</a:t>
            </a:r>
            <a:endParaRPr altLang="en-US" lang="zh-CN"/>
          </a:p>
        </p:txBody>
      </p:sp>
      <p:sp>
        <p:nvSpPr>
          <p:cNvPr id="10504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培训内容更加注重实际应用和技能提升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培训方式更加灵活多样，线上线下相结合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培训效果评估更加科学和客观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培训与岗位能力提升紧密结合，形成良性循环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1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1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0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7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3_7*l_h_a*1_1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798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3_7*l_h_a*1_2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682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3_7*l_h_a*1_3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498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3_7*l_h_a*1_4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637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3_7*l_h_f*1_1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3_7*l_h_f*1_2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3_7*l_h_f*1_3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3_7*l_h_f*1_4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253_7*l_h_a*1_5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547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3_7*l_h_f*1_5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253_7*l_h_a*1_6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337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3_7*l_h_f*1_6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253_7*l_h_a*1_7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894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253_7*l_h_f*1_7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253_7*l_h_a*1_8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423万"/>
  <p:tag name="KSO_WM_UNIT_TEXT_FILL_FORE_SCHEMECOLOR_INDEX" val="5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253_7*l_h_f*1_8_1"/>
  <p:tag name="KSO_WM_TEMPLATE_CATEGORY" val="diagram"/>
  <p:tag name="KSO_WM_TEMPLATE_INDEX" val="20231253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添加正文"/>
  <p:tag name="KSO_WM_DIAGRAM_MAX_ITEMCNT" val="8"/>
  <p:tag name="KSO_WM_DIAGRAM_MIN_ITEMCNT" val="2"/>
  <p:tag name="KSO_WM_DIAGRAM_VIRTUALLY_FRAME" val="{&quot;height&quot;:246.45,&quot;width&quot;:217.500000000000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1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6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2023-12-20T04:23:21Z</dcterms:created>
  <dcterms:modified xsi:type="dcterms:W3CDTF">2023-12-20T04:23:21Z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55881103d75641c78c5095b755a88145_21</vt:lpwstr>
  </property>
</Properties>
</file>