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Default Extension="emf" ContentType="image/x-emf"/>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2"/>
  </p:sldMasterIdLst>
  <p:sldIdLst>
    <p:sldId id="389" r:id="rId3"/>
    <p:sldId id="392" r:id="rId4"/>
    <p:sldId id="395" r:id="rId5"/>
    <p:sldId id="398" r:id="rId6"/>
    <p:sldId id="401" r:id="rId7"/>
    <p:sldId id="404" r:id="rId8"/>
    <p:sldId id="407" r:id="rId9"/>
    <p:sldId id="410" r:id="rId10"/>
    <p:sldId id="413" r:id="rId11"/>
    <p:sldId id="416" r:id="rId12"/>
    <p:sldId id="419" r:id="rId13"/>
    <p:sldId id="422" r:id="rId14"/>
    <p:sldId id="425" r:id="rId15"/>
    <p:sldId id="428" r:id="rId16"/>
    <p:sldId id="431" r:id="rId17"/>
    <p:sldId id="434" r:id="rId18"/>
    <p:sldId id="437" r:id="rId19"/>
    <p:sldId id="440" r:id="rId20"/>
  </p:sldIdLst>
  <p:sldSz cx="12192000" cy="6858000"/>
  <p:notesSz cx="6858000" cy="9144000"/>
  <p:custDataLst>
    <p:tags r:id="rId2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p:cmAuthor id="1" name="Epo ch" initials="Ec"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2454E"/>
    <a:srgbClr val="016C90"/>
    <a:srgbClr val="D5DEE3"/>
    <a:srgbClr val="01D5E3"/>
    <a:srgbClr val="FA5856"/>
    <a:srgbClr val="89DB2F"/>
    <a:srgbClr val="7C9EFF"/>
    <a:srgbClr val="9D2A23"/>
    <a:srgbClr val="8122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64" d="100"/>
          <a:sy n="64" d="100"/>
        </p:scale>
        <p:origin x="680" y="40"/>
      </p:cViewPr>
      <p:guideLst>
        <p:guide orient="horz" pos="2160"/>
        <p:guide pos="3840"/>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1.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803A1-9305-4DF3-8889-9FD3438A7867}" type="datetimeFigureOut">
              <a:rPr lang="zh-CN" altLang="en-US" smtClean="0"/>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3ED629-5C92-47D9-AA19-0BF1C76404F1}" type="slidenum">
              <a:rPr lang="zh-CN" altLang="en-US" smtClean="0"/>
              <a:t/>
            </a:fld>
            <a:endParaRPr lang="zh-CN" altLang="en-US"/>
          </a:p>
        </p:txBody>
      </p:sp>
      <p:sp>
        <p:nvSpPr>
          <p:cNvPr id="7" name="矩形 6"/>
          <p:cNvSpPr/>
          <p:nvPr userDrawn="1"/>
        </p:nvSpPr>
        <p:spPr>
          <a:xfrm>
            <a:off x="0" y="45085"/>
            <a:ext cx="12192000" cy="6767830"/>
          </a:xfrm>
          <a:prstGeom prst="rect">
            <a:avLst/>
          </a:prstGeom>
          <a:noFill/>
          <a:ln w="76200">
            <a:solidFill>
              <a:srgbClr val="016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emf"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emf"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emf"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矩形 1"/>
          <p:cNvSpPr/>
          <p:nvPr/>
        </p:nvSpPr>
        <p:spPr>
          <a:xfrm>
            <a:off x="0" y="1913467"/>
            <a:ext cx="12192000" cy="3031067"/>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marR="0" lvl="0" indent="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1pPr>
            <a:lvl2pPr marL="457200" marR="0" lvl="1" indent="1524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2pPr>
            <a:lvl3pPr marL="914400" marR="0" lvl="2" indent="3048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3pPr>
            <a:lvl4pPr marL="1371600" marR="0" lvl="3" indent="4572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4pPr>
            <a:lvl5pPr marL="1828800" marR="0" lvl="4"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5pPr>
            <a:lvl6pPr marL="3048000" marR="0" lvl="5"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6pPr>
            <a:lvl7pPr marL="3657600" marR="0" lvl="6"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7pPr>
            <a:lvl8pPr marL="4267200" marR="0" lvl="7"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8pPr>
            <a:lvl9pPr marL="4876800" marR="0" lvl="8"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9p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4099" name="TextBox 3"/>
          <p:cNvSpPr txBox="1"/>
          <p:nvPr/>
        </p:nvSpPr>
        <p:spPr>
          <a:xfrm>
            <a:off x="2461684" y="2537884"/>
            <a:ext cx="7270750" cy="1039283"/>
          </a:xfrm>
          <a:prstGeom prst="rect">
            <a:avLst/>
          </a:prstGeom>
          <a:noFill/>
          <a:ln w="9525">
            <a:noFill/>
          </a:ln>
        </p:spPr>
        <p:txBody>
          <a:bodyPr>
            <a:spAutoFit/>
          </a:bodyPr>
          <a:lstStyle>
            <a:defPPr>
              <a:defRPr lang="en-US"/>
            </a:defPPr>
          </a:lstStyle>
          <a:p>
            <a:pPr algn="ctr">
              <a:lnSpc>
                <a:spcPct val="120000"/>
              </a:lnSpc>
              <a:buNone/>
            </a:pPr>
            <a:r>
              <a:rPr lang="zh-CN" altLang="en-US" sz="5333" b="1" u="sng">
                <a:latin typeface="Times New Roman" pitchFamily="18" charset="0"/>
                <a:ea typeface="等线" panose="02010600030101010101" pitchFamily="2" charset="-122"/>
              </a:rPr>
              <a:t>章末复习</a:t>
            </a:r>
          </a:p>
        </p:txBody>
      </p:sp>
      <p:sp>
        <p:nvSpPr>
          <p:cNvPr id="4100" name="TextBox 4"/>
          <p:cNvSpPr txBox="1"/>
          <p:nvPr/>
        </p:nvSpPr>
        <p:spPr>
          <a:xfrm>
            <a:off x="3617384" y="4201585"/>
            <a:ext cx="4959350" cy="533400"/>
          </a:xfrm>
          <a:prstGeom prst="rect">
            <a:avLst/>
          </a:prstGeom>
          <a:noFill/>
          <a:ln w="9525">
            <a:noFill/>
          </a:ln>
        </p:spPr>
        <p:txBody>
          <a:bodyPr>
            <a:spAutoFit/>
          </a:bodyPr>
          <a:lstStyle>
            <a:defPPr>
              <a:defRPr lang="en-US"/>
            </a:defPPr>
          </a:lstStyle>
          <a:p>
            <a:pPr algn="ctr"/>
            <a:r>
              <a:rPr lang="zh-CN" altLang="en-US" sz="2667" b="1">
                <a:latin typeface="黑体" pitchFamily="49" charset="-122"/>
                <a:ea typeface="等线" panose="02010600030101010101" pitchFamily="2" charset="-122"/>
              </a:rPr>
              <a:t>沪科版</a:t>
            </a:r>
            <a:r>
              <a:rPr lang="en-US" altLang="zh-CN" sz="2667" b="1">
                <a:latin typeface="黑体" pitchFamily="49" charset="-122"/>
                <a:ea typeface="等线" panose="02010600030101010101" pitchFamily="2" charset="-122"/>
              </a:rPr>
              <a:t>·</a:t>
            </a:r>
            <a:r>
              <a:rPr lang="zh-CN" altLang="en-US" sz="2667" b="1">
                <a:latin typeface="黑体" pitchFamily="49" charset="-122"/>
                <a:ea typeface="等线" panose="02010600030101010101" pitchFamily="2" charset="-122"/>
              </a:rPr>
              <a:t>八年级下册</a:t>
            </a:r>
          </a:p>
        </p:txBody>
      </p:sp>
      <p:sp>
        <p:nvSpPr>
          <p:cNvPr id="5" name="文本框 4"/>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6" name="文本框 5"/>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4103" name="图片 6"/>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4104" name="图片 7"/>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4105" name="文本框 8"/>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4E7EAD"/>
                </a:solidFill>
                <a:latin typeface="楷体" panose="02010609060101010101" pitchFamily="49" charset="-122"/>
                <a:ea typeface="楷体" panose="02010609060101010101" pitchFamily="49" charset="-122"/>
              </a:rPr>
              <a:t>状元成才路</a:t>
            </a:r>
          </a:p>
        </p:txBody>
      </p:sp>
      <p:pic>
        <p:nvPicPr>
          <p:cNvPr id="10" name="图片 9"/>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5122" name="Group 63"/>
          <p:cNvGrpSpPr/>
          <p:nvPr/>
        </p:nvGrpSpPr>
        <p:grpSpPr>
          <a:xfrm>
            <a:off x="4675718" y="165100"/>
            <a:ext cx="2840567" cy="685800"/>
            <a:chOff x="4922" y="1235"/>
            <a:chExt cx="2385" cy="576"/>
          </a:xfrm>
        </p:grpSpPr>
        <p:sp>
          <p:nvSpPr>
            <p:cNvPr id="5134" name="Rectangle 59"/>
            <p:cNvSpPr/>
            <p:nvPr/>
          </p:nvSpPr>
          <p:spPr>
            <a:xfrm>
              <a:off x="4922" y="1235"/>
              <a:ext cx="2299" cy="576"/>
            </a:xfrm>
            <a:prstGeom prst="rect">
              <a:avLst/>
            </a:prstGeom>
            <a:solidFill>
              <a:srgbClr val="FF6600"/>
            </a:solidFill>
            <a:ln w="9525" cap="flat" cmpd="sng">
              <a:solidFill>
                <a:srgbClr val="FF6600"/>
              </a:solidFill>
              <a:prstDash val="solid"/>
              <a:miter/>
              <a:headEnd type="none" w="med" len="med"/>
              <a:tailEnd type="none" w="med" len="med"/>
            </a:ln>
            <a:effectLst>
              <a:outerShdw dist="35921" dir="2699999" algn="ctr" rotWithShape="0">
                <a:srgbClr val="7D7547"/>
              </a:outerShdw>
            </a:effectLst>
          </p:spPr>
          <p:txBody>
            <a:bodyPr wrap="none" anchor="ctr" anchorCtr="0"/>
            <a:lstStyle>
              <a:defPPr>
                <a:defRPr lang="en-US"/>
              </a:defPPr>
            </a:lstStyle>
            <a:p>
              <a:endParaRPr lang="zh-CN" altLang="en-US" sz="1800">
                <a:latin typeface="Calibri" pitchFamily="34" charset="0"/>
                <a:ea typeface="等线" panose="02010600030101010101" pitchFamily="2" charset="-122"/>
              </a:endParaRPr>
            </a:p>
          </p:txBody>
        </p:sp>
        <p:sp>
          <p:nvSpPr>
            <p:cNvPr id="5135" name="AutoShape 60"/>
            <p:cNvSpPr/>
            <p:nvPr/>
          </p:nvSpPr>
          <p:spPr>
            <a:xfrm>
              <a:off x="4922" y="1235"/>
              <a:ext cx="424" cy="576"/>
            </a:xfrm>
            <a:prstGeom prst="homePlate">
              <a:avLst>
                <a:gd name="adj" fmla="val 25000"/>
              </a:avLst>
            </a:prstGeom>
            <a:solidFill>
              <a:srgbClr val="CCCC00"/>
            </a:solidFill>
            <a:ln w="9525" cap="flat" cmpd="sng">
              <a:solidFill>
                <a:srgbClr val="CCCC00"/>
              </a:solidFill>
              <a:prstDash val="solid"/>
              <a:miter/>
              <a:headEnd type="none" w="med" len="med"/>
              <a:tailEnd type="none" w="med" len="med"/>
            </a:ln>
          </p:spPr>
          <p:txBody>
            <a:bodyPr wrap="none" anchor="ctr" anchorCtr="0"/>
            <a:lstStyle>
              <a:defPPr>
                <a:defRPr lang="en-US"/>
              </a:defPPr>
            </a:lstStyle>
            <a:p>
              <a:endParaRPr lang="zh-CN" altLang="zh-CN" sz="1800">
                <a:latin typeface="Arial" pitchFamily="34" charset="0"/>
                <a:ea typeface="等线" panose="02010600030101010101" pitchFamily="2" charset="-122"/>
              </a:endParaRPr>
            </a:p>
          </p:txBody>
        </p:sp>
        <p:sp>
          <p:nvSpPr>
            <p:cNvPr id="4106" name="Rectangle 2"/>
            <p:cNvSpPr>
              <a:spLocks noChangeArrowheads="1"/>
            </p:cNvSpPr>
            <p:nvPr/>
          </p:nvSpPr>
          <p:spPr bwMode="auto">
            <a:xfrm>
              <a:off x="5259" y="1356"/>
              <a:ext cx="2048" cy="44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defPPr>
                <a:defRPr lang="en-US"/>
              </a:defPPr>
              <a:lvl1pPr marL="0" lvl="0" indent="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8pPr>
              <a:lvl9pPr marL="5181600" indent="-304800" defTabSz="609600" eaLnBrk="0" fontAlgn="base" hangingPunct="0">
                <a:spcBef>
                  <a:spcPct val="0"/>
                </a:spcBef>
                <a:spcAft>
                  <a:spcPct val="0"/>
                </a:spcAft>
                <a:defRPr>
                  <a:solidFill>
                    <a:schemeClr val="tx1"/>
                  </a:solidFill>
                  <a:latin typeface="Calibri" pitchFamily="34" charset="0"/>
                </a:defRPr>
              </a:lvl9pPr>
            </a:lstStyle>
            <a:p>
              <a:pPr marL="0" marR="0" lvl="0" indent="0" algn="l" defTabSz="457200" rtl="0" eaLnBrk="0" fontAlgn="base" latinLnBrk="0" hangingPunct="0">
                <a:lnSpc>
                  <a:spcPct val="100000"/>
                </a:lnSpc>
                <a:spcBef>
                  <a:spcPct val="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汉仪粗黑简"/>
                  <a:ea typeface="+mn-ea"/>
                  <a:cs typeface="+mn-cs"/>
                </a:rPr>
                <a:t>要点归纳</a:t>
              </a:r>
              <a:endPar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Calibri" pitchFamily="34" charset="0"/>
                <a:ea typeface="+mn-ea"/>
                <a:cs typeface="+mn-cs"/>
              </a:endParaRPr>
            </a:p>
          </p:txBody>
        </p:sp>
      </p:grpSp>
      <p:sp>
        <p:nvSpPr>
          <p:cNvPr id="5123" name="矩形 1"/>
          <p:cNvSpPr/>
          <p:nvPr/>
        </p:nvSpPr>
        <p:spPr>
          <a:xfrm>
            <a:off x="814917" y="2277533"/>
            <a:ext cx="10464800" cy="1502833"/>
          </a:xfrm>
          <a:prstGeom prst="rect">
            <a:avLst/>
          </a:prstGeom>
          <a:noFill/>
          <a:ln w="9525">
            <a:noFill/>
          </a:ln>
        </p:spPr>
        <p:txBody>
          <a:bodyPr>
            <a:spAutoFit/>
          </a:bodyPr>
          <a:lstStyle>
            <a:defPPr>
              <a:defRPr lang="en-US"/>
            </a:defPPr>
          </a:lstStyle>
          <a:p>
            <a:pPr algn="just">
              <a:lnSpc>
                <a:spcPct val="120000"/>
              </a:lnSpc>
              <a:buNone/>
            </a:pPr>
            <a:r>
              <a:rPr lang="en-US" altLang="zh-CN" sz="3733" b="1">
                <a:solidFill>
                  <a:schemeClr val="bg1"/>
                </a:solidFill>
                <a:latin typeface="Times New Roman" pitchFamily="18" charset="0"/>
                <a:ea typeface="黑体" pitchFamily="49" charset="-122"/>
              </a:rPr>
              <a:t>1.</a:t>
            </a:r>
            <a:r>
              <a:rPr lang="zh-CN" altLang="en-US" sz="3733" b="1">
                <a:solidFill>
                  <a:schemeClr val="bg1"/>
                </a:solidFill>
                <a:latin typeface="Times New Roman" pitchFamily="18" charset="0"/>
                <a:ea typeface="黑体" pitchFamily="49" charset="-122"/>
              </a:rPr>
              <a:t>液体和气体对浸在其中的物体都有</a:t>
            </a:r>
            <a:r>
              <a:rPr lang="en-US" altLang="zh-CN" sz="3733" b="1">
                <a:solidFill>
                  <a:schemeClr val="bg1"/>
                </a:solidFill>
                <a:latin typeface="Times New Roman" pitchFamily="18" charset="0"/>
                <a:ea typeface="黑体" pitchFamily="49" charset="-122"/>
              </a:rPr>
              <a:t>__________</a:t>
            </a:r>
            <a:r>
              <a:rPr lang="zh-CN" altLang="en-US" sz="3733" b="1">
                <a:solidFill>
                  <a:schemeClr val="bg1"/>
                </a:solidFill>
                <a:latin typeface="Times New Roman" pitchFamily="18" charset="0"/>
                <a:ea typeface="黑体" pitchFamily="49" charset="-122"/>
              </a:rPr>
              <a:t>的托力，物理学中把这个托力叫做浮力。</a:t>
            </a:r>
          </a:p>
        </p:txBody>
      </p:sp>
      <p:sp>
        <p:nvSpPr>
          <p:cNvPr id="3" name="矩形 2"/>
          <p:cNvSpPr/>
          <p:nvPr/>
        </p:nvSpPr>
        <p:spPr>
          <a:xfrm>
            <a:off x="814917" y="1221318"/>
            <a:ext cx="2713567" cy="768351"/>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marR="0" lvl="0" indent="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1pPr>
            <a:lvl2pPr marL="457200" marR="0" lvl="1" indent="1524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2pPr>
            <a:lvl3pPr marL="914400" marR="0" lvl="2" indent="3048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3pPr>
            <a:lvl4pPr marL="1371600" marR="0" lvl="3" indent="4572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4pPr>
            <a:lvl5pPr marL="1828800" marR="0" lvl="4"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5pPr>
            <a:lvl6pPr marL="3048000" marR="0" lvl="5"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6pPr>
            <a:lvl7pPr marL="3657600" marR="0" lvl="6"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7pPr>
            <a:lvl8pPr marL="4267200" marR="0" lvl="7"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8pPr>
            <a:lvl9pPr marL="4876800" marR="0" lvl="8"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9pP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4267" b="1" i="0" u="none" strike="noStrike" kern="1200" cap="none" spc="0" normalizeH="0" baseline="0" noProof="0">
                <a:ln>
                  <a:noFill/>
                </a:ln>
                <a:solidFill>
                  <a:srgbClr val="C00000"/>
                </a:solidFill>
                <a:effectLst/>
                <a:uLnTx/>
                <a:uFillTx/>
                <a:latin typeface="黑体" pitchFamily="49" charset="-122"/>
                <a:ea typeface="黑体" pitchFamily="49" charset="-122"/>
                <a:cs typeface="+mn-cs"/>
              </a:rPr>
              <a:t>一、浮力</a:t>
            </a:r>
            <a:endParaRPr kumimoji="0" lang="zh-CN" altLang="en-US" sz="4267" b="1" i="0" u="none" strike="noStrike" kern="1200" cap="none" spc="0" normalizeH="0" baseline="0" noProof="0">
              <a:ln>
                <a:noFill/>
              </a:ln>
              <a:solidFill>
                <a:srgbClr val="C00000"/>
              </a:solidFill>
              <a:effectLst/>
              <a:uLnTx/>
              <a:uFillTx/>
              <a:latin typeface="黑体" pitchFamily="49" charset="-122"/>
              <a:ea typeface="黑体" pitchFamily="49" charset="-122"/>
              <a:cs typeface="+mn-cs"/>
            </a:endParaRPr>
          </a:p>
        </p:txBody>
      </p:sp>
      <p:sp>
        <p:nvSpPr>
          <p:cNvPr id="11" name="矩形 10"/>
          <p:cNvSpPr/>
          <p:nvPr/>
        </p:nvSpPr>
        <p:spPr>
          <a:xfrm>
            <a:off x="814917" y="4000500"/>
            <a:ext cx="10464800" cy="2190751"/>
          </a:xfrm>
          <a:prstGeom prst="rect">
            <a:avLst/>
          </a:prstGeom>
          <a:noFill/>
          <a:ln w="9525">
            <a:noFill/>
          </a:ln>
        </p:spPr>
        <p:txBody>
          <a:bodyPr>
            <a:spAutoFit/>
          </a:bodyPr>
          <a:lstStyle>
            <a:defPPr>
              <a:defRPr lang="en-US"/>
            </a:defPPr>
          </a:lstStyle>
          <a:p>
            <a:pPr algn="just">
              <a:lnSpc>
                <a:spcPct val="120000"/>
              </a:lnSpc>
              <a:buNone/>
            </a:pPr>
            <a:r>
              <a:rPr lang="en-US" altLang="zh-CN" sz="3733" b="1">
                <a:solidFill>
                  <a:schemeClr val="bg1"/>
                </a:solidFill>
                <a:latin typeface="Times New Roman" pitchFamily="18" charset="0"/>
                <a:ea typeface="黑体" pitchFamily="49" charset="-122"/>
              </a:rPr>
              <a:t>2.</a:t>
            </a:r>
            <a:r>
              <a:rPr lang="zh-CN" altLang="en-US" sz="3733" b="1">
                <a:solidFill>
                  <a:schemeClr val="bg1"/>
                </a:solidFill>
                <a:latin typeface="Times New Roman" pitchFamily="18" charset="0"/>
                <a:ea typeface="黑体" pitchFamily="49" charset="-122"/>
              </a:rPr>
              <a:t>称重法测浮力</a:t>
            </a:r>
            <a:r>
              <a:rPr lang="en-US" altLang="zh-CN" sz="3733" b="1">
                <a:solidFill>
                  <a:schemeClr val="bg1"/>
                </a:solidFill>
                <a:latin typeface="Times New Roman" pitchFamily="18" charset="0"/>
                <a:ea typeface="黑体" pitchFamily="49" charset="-122"/>
              </a:rPr>
              <a:t>:</a:t>
            </a:r>
            <a:r>
              <a:rPr lang="zh-CN" altLang="en-US" sz="3733" b="1">
                <a:solidFill>
                  <a:schemeClr val="bg1"/>
                </a:solidFill>
                <a:latin typeface="Times New Roman" pitchFamily="18" charset="0"/>
                <a:ea typeface="黑体" pitchFamily="49" charset="-122"/>
              </a:rPr>
              <a:t>石块在空气中，弹簧测力计的示数为</a:t>
            </a:r>
            <a:r>
              <a:rPr lang="en-US" altLang="zh-CN" sz="3733" b="1" i="1">
                <a:solidFill>
                  <a:schemeClr val="bg1"/>
                </a:solidFill>
                <a:latin typeface="Times New Roman" pitchFamily="18" charset="0"/>
                <a:ea typeface="黑体" pitchFamily="49" charset="-122"/>
              </a:rPr>
              <a:t>G</a:t>
            </a:r>
            <a:r>
              <a:rPr lang="zh-CN" altLang="en-US" sz="3733" b="1">
                <a:solidFill>
                  <a:schemeClr val="bg1"/>
                </a:solidFill>
                <a:latin typeface="Times New Roman" pitchFamily="18" charset="0"/>
                <a:ea typeface="黑体" pitchFamily="49" charset="-122"/>
              </a:rPr>
              <a:t>，在水中的示数为</a:t>
            </a:r>
            <a:r>
              <a:rPr lang="en-US" altLang="zh-CN" sz="3733" b="1" i="1">
                <a:solidFill>
                  <a:schemeClr val="bg1"/>
                </a:solidFill>
                <a:latin typeface="Times New Roman" pitchFamily="18" charset="0"/>
                <a:ea typeface="黑体" pitchFamily="49" charset="-122"/>
              </a:rPr>
              <a:t>F</a:t>
            </a:r>
            <a:r>
              <a:rPr lang="en-US" altLang="zh-CN" sz="3733" b="1">
                <a:solidFill>
                  <a:schemeClr val="bg1"/>
                </a:solidFill>
                <a:latin typeface="Times New Roman" pitchFamily="18" charset="0"/>
                <a:ea typeface="黑体" pitchFamily="49" charset="-122"/>
              </a:rPr>
              <a:t>′</a:t>
            </a:r>
            <a:r>
              <a:rPr lang="zh-CN" altLang="en-US" sz="3733" b="1">
                <a:solidFill>
                  <a:schemeClr val="bg1"/>
                </a:solidFill>
                <a:latin typeface="Times New Roman" pitchFamily="18" charset="0"/>
                <a:ea typeface="黑体" pitchFamily="49" charset="-122"/>
              </a:rPr>
              <a:t>，则物体所受浮力大小</a:t>
            </a:r>
            <a:r>
              <a:rPr lang="en-US" altLang="zh-CN" sz="3733" b="1" i="1">
                <a:solidFill>
                  <a:schemeClr val="bg1"/>
                </a:solidFill>
                <a:latin typeface="Times New Roman" pitchFamily="18" charset="0"/>
                <a:ea typeface="黑体" pitchFamily="49" charset="-122"/>
              </a:rPr>
              <a:t>F</a:t>
            </a:r>
            <a:r>
              <a:rPr lang="zh-CN" altLang="en-US" sz="3733" b="1" baseline="-25000">
                <a:solidFill>
                  <a:schemeClr val="bg1"/>
                </a:solidFill>
                <a:latin typeface="Times New Roman" pitchFamily="18" charset="0"/>
                <a:ea typeface="黑体" pitchFamily="49" charset="-122"/>
              </a:rPr>
              <a:t>浮</a:t>
            </a:r>
            <a:r>
              <a:rPr lang="zh-CN" altLang="en-US" sz="3733" b="1">
                <a:solidFill>
                  <a:schemeClr val="bg1"/>
                </a:solidFill>
                <a:latin typeface="Times New Roman" pitchFamily="18" charset="0"/>
                <a:ea typeface="黑体" pitchFamily="49" charset="-122"/>
              </a:rPr>
              <a:t>＝</a:t>
            </a:r>
            <a:r>
              <a:rPr lang="en-US" altLang="zh-CN" sz="3733" b="1">
                <a:solidFill>
                  <a:schemeClr val="bg1"/>
                </a:solidFill>
                <a:latin typeface="Times New Roman" pitchFamily="18" charset="0"/>
                <a:ea typeface="黑体" pitchFamily="49" charset="-122"/>
              </a:rPr>
              <a:t>__________</a:t>
            </a:r>
            <a:r>
              <a:rPr lang="zh-CN" altLang="en-US" sz="3733" b="1">
                <a:solidFill>
                  <a:schemeClr val="bg1"/>
                </a:solidFill>
                <a:latin typeface="Times New Roman" pitchFamily="18" charset="0"/>
                <a:ea typeface="黑体" pitchFamily="49" charset="-122"/>
              </a:rPr>
              <a:t>。</a:t>
            </a:r>
          </a:p>
        </p:txBody>
      </p:sp>
      <p:sp>
        <p:nvSpPr>
          <p:cNvPr id="15" name="文本框 14"/>
          <p:cNvSpPr txBox="1"/>
          <p:nvPr/>
        </p:nvSpPr>
        <p:spPr>
          <a:xfrm>
            <a:off x="8716434" y="2218267"/>
            <a:ext cx="2734733" cy="781051"/>
          </a:xfrm>
          <a:prstGeom prst="rect">
            <a:avLst/>
          </a:prstGeom>
          <a:noFill/>
          <a:ln w="9525">
            <a:noFill/>
          </a:ln>
        </p:spPr>
        <p:txBody>
          <a:bodyPr>
            <a:spAutoFit/>
          </a:bodyPr>
          <a:lstStyle>
            <a:defPPr>
              <a:defRPr lang="en-US"/>
            </a:defPPr>
          </a:lstStyle>
          <a:p>
            <a:r>
              <a:rPr lang="zh-CN" altLang="en-US" sz="4267" b="1">
                <a:solidFill>
                  <a:srgbClr val="FF00FF"/>
                </a:solidFill>
                <a:latin typeface="楷体" panose="02010609060101010101" pitchFamily="49" charset="-122"/>
                <a:ea typeface="楷体" panose="02010609060101010101" pitchFamily="49" charset="-122"/>
              </a:rPr>
              <a:t>竖直向上</a:t>
            </a:r>
          </a:p>
        </p:txBody>
      </p:sp>
      <p:sp>
        <p:nvSpPr>
          <p:cNvPr id="16" name="文本框 15"/>
          <p:cNvSpPr txBox="1"/>
          <p:nvPr/>
        </p:nvSpPr>
        <p:spPr>
          <a:xfrm>
            <a:off x="2832100" y="5338233"/>
            <a:ext cx="1919817" cy="778933"/>
          </a:xfrm>
          <a:prstGeom prst="rect">
            <a:avLst/>
          </a:prstGeom>
          <a:noFill/>
          <a:ln w="9525">
            <a:noFill/>
          </a:ln>
        </p:spPr>
        <p:txBody>
          <a:bodyPr>
            <a:spAutoFit/>
          </a:bodyPr>
          <a:lstStyle>
            <a:defPPr>
              <a:defRPr lang="en-US"/>
            </a:defPPr>
          </a:lstStyle>
          <a:p>
            <a:pPr>
              <a:buNone/>
            </a:pPr>
            <a:r>
              <a:rPr lang="en-US" altLang="zh-CN" sz="4267" b="1" i="1">
                <a:solidFill>
                  <a:srgbClr val="FF00FF"/>
                </a:solidFill>
                <a:latin typeface="Times New Roman" pitchFamily="18" charset="0"/>
                <a:ea typeface="楷体" panose="02010609060101010101" pitchFamily="49" charset="-122"/>
              </a:rPr>
              <a:t>G</a:t>
            </a:r>
            <a:r>
              <a:rPr lang="zh-CN" altLang="en-US" sz="4267" b="1">
                <a:solidFill>
                  <a:srgbClr val="FF00FF"/>
                </a:solidFill>
                <a:latin typeface="Times New Roman" pitchFamily="18" charset="0"/>
                <a:ea typeface="楷体" panose="02010609060101010101" pitchFamily="49" charset="-122"/>
              </a:rPr>
              <a:t>－</a:t>
            </a:r>
            <a:r>
              <a:rPr lang="en-US" altLang="zh-CN" sz="4267" b="1" i="1">
                <a:solidFill>
                  <a:srgbClr val="FF00FF"/>
                </a:solidFill>
                <a:latin typeface="Times New Roman" pitchFamily="18" charset="0"/>
                <a:ea typeface="楷体" panose="02010609060101010101" pitchFamily="49" charset="-122"/>
              </a:rPr>
              <a:t>F</a:t>
            </a:r>
            <a:r>
              <a:rPr lang="en-US" altLang="zh-CN" sz="4267" b="1">
                <a:solidFill>
                  <a:srgbClr val="FF00FF"/>
                </a:solidFill>
                <a:latin typeface="Times New Roman" pitchFamily="18" charset="0"/>
                <a:ea typeface="楷体" panose="02010609060101010101" pitchFamily="49" charset="-122"/>
              </a:rPr>
              <a:t>′</a:t>
            </a:r>
            <a:endParaRPr lang="zh-CN" altLang="en-US" sz="4267" b="1">
              <a:solidFill>
                <a:srgbClr val="FF00FF"/>
              </a:solidFill>
              <a:latin typeface="Times New Roman" pitchFamily="18" charset="0"/>
              <a:ea typeface="楷体" panose="02010609060101010101" pitchFamily="49" charset="-122"/>
            </a:endParaRPr>
          </a:p>
        </p:txBody>
      </p:sp>
      <p:sp>
        <p:nvSpPr>
          <p:cNvPr id="12" name="文本框 11"/>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13" name="文本框 12"/>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5130" name="图片 13"/>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5131" name="图片 16"/>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5132" name="文本框 17"/>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9" name="图片 18"/>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1"/>
      <p:bldP spid="16" grpId="2"/>
    </p:bldLs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146" name="矩形 5"/>
          <p:cNvSpPr/>
          <p:nvPr/>
        </p:nvSpPr>
        <p:spPr>
          <a:xfrm>
            <a:off x="863600" y="2711451"/>
            <a:ext cx="10464800" cy="1435100"/>
          </a:xfrm>
          <a:prstGeom prst="rect">
            <a:avLst/>
          </a:prstGeom>
          <a:noFill/>
          <a:ln w="9525">
            <a:noFill/>
          </a:ln>
        </p:spPr>
        <p:txBody>
          <a:bodyPr>
            <a:spAutoFit/>
          </a:bodyPr>
          <a:lstStyle>
            <a:defPPr>
              <a:defRPr lang="en-US"/>
            </a:defPPr>
          </a:lstStyle>
          <a:p>
            <a:pPr algn="just">
              <a:lnSpc>
                <a:spcPct val="120000"/>
              </a:lnSpc>
              <a:buNone/>
            </a:pPr>
            <a:r>
              <a:rPr lang="en-US" altLang="zh-CN" sz="3733" b="1">
                <a:solidFill>
                  <a:schemeClr val="bg1"/>
                </a:solidFill>
                <a:latin typeface="Times New Roman" pitchFamily="18" charset="0"/>
                <a:ea typeface="黑体" pitchFamily="49" charset="-122"/>
              </a:rPr>
              <a:t>3.</a:t>
            </a:r>
            <a:r>
              <a:rPr lang="zh-CN" altLang="en-US" sz="3733" b="1">
                <a:solidFill>
                  <a:schemeClr val="bg1"/>
                </a:solidFill>
                <a:latin typeface="Times New Roman" pitchFamily="18" charset="0"/>
                <a:ea typeface="黑体" pitchFamily="49" charset="-122"/>
              </a:rPr>
              <a:t>浮力是由于液体对物体向上和向下的</a:t>
            </a:r>
            <a:r>
              <a:rPr lang="en-US" altLang="zh-CN" sz="3733" b="1">
                <a:solidFill>
                  <a:schemeClr val="bg1"/>
                </a:solidFill>
                <a:latin typeface="Times New Roman" pitchFamily="18" charset="0"/>
                <a:ea typeface="黑体" pitchFamily="49" charset="-122"/>
              </a:rPr>
              <a:t>_________</a:t>
            </a:r>
            <a:r>
              <a:rPr lang="zh-CN" altLang="en-US" sz="3733" b="1">
                <a:solidFill>
                  <a:schemeClr val="bg1"/>
                </a:solidFill>
                <a:latin typeface="Times New Roman" pitchFamily="18" charset="0"/>
                <a:ea typeface="黑体" pitchFamily="49" charset="-122"/>
              </a:rPr>
              <a:t>产生的，即</a:t>
            </a:r>
            <a:r>
              <a:rPr lang="en-US" altLang="zh-CN" sz="3733" b="1" i="1">
                <a:solidFill>
                  <a:schemeClr val="bg1"/>
                </a:solidFill>
                <a:latin typeface="Times New Roman" pitchFamily="18" charset="0"/>
                <a:ea typeface="黑体" pitchFamily="49" charset="-122"/>
              </a:rPr>
              <a:t>F</a:t>
            </a:r>
            <a:r>
              <a:rPr lang="zh-CN" altLang="en-US" sz="3733" b="1" baseline="-25000">
                <a:solidFill>
                  <a:schemeClr val="bg1"/>
                </a:solidFill>
                <a:latin typeface="Times New Roman" pitchFamily="18" charset="0"/>
                <a:ea typeface="黑体" pitchFamily="49" charset="-122"/>
              </a:rPr>
              <a:t>浮</a:t>
            </a:r>
            <a:r>
              <a:rPr lang="zh-CN" altLang="en-US" sz="3733" b="1">
                <a:solidFill>
                  <a:schemeClr val="bg1"/>
                </a:solidFill>
                <a:latin typeface="Times New Roman" pitchFamily="18" charset="0"/>
                <a:ea typeface="黑体" pitchFamily="49" charset="-122"/>
              </a:rPr>
              <a:t>＝</a:t>
            </a:r>
            <a:r>
              <a:rPr lang="en-US" altLang="zh-CN" sz="3733" b="1" i="1">
                <a:solidFill>
                  <a:schemeClr val="bg1"/>
                </a:solidFill>
                <a:latin typeface="Times New Roman" pitchFamily="18" charset="0"/>
                <a:ea typeface="黑体" pitchFamily="49" charset="-122"/>
              </a:rPr>
              <a:t>F</a:t>
            </a:r>
            <a:r>
              <a:rPr lang="zh-CN" altLang="en-US" sz="3733" b="1" baseline="-25000">
                <a:solidFill>
                  <a:schemeClr val="bg1"/>
                </a:solidFill>
                <a:latin typeface="Times New Roman" pitchFamily="18" charset="0"/>
                <a:ea typeface="黑体" pitchFamily="49" charset="-122"/>
              </a:rPr>
              <a:t>向上</a:t>
            </a:r>
            <a:r>
              <a:rPr lang="zh-CN" altLang="en-US" sz="3733" b="1">
                <a:solidFill>
                  <a:schemeClr val="bg1"/>
                </a:solidFill>
                <a:latin typeface="Times New Roman" pitchFamily="18" charset="0"/>
                <a:ea typeface="黑体" pitchFamily="49" charset="-122"/>
              </a:rPr>
              <a:t>－</a:t>
            </a:r>
            <a:r>
              <a:rPr lang="en-US" altLang="zh-CN" sz="3733" b="1" i="1">
                <a:solidFill>
                  <a:schemeClr val="bg1"/>
                </a:solidFill>
                <a:latin typeface="Times New Roman" pitchFamily="18" charset="0"/>
                <a:ea typeface="黑体" pitchFamily="49" charset="-122"/>
              </a:rPr>
              <a:t>F</a:t>
            </a:r>
            <a:r>
              <a:rPr lang="zh-CN" altLang="en-US" sz="3733" b="1" baseline="-25000">
                <a:solidFill>
                  <a:schemeClr val="bg1"/>
                </a:solidFill>
                <a:latin typeface="Times New Roman" pitchFamily="18" charset="0"/>
                <a:ea typeface="黑体" pitchFamily="49" charset="-122"/>
              </a:rPr>
              <a:t>向下</a:t>
            </a:r>
            <a:r>
              <a:rPr lang="zh-CN" altLang="en-US" sz="3733" b="1">
                <a:solidFill>
                  <a:schemeClr val="bg1"/>
                </a:solidFill>
                <a:latin typeface="Times New Roman" pitchFamily="18" charset="0"/>
                <a:ea typeface="黑体" pitchFamily="49" charset="-122"/>
              </a:rPr>
              <a:t>。</a:t>
            </a:r>
          </a:p>
        </p:txBody>
      </p:sp>
      <p:sp>
        <p:nvSpPr>
          <p:cNvPr id="7" name="文本框 6"/>
          <p:cNvSpPr txBox="1"/>
          <p:nvPr/>
        </p:nvSpPr>
        <p:spPr>
          <a:xfrm>
            <a:off x="9177867" y="2641600"/>
            <a:ext cx="2732618" cy="778933"/>
          </a:xfrm>
          <a:prstGeom prst="rect">
            <a:avLst/>
          </a:prstGeom>
          <a:noFill/>
          <a:ln w="9525">
            <a:noFill/>
          </a:ln>
        </p:spPr>
        <p:txBody>
          <a:bodyPr>
            <a:spAutoFit/>
          </a:bodyPr>
          <a:lstStyle>
            <a:defPPr>
              <a:defRPr lang="en-US"/>
            </a:defPPr>
          </a:lstStyle>
          <a:p>
            <a:r>
              <a:rPr lang="zh-CN" altLang="en-US" sz="4267" b="1">
                <a:solidFill>
                  <a:srgbClr val="FF00FF"/>
                </a:solidFill>
                <a:latin typeface="楷体" panose="02010609060101010101" pitchFamily="49" charset="-122"/>
                <a:ea typeface="楷体" panose="02010609060101010101" pitchFamily="49" charset="-122"/>
              </a:rPr>
              <a:t>压力差</a:t>
            </a:r>
          </a:p>
        </p:txBody>
      </p:sp>
      <p:sp>
        <p:nvSpPr>
          <p:cNvPr id="4" name="文本框 3"/>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5" name="文本框 4"/>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6150" name="图片 5"/>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6151" name="图片 7"/>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6152" name="文本框 8"/>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0" name="图片 9"/>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8" name="矩形 7"/>
          <p:cNvSpPr/>
          <p:nvPr/>
        </p:nvSpPr>
        <p:spPr>
          <a:xfrm>
            <a:off x="863600" y="702733"/>
            <a:ext cx="4224867" cy="768351"/>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marR="0" lvl="0" indent="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1pPr>
            <a:lvl2pPr marL="457200" marR="0" lvl="1" indent="1524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2pPr>
            <a:lvl3pPr marL="914400" marR="0" lvl="2" indent="3048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3pPr>
            <a:lvl4pPr marL="1371600" marR="0" lvl="3" indent="4572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4pPr>
            <a:lvl5pPr marL="1828800" marR="0" lvl="4"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5pPr>
            <a:lvl6pPr marL="3048000" marR="0" lvl="5"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6pPr>
            <a:lvl7pPr marL="3657600" marR="0" lvl="6"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7pPr>
            <a:lvl8pPr marL="4267200" marR="0" lvl="7"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8pPr>
            <a:lvl9pPr marL="4876800" marR="0" lvl="8"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9pP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4267" b="1" i="0" u="none" strike="noStrike" kern="1200" cap="none" spc="0" normalizeH="0" baseline="0" noProof="0">
                <a:ln>
                  <a:noFill/>
                </a:ln>
                <a:solidFill>
                  <a:srgbClr val="C00000"/>
                </a:solidFill>
                <a:effectLst/>
                <a:uLnTx/>
                <a:uFillTx/>
                <a:latin typeface="黑体" pitchFamily="49" charset="-122"/>
                <a:ea typeface="黑体" pitchFamily="49" charset="-122"/>
                <a:cs typeface="+mn-cs"/>
              </a:rPr>
              <a:t>二、浮力的大小</a:t>
            </a:r>
            <a:endParaRPr kumimoji="0" lang="zh-CN" altLang="en-US" sz="4267" b="1" i="0" u="none" strike="noStrike" kern="1200" cap="none" spc="0" normalizeH="0" baseline="0" noProof="0">
              <a:ln>
                <a:noFill/>
              </a:ln>
              <a:solidFill>
                <a:srgbClr val="C00000"/>
              </a:solidFill>
              <a:effectLst/>
              <a:uLnTx/>
              <a:uFillTx/>
              <a:latin typeface="黑体" pitchFamily="49" charset="-122"/>
              <a:ea typeface="黑体" pitchFamily="49" charset="-122"/>
              <a:cs typeface="+mn-cs"/>
            </a:endParaRPr>
          </a:p>
        </p:txBody>
      </p:sp>
      <p:sp>
        <p:nvSpPr>
          <p:cNvPr id="7171" name="矩形 8"/>
          <p:cNvSpPr/>
          <p:nvPr/>
        </p:nvSpPr>
        <p:spPr>
          <a:xfrm>
            <a:off x="863600" y="1661584"/>
            <a:ext cx="10464800" cy="2192867"/>
          </a:xfrm>
          <a:prstGeom prst="rect">
            <a:avLst/>
          </a:prstGeom>
          <a:noFill/>
          <a:ln w="9525">
            <a:noFill/>
          </a:ln>
        </p:spPr>
        <p:txBody>
          <a:bodyPr>
            <a:spAutoFit/>
          </a:bodyPr>
          <a:lstStyle>
            <a:defPPr>
              <a:defRPr lang="en-US"/>
            </a:defPPr>
          </a:lstStyle>
          <a:p>
            <a:pPr algn="just">
              <a:lnSpc>
                <a:spcPct val="120000"/>
              </a:lnSpc>
              <a:buNone/>
            </a:pPr>
            <a:r>
              <a:rPr lang="en-US" altLang="zh-CN" sz="3733" b="1">
                <a:solidFill>
                  <a:schemeClr val="bg1"/>
                </a:solidFill>
                <a:latin typeface="Times New Roman" pitchFamily="18" charset="0"/>
                <a:ea typeface="黑体" pitchFamily="49" charset="-122"/>
              </a:rPr>
              <a:t>1.</a:t>
            </a:r>
            <a:r>
              <a:rPr lang="zh-CN" altLang="en-US" sz="3733" b="1">
                <a:solidFill>
                  <a:schemeClr val="bg1"/>
                </a:solidFill>
                <a:latin typeface="Times New Roman" pitchFamily="18" charset="0"/>
                <a:ea typeface="黑体" pitchFamily="49" charset="-122"/>
              </a:rPr>
              <a:t>物体在液体中所受浮力的大小不仅与</a:t>
            </a:r>
            <a:r>
              <a:rPr lang="en-US" altLang="zh-CN" sz="3733" b="1">
                <a:solidFill>
                  <a:schemeClr val="bg1"/>
                </a:solidFill>
                <a:latin typeface="Times New Roman" pitchFamily="18" charset="0"/>
                <a:ea typeface="黑体" pitchFamily="49" charset="-122"/>
              </a:rPr>
              <a:t>_________</a:t>
            </a:r>
          </a:p>
          <a:p>
            <a:pPr algn="just">
              <a:lnSpc>
                <a:spcPct val="120000"/>
              </a:lnSpc>
              <a:buNone/>
            </a:pPr>
            <a:r>
              <a:rPr lang="en-US" altLang="zh-CN" sz="3733" b="1">
                <a:solidFill>
                  <a:schemeClr val="bg1"/>
                </a:solidFill>
                <a:latin typeface="Times New Roman" pitchFamily="18" charset="0"/>
                <a:ea typeface="黑体" pitchFamily="49" charset="-122"/>
              </a:rPr>
              <a:t>_________</a:t>
            </a:r>
            <a:r>
              <a:rPr lang="zh-CN" altLang="en-US" sz="3733" b="1">
                <a:solidFill>
                  <a:schemeClr val="bg1"/>
                </a:solidFill>
                <a:latin typeface="Times New Roman" pitchFamily="18" charset="0"/>
                <a:ea typeface="黑体" pitchFamily="49" charset="-122"/>
              </a:rPr>
              <a:t>有关，还与</a:t>
            </a:r>
            <a:r>
              <a:rPr lang="en-US" altLang="zh-CN" sz="3733" b="1">
                <a:solidFill>
                  <a:schemeClr val="bg1"/>
                </a:solidFill>
                <a:latin typeface="Times New Roman" pitchFamily="18" charset="0"/>
                <a:ea typeface="黑体" pitchFamily="49" charset="-122"/>
              </a:rPr>
              <a:t>_____________________</a:t>
            </a:r>
            <a:r>
              <a:rPr lang="zh-CN" altLang="en-US" sz="3733" b="1">
                <a:solidFill>
                  <a:schemeClr val="bg1"/>
                </a:solidFill>
                <a:latin typeface="Times New Roman" pitchFamily="18" charset="0"/>
                <a:ea typeface="黑体" pitchFamily="49" charset="-122"/>
              </a:rPr>
              <a:t>有关，而与浸没在液体中的</a:t>
            </a:r>
            <a:r>
              <a:rPr lang="en-US" altLang="zh-CN" sz="3733" b="1">
                <a:solidFill>
                  <a:schemeClr val="bg1"/>
                </a:solidFill>
                <a:latin typeface="Times New Roman" pitchFamily="18" charset="0"/>
                <a:ea typeface="黑体" pitchFamily="49" charset="-122"/>
              </a:rPr>
              <a:t>________</a:t>
            </a:r>
            <a:r>
              <a:rPr lang="zh-CN" altLang="en-US" sz="3733" b="1">
                <a:solidFill>
                  <a:schemeClr val="bg1"/>
                </a:solidFill>
                <a:latin typeface="Times New Roman" pitchFamily="18" charset="0"/>
                <a:ea typeface="黑体" pitchFamily="49" charset="-122"/>
              </a:rPr>
              <a:t>无关。</a:t>
            </a:r>
          </a:p>
        </p:txBody>
      </p:sp>
      <p:sp>
        <p:nvSpPr>
          <p:cNvPr id="10" name="矩形 9"/>
          <p:cNvSpPr/>
          <p:nvPr/>
        </p:nvSpPr>
        <p:spPr>
          <a:xfrm>
            <a:off x="863600" y="4044951"/>
            <a:ext cx="10464800" cy="2192867"/>
          </a:xfrm>
          <a:prstGeom prst="rect">
            <a:avLst/>
          </a:prstGeom>
          <a:noFill/>
          <a:ln w="9525">
            <a:noFill/>
          </a:ln>
        </p:spPr>
        <p:txBody>
          <a:bodyPr>
            <a:spAutoFit/>
          </a:bodyPr>
          <a:lstStyle>
            <a:defPPr>
              <a:defRPr lang="en-US"/>
            </a:defPPr>
          </a:lstStyle>
          <a:p>
            <a:pPr algn="just">
              <a:lnSpc>
                <a:spcPct val="120000"/>
              </a:lnSpc>
              <a:buNone/>
            </a:pPr>
            <a:r>
              <a:rPr lang="en-US" altLang="zh-CN" sz="3733" b="1">
                <a:solidFill>
                  <a:schemeClr val="bg1"/>
                </a:solidFill>
                <a:latin typeface="Times New Roman" pitchFamily="18" charset="0"/>
                <a:ea typeface="黑体" pitchFamily="49" charset="-122"/>
              </a:rPr>
              <a:t>2.</a:t>
            </a:r>
            <a:r>
              <a:rPr lang="zh-CN" altLang="en-US" sz="3733" b="1">
                <a:solidFill>
                  <a:schemeClr val="bg1"/>
                </a:solidFill>
                <a:latin typeface="Times New Roman" pitchFamily="18" charset="0"/>
                <a:ea typeface="黑体" pitchFamily="49" charset="-122"/>
              </a:rPr>
              <a:t>阿基米德原理</a:t>
            </a:r>
            <a:r>
              <a:rPr lang="en-US" altLang="zh-CN" sz="3733" b="1">
                <a:solidFill>
                  <a:schemeClr val="bg1"/>
                </a:solidFill>
                <a:latin typeface="Times New Roman" pitchFamily="18" charset="0"/>
                <a:ea typeface="黑体" pitchFamily="49" charset="-122"/>
              </a:rPr>
              <a:t>:</a:t>
            </a:r>
            <a:r>
              <a:rPr lang="zh-CN" altLang="en-US" sz="3733" b="1">
                <a:solidFill>
                  <a:schemeClr val="bg1"/>
                </a:solidFill>
                <a:latin typeface="Times New Roman" pitchFamily="18" charset="0"/>
                <a:ea typeface="黑体" pitchFamily="49" charset="-122"/>
              </a:rPr>
              <a:t>浸入液体中的物体所受浮力的大小等于物体</a:t>
            </a:r>
            <a:r>
              <a:rPr lang="en-US" altLang="zh-CN" sz="3733" b="1">
                <a:solidFill>
                  <a:schemeClr val="bg1"/>
                </a:solidFill>
                <a:latin typeface="Times New Roman" pitchFamily="18" charset="0"/>
                <a:ea typeface="黑体" pitchFamily="49" charset="-122"/>
              </a:rPr>
              <a:t>_____________________________</a:t>
            </a:r>
            <a:r>
              <a:rPr lang="zh-CN" altLang="en-US" sz="3733" b="1">
                <a:solidFill>
                  <a:schemeClr val="bg1"/>
                </a:solidFill>
                <a:latin typeface="Times New Roman" pitchFamily="18" charset="0"/>
                <a:ea typeface="黑体" pitchFamily="49" charset="-122"/>
              </a:rPr>
              <a:t>的大小。公式为</a:t>
            </a:r>
            <a:r>
              <a:rPr lang="en-US" altLang="zh-CN" sz="3733" b="1" i="1">
                <a:solidFill>
                  <a:schemeClr val="bg1"/>
                </a:solidFill>
                <a:latin typeface="Times New Roman" pitchFamily="18" charset="0"/>
                <a:ea typeface="黑体" pitchFamily="49" charset="-122"/>
              </a:rPr>
              <a:t>F</a:t>
            </a:r>
            <a:r>
              <a:rPr lang="zh-CN" altLang="en-US" sz="3733" b="1" baseline="-25000">
                <a:solidFill>
                  <a:schemeClr val="bg1"/>
                </a:solidFill>
                <a:latin typeface="Times New Roman" pitchFamily="18" charset="0"/>
                <a:ea typeface="黑体" pitchFamily="49" charset="-122"/>
              </a:rPr>
              <a:t>浮</a:t>
            </a:r>
            <a:r>
              <a:rPr lang="zh-CN" altLang="en-US" sz="3733" b="1">
                <a:solidFill>
                  <a:schemeClr val="bg1"/>
                </a:solidFill>
                <a:latin typeface="Times New Roman" pitchFamily="18" charset="0"/>
                <a:ea typeface="黑体" pitchFamily="49" charset="-122"/>
              </a:rPr>
              <a:t>＝</a:t>
            </a:r>
            <a:r>
              <a:rPr lang="en-US" altLang="zh-CN" sz="3733" b="1" i="1">
                <a:solidFill>
                  <a:schemeClr val="bg1"/>
                </a:solidFill>
                <a:latin typeface="Times New Roman" pitchFamily="18" charset="0"/>
                <a:ea typeface="黑体" pitchFamily="49" charset="-122"/>
              </a:rPr>
              <a:t>G</a:t>
            </a:r>
            <a:r>
              <a:rPr lang="zh-CN" altLang="en-US" sz="3733" b="1" baseline="-25000">
                <a:solidFill>
                  <a:schemeClr val="bg1"/>
                </a:solidFill>
                <a:latin typeface="Times New Roman" pitchFamily="18" charset="0"/>
                <a:ea typeface="黑体" pitchFamily="49" charset="-122"/>
              </a:rPr>
              <a:t>排</a:t>
            </a:r>
            <a:r>
              <a:rPr lang="zh-CN" altLang="en-US" sz="3733" b="1">
                <a:solidFill>
                  <a:schemeClr val="bg1"/>
                </a:solidFill>
                <a:latin typeface="Times New Roman" pitchFamily="18" charset="0"/>
                <a:ea typeface="黑体" pitchFamily="49" charset="-122"/>
              </a:rPr>
              <a:t>＝</a:t>
            </a:r>
            <a:r>
              <a:rPr lang="en-US" altLang="zh-CN" sz="3733" b="1">
                <a:solidFill>
                  <a:schemeClr val="bg1"/>
                </a:solidFill>
                <a:latin typeface="Times New Roman" pitchFamily="18" charset="0"/>
                <a:ea typeface="黑体" pitchFamily="49" charset="-122"/>
              </a:rPr>
              <a:t>__________</a:t>
            </a:r>
            <a:r>
              <a:rPr lang="zh-CN" altLang="en-US" sz="3733" b="1">
                <a:solidFill>
                  <a:schemeClr val="bg1"/>
                </a:solidFill>
                <a:latin typeface="Times New Roman" pitchFamily="18" charset="0"/>
                <a:ea typeface="黑体" pitchFamily="49" charset="-122"/>
              </a:rPr>
              <a:t>。</a:t>
            </a:r>
          </a:p>
        </p:txBody>
      </p:sp>
      <p:sp>
        <p:nvSpPr>
          <p:cNvPr id="4" name="矩形 3"/>
          <p:cNvSpPr/>
          <p:nvPr/>
        </p:nvSpPr>
        <p:spPr>
          <a:xfrm>
            <a:off x="9072034" y="1593851"/>
            <a:ext cx="2688167" cy="778933"/>
          </a:xfrm>
          <a:prstGeom prst="rect">
            <a:avLst/>
          </a:prstGeom>
          <a:noFill/>
          <a:ln w="9525">
            <a:noFill/>
          </a:ln>
        </p:spPr>
        <p:txBody>
          <a:bodyPr>
            <a:spAutoFit/>
          </a:bodyPr>
          <a:lstStyle>
            <a:defPPr>
              <a:defRPr lang="en-US"/>
            </a:defPPr>
          </a:lstStyle>
          <a:p>
            <a:r>
              <a:rPr lang="zh-CN" altLang="en-US" sz="4267" b="1">
                <a:solidFill>
                  <a:srgbClr val="FF00FF"/>
                </a:solidFill>
                <a:latin typeface="楷体" panose="02010609060101010101" pitchFamily="49" charset="-122"/>
                <a:ea typeface="楷体" panose="02010609060101010101" pitchFamily="49" charset="-122"/>
              </a:rPr>
              <a:t>液体的</a:t>
            </a:r>
          </a:p>
        </p:txBody>
      </p:sp>
      <p:sp>
        <p:nvSpPr>
          <p:cNvPr id="5" name="矩形 4"/>
          <p:cNvSpPr/>
          <p:nvPr/>
        </p:nvSpPr>
        <p:spPr>
          <a:xfrm>
            <a:off x="1295400" y="2277533"/>
            <a:ext cx="1344084" cy="778933"/>
          </a:xfrm>
          <a:prstGeom prst="rect">
            <a:avLst/>
          </a:prstGeom>
          <a:noFill/>
          <a:ln w="9525">
            <a:noFill/>
          </a:ln>
        </p:spPr>
        <p:txBody>
          <a:bodyPr wrap="none">
            <a:spAutoFit/>
          </a:bodyPr>
          <a:lstStyle>
            <a:defPPr>
              <a:defRPr lang="en-US"/>
            </a:defPPr>
          </a:lstStyle>
          <a:p>
            <a:r>
              <a:rPr lang="zh-CN" altLang="en-US" sz="4267" b="1">
                <a:solidFill>
                  <a:srgbClr val="FF00FF"/>
                </a:solidFill>
                <a:latin typeface="楷体" panose="02010609060101010101" pitchFamily="49" charset="-122"/>
                <a:ea typeface="楷体" panose="02010609060101010101" pitchFamily="49" charset="-122"/>
              </a:rPr>
              <a:t>密度</a:t>
            </a:r>
          </a:p>
        </p:txBody>
      </p:sp>
      <p:sp>
        <p:nvSpPr>
          <p:cNvPr id="6" name="矩形 5"/>
          <p:cNvSpPr/>
          <p:nvPr/>
        </p:nvSpPr>
        <p:spPr>
          <a:xfrm>
            <a:off x="5592234" y="2277533"/>
            <a:ext cx="5190067" cy="778933"/>
          </a:xfrm>
          <a:prstGeom prst="rect">
            <a:avLst/>
          </a:prstGeom>
          <a:noFill/>
          <a:ln w="9525">
            <a:noFill/>
          </a:ln>
        </p:spPr>
        <p:txBody>
          <a:bodyPr>
            <a:spAutoFit/>
          </a:bodyPr>
          <a:lstStyle>
            <a:defPPr>
              <a:defRPr lang="en-US"/>
            </a:defPPr>
          </a:lstStyle>
          <a:p>
            <a:r>
              <a:rPr lang="zh-CN" altLang="en-US" sz="4267" b="1">
                <a:solidFill>
                  <a:srgbClr val="FF00FF"/>
                </a:solidFill>
                <a:latin typeface="楷体" panose="02010609060101010101" pitchFamily="49" charset="-122"/>
                <a:ea typeface="楷体" panose="02010609060101010101" pitchFamily="49" charset="-122"/>
              </a:rPr>
              <a:t>物体排开液体的体积</a:t>
            </a:r>
          </a:p>
        </p:txBody>
      </p:sp>
      <p:sp>
        <p:nvSpPr>
          <p:cNvPr id="7" name="矩形 6"/>
          <p:cNvSpPr/>
          <p:nvPr/>
        </p:nvSpPr>
        <p:spPr>
          <a:xfrm>
            <a:off x="6479118" y="2933700"/>
            <a:ext cx="1346200" cy="778933"/>
          </a:xfrm>
          <a:prstGeom prst="rect">
            <a:avLst/>
          </a:prstGeom>
          <a:noFill/>
          <a:ln w="9525">
            <a:noFill/>
          </a:ln>
        </p:spPr>
        <p:txBody>
          <a:bodyPr>
            <a:spAutoFit/>
          </a:bodyPr>
          <a:lstStyle>
            <a:defPPr>
              <a:defRPr lang="en-US"/>
            </a:defPPr>
          </a:lstStyle>
          <a:p>
            <a:r>
              <a:rPr lang="zh-CN" altLang="en-US" sz="4267" b="1">
                <a:solidFill>
                  <a:srgbClr val="FF00FF"/>
                </a:solidFill>
                <a:latin typeface="楷体" panose="02010609060101010101" pitchFamily="49" charset="-122"/>
                <a:ea typeface="楷体" panose="02010609060101010101" pitchFamily="49" charset="-122"/>
              </a:rPr>
              <a:t>深度</a:t>
            </a:r>
          </a:p>
        </p:txBody>
      </p:sp>
      <p:sp>
        <p:nvSpPr>
          <p:cNvPr id="11" name="矩形 10"/>
          <p:cNvSpPr/>
          <p:nvPr/>
        </p:nvSpPr>
        <p:spPr>
          <a:xfrm>
            <a:off x="3983567" y="4665133"/>
            <a:ext cx="5190067" cy="781051"/>
          </a:xfrm>
          <a:prstGeom prst="rect">
            <a:avLst/>
          </a:prstGeom>
          <a:noFill/>
          <a:ln w="9525">
            <a:noFill/>
          </a:ln>
        </p:spPr>
        <p:txBody>
          <a:bodyPr>
            <a:spAutoFit/>
          </a:bodyPr>
          <a:lstStyle>
            <a:defPPr>
              <a:defRPr lang="en-US"/>
            </a:defPPr>
          </a:lstStyle>
          <a:p>
            <a:r>
              <a:rPr lang="zh-CN" altLang="en-US" sz="4267" b="1">
                <a:solidFill>
                  <a:srgbClr val="FF00FF"/>
                </a:solidFill>
                <a:latin typeface="楷体" panose="02010609060101010101" pitchFamily="49" charset="-122"/>
                <a:ea typeface="楷体" panose="02010609060101010101" pitchFamily="49" charset="-122"/>
              </a:rPr>
              <a:t>排开的液体所受重力</a:t>
            </a:r>
          </a:p>
        </p:txBody>
      </p:sp>
      <p:sp>
        <p:nvSpPr>
          <p:cNvPr id="12" name="矩形 11"/>
          <p:cNvSpPr/>
          <p:nvPr/>
        </p:nvSpPr>
        <p:spPr>
          <a:xfrm>
            <a:off x="5861051" y="5285317"/>
            <a:ext cx="2442633" cy="778933"/>
          </a:xfrm>
          <a:prstGeom prst="rect">
            <a:avLst/>
          </a:prstGeom>
          <a:noFill/>
          <a:ln w="9525">
            <a:noFill/>
          </a:ln>
        </p:spPr>
        <p:txBody>
          <a:bodyPr>
            <a:spAutoFit/>
          </a:bodyPr>
          <a:lstStyle>
            <a:defPPr>
              <a:defRPr lang="en-US"/>
            </a:defPPr>
          </a:lstStyle>
          <a:p>
            <a:pPr>
              <a:buNone/>
            </a:pPr>
            <a:r>
              <a:rPr lang="en-US" altLang="zh-CN" sz="4267" b="1" i="1">
                <a:solidFill>
                  <a:srgbClr val="FF00FF"/>
                </a:solidFill>
                <a:latin typeface="Times New Roman" pitchFamily="18" charset="0"/>
                <a:ea typeface="楷体" panose="02010609060101010101" pitchFamily="49" charset="-122"/>
              </a:rPr>
              <a:t>ρ</a:t>
            </a:r>
            <a:r>
              <a:rPr lang="zh-CN" altLang="en-US" sz="4267" b="1" baseline="-25000">
                <a:solidFill>
                  <a:srgbClr val="FF00FF"/>
                </a:solidFill>
                <a:latin typeface="Times New Roman" pitchFamily="18" charset="0"/>
                <a:ea typeface="楷体" panose="02010609060101010101" pitchFamily="49" charset="-122"/>
              </a:rPr>
              <a:t>液</a:t>
            </a:r>
            <a:r>
              <a:rPr lang="en-US" altLang="zh-CN" sz="4267" b="1" i="1">
                <a:solidFill>
                  <a:srgbClr val="FF00FF"/>
                </a:solidFill>
                <a:latin typeface="Times New Roman" pitchFamily="18" charset="0"/>
                <a:ea typeface="楷体" panose="02010609060101010101" pitchFamily="49" charset="-122"/>
              </a:rPr>
              <a:t>gV</a:t>
            </a:r>
            <a:r>
              <a:rPr lang="zh-CN" altLang="en-US" sz="4267" b="1" baseline="-25000">
                <a:solidFill>
                  <a:srgbClr val="FF00FF"/>
                </a:solidFill>
                <a:latin typeface="Times New Roman" pitchFamily="18" charset="0"/>
                <a:ea typeface="楷体" panose="02010609060101010101" pitchFamily="49" charset="-122"/>
              </a:rPr>
              <a:t>排</a:t>
            </a:r>
          </a:p>
        </p:txBody>
      </p:sp>
      <p:sp>
        <p:nvSpPr>
          <p:cNvPr id="13" name="文本框 12"/>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14" name="文本框 13"/>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7181" name="图片 14"/>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7182" name="图片 15"/>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7183" name="文本框 16"/>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8" name="图片 17"/>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2"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10" presetClass="entr" presetSubtype="0" fill="hold" grpId="3"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0" presetClass="entr" presetSubtype="0" fill="hold" grpId="4"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down)">
                                      <p:cBhvr>
                                        <p:cTn id="28" dur="500"/>
                                        <p:tgtEl>
                                          <p:spTgt spid="10"/>
                                        </p:tgtEl>
                                      </p:cBhvr>
                                    </p:animEffect>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10" presetClass="entr" presetSubtype="0" fill="hold" grpId="5"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par>
                    <p:cTn id="35" fill="hold" nodeType="clickPar">
                      <p:stCondLst>
                        <p:cond delay="indefinite"/>
                      </p:stCondLst>
                      <p:childTnLst>
                        <p:par>
                          <p:cTn id="36" fill="hold" nodeType="withGroup">
                            <p:stCondLst>
                              <p:cond delay="indefinite"/>
                            </p:stCondLst>
                          </p:cTn>
                        </p:par>
                        <p:par>
                          <p:cTn id="37" fill="hold" nodeType="afterGroup">
                            <p:stCondLst>
                              <p:cond delay="0"/>
                            </p:stCondLst>
                            <p:childTnLst>
                              <p:par>
                                <p:cTn id="38" presetID="10" presetClass="entr" presetSubtype="0" fill="hold" grpId="6"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1"/>
      <p:bldP spid="5" grpId="2"/>
      <p:bldP spid="6" grpId="3"/>
      <p:bldP spid="7" grpId="4"/>
      <p:bldP spid="11" grpId="5"/>
      <p:bldP spid="12" grpId="6"/>
    </p:bldLs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矩形 3"/>
          <p:cNvSpPr/>
          <p:nvPr/>
        </p:nvSpPr>
        <p:spPr>
          <a:xfrm>
            <a:off x="863600" y="1028700"/>
            <a:ext cx="5327651" cy="768351"/>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marR="0" lvl="0" indent="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1pPr>
            <a:lvl2pPr marL="457200" marR="0" lvl="1" indent="1524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2pPr>
            <a:lvl3pPr marL="914400" marR="0" lvl="2" indent="3048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3pPr>
            <a:lvl4pPr marL="1371600" marR="0" lvl="3" indent="4572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4pPr>
            <a:lvl5pPr marL="1828800" marR="0" lvl="4"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5pPr>
            <a:lvl6pPr marL="3048000" marR="0" lvl="5"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6pPr>
            <a:lvl7pPr marL="3657600" marR="0" lvl="6"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7pPr>
            <a:lvl8pPr marL="4267200" marR="0" lvl="7"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8pPr>
            <a:lvl9pPr marL="4876800" marR="0" lvl="8"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9pP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4267" b="1" i="0" u="none" strike="noStrike" kern="1200" cap="none" spc="0" normalizeH="0" baseline="0" noProof="0">
                <a:ln>
                  <a:noFill/>
                </a:ln>
                <a:solidFill>
                  <a:srgbClr val="C00000"/>
                </a:solidFill>
                <a:effectLst/>
                <a:uLnTx/>
                <a:uFillTx/>
                <a:latin typeface="黑体" pitchFamily="49" charset="-122"/>
                <a:ea typeface="黑体" pitchFamily="49" charset="-122"/>
                <a:cs typeface="+mn-cs"/>
              </a:rPr>
              <a:t>三、物体的浮沉条件</a:t>
            </a:r>
            <a:endParaRPr kumimoji="0" lang="zh-CN" altLang="en-US" sz="4267" b="1" i="0" u="none" strike="noStrike" kern="1200" cap="none" spc="0" normalizeH="0" baseline="0" noProof="0">
              <a:ln>
                <a:noFill/>
              </a:ln>
              <a:solidFill>
                <a:srgbClr val="C00000"/>
              </a:solidFill>
              <a:effectLst/>
              <a:uLnTx/>
              <a:uFillTx/>
              <a:latin typeface="黑体" pitchFamily="49" charset="-122"/>
              <a:ea typeface="黑体" pitchFamily="49" charset="-122"/>
              <a:cs typeface="+mn-cs"/>
            </a:endParaRPr>
          </a:p>
        </p:txBody>
      </p:sp>
      <p:sp>
        <p:nvSpPr>
          <p:cNvPr id="8195" name="矩形 2"/>
          <p:cNvSpPr/>
          <p:nvPr/>
        </p:nvSpPr>
        <p:spPr>
          <a:xfrm>
            <a:off x="863600" y="2218267"/>
            <a:ext cx="10801352" cy="3570818"/>
          </a:xfrm>
          <a:prstGeom prst="rect">
            <a:avLst/>
          </a:prstGeom>
          <a:noFill/>
          <a:ln w="9525">
            <a:noFill/>
          </a:ln>
        </p:spPr>
        <p:txBody>
          <a:bodyPr>
            <a:spAutoFit/>
          </a:bodyPr>
          <a:lstStyle>
            <a:defPPr>
              <a:defRPr lang="en-US"/>
            </a:defPPr>
          </a:lstStyle>
          <a:p>
            <a:pPr algn="just">
              <a:lnSpc>
                <a:spcPct val="120000"/>
              </a:lnSpc>
              <a:buNone/>
            </a:pPr>
            <a:r>
              <a:rPr lang="zh-CN" altLang="en-US" sz="3733" b="1">
                <a:solidFill>
                  <a:schemeClr val="bg1"/>
                </a:solidFill>
                <a:latin typeface="Times New Roman" pitchFamily="18" charset="0"/>
                <a:ea typeface="黑体" pitchFamily="49" charset="-122"/>
              </a:rPr>
              <a:t>浸没在液体中的物体，其浮沉主要取决于它所受到的浮力和重力的大小</a:t>
            </a:r>
            <a:r>
              <a:rPr lang="en-US" altLang="zh-CN" sz="3733" b="1">
                <a:solidFill>
                  <a:schemeClr val="bg1"/>
                </a:solidFill>
                <a:latin typeface="Times New Roman" pitchFamily="18" charset="0"/>
                <a:ea typeface="黑体" pitchFamily="49" charset="-122"/>
              </a:rPr>
              <a:t>:</a:t>
            </a:r>
          </a:p>
          <a:p>
            <a:pPr algn="just">
              <a:lnSpc>
                <a:spcPct val="120000"/>
              </a:lnSpc>
              <a:buNone/>
            </a:pPr>
            <a:r>
              <a:rPr lang="zh-CN" altLang="en-US" sz="3733" b="1">
                <a:solidFill>
                  <a:schemeClr val="bg1"/>
                </a:solidFill>
                <a:latin typeface="Times New Roman" pitchFamily="18" charset="0"/>
                <a:ea typeface="黑体" pitchFamily="49" charset="-122"/>
              </a:rPr>
              <a:t>当浮力</a:t>
            </a:r>
            <a:r>
              <a:rPr lang="en-US" altLang="zh-CN" sz="3733" b="1">
                <a:solidFill>
                  <a:schemeClr val="bg1"/>
                </a:solidFill>
                <a:latin typeface="Times New Roman" pitchFamily="18" charset="0"/>
                <a:ea typeface="黑体" pitchFamily="49" charset="-122"/>
              </a:rPr>
              <a:t>______</a:t>
            </a:r>
            <a:r>
              <a:rPr lang="zh-CN" altLang="en-US" sz="3733" b="1">
                <a:solidFill>
                  <a:schemeClr val="bg1"/>
                </a:solidFill>
                <a:latin typeface="Times New Roman" pitchFamily="18" charset="0"/>
                <a:ea typeface="黑体" pitchFamily="49" charset="-122"/>
              </a:rPr>
              <a:t>重力时，物体上浮；</a:t>
            </a:r>
            <a:endParaRPr lang="en-US" altLang="zh-CN" sz="3733" b="1">
              <a:solidFill>
                <a:schemeClr val="bg1"/>
              </a:solidFill>
              <a:latin typeface="Times New Roman" pitchFamily="18" charset="0"/>
              <a:ea typeface="黑体" pitchFamily="49" charset="-122"/>
            </a:endParaRPr>
          </a:p>
          <a:p>
            <a:pPr algn="just">
              <a:lnSpc>
                <a:spcPct val="120000"/>
              </a:lnSpc>
              <a:buNone/>
            </a:pPr>
            <a:r>
              <a:rPr lang="zh-CN" altLang="en-US" sz="3733" b="1">
                <a:solidFill>
                  <a:schemeClr val="bg1"/>
                </a:solidFill>
                <a:latin typeface="Times New Roman" pitchFamily="18" charset="0"/>
                <a:ea typeface="黑体" pitchFamily="49" charset="-122"/>
              </a:rPr>
              <a:t>当浮力</a:t>
            </a:r>
            <a:r>
              <a:rPr lang="en-US" altLang="zh-CN" sz="3733" b="1">
                <a:solidFill>
                  <a:schemeClr val="bg1"/>
                </a:solidFill>
                <a:latin typeface="Times New Roman" pitchFamily="18" charset="0"/>
                <a:ea typeface="黑体" pitchFamily="49" charset="-122"/>
              </a:rPr>
              <a:t>______</a:t>
            </a:r>
            <a:r>
              <a:rPr lang="zh-CN" altLang="en-US" sz="3733" b="1">
                <a:solidFill>
                  <a:schemeClr val="bg1"/>
                </a:solidFill>
                <a:latin typeface="Times New Roman" pitchFamily="18" charset="0"/>
                <a:ea typeface="黑体" pitchFamily="49" charset="-122"/>
              </a:rPr>
              <a:t>重力时，物体下沉；</a:t>
            </a:r>
            <a:endParaRPr lang="en-US" altLang="zh-CN" sz="3733" b="1">
              <a:solidFill>
                <a:schemeClr val="bg1"/>
              </a:solidFill>
              <a:latin typeface="Times New Roman" pitchFamily="18" charset="0"/>
              <a:ea typeface="黑体" pitchFamily="49" charset="-122"/>
            </a:endParaRPr>
          </a:p>
          <a:p>
            <a:pPr algn="just">
              <a:lnSpc>
                <a:spcPct val="120000"/>
              </a:lnSpc>
              <a:buNone/>
            </a:pPr>
            <a:r>
              <a:rPr lang="zh-CN" altLang="en-US" sz="3733" b="1">
                <a:solidFill>
                  <a:schemeClr val="bg1"/>
                </a:solidFill>
                <a:latin typeface="Times New Roman" pitchFamily="18" charset="0"/>
                <a:ea typeface="黑体" pitchFamily="49" charset="-122"/>
              </a:rPr>
              <a:t>当浮力</a:t>
            </a:r>
            <a:r>
              <a:rPr lang="en-US" altLang="zh-CN" sz="3733" b="1">
                <a:solidFill>
                  <a:schemeClr val="bg1"/>
                </a:solidFill>
                <a:latin typeface="Times New Roman" pitchFamily="18" charset="0"/>
                <a:ea typeface="黑体" pitchFamily="49" charset="-122"/>
              </a:rPr>
              <a:t>______</a:t>
            </a:r>
            <a:r>
              <a:rPr lang="zh-CN" altLang="en-US" sz="3733" b="1">
                <a:solidFill>
                  <a:schemeClr val="bg1"/>
                </a:solidFill>
                <a:latin typeface="Times New Roman" pitchFamily="18" charset="0"/>
                <a:ea typeface="黑体" pitchFamily="49" charset="-122"/>
              </a:rPr>
              <a:t>重力时，物体处于悬浮或漂浮状态。</a:t>
            </a:r>
          </a:p>
        </p:txBody>
      </p:sp>
      <p:sp>
        <p:nvSpPr>
          <p:cNvPr id="5" name="文本框 4"/>
          <p:cNvSpPr txBox="1"/>
          <p:nvPr/>
        </p:nvSpPr>
        <p:spPr>
          <a:xfrm>
            <a:off x="2446867" y="3524251"/>
            <a:ext cx="1631951" cy="781049"/>
          </a:xfrm>
          <a:prstGeom prst="rect">
            <a:avLst/>
          </a:prstGeom>
          <a:noFill/>
          <a:ln w="9525">
            <a:noFill/>
          </a:ln>
        </p:spPr>
        <p:txBody>
          <a:bodyPr>
            <a:spAutoFit/>
          </a:bodyPr>
          <a:lstStyle>
            <a:defPPr>
              <a:defRPr lang="en-US"/>
            </a:defPPr>
          </a:lstStyle>
          <a:p>
            <a:r>
              <a:rPr lang="zh-CN" altLang="en-US" sz="4267" b="1">
                <a:solidFill>
                  <a:srgbClr val="FF00FF"/>
                </a:solidFill>
                <a:latin typeface="楷体" panose="02010609060101010101" pitchFamily="49" charset="-122"/>
                <a:ea typeface="楷体" panose="02010609060101010101" pitchFamily="49" charset="-122"/>
              </a:rPr>
              <a:t>大于</a:t>
            </a:r>
          </a:p>
        </p:txBody>
      </p:sp>
      <p:sp>
        <p:nvSpPr>
          <p:cNvPr id="8" name="文本框 7"/>
          <p:cNvSpPr txBox="1"/>
          <p:nvPr/>
        </p:nvSpPr>
        <p:spPr>
          <a:xfrm>
            <a:off x="2446867" y="4197351"/>
            <a:ext cx="1631951" cy="778933"/>
          </a:xfrm>
          <a:prstGeom prst="rect">
            <a:avLst/>
          </a:prstGeom>
          <a:noFill/>
          <a:ln w="9525">
            <a:noFill/>
          </a:ln>
        </p:spPr>
        <p:txBody>
          <a:bodyPr>
            <a:spAutoFit/>
          </a:bodyPr>
          <a:lstStyle>
            <a:defPPr>
              <a:defRPr lang="en-US"/>
            </a:defPPr>
          </a:lstStyle>
          <a:p>
            <a:r>
              <a:rPr lang="zh-CN" altLang="en-US" sz="4267" b="1">
                <a:solidFill>
                  <a:srgbClr val="FF00FF"/>
                </a:solidFill>
                <a:latin typeface="楷体" panose="02010609060101010101" pitchFamily="49" charset="-122"/>
                <a:ea typeface="楷体" panose="02010609060101010101" pitchFamily="49" charset="-122"/>
              </a:rPr>
              <a:t>小于</a:t>
            </a:r>
          </a:p>
        </p:txBody>
      </p:sp>
      <p:sp>
        <p:nvSpPr>
          <p:cNvPr id="9" name="文本框 8"/>
          <p:cNvSpPr txBox="1"/>
          <p:nvPr/>
        </p:nvSpPr>
        <p:spPr>
          <a:xfrm>
            <a:off x="2446867" y="4878917"/>
            <a:ext cx="1631951" cy="778933"/>
          </a:xfrm>
          <a:prstGeom prst="rect">
            <a:avLst/>
          </a:prstGeom>
          <a:noFill/>
          <a:ln w="9525">
            <a:noFill/>
          </a:ln>
        </p:spPr>
        <p:txBody>
          <a:bodyPr>
            <a:spAutoFit/>
          </a:bodyPr>
          <a:lstStyle>
            <a:defPPr>
              <a:defRPr lang="en-US"/>
            </a:defPPr>
          </a:lstStyle>
          <a:p>
            <a:r>
              <a:rPr lang="zh-CN" altLang="en-US" sz="4267" b="1">
                <a:solidFill>
                  <a:srgbClr val="FF00FF"/>
                </a:solidFill>
                <a:latin typeface="楷体" panose="02010609060101010101" pitchFamily="49" charset="-122"/>
                <a:ea typeface="楷体" panose="02010609060101010101" pitchFamily="49" charset="-122"/>
              </a:rPr>
              <a:t>等于</a:t>
            </a:r>
          </a:p>
        </p:txBody>
      </p:sp>
      <p:sp>
        <p:nvSpPr>
          <p:cNvPr id="7" name="文本框 6"/>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10" name="文本框 9"/>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8201" name="图片 10"/>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8202" name="图片 11"/>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8203" name="文本框 12"/>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4" name="图片 13"/>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1"/>
      <p:bldP spid="9" grpId="2"/>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2" name="表格 1"/>
          <p:cNvGraphicFramePr>
            <a:graphicFrameLocks noGrp="1"/>
          </p:cNvGraphicFramePr>
          <p:nvPr/>
        </p:nvGraphicFramePr>
        <p:xfrm>
          <a:off x="1244600" y="1123951"/>
          <a:ext cx="9702800" cy="4610100"/>
        </p:xfrm>
        <a:graphic>
          <a:graphicData uri="http://schemas.openxmlformats.org/drawingml/2006/table">
            <a:tbl>
              <a:tblPr firstRow="1" bandRow="1">
                <a:tableStyleId>{5940675A-B579-460E-94D1-54222C63F5DA}</a:tableStyleId>
              </a:tblPr>
              <a:tblGrid>
                <a:gridCol w="3234267"/>
                <a:gridCol w="3234267"/>
                <a:gridCol w="3234267"/>
              </a:tblGrid>
              <a:tr h="922020">
                <a:tc>
                  <a:txBody>
                    <a:bodyPr/>
                    <a:lstStyle/>
                    <a:p>
                      <a:pPr algn="ctr"/>
                      <a:r>
                        <a:rPr lang="zh-CN" altLang="en-US" sz="4267" b="1" u="none" strike="noStrike" kern="1200" baseline="0">
                          <a:solidFill>
                            <a:schemeClr val="bg1"/>
                          </a:solidFill>
                          <a:latin typeface="Times New Roman" pitchFamily="18" charset="0"/>
                          <a:ea typeface="黑体" pitchFamily="49" charset="-122"/>
                          <a:cs typeface="Times New Roman" panose="02020603050405020304" pitchFamily="18" charset="0"/>
                        </a:rPr>
                        <a:t>上浮</a:t>
                      </a:r>
                      <a:endParaRPr lang="zh-CN" altLang="en-US" sz="4267" b="1">
                        <a:solidFill>
                          <a:schemeClr val="bg1"/>
                        </a:solidFill>
                        <a:latin typeface="Times New Roman" pitchFamily="18" charset="0"/>
                        <a:ea typeface="黑体" pitchFamily="49" charset="-122"/>
                        <a:cs typeface="Times New Roman" panose="02020603050405020304" pitchFamily="18" charset="0"/>
                      </a:endParaRPr>
                    </a:p>
                  </a:txBody>
                  <a:tcPr marL="145543" marR="145543" marT="72791" marB="72791" anchor="ctr">
                    <a:solidFill>
                      <a:schemeClr val="accent1"/>
                    </a:solidFill>
                  </a:tcPr>
                </a:tc>
                <a:tc>
                  <a:txBody>
                    <a:bodyPr/>
                    <a:lstStyle/>
                    <a:p>
                      <a:pPr algn="ctr"/>
                      <a:r>
                        <a:rPr lang="en-US" altLang="zh-CN" sz="4267" b="1" i="1">
                          <a:solidFill>
                            <a:schemeClr val="tx1"/>
                          </a:solidFill>
                          <a:latin typeface="Times New Roman" pitchFamily="18" charset="0"/>
                          <a:ea typeface="黑体" pitchFamily="49" charset="-122"/>
                          <a:cs typeface="Times New Roman" panose="02020603050405020304" pitchFamily="18" charset="0"/>
                        </a:rPr>
                        <a:t>F</a:t>
                      </a:r>
                      <a:r>
                        <a:rPr lang="zh-CN" altLang="en-US" sz="4267" b="1" baseline="-25000">
                          <a:solidFill>
                            <a:schemeClr val="tx1"/>
                          </a:solidFill>
                          <a:latin typeface="Times New Roman" pitchFamily="18" charset="0"/>
                          <a:ea typeface="黑体" pitchFamily="49" charset="-122"/>
                          <a:cs typeface="Times New Roman" panose="02020603050405020304" pitchFamily="18" charset="0"/>
                        </a:rPr>
                        <a:t>浮</a:t>
                      </a:r>
                      <a:r>
                        <a:rPr lang="en-US" altLang="zh-CN" sz="4267" b="1">
                          <a:solidFill>
                            <a:schemeClr val="tx1"/>
                          </a:solidFill>
                          <a:latin typeface="Times New Roman" pitchFamily="18" charset="0"/>
                          <a:ea typeface="黑体" pitchFamily="49" charset="-122"/>
                          <a:cs typeface="Times New Roman" panose="02020603050405020304" pitchFamily="18" charset="0"/>
                        </a:rPr>
                        <a:t>&gt;</a:t>
                      </a:r>
                      <a:r>
                        <a:rPr lang="en-US" altLang="zh-CN" sz="4267" b="1" i="1">
                          <a:solidFill>
                            <a:schemeClr val="tx1"/>
                          </a:solidFill>
                          <a:latin typeface="Times New Roman" pitchFamily="18" charset="0"/>
                          <a:ea typeface="黑体" pitchFamily="49" charset="-122"/>
                          <a:cs typeface="Times New Roman" panose="02020603050405020304" pitchFamily="18" charset="0"/>
                        </a:rPr>
                        <a:t>G</a:t>
                      </a:r>
                      <a:endParaRPr lang="zh-CN" altLang="en-US" sz="4267" b="1" i="1">
                        <a:solidFill>
                          <a:schemeClr val="tx1"/>
                        </a:solidFill>
                        <a:latin typeface="Times New Roman" pitchFamily="18" charset="0"/>
                        <a:ea typeface="黑体" pitchFamily="49" charset="-122"/>
                        <a:cs typeface="Times New Roman" panose="02020603050405020304" pitchFamily="18" charset="0"/>
                      </a:endParaRPr>
                    </a:p>
                  </a:txBody>
                  <a:tcPr marL="145543" marR="145543" marT="72791" marB="72791" anchor="ctr">
                    <a:solidFill>
                      <a:schemeClr val="bg1"/>
                    </a:solidFill>
                  </a:tcPr>
                </a:tc>
                <a:tc>
                  <a:txBody>
                    <a:bodyPr/>
                    <a:lstStyle/>
                    <a:p>
                      <a:pPr algn="ctr"/>
                      <a:r>
                        <a:rPr lang="el-GR" altLang="zh-CN" sz="4267" b="1" i="1">
                          <a:solidFill>
                            <a:schemeClr val="tx1"/>
                          </a:solidFill>
                          <a:latin typeface="Times New Roman" pitchFamily="18" charset="0"/>
                          <a:ea typeface="黑体" pitchFamily="49" charset="-122"/>
                          <a:cs typeface="Times New Roman" panose="02020603050405020304" pitchFamily="18" charset="0"/>
                        </a:rPr>
                        <a:t>ρ</a:t>
                      </a:r>
                      <a:r>
                        <a:rPr lang="zh-CN" altLang="en-US" sz="4267" b="1" baseline="-25000">
                          <a:solidFill>
                            <a:schemeClr val="tx1"/>
                          </a:solidFill>
                          <a:latin typeface="Times New Roman" pitchFamily="18" charset="0"/>
                          <a:ea typeface="黑体" pitchFamily="49" charset="-122"/>
                          <a:cs typeface="Times New Roman" panose="02020603050405020304" pitchFamily="18" charset="0"/>
                        </a:rPr>
                        <a:t>液</a:t>
                      </a:r>
                      <a:r>
                        <a:rPr lang="en-US" altLang="zh-CN" sz="4267" b="1">
                          <a:solidFill>
                            <a:schemeClr val="tx1"/>
                          </a:solidFill>
                          <a:latin typeface="Times New Roman" pitchFamily="18" charset="0"/>
                          <a:ea typeface="黑体" pitchFamily="49" charset="-122"/>
                          <a:cs typeface="Times New Roman" panose="02020603050405020304" pitchFamily="18" charset="0"/>
                        </a:rPr>
                        <a:t>&gt;</a:t>
                      </a:r>
                      <a:r>
                        <a:rPr lang="el-GR" altLang="zh-CN" sz="4267" b="1" i="1">
                          <a:solidFill>
                            <a:schemeClr val="tx1"/>
                          </a:solidFill>
                          <a:latin typeface="Times New Roman" pitchFamily="18" charset="0"/>
                          <a:ea typeface="黑体" pitchFamily="49" charset="-122"/>
                          <a:cs typeface="Times New Roman" panose="02020603050405020304" pitchFamily="18" charset="0"/>
                        </a:rPr>
                        <a:t>ρ</a:t>
                      </a:r>
                      <a:r>
                        <a:rPr lang="zh-CN" altLang="en-US" sz="4267" b="1" baseline="-25000">
                          <a:solidFill>
                            <a:schemeClr val="tx1"/>
                          </a:solidFill>
                          <a:latin typeface="Times New Roman" pitchFamily="18" charset="0"/>
                          <a:ea typeface="黑体" pitchFamily="49" charset="-122"/>
                          <a:cs typeface="Times New Roman" panose="02020603050405020304" pitchFamily="18" charset="0"/>
                        </a:rPr>
                        <a:t>物</a:t>
                      </a:r>
                    </a:p>
                  </a:txBody>
                  <a:tcPr marL="145543" marR="145543" marT="72791" marB="72791" anchor="ctr">
                    <a:solidFill>
                      <a:schemeClr val="bg1"/>
                    </a:solidFill>
                  </a:tcPr>
                </a:tc>
              </a:tr>
              <a:tr h="922020">
                <a:tc>
                  <a:txBody>
                    <a:bodyPr/>
                    <a:lstStyle/>
                    <a:p>
                      <a:pPr algn="ctr"/>
                      <a:r>
                        <a:rPr lang="zh-CN" altLang="en-US" sz="4267" b="1" u="none" strike="noStrike" kern="1200" baseline="0">
                          <a:solidFill>
                            <a:schemeClr val="bg1"/>
                          </a:solidFill>
                          <a:latin typeface="Times New Roman" pitchFamily="18" charset="0"/>
                          <a:ea typeface="黑体" pitchFamily="49" charset="-122"/>
                          <a:cs typeface="Times New Roman" panose="02020603050405020304" pitchFamily="18" charset="0"/>
                        </a:rPr>
                        <a:t>下沉</a:t>
                      </a:r>
                      <a:endParaRPr lang="zh-CN" altLang="en-US" sz="4267" b="1">
                        <a:solidFill>
                          <a:schemeClr val="bg1"/>
                        </a:solidFill>
                        <a:latin typeface="Times New Roman" pitchFamily="18" charset="0"/>
                        <a:ea typeface="黑体" pitchFamily="49" charset="-122"/>
                        <a:cs typeface="Times New Roman" panose="02020603050405020304" pitchFamily="18" charset="0"/>
                      </a:endParaRPr>
                    </a:p>
                  </a:txBody>
                  <a:tcPr marL="145543" marR="145543" marT="72791" marB="72791" anchor="ctr">
                    <a:solidFill>
                      <a:schemeClr val="accent1"/>
                    </a:solidFill>
                  </a:tcPr>
                </a:tc>
                <a:tc>
                  <a:txBody>
                    <a:bodyPr/>
                    <a:lstStyle/>
                    <a:p>
                      <a:pPr algn="ctr"/>
                      <a:r>
                        <a:rPr lang="en-US" altLang="zh-CN" sz="4267" b="1" i="1">
                          <a:solidFill>
                            <a:schemeClr val="tx1"/>
                          </a:solidFill>
                          <a:latin typeface="Times New Roman" pitchFamily="18" charset="0"/>
                          <a:ea typeface="黑体" pitchFamily="49" charset="-122"/>
                          <a:cs typeface="Times New Roman" panose="02020603050405020304" pitchFamily="18" charset="0"/>
                        </a:rPr>
                        <a:t>F</a:t>
                      </a:r>
                      <a:r>
                        <a:rPr lang="zh-CN" altLang="en-US" sz="4267" b="1" baseline="-25000">
                          <a:solidFill>
                            <a:schemeClr val="tx1"/>
                          </a:solidFill>
                          <a:latin typeface="Times New Roman" pitchFamily="18" charset="0"/>
                          <a:ea typeface="黑体" pitchFamily="49" charset="-122"/>
                          <a:cs typeface="Times New Roman" panose="02020603050405020304" pitchFamily="18" charset="0"/>
                        </a:rPr>
                        <a:t>浮</a:t>
                      </a:r>
                      <a:r>
                        <a:rPr lang="en-US" altLang="zh-CN" sz="4267" b="1">
                          <a:solidFill>
                            <a:schemeClr val="tx1"/>
                          </a:solidFill>
                          <a:latin typeface="Times New Roman" pitchFamily="18" charset="0"/>
                          <a:ea typeface="黑体" pitchFamily="49" charset="-122"/>
                          <a:cs typeface="Times New Roman" panose="02020603050405020304" pitchFamily="18" charset="0"/>
                        </a:rPr>
                        <a:t>&lt;</a:t>
                      </a:r>
                      <a:r>
                        <a:rPr lang="en-US" altLang="zh-CN" sz="4267" b="1" i="1">
                          <a:solidFill>
                            <a:schemeClr val="tx1"/>
                          </a:solidFill>
                          <a:latin typeface="Times New Roman" pitchFamily="18" charset="0"/>
                          <a:ea typeface="黑体" pitchFamily="49" charset="-122"/>
                          <a:cs typeface="Times New Roman" panose="02020603050405020304" pitchFamily="18" charset="0"/>
                        </a:rPr>
                        <a:t>G</a:t>
                      </a:r>
                      <a:endParaRPr lang="zh-CN" altLang="en-US" sz="4267" b="1" i="1">
                        <a:solidFill>
                          <a:schemeClr val="tx1"/>
                        </a:solidFill>
                        <a:latin typeface="Times New Roman" pitchFamily="18" charset="0"/>
                        <a:ea typeface="黑体" pitchFamily="49" charset="-122"/>
                        <a:cs typeface="Times New Roman" panose="02020603050405020304" pitchFamily="18" charset="0"/>
                      </a:endParaRPr>
                    </a:p>
                  </a:txBody>
                  <a:tcPr marL="145543" marR="145543" marT="72791" marB="72791" anchor="ctr">
                    <a:solidFill>
                      <a:schemeClr val="bg1"/>
                    </a:solidFill>
                  </a:tcPr>
                </a:tc>
                <a:tc>
                  <a:txBody>
                    <a:bodyPr/>
                    <a:lstStyle/>
                    <a:p>
                      <a:pPr algn="ctr"/>
                      <a:r>
                        <a:rPr lang="el-GR" altLang="zh-CN" sz="4267" b="1" i="1">
                          <a:solidFill>
                            <a:schemeClr val="tx1"/>
                          </a:solidFill>
                          <a:latin typeface="Times New Roman" pitchFamily="18" charset="0"/>
                          <a:ea typeface="黑体" pitchFamily="49" charset="-122"/>
                          <a:cs typeface="Times New Roman" panose="02020603050405020304" pitchFamily="18" charset="0"/>
                        </a:rPr>
                        <a:t>ρ</a:t>
                      </a:r>
                      <a:r>
                        <a:rPr lang="zh-CN" altLang="en-US" sz="4267" b="1" baseline="-25000">
                          <a:solidFill>
                            <a:schemeClr val="tx1"/>
                          </a:solidFill>
                          <a:latin typeface="Times New Roman" pitchFamily="18" charset="0"/>
                          <a:ea typeface="黑体" pitchFamily="49" charset="-122"/>
                          <a:cs typeface="Times New Roman" panose="02020603050405020304" pitchFamily="18" charset="0"/>
                        </a:rPr>
                        <a:t>液</a:t>
                      </a:r>
                      <a:r>
                        <a:rPr lang="en-US" altLang="zh-CN" sz="4267" b="1">
                          <a:solidFill>
                            <a:schemeClr val="tx1"/>
                          </a:solidFill>
                          <a:latin typeface="Times New Roman" pitchFamily="18" charset="0"/>
                          <a:ea typeface="黑体" pitchFamily="49" charset="-122"/>
                          <a:cs typeface="Times New Roman" panose="02020603050405020304" pitchFamily="18" charset="0"/>
                        </a:rPr>
                        <a:t>&lt;</a:t>
                      </a:r>
                      <a:r>
                        <a:rPr lang="el-GR" altLang="zh-CN" sz="4267" b="1" i="1">
                          <a:solidFill>
                            <a:schemeClr val="tx1"/>
                          </a:solidFill>
                          <a:latin typeface="Times New Roman" pitchFamily="18" charset="0"/>
                          <a:ea typeface="黑体" pitchFamily="49" charset="-122"/>
                          <a:cs typeface="Times New Roman" panose="02020603050405020304" pitchFamily="18" charset="0"/>
                        </a:rPr>
                        <a:t>ρ</a:t>
                      </a:r>
                      <a:r>
                        <a:rPr lang="zh-CN" altLang="en-US" sz="4267" b="1" baseline="-25000">
                          <a:solidFill>
                            <a:schemeClr val="tx1"/>
                          </a:solidFill>
                          <a:latin typeface="Times New Roman" pitchFamily="18" charset="0"/>
                          <a:ea typeface="黑体" pitchFamily="49" charset="-122"/>
                          <a:cs typeface="Times New Roman" panose="02020603050405020304" pitchFamily="18" charset="0"/>
                        </a:rPr>
                        <a:t>物</a:t>
                      </a:r>
                    </a:p>
                  </a:txBody>
                  <a:tcPr marL="145543" marR="145543" marT="72791" marB="72791" anchor="ctr">
                    <a:solidFill>
                      <a:schemeClr val="bg1"/>
                    </a:solidFill>
                  </a:tcPr>
                </a:tc>
              </a:tr>
              <a:tr h="922020">
                <a:tc>
                  <a:txBody>
                    <a:bodyPr/>
                    <a:lstStyle/>
                    <a:p>
                      <a:pPr algn="ctr"/>
                      <a:r>
                        <a:rPr lang="zh-CN" altLang="en-US" sz="4267" b="1">
                          <a:solidFill>
                            <a:schemeClr val="bg1"/>
                          </a:solidFill>
                          <a:latin typeface="Times New Roman" pitchFamily="18" charset="0"/>
                          <a:ea typeface="黑体" pitchFamily="49" charset="-122"/>
                          <a:cs typeface="Times New Roman" panose="02020603050405020304" pitchFamily="18" charset="0"/>
                        </a:rPr>
                        <a:t>漂浮</a:t>
                      </a:r>
                    </a:p>
                  </a:txBody>
                  <a:tcPr marL="145543" marR="145543" marT="72791" marB="72791" anchor="ctr">
                    <a:solidFill>
                      <a:schemeClr val="accent1"/>
                    </a:solidFill>
                  </a:tcPr>
                </a:tc>
                <a:tc>
                  <a:txBody>
                    <a:bodyPr/>
                    <a:lstStyle/>
                    <a:p>
                      <a:pPr algn="ctr"/>
                      <a:r>
                        <a:rPr lang="en-US" altLang="zh-CN" sz="4267" b="1" i="1">
                          <a:solidFill>
                            <a:schemeClr val="tx1"/>
                          </a:solidFill>
                          <a:latin typeface="Times New Roman" pitchFamily="18" charset="0"/>
                          <a:ea typeface="黑体" pitchFamily="49" charset="-122"/>
                          <a:cs typeface="Times New Roman" panose="02020603050405020304" pitchFamily="18" charset="0"/>
                        </a:rPr>
                        <a:t>F</a:t>
                      </a:r>
                      <a:r>
                        <a:rPr lang="zh-CN" altLang="en-US" sz="4267" b="1" baseline="-25000">
                          <a:solidFill>
                            <a:schemeClr val="tx1"/>
                          </a:solidFill>
                          <a:latin typeface="Times New Roman" pitchFamily="18" charset="0"/>
                          <a:ea typeface="黑体" pitchFamily="49" charset="-122"/>
                          <a:cs typeface="Times New Roman" panose="02020603050405020304" pitchFamily="18" charset="0"/>
                        </a:rPr>
                        <a:t>浮</a:t>
                      </a:r>
                      <a:r>
                        <a:rPr lang="zh-CN" altLang="en-US" sz="4267" b="1">
                          <a:solidFill>
                            <a:schemeClr val="tx1"/>
                          </a:solidFill>
                          <a:latin typeface="Times New Roman" pitchFamily="18" charset="0"/>
                          <a:ea typeface="黑体" pitchFamily="49" charset="-122"/>
                          <a:cs typeface="Times New Roman" panose="02020603050405020304" pitchFamily="18" charset="0"/>
                        </a:rPr>
                        <a:t>＝</a:t>
                      </a:r>
                      <a:r>
                        <a:rPr lang="en-US" altLang="zh-CN" sz="4267" b="1" i="1">
                          <a:solidFill>
                            <a:schemeClr val="tx1"/>
                          </a:solidFill>
                          <a:latin typeface="Times New Roman" pitchFamily="18" charset="0"/>
                          <a:ea typeface="黑体" pitchFamily="49" charset="-122"/>
                          <a:cs typeface="Times New Roman" panose="02020603050405020304" pitchFamily="18" charset="0"/>
                        </a:rPr>
                        <a:t>G</a:t>
                      </a:r>
                      <a:endParaRPr lang="zh-CN" altLang="en-US" sz="4267" b="1" i="1">
                        <a:solidFill>
                          <a:schemeClr val="tx1"/>
                        </a:solidFill>
                        <a:latin typeface="Times New Roman" pitchFamily="18" charset="0"/>
                        <a:ea typeface="黑体" pitchFamily="49" charset="-122"/>
                        <a:cs typeface="Times New Roman" panose="02020603050405020304" pitchFamily="18" charset="0"/>
                      </a:endParaRPr>
                    </a:p>
                  </a:txBody>
                  <a:tcPr marL="145543" marR="145543" marT="72791" marB="72791" anchor="ctr">
                    <a:solidFill>
                      <a:schemeClr val="bg1"/>
                    </a:solidFill>
                  </a:tcPr>
                </a:tc>
                <a:tc>
                  <a:txBody>
                    <a:bodyPr/>
                    <a:lstStyle/>
                    <a:p>
                      <a:pPr algn="ctr"/>
                      <a:r>
                        <a:rPr lang="el-GR" altLang="zh-CN" sz="4267" b="1" i="1">
                          <a:solidFill>
                            <a:schemeClr val="tx1"/>
                          </a:solidFill>
                          <a:latin typeface="Times New Roman" pitchFamily="18" charset="0"/>
                          <a:ea typeface="黑体" pitchFamily="49" charset="-122"/>
                          <a:cs typeface="Times New Roman" panose="02020603050405020304" pitchFamily="18" charset="0"/>
                        </a:rPr>
                        <a:t>ρ</a:t>
                      </a:r>
                      <a:r>
                        <a:rPr lang="zh-CN" altLang="en-US" sz="4267" b="1" baseline="-25000">
                          <a:solidFill>
                            <a:schemeClr val="tx1"/>
                          </a:solidFill>
                          <a:latin typeface="Times New Roman" pitchFamily="18" charset="0"/>
                          <a:ea typeface="黑体" pitchFamily="49" charset="-122"/>
                          <a:cs typeface="Times New Roman" panose="02020603050405020304" pitchFamily="18" charset="0"/>
                        </a:rPr>
                        <a:t>液</a:t>
                      </a:r>
                      <a:r>
                        <a:rPr lang="en-US" altLang="zh-CN" sz="4267" b="1">
                          <a:solidFill>
                            <a:schemeClr val="tx1"/>
                          </a:solidFill>
                          <a:latin typeface="Times New Roman" pitchFamily="18" charset="0"/>
                          <a:ea typeface="黑体" pitchFamily="49" charset="-122"/>
                          <a:cs typeface="Times New Roman" panose="02020603050405020304" pitchFamily="18" charset="0"/>
                        </a:rPr>
                        <a:t>&gt;</a:t>
                      </a:r>
                      <a:r>
                        <a:rPr lang="el-GR" altLang="zh-CN" sz="4267" b="1" i="1">
                          <a:solidFill>
                            <a:schemeClr val="tx1"/>
                          </a:solidFill>
                          <a:latin typeface="Times New Roman" pitchFamily="18" charset="0"/>
                          <a:ea typeface="黑体" pitchFamily="49" charset="-122"/>
                          <a:cs typeface="Times New Roman" panose="02020603050405020304" pitchFamily="18" charset="0"/>
                        </a:rPr>
                        <a:t>ρ</a:t>
                      </a:r>
                      <a:r>
                        <a:rPr lang="zh-CN" altLang="en-US" sz="4267" b="1" baseline="-25000">
                          <a:solidFill>
                            <a:schemeClr val="tx1"/>
                          </a:solidFill>
                          <a:latin typeface="Times New Roman" pitchFamily="18" charset="0"/>
                          <a:ea typeface="黑体" pitchFamily="49" charset="-122"/>
                          <a:cs typeface="Times New Roman" panose="02020603050405020304" pitchFamily="18" charset="0"/>
                        </a:rPr>
                        <a:t>物</a:t>
                      </a:r>
                    </a:p>
                  </a:txBody>
                  <a:tcPr marL="145543" marR="145543" marT="72791" marB="72791" anchor="ctr">
                    <a:solidFill>
                      <a:schemeClr val="bg1"/>
                    </a:solidFill>
                  </a:tcPr>
                </a:tc>
              </a:tr>
              <a:tr h="922020">
                <a:tc>
                  <a:txBody>
                    <a:bodyPr/>
                    <a:lstStyle/>
                    <a:p>
                      <a:pPr algn="ctr"/>
                      <a:r>
                        <a:rPr lang="zh-CN" altLang="en-US" sz="4267" b="1">
                          <a:solidFill>
                            <a:schemeClr val="bg1"/>
                          </a:solidFill>
                          <a:latin typeface="Times New Roman" pitchFamily="18" charset="0"/>
                          <a:ea typeface="黑体" pitchFamily="49" charset="-122"/>
                          <a:cs typeface="Times New Roman" panose="02020603050405020304" pitchFamily="18" charset="0"/>
                        </a:rPr>
                        <a:t>悬浮</a:t>
                      </a:r>
                    </a:p>
                  </a:txBody>
                  <a:tcPr marL="145543" marR="145543" marT="72791" marB="72791" anchor="ctr">
                    <a:solidFill>
                      <a:schemeClr val="accent1"/>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US" altLang="zh-CN" sz="4267" b="1" i="1">
                          <a:solidFill>
                            <a:schemeClr val="tx1"/>
                          </a:solidFill>
                          <a:latin typeface="Times New Roman" pitchFamily="18" charset="0"/>
                          <a:ea typeface="黑体" pitchFamily="49" charset="-122"/>
                          <a:cs typeface="Times New Roman" panose="02020603050405020304" pitchFamily="18" charset="0"/>
                        </a:rPr>
                        <a:t>F</a:t>
                      </a:r>
                      <a:r>
                        <a:rPr lang="zh-CN" altLang="en-US" sz="4267" b="1" baseline="-25000">
                          <a:solidFill>
                            <a:schemeClr val="tx1"/>
                          </a:solidFill>
                          <a:latin typeface="Times New Roman" pitchFamily="18" charset="0"/>
                          <a:ea typeface="黑体" pitchFamily="49" charset="-122"/>
                          <a:cs typeface="Times New Roman" panose="02020603050405020304" pitchFamily="18" charset="0"/>
                        </a:rPr>
                        <a:t>浮</a:t>
                      </a:r>
                      <a:r>
                        <a:rPr lang="zh-CN" altLang="en-US" sz="4267" b="1">
                          <a:solidFill>
                            <a:schemeClr val="tx1"/>
                          </a:solidFill>
                          <a:latin typeface="Times New Roman" pitchFamily="18" charset="0"/>
                          <a:ea typeface="黑体" pitchFamily="49" charset="-122"/>
                          <a:cs typeface="Times New Roman" panose="02020603050405020304" pitchFamily="18" charset="0"/>
                        </a:rPr>
                        <a:t>＝</a:t>
                      </a:r>
                      <a:r>
                        <a:rPr lang="en-US" altLang="zh-CN" sz="4267" b="1" i="1">
                          <a:solidFill>
                            <a:schemeClr val="tx1"/>
                          </a:solidFill>
                          <a:latin typeface="Times New Roman" pitchFamily="18" charset="0"/>
                          <a:ea typeface="黑体" pitchFamily="49" charset="-122"/>
                          <a:cs typeface="Times New Roman" panose="02020603050405020304" pitchFamily="18" charset="0"/>
                        </a:rPr>
                        <a:t>G</a:t>
                      </a:r>
                      <a:endParaRPr lang="zh-CN" altLang="en-US" sz="4267" b="1" i="1">
                        <a:solidFill>
                          <a:schemeClr val="tx1"/>
                        </a:solidFill>
                        <a:latin typeface="Times New Roman" pitchFamily="18" charset="0"/>
                        <a:ea typeface="黑体" pitchFamily="49" charset="-122"/>
                        <a:cs typeface="Times New Roman" panose="02020603050405020304" pitchFamily="18" charset="0"/>
                      </a:endParaRPr>
                    </a:p>
                  </a:txBody>
                  <a:tcPr marL="145543" marR="145543" marT="72791" marB="72791" anchor="ctr">
                    <a:solidFill>
                      <a:schemeClr val="bg1"/>
                    </a:solidFill>
                  </a:tcPr>
                </a:tc>
                <a:tc>
                  <a:txBody>
                    <a:bodyPr/>
                    <a:lstStyle/>
                    <a:p>
                      <a:pPr algn="ctr"/>
                      <a:r>
                        <a:rPr lang="el-GR" altLang="zh-CN" sz="4267" b="1" i="1">
                          <a:solidFill>
                            <a:schemeClr val="tx1"/>
                          </a:solidFill>
                          <a:latin typeface="Times New Roman" pitchFamily="18" charset="0"/>
                          <a:ea typeface="黑体" pitchFamily="49" charset="-122"/>
                          <a:cs typeface="Times New Roman" panose="02020603050405020304" pitchFamily="18" charset="0"/>
                        </a:rPr>
                        <a:t>ρ</a:t>
                      </a:r>
                      <a:r>
                        <a:rPr lang="zh-CN" altLang="en-US" sz="4267" b="1" baseline="-25000">
                          <a:solidFill>
                            <a:schemeClr val="tx1"/>
                          </a:solidFill>
                          <a:latin typeface="Times New Roman" pitchFamily="18" charset="0"/>
                          <a:ea typeface="黑体" pitchFamily="49" charset="-122"/>
                          <a:cs typeface="Times New Roman" panose="02020603050405020304" pitchFamily="18" charset="0"/>
                        </a:rPr>
                        <a:t>液</a:t>
                      </a:r>
                      <a:r>
                        <a:rPr lang="zh-CN" altLang="en-US" sz="4267" b="1">
                          <a:solidFill>
                            <a:schemeClr val="tx1"/>
                          </a:solidFill>
                          <a:latin typeface="Times New Roman" pitchFamily="18" charset="0"/>
                          <a:ea typeface="黑体" pitchFamily="49" charset="-122"/>
                          <a:cs typeface="Times New Roman" panose="02020603050405020304" pitchFamily="18" charset="0"/>
                        </a:rPr>
                        <a:t>＝</a:t>
                      </a:r>
                      <a:r>
                        <a:rPr lang="el-GR" altLang="zh-CN" sz="4267" b="1" i="1">
                          <a:solidFill>
                            <a:schemeClr val="tx1"/>
                          </a:solidFill>
                          <a:latin typeface="Times New Roman" pitchFamily="18" charset="0"/>
                          <a:ea typeface="黑体" pitchFamily="49" charset="-122"/>
                          <a:cs typeface="Times New Roman" panose="02020603050405020304" pitchFamily="18" charset="0"/>
                        </a:rPr>
                        <a:t>ρ</a:t>
                      </a:r>
                      <a:r>
                        <a:rPr lang="zh-CN" altLang="en-US" sz="4267" b="1" baseline="-25000">
                          <a:solidFill>
                            <a:schemeClr val="tx1"/>
                          </a:solidFill>
                          <a:latin typeface="Times New Roman" pitchFamily="18" charset="0"/>
                          <a:ea typeface="黑体" pitchFamily="49" charset="-122"/>
                          <a:cs typeface="Times New Roman" panose="02020603050405020304" pitchFamily="18" charset="0"/>
                        </a:rPr>
                        <a:t>物</a:t>
                      </a:r>
                    </a:p>
                  </a:txBody>
                  <a:tcPr marL="145543" marR="145543" marT="72791" marB="72791" anchor="ctr">
                    <a:solidFill>
                      <a:schemeClr val="bg1"/>
                    </a:solidFill>
                  </a:tcPr>
                </a:tc>
              </a:tr>
              <a:tr h="922020">
                <a:tc>
                  <a:txBody>
                    <a:bodyPr/>
                    <a:lstStyle/>
                    <a:p>
                      <a:pPr algn="ctr"/>
                      <a:r>
                        <a:rPr lang="zh-CN" altLang="en-US" sz="4267" b="1" u="none" strike="noStrike" kern="1200" baseline="0">
                          <a:solidFill>
                            <a:schemeClr val="bg1"/>
                          </a:solidFill>
                          <a:latin typeface="Times New Roman" pitchFamily="18" charset="0"/>
                          <a:ea typeface="黑体" pitchFamily="49" charset="-122"/>
                          <a:cs typeface="Times New Roman" panose="02020603050405020304" pitchFamily="18" charset="0"/>
                        </a:rPr>
                        <a:t>沉底</a:t>
                      </a:r>
                      <a:endParaRPr lang="zh-CN" altLang="en-US" sz="4267" b="1">
                        <a:solidFill>
                          <a:schemeClr val="bg1"/>
                        </a:solidFill>
                        <a:latin typeface="Times New Roman" pitchFamily="18" charset="0"/>
                        <a:ea typeface="黑体" pitchFamily="49" charset="-122"/>
                        <a:cs typeface="Times New Roman" panose="02020603050405020304" pitchFamily="18" charset="0"/>
                      </a:endParaRPr>
                    </a:p>
                  </a:txBody>
                  <a:tcPr marL="145543" marR="145543" marT="72791" marB="72791" anchor="ctr">
                    <a:solidFill>
                      <a:schemeClr val="accent1"/>
                    </a:solidFill>
                  </a:tcPr>
                </a:tc>
                <a:tc>
                  <a:txBody>
                    <a:bodyPr/>
                    <a:lstStyle/>
                    <a:p>
                      <a:pPr algn="ctr"/>
                      <a:r>
                        <a:rPr lang="en-US" altLang="zh-CN" sz="4267" b="1" i="1">
                          <a:solidFill>
                            <a:schemeClr val="tx1"/>
                          </a:solidFill>
                          <a:latin typeface="Times New Roman" pitchFamily="18" charset="0"/>
                          <a:ea typeface="黑体" pitchFamily="49" charset="-122"/>
                          <a:cs typeface="Times New Roman" panose="02020603050405020304" pitchFamily="18" charset="0"/>
                        </a:rPr>
                        <a:t>F</a:t>
                      </a:r>
                      <a:r>
                        <a:rPr lang="zh-CN" altLang="en-US" sz="4267" b="1" baseline="-25000">
                          <a:solidFill>
                            <a:schemeClr val="tx1"/>
                          </a:solidFill>
                          <a:latin typeface="Times New Roman" pitchFamily="18" charset="0"/>
                          <a:ea typeface="黑体" pitchFamily="49" charset="-122"/>
                          <a:cs typeface="Times New Roman" panose="02020603050405020304" pitchFamily="18" charset="0"/>
                        </a:rPr>
                        <a:t>浮</a:t>
                      </a:r>
                      <a:r>
                        <a:rPr lang="en-US" altLang="zh-CN" sz="4267" b="1">
                          <a:solidFill>
                            <a:schemeClr val="tx1"/>
                          </a:solidFill>
                          <a:latin typeface="Times New Roman" pitchFamily="18" charset="0"/>
                          <a:ea typeface="黑体" pitchFamily="49" charset="-122"/>
                          <a:cs typeface="Times New Roman" panose="02020603050405020304" pitchFamily="18" charset="0"/>
                        </a:rPr>
                        <a:t>&lt;</a:t>
                      </a:r>
                      <a:r>
                        <a:rPr lang="en-US" altLang="zh-CN" sz="4267" b="1" i="1">
                          <a:solidFill>
                            <a:schemeClr val="tx1"/>
                          </a:solidFill>
                          <a:latin typeface="Times New Roman" pitchFamily="18" charset="0"/>
                          <a:ea typeface="黑体" pitchFamily="49" charset="-122"/>
                          <a:cs typeface="Times New Roman" panose="02020603050405020304" pitchFamily="18" charset="0"/>
                        </a:rPr>
                        <a:t>G</a:t>
                      </a:r>
                      <a:endParaRPr lang="zh-CN" altLang="en-US" sz="4267" b="1" i="1">
                        <a:solidFill>
                          <a:schemeClr val="tx1"/>
                        </a:solidFill>
                        <a:latin typeface="Times New Roman" pitchFamily="18" charset="0"/>
                        <a:ea typeface="黑体" pitchFamily="49" charset="-122"/>
                        <a:cs typeface="Times New Roman" panose="02020603050405020304" pitchFamily="18" charset="0"/>
                      </a:endParaRPr>
                    </a:p>
                  </a:txBody>
                  <a:tcPr marL="145543" marR="145543" marT="72791" marB="72791" anchor="ctr">
                    <a:solidFill>
                      <a:schemeClr val="bg1"/>
                    </a:solidFill>
                  </a:tcPr>
                </a:tc>
                <a:tc>
                  <a:txBody>
                    <a:bodyPr/>
                    <a:lstStyle/>
                    <a:p>
                      <a:pPr algn="ctr"/>
                      <a:r>
                        <a:rPr lang="el-GR" altLang="zh-CN" sz="4267" b="1" i="1">
                          <a:solidFill>
                            <a:schemeClr val="tx1"/>
                          </a:solidFill>
                          <a:latin typeface="Times New Roman" pitchFamily="18" charset="0"/>
                          <a:ea typeface="黑体" pitchFamily="49" charset="-122"/>
                          <a:cs typeface="Times New Roman" panose="02020603050405020304" pitchFamily="18" charset="0"/>
                        </a:rPr>
                        <a:t>ρ</a:t>
                      </a:r>
                      <a:r>
                        <a:rPr lang="zh-CN" altLang="en-US" sz="4267" b="1" baseline="-25000">
                          <a:solidFill>
                            <a:schemeClr val="tx1"/>
                          </a:solidFill>
                          <a:latin typeface="Times New Roman" pitchFamily="18" charset="0"/>
                          <a:ea typeface="黑体" pitchFamily="49" charset="-122"/>
                          <a:cs typeface="Times New Roman" panose="02020603050405020304" pitchFamily="18" charset="0"/>
                        </a:rPr>
                        <a:t>液</a:t>
                      </a:r>
                      <a:r>
                        <a:rPr lang="en-US" altLang="zh-CN" sz="4267" b="1">
                          <a:solidFill>
                            <a:schemeClr val="tx1"/>
                          </a:solidFill>
                          <a:latin typeface="Times New Roman" pitchFamily="18" charset="0"/>
                          <a:ea typeface="黑体" pitchFamily="49" charset="-122"/>
                          <a:cs typeface="Times New Roman" panose="02020603050405020304" pitchFamily="18" charset="0"/>
                        </a:rPr>
                        <a:t>&lt;</a:t>
                      </a:r>
                      <a:r>
                        <a:rPr lang="el-GR" altLang="zh-CN" sz="4267" b="1" i="1">
                          <a:solidFill>
                            <a:schemeClr val="tx1"/>
                          </a:solidFill>
                          <a:latin typeface="Times New Roman" pitchFamily="18" charset="0"/>
                          <a:ea typeface="黑体" pitchFamily="49" charset="-122"/>
                          <a:cs typeface="Times New Roman" panose="02020603050405020304" pitchFamily="18" charset="0"/>
                        </a:rPr>
                        <a:t>ρ</a:t>
                      </a:r>
                      <a:r>
                        <a:rPr lang="zh-CN" altLang="en-US" sz="4267" b="1" baseline="-25000">
                          <a:solidFill>
                            <a:schemeClr val="tx1"/>
                          </a:solidFill>
                          <a:latin typeface="Times New Roman" pitchFamily="18" charset="0"/>
                          <a:ea typeface="黑体" pitchFamily="49" charset="-122"/>
                          <a:cs typeface="Times New Roman" panose="02020603050405020304" pitchFamily="18" charset="0"/>
                        </a:rPr>
                        <a:t>物</a:t>
                      </a:r>
                    </a:p>
                  </a:txBody>
                  <a:tcPr marL="145543" marR="145543" marT="72791" marB="72791" anchor="ctr">
                    <a:solidFill>
                      <a:schemeClr val="bg1"/>
                    </a:solidFill>
                  </a:tcPr>
                </a:tc>
              </a:tr>
            </a:tbl>
          </a:graphicData>
        </a:graphic>
      </p:graphicFrame>
      <p:sp>
        <p:nvSpPr>
          <p:cNvPr id="3" name="文本框 2"/>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4" name="文本框 3"/>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9246" name="图片 4"/>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9247" name="图片 5"/>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9248" name="文本框 6"/>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8" name="图片 7"/>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242" name="矩形 4"/>
          <p:cNvSpPr/>
          <p:nvPr/>
        </p:nvSpPr>
        <p:spPr>
          <a:xfrm>
            <a:off x="863600" y="846667"/>
            <a:ext cx="10464800" cy="747184"/>
          </a:xfrm>
          <a:prstGeom prst="rect">
            <a:avLst/>
          </a:prstGeom>
          <a:noFill/>
          <a:ln w="9525">
            <a:noFill/>
          </a:ln>
        </p:spPr>
        <p:txBody>
          <a:bodyPr>
            <a:spAutoFit/>
          </a:bodyPr>
          <a:lstStyle>
            <a:defPPr>
              <a:defRPr lang="en-US"/>
            </a:defPPr>
          </a:lstStyle>
          <a:p>
            <a:pPr algn="just">
              <a:lnSpc>
                <a:spcPct val="120000"/>
              </a:lnSpc>
              <a:buNone/>
            </a:pPr>
            <a:r>
              <a:rPr lang="en-US" altLang="zh-CN" sz="3733" b="1">
                <a:solidFill>
                  <a:schemeClr val="bg1"/>
                </a:solidFill>
                <a:latin typeface="Times New Roman" pitchFamily="18" charset="0"/>
                <a:ea typeface="黑体" pitchFamily="49" charset="-122"/>
              </a:rPr>
              <a:t>【</a:t>
            </a:r>
            <a:r>
              <a:rPr lang="zh-CN" altLang="en-US" sz="3733" b="1">
                <a:solidFill>
                  <a:schemeClr val="bg1"/>
                </a:solidFill>
                <a:latin typeface="Times New Roman" pitchFamily="18" charset="0"/>
                <a:ea typeface="黑体" pitchFamily="49" charset="-122"/>
              </a:rPr>
              <a:t>归纳对比</a:t>
            </a:r>
            <a:r>
              <a:rPr lang="en-US" altLang="zh-CN" sz="3733" b="1">
                <a:solidFill>
                  <a:schemeClr val="bg1"/>
                </a:solidFill>
                <a:latin typeface="Times New Roman" pitchFamily="18" charset="0"/>
                <a:ea typeface="黑体" pitchFamily="49" charset="-122"/>
              </a:rPr>
              <a:t>】</a:t>
            </a:r>
            <a:r>
              <a:rPr lang="zh-CN" altLang="en-US" sz="3733" b="1">
                <a:solidFill>
                  <a:schemeClr val="bg1"/>
                </a:solidFill>
                <a:latin typeface="Times New Roman" pitchFamily="18" charset="0"/>
                <a:ea typeface="黑体" pitchFamily="49" charset="-122"/>
              </a:rPr>
              <a:t>浮力大小的计算方法</a:t>
            </a:r>
          </a:p>
        </p:txBody>
      </p:sp>
      <p:graphicFrame>
        <p:nvGraphicFramePr>
          <p:cNvPr id="2" name="表格 1"/>
          <p:cNvGraphicFramePr>
            <a:graphicFrameLocks noGrp="1"/>
          </p:cNvGraphicFramePr>
          <p:nvPr/>
        </p:nvGraphicFramePr>
        <p:xfrm>
          <a:off x="863600" y="1998133"/>
          <a:ext cx="10464800" cy="4035011"/>
        </p:xfrm>
        <a:graphic>
          <a:graphicData uri="http://schemas.openxmlformats.org/drawingml/2006/table">
            <a:tbl>
              <a:tblPr firstRow="1" bandRow="1">
                <a:tableStyleId>{5940675A-B579-460E-94D1-54222C63F5DA}</a:tableStyleId>
              </a:tblPr>
              <a:tblGrid>
                <a:gridCol w="2225047"/>
                <a:gridCol w="8239754"/>
              </a:tblGrid>
              <a:tr h="2034424">
                <a:tc>
                  <a:txBody>
                    <a:bodyPr/>
                    <a:lstStyle/>
                    <a:p>
                      <a:pPr algn="l">
                        <a:lnSpc>
                          <a:spcPct val="110000"/>
                        </a:lnSpc>
                      </a:pPr>
                      <a:r>
                        <a:rPr lang="zh-CN" altLang="en-US" sz="3733" b="1" u="none" strike="noStrike" kern="1200" baseline="0">
                          <a:solidFill>
                            <a:schemeClr val="bg1"/>
                          </a:solidFill>
                          <a:latin typeface="Times New Roman" pitchFamily="18" charset="0"/>
                          <a:ea typeface="黑体" pitchFamily="49" charset="-122"/>
                          <a:cs typeface="Times New Roman" panose="02020603050405020304" pitchFamily="18" charset="0"/>
                        </a:rPr>
                        <a:t>称重法</a:t>
                      </a:r>
                      <a:endParaRPr lang="zh-CN" altLang="en-US" sz="3733" b="1">
                        <a:solidFill>
                          <a:schemeClr val="bg1"/>
                        </a:solidFill>
                        <a:latin typeface="Times New Roman" pitchFamily="18" charset="0"/>
                        <a:ea typeface="黑体" pitchFamily="49" charset="-122"/>
                        <a:cs typeface="Times New Roman" panose="02020603050405020304" pitchFamily="18" charset="0"/>
                      </a:endParaRPr>
                    </a:p>
                  </a:txBody>
                  <a:tcPr marL="121913" marR="121913" marT="61509" marB="61509" anchor="ctr">
                    <a:solidFill>
                      <a:schemeClr val="accent1"/>
                    </a:solidFill>
                  </a:tcPr>
                </a:tc>
                <a:tc>
                  <a:txBody>
                    <a:bodyPr/>
                    <a:lstStyle/>
                    <a:p>
                      <a:pPr algn="just">
                        <a:lnSpc>
                          <a:spcPct val="110000"/>
                        </a:lnSpc>
                      </a:pPr>
                      <a:r>
                        <a:rPr lang="zh-CN" altLang="en-US" sz="3733" b="1">
                          <a:latin typeface="Times New Roman" pitchFamily="18" charset="0"/>
                          <a:ea typeface="黑体" pitchFamily="49" charset="-122"/>
                          <a:cs typeface="Times New Roman" panose="02020603050405020304" pitchFamily="18" charset="0"/>
                        </a:rPr>
                        <a:t>把物体挂在弹簧测力计上，记下弹簧测力计示数</a:t>
                      </a:r>
                      <a:r>
                        <a:rPr lang="en-US" altLang="zh-CN" sz="3733" b="1" i="1">
                          <a:latin typeface="Times New Roman" pitchFamily="18" charset="0"/>
                          <a:ea typeface="黑体" pitchFamily="49" charset="-122"/>
                          <a:cs typeface="Times New Roman" panose="02020603050405020304" pitchFamily="18" charset="0"/>
                        </a:rPr>
                        <a:t>G</a:t>
                      </a:r>
                      <a:r>
                        <a:rPr lang="zh-CN" altLang="en-US" sz="3733" b="1">
                          <a:latin typeface="Times New Roman" pitchFamily="18" charset="0"/>
                          <a:ea typeface="黑体" pitchFamily="49" charset="-122"/>
                          <a:cs typeface="Times New Roman" panose="02020603050405020304" pitchFamily="18" charset="0"/>
                        </a:rPr>
                        <a:t>，再将物体浸入液体中</a:t>
                      </a:r>
                      <a:r>
                        <a:rPr lang="en-US" altLang="zh-CN" sz="3733" b="1">
                          <a:latin typeface="Times New Roman" pitchFamily="18" charset="0"/>
                          <a:ea typeface="黑体" pitchFamily="49" charset="-122"/>
                          <a:cs typeface="Times New Roman" panose="02020603050405020304" pitchFamily="18" charset="0"/>
                        </a:rPr>
                        <a:t>,</a:t>
                      </a:r>
                      <a:r>
                        <a:rPr lang="zh-CN" altLang="en-US" sz="3733" b="1">
                          <a:latin typeface="Times New Roman" pitchFamily="18" charset="0"/>
                          <a:ea typeface="黑体" pitchFamily="49" charset="-122"/>
                          <a:cs typeface="Times New Roman" panose="02020603050405020304" pitchFamily="18" charset="0"/>
                        </a:rPr>
                        <a:t>记下弹簧测力计示数</a:t>
                      </a:r>
                      <a:r>
                        <a:rPr lang="en-US" altLang="zh-CN" sz="3733" b="1" i="1">
                          <a:latin typeface="Times New Roman" pitchFamily="18" charset="0"/>
                          <a:ea typeface="黑体" pitchFamily="49" charset="-122"/>
                          <a:cs typeface="Times New Roman" panose="02020603050405020304" pitchFamily="18" charset="0"/>
                        </a:rPr>
                        <a:t>F</a:t>
                      </a:r>
                      <a:r>
                        <a:rPr lang="zh-CN" altLang="en-US" sz="3733" b="1">
                          <a:latin typeface="Times New Roman" pitchFamily="18" charset="0"/>
                          <a:ea typeface="黑体" pitchFamily="49" charset="-122"/>
                          <a:cs typeface="Times New Roman" panose="02020603050405020304" pitchFamily="18" charset="0"/>
                        </a:rPr>
                        <a:t>，则</a:t>
                      </a:r>
                      <a:r>
                        <a:rPr lang="en-US" altLang="zh-CN" sz="3733" b="1" i="1">
                          <a:latin typeface="Times New Roman" pitchFamily="18" charset="0"/>
                          <a:ea typeface="黑体" pitchFamily="49" charset="-122"/>
                          <a:cs typeface="Times New Roman" panose="02020603050405020304" pitchFamily="18" charset="0"/>
                        </a:rPr>
                        <a:t>F</a:t>
                      </a:r>
                      <a:r>
                        <a:rPr lang="zh-CN" altLang="en-US" sz="3733" b="1" baseline="-25000">
                          <a:latin typeface="Times New Roman" pitchFamily="18" charset="0"/>
                          <a:ea typeface="黑体" pitchFamily="49" charset="-122"/>
                          <a:cs typeface="Times New Roman" panose="02020603050405020304" pitchFamily="18" charset="0"/>
                        </a:rPr>
                        <a:t>浮</a:t>
                      </a:r>
                      <a:r>
                        <a:rPr lang="zh-CN" altLang="en-US" sz="3733" b="1">
                          <a:latin typeface="Times New Roman" pitchFamily="18" charset="0"/>
                          <a:ea typeface="黑体" pitchFamily="49" charset="-122"/>
                          <a:cs typeface="Times New Roman" panose="02020603050405020304" pitchFamily="18" charset="0"/>
                        </a:rPr>
                        <a:t>＝</a:t>
                      </a:r>
                      <a:r>
                        <a:rPr lang="en-US" altLang="zh-CN" sz="3733" b="1" i="1">
                          <a:latin typeface="Times New Roman" pitchFamily="18" charset="0"/>
                          <a:ea typeface="黑体" pitchFamily="49" charset="-122"/>
                          <a:cs typeface="Times New Roman" panose="02020603050405020304" pitchFamily="18" charset="0"/>
                        </a:rPr>
                        <a:t>G</a:t>
                      </a:r>
                      <a:r>
                        <a:rPr lang="zh-CN" altLang="en-US" sz="3733" b="1">
                          <a:latin typeface="Times New Roman" pitchFamily="18" charset="0"/>
                          <a:ea typeface="黑体" pitchFamily="49" charset="-122"/>
                          <a:cs typeface="Times New Roman" panose="02020603050405020304" pitchFamily="18" charset="0"/>
                        </a:rPr>
                        <a:t>－</a:t>
                      </a:r>
                      <a:r>
                        <a:rPr lang="en-US" altLang="zh-CN" sz="3733" b="1" i="1">
                          <a:latin typeface="Times New Roman" pitchFamily="18" charset="0"/>
                          <a:ea typeface="黑体" pitchFamily="49" charset="-122"/>
                          <a:cs typeface="Times New Roman" panose="02020603050405020304" pitchFamily="18" charset="0"/>
                        </a:rPr>
                        <a:t>F</a:t>
                      </a:r>
                      <a:endParaRPr lang="zh-CN" altLang="en-US" sz="3733" b="1" i="1">
                        <a:solidFill>
                          <a:schemeClr val="tx1"/>
                        </a:solidFill>
                        <a:latin typeface="Times New Roman" pitchFamily="18" charset="0"/>
                        <a:ea typeface="黑体" pitchFamily="49" charset="-122"/>
                        <a:cs typeface="Times New Roman" panose="02020603050405020304" pitchFamily="18" charset="0"/>
                      </a:endParaRPr>
                    </a:p>
                  </a:txBody>
                  <a:tcPr marL="121913" marR="121913" marT="61509" marB="61509" anchor="ctr">
                    <a:solidFill>
                      <a:schemeClr val="bg1"/>
                    </a:solidFill>
                  </a:tcPr>
                </a:tc>
              </a:tr>
              <a:tr h="1993593">
                <a:tc>
                  <a:txBody>
                    <a:bodyPr/>
                    <a:lstStyle/>
                    <a:p>
                      <a:pPr algn="l">
                        <a:lnSpc>
                          <a:spcPct val="110000"/>
                        </a:lnSpc>
                      </a:pPr>
                      <a:r>
                        <a:rPr lang="zh-CN" altLang="en-US" sz="3733" b="1" u="none" strike="noStrike" kern="1200" baseline="0">
                          <a:solidFill>
                            <a:schemeClr val="bg1"/>
                          </a:solidFill>
                          <a:latin typeface="Times New Roman" pitchFamily="18" charset="0"/>
                          <a:ea typeface="黑体" pitchFamily="49" charset="-122"/>
                          <a:cs typeface="Times New Roman" panose="02020603050405020304" pitchFamily="18" charset="0"/>
                        </a:rPr>
                        <a:t>压力差法</a:t>
                      </a:r>
                      <a:endParaRPr lang="zh-CN" altLang="en-US" sz="3733" b="1">
                        <a:solidFill>
                          <a:schemeClr val="bg1"/>
                        </a:solidFill>
                        <a:latin typeface="Times New Roman" pitchFamily="18" charset="0"/>
                        <a:ea typeface="黑体" pitchFamily="49" charset="-122"/>
                        <a:cs typeface="Times New Roman" panose="02020603050405020304" pitchFamily="18" charset="0"/>
                      </a:endParaRPr>
                    </a:p>
                  </a:txBody>
                  <a:tcPr marL="121913" marR="121913" marT="61509" marB="61509" anchor="ctr">
                    <a:solidFill>
                      <a:schemeClr val="accent1"/>
                    </a:solidFill>
                  </a:tcPr>
                </a:tc>
                <a:tc>
                  <a:txBody>
                    <a:bodyPr/>
                    <a:lstStyle/>
                    <a:p>
                      <a:pPr algn="just">
                        <a:lnSpc>
                          <a:spcPct val="110000"/>
                        </a:lnSpc>
                      </a:pPr>
                      <a:r>
                        <a:rPr lang="en-US" altLang="zh-CN" sz="3733" b="1" i="1">
                          <a:latin typeface="Times New Roman" pitchFamily="18" charset="0"/>
                          <a:ea typeface="黑体" pitchFamily="49" charset="-122"/>
                          <a:cs typeface="Times New Roman" panose="02020603050405020304" pitchFamily="18" charset="0"/>
                        </a:rPr>
                        <a:t>F</a:t>
                      </a:r>
                      <a:r>
                        <a:rPr lang="zh-CN" altLang="en-US" sz="3733" b="1" baseline="-25000">
                          <a:latin typeface="Times New Roman" pitchFamily="18" charset="0"/>
                          <a:ea typeface="黑体" pitchFamily="49" charset="-122"/>
                          <a:cs typeface="Times New Roman" panose="02020603050405020304" pitchFamily="18" charset="0"/>
                        </a:rPr>
                        <a:t>浮</a:t>
                      </a:r>
                      <a:r>
                        <a:rPr lang="zh-CN" altLang="en-US" sz="3733" b="1">
                          <a:latin typeface="Times New Roman" pitchFamily="18" charset="0"/>
                          <a:ea typeface="黑体" pitchFamily="49" charset="-122"/>
                          <a:cs typeface="Times New Roman" panose="02020603050405020304" pitchFamily="18" charset="0"/>
                        </a:rPr>
                        <a:t>＝</a:t>
                      </a:r>
                      <a:r>
                        <a:rPr lang="en-US" altLang="zh-CN" sz="3733" b="1" i="1">
                          <a:latin typeface="Times New Roman" pitchFamily="18" charset="0"/>
                          <a:ea typeface="黑体" pitchFamily="49" charset="-122"/>
                          <a:cs typeface="Times New Roman" panose="02020603050405020304" pitchFamily="18" charset="0"/>
                        </a:rPr>
                        <a:t>F</a:t>
                      </a:r>
                      <a:r>
                        <a:rPr lang="zh-CN" altLang="en-US" sz="3733" b="1" baseline="-25000">
                          <a:latin typeface="Times New Roman" pitchFamily="18" charset="0"/>
                          <a:ea typeface="黑体" pitchFamily="49" charset="-122"/>
                          <a:cs typeface="Times New Roman" panose="02020603050405020304" pitchFamily="18" charset="0"/>
                        </a:rPr>
                        <a:t>向上</a:t>
                      </a:r>
                      <a:r>
                        <a:rPr lang="zh-CN" altLang="en-US" sz="3733" b="1">
                          <a:latin typeface="Times New Roman" pitchFamily="18" charset="0"/>
                          <a:ea typeface="黑体" pitchFamily="49" charset="-122"/>
                          <a:cs typeface="Times New Roman" panose="02020603050405020304" pitchFamily="18" charset="0"/>
                        </a:rPr>
                        <a:t>－</a:t>
                      </a:r>
                      <a:r>
                        <a:rPr lang="en-US" altLang="zh-CN" sz="3733" b="1" i="1">
                          <a:latin typeface="Times New Roman" pitchFamily="18" charset="0"/>
                          <a:ea typeface="黑体" pitchFamily="49" charset="-122"/>
                          <a:cs typeface="Times New Roman" panose="02020603050405020304" pitchFamily="18" charset="0"/>
                        </a:rPr>
                        <a:t>F</a:t>
                      </a:r>
                      <a:r>
                        <a:rPr lang="zh-CN" altLang="en-US" sz="3733" b="1" baseline="-25000">
                          <a:latin typeface="Times New Roman" pitchFamily="18" charset="0"/>
                          <a:ea typeface="黑体" pitchFamily="49" charset="-122"/>
                          <a:cs typeface="Times New Roman" panose="02020603050405020304" pitchFamily="18" charset="0"/>
                        </a:rPr>
                        <a:t>向下</a:t>
                      </a:r>
                      <a:r>
                        <a:rPr lang="zh-CN" altLang="en-US" sz="3733" b="1">
                          <a:latin typeface="Times New Roman" pitchFamily="18" charset="0"/>
                          <a:ea typeface="黑体" pitchFamily="49" charset="-122"/>
                          <a:cs typeface="Times New Roman" panose="02020603050405020304" pitchFamily="18" charset="0"/>
                        </a:rPr>
                        <a:t>，适用于高度已知且形状规则的正方体、长方体等棱柱体或圆柱体</a:t>
                      </a:r>
                      <a:endParaRPr lang="zh-CN" altLang="en-US" sz="3733" b="1">
                        <a:solidFill>
                          <a:schemeClr val="tx1"/>
                        </a:solidFill>
                        <a:latin typeface="Times New Roman" pitchFamily="18" charset="0"/>
                        <a:ea typeface="黑体" pitchFamily="49" charset="-122"/>
                        <a:cs typeface="Times New Roman" panose="02020603050405020304" pitchFamily="18" charset="0"/>
                      </a:endParaRPr>
                    </a:p>
                  </a:txBody>
                  <a:tcPr marL="121913" marR="121913" marT="61509" marB="61509" anchor="ctr">
                    <a:solidFill>
                      <a:schemeClr val="bg1"/>
                    </a:solidFill>
                  </a:tcPr>
                </a:tc>
              </a:tr>
            </a:tbl>
          </a:graphicData>
        </a:graphic>
      </p:graphicFrame>
      <p:sp>
        <p:nvSpPr>
          <p:cNvPr id="4" name="文本框 3"/>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5" name="文本框 4"/>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0256" name="图片 5"/>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10257" name="图片 6"/>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0258" name="文本框 7"/>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9" name="图片 8"/>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2" name="表格 1"/>
          <p:cNvGraphicFramePr>
            <a:graphicFrameLocks noGrp="1"/>
          </p:cNvGraphicFramePr>
          <p:nvPr/>
        </p:nvGraphicFramePr>
        <p:xfrm>
          <a:off x="863600" y="1267884"/>
          <a:ext cx="10464800" cy="4341283"/>
        </p:xfrm>
        <a:graphic>
          <a:graphicData uri="http://schemas.openxmlformats.org/drawingml/2006/table">
            <a:tbl>
              <a:tblPr firstRow="1" bandRow="1">
                <a:tableStyleId>{5940675A-B579-460E-94D1-54222C63F5DA}</a:tableStyleId>
              </a:tblPr>
              <a:tblGrid>
                <a:gridCol w="2225047"/>
                <a:gridCol w="8239754"/>
              </a:tblGrid>
              <a:tr h="2170641">
                <a:tc>
                  <a:txBody>
                    <a:bodyPr/>
                    <a:lstStyle/>
                    <a:p>
                      <a:pPr algn="l">
                        <a:lnSpc>
                          <a:spcPct val="120000"/>
                        </a:lnSpc>
                      </a:pPr>
                      <a:r>
                        <a:rPr lang="zh-CN" altLang="en-US" sz="3733" b="1" u="none" strike="noStrike" kern="1200" baseline="0">
                          <a:solidFill>
                            <a:schemeClr val="bg1"/>
                          </a:solidFill>
                          <a:latin typeface="Times New Roman" pitchFamily="18" charset="0"/>
                          <a:ea typeface="黑体" pitchFamily="49" charset="-122"/>
                          <a:cs typeface="Times New Roman" panose="02020603050405020304" pitchFamily="18" charset="0"/>
                        </a:rPr>
                        <a:t>公式法</a:t>
                      </a:r>
                      <a:endParaRPr lang="zh-CN" altLang="en-US" sz="3733" b="1">
                        <a:solidFill>
                          <a:schemeClr val="bg1"/>
                        </a:solidFill>
                        <a:latin typeface="Times New Roman" pitchFamily="18" charset="0"/>
                        <a:ea typeface="黑体" pitchFamily="49" charset="-122"/>
                        <a:cs typeface="Times New Roman" panose="02020603050405020304" pitchFamily="18" charset="0"/>
                      </a:endParaRPr>
                    </a:p>
                  </a:txBody>
                  <a:tcPr marL="121913" marR="121913" marT="61191" marB="61191" anchor="ctr">
                    <a:solidFill>
                      <a:schemeClr val="accent1"/>
                    </a:solidFill>
                  </a:tcPr>
                </a:tc>
                <a:tc>
                  <a:txBody>
                    <a:bodyPr/>
                    <a:lstStyle/>
                    <a:p>
                      <a:pPr algn="just">
                        <a:lnSpc>
                          <a:spcPct val="120000"/>
                        </a:lnSpc>
                      </a:pPr>
                      <a:r>
                        <a:rPr lang="en-US" altLang="zh-CN" sz="3733" b="1" i="1">
                          <a:latin typeface="Times New Roman" pitchFamily="18" charset="0"/>
                          <a:ea typeface="黑体" pitchFamily="49" charset="-122"/>
                          <a:cs typeface="Times New Roman" panose="02020603050405020304" pitchFamily="18" charset="0"/>
                        </a:rPr>
                        <a:t>F</a:t>
                      </a:r>
                      <a:r>
                        <a:rPr lang="zh-CN" altLang="en-US" sz="3733" b="1" baseline="-25000">
                          <a:latin typeface="Times New Roman" pitchFamily="18" charset="0"/>
                          <a:ea typeface="黑体" pitchFamily="49" charset="-122"/>
                          <a:cs typeface="Times New Roman" panose="02020603050405020304" pitchFamily="18" charset="0"/>
                        </a:rPr>
                        <a:t>浮</a:t>
                      </a:r>
                      <a:r>
                        <a:rPr lang="zh-CN" altLang="en-US" sz="3733" b="1">
                          <a:latin typeface="Times New Roman" pitchFamily="18" charset="0"/>
                          <a:ea typeface="黑体" pitchFamily="49" charset="-122"/>
                          <a:cs typeface="Times New Roman" panose="02020603050405020304" pitchFamily="18" charset="0"/>
                        </a:rPr>
                        <a:t>＝</a:t>
                      </a:r>
                      <a:r>
                        <a:rPr lang="en-US" altLang="zh-CN" sz="3733" b="1" i="1">
                          <a:latin typeface="Times New Roman" pitchFamily="18" charset="0"/>
                          <a:ea typeface="黑体" pitchFamily="49" charset="-122"/>
                          <a:cs typeface="Times New Roman" panose="02020603050405020304" pitchFamily="18" charset="0"/>
                        </a:rPr>
                        <a:t>G</a:t>
                      </a:r>
                      <a:r>
                        <a:rPr lang="zh-CN" altLang="en-US" sz="3733" b="1" baseline="-25000">
                          <a:latin typeface="Times New Roman" pitchFamily="18" charset="0"/>
                          <a:ea typeface="黑体" pitchFamily="49" charset="-122"/>
                          <a:cs typeface="Times New Roman" panose="02020603050405020304" pitchFamily="18" charset="0"/>
                        </a:rPr>
                        <a:t>排</a:t>
                      </a:r>
                      <a:r>
                        <a:rPr lang="zh-CN" altLang="en-US" sz="3733" b="1">
                          <a:latin typeface="Times New Roman" pitchFamily="18" charset="0"/>
                          <a:ea typeface="黑体" pitchFamily="49" charset="-122"/>
                          <a:cs typeface="Times New Roman" panose="02020603050405020304" pitchFamily="18" charset="0"/>
                        </a:rPr>
                        <a:t>＝</a:t>
                      </a:r>
                      <a:r>
                        <a:rPr lang="en-US" altLang="zh-CN" sz="3733" b="1" i="1">
                          <a:latin typeface="Times New Roman" pitchFamily="18" charset="0"/>
                          <a:ea typeface="黑体" pitchFamily="49" charset="-122"/>
                          <a:cs typeface="Times New Roman" panose="02020603050405020304" pitchFamily="18" charset="0"/>
                        </a:rPr>
                        <a:t>m</a:t>
                      </a:r>
                      <a:r>
                        <a:rPr lang="zh-CN" altLang="en-US" sz="3733" b="1" baseline="-25000">
                          <a:latin typeface="Times New Roman" pitchFamily="18" charset="0"/>
                          <a:ea typeface="黑体" pitchFamily="49" charset="-122"/>
                          <a:cs typeface="Times New Roman" panose="02020603050405020304" pitchFamily="18" charset="0"/>
                        </a:rPr>
                        <a:t>排</a:t>
                      </a:r>
                      <a:r>
                        <a:rPr lang="en-US" altLang="zh-CN" sz="3733" b="1" i="1">
                          <a:latin typeface="Times New Roman" pitchFamily="18" charset="0"/>
                          <a:ea typeface="黑体" pitchFamily="49" charset="-122"/>
                          <a:cs typeface="Times New Roman" panose="02020603050405020304" pitchFamily="18" charset="0"/>
                        </a:rPr>
                        <a:t>g</a:t>
                      </a:r>
                      <a:r>
                        <a:rPr lang="zh-CN" altLang="en-US" sz="3733" b="1">
                          <a:latin typeface="Times New Roman" pitchFamily="18" charset="0"/>
                          <a:ea typeface="黑体" pitchFamily="49" charset="-122"/>
                          <a:cs typeface="Times New Roman" panose="02020603050405020304" pitchFamily="18" charset="0"/>
                        </a:rPr>
                        <a:t>＝</a:t>
                      </a:r>
                      <a:r>
                        <a:rPr lang="en-US" altLang="zh-CN" sz="3733" b="1" i="1">
                          <a:latin typeface="Times New Roman" pitchFamily="18" charset="0"/>
                          <a:ea typeface="黑体" pitchFamily="49" charset="-122"/>
                          <a:cs typeface="Times New Roman" panose="02020603050405020304" pitchFamily="18" charset="0"/>
                        </a:rPr>
                        <a:t>ρ</a:t>
                      </a:r>
                      <a:r>
                        <a:rPr lang="zh-CN" altLang="en-US" sz="3733" b="1" i="0" baseline="-25000">
                          <a:latin typeface="Times New Roman" pitchFamily="18" charset="0"/>
                          <a:ea typeface="黑体" pitchFamily="49" charset="-122"/>
                          <a:cs typeface="Times New Roman" panose="02020603050405020304" pitchFamily="18" charset="0"/>
                        </a:rPr>
                        <a:t>液</a:t>
                      </a:r>
                      <a:r>
                        <a:rPr lang="en-US" altLang="zh-CN" sz="3733" b="1" i="1" err="1">
                          <a:latin typeface="Times New Roman" pitchFamily="18" charset="0"/>
                          <a:ea typeface="黑体" pitchFamily="49" charset="-122"/>
                          <a:cs typeface="Times New Roman" panose="02020603050405020304" pitchFamily="18" charset="0"/>
                        </a:rPr>
                        <a:t>gV</a:t>
                      </a:r>
                      <a:r>
                        <a:rPr lang="zh-CN" altLang="en-US" sz="3733" b="1" baseline="-25000">
                          <a:latin typeface="Times New Roman" pitchFamily="18" charset="0"/>
                          <a:ea typeface="黑体" pitchFamily="49" charset="-122"/>
                          <a:cs typeface="Times New Roman" panose="02020603050405020304" pitchFamily="18" charset="0"/>
                        </a:rPr>
                        <a:t>排</a:t>
                      </a:r>
                      <a:r>
                        <a:rPr lang="zh-CN" altLang="en-US" sz="3733" b="1">
                          <a:latin typeface="Times New Roman" pitchFamily="18" charset="0"/>
                          <a:ea typeface="黑体" pitchFamily="49" charset="-122"/>
                          <a:cs typeface="Times New Roman" panose="02020603050405020304" pitchFamily="18" charset="0"/>
                        </a:rPr>
                        <a:t>，普遍适用于计算任何形状的物体浸在液体或气体中受到的浮力</a:t>
                      </a:r>
                      <a:endParaRPr lang="zh-CN" altLang="en-US" sz="3733" b="1">
                        <a:solidFill>
                          <a:schemeClr val="tx1"/>
                        </a:solidFill>
                        <a:latin typeface="Times New Roman" pitchFamily="18" charset="0"/>
                        <a:ea typeface="黑体" pitchFamily="49" charset="-122"/>
                        <a:cs typeface="Times New Roman" panose="02020603050405020304" pitchFamily="18" charset="0"/>
                      </a:endParaRPr>
                    </a:p>
                  </a:txBody>
                  <a:tcPr marL="121913" marR="121913" marT="61191" marB="61191" anchor="ctr">
                    <a:solidFill>
                      <a:schemeClr val="bg1"/>
                    </a:solidFill>
                  </a:tcPr>
                </a:tc>
              </a:tr>
              <a:tr h="2170641">
                <a:tc>
                  <a:txBody>
                    <a:bodyPr/>
                    <a:lstStyle/>
                    <a:p>
                      <a:pPr algn="l">
                        <a:lnSpc>
                          <a:spcPct val="120000"/>
                        </a:lnSpc>
                      </a:pPr>
                      <a:r>
                        <a:rPr lang="zh-CN" altLang="en-US" sz="3733" b="1" u="none" strike="noStrike" kern="1200" baseline="0">
                          <a:solidFill>
                            <a:schemeClr val="bg1"/>
                          </a:solidFill>
                          <a:latin typeface="Times New Roman" pitchFamily="18" charset="0"/>
                          <a:ea typeface="黑体" pitchFamily="49" charset="-122"/>
                          <a:cs typeface="Times New Roman" panose="02020603050405020304" pitchFamily="18" charset="0"/>
                        </a:rPr>
                        <a:t>平衡法</a:t>
                      </a:r>
                      <a:endParaRPr lang="zh-CN" altLang="en-US" sz="3733" b="1">
                        <a:solidFill>
                          <a:schemeClr val="bg1"/>
                        </a:solidFill>
                        <a:latin typeface="Times New Roman" pitchFamily="18" charset="0"/>
                        <a:ea typeface="黑体" pitchFamily="49" charset="-122"/>
                        <a:cs typeface="Times New Roman" panose="02020603050405020304" pitchFamily="18" charset="0"/>
                      </a:endParaRPr>
                    </a:p>
                  </a:txBody>
                  <a:tcPr marL="121913" marR="121913" marT="61191" marB="61191" anchor="ctr">
                    <a:solidFill>
                      <a:schemeClr val="accent1"/>
                    </a:solidFill>
                  </a:tcPr>
                </a:tc>
                <a:tc>
                  <a:txBody>
                    <a:bodyPr/>
                    <a:lstStyle/>
                    <a:p>
                      <a:pPr algn="just">
                        <a:lnSpc>
                          <a:spcPct val="120000"/>
                        </a:lnSpc>
                      </a:pPr>
                      <a:r>
                        <a:rPr lang="zh-CN" altLang="en-US" sz="3733" b="1">
                          <a:latin typeface="Times New Roman" pitchFamily="18" charset="0"/>
                          <a:ea typeface="黑体" pitchFamily="49" charset="-122"/>
                          <a:cs typeface="Times New Roman" panose="02020603050405020304" pitchFamily="18" charset="0"/>
                        </a:rPr>
                        <a:t>物体漂浮或悬浮时，物体处于平衡状态，</a:t>
                      </a:r>
                      <a:r>
                        <a:rPr lang="en-US" altLang="zh-CN" sz="3733" b="1" i="1">
                          <a:latin typeface="Times New Roman" pitchFamily="18" charset="0"/>
                          <a:ea typeface="黑体" pitchFamily="49" charset="-122"/>
                          <a:cs typeface="Times New Roman" panose="02020603050405020304" pitchFamily="18" charset="0"/>
                        </a:rPr>
                        <a:t>F</a:t>
                      </a:r>
                      <a:r>
                        <a:rPr lang="zh-CN" altLang="en-US" sz="3733" b="1" baseline="-25000">
                          <a:latin typeface="Times New Roman" pitchFamily="18" charset="0"/>
                          <a:ea typeface="黑体" pitchFamily="49" charset="-122"/>
                          <a:cs typeface="Times New Roman" panose="02020603050405020304" pitchFamily="18" charset="0"/>
                        </a:rPr>
                        <a:t>浮</a:t>
                      </a:r>
                      <a:r>
                        <a:rPr lang="zh-CN" altLang="en-US" sz="3733" b="1">
                          <a:latin typeface="Times New Roman" pitchFamily="18" charset="0"/>
                          <a:ea typeface="黑体" pitchFamily="49" charset="-122"/>
                          <a:cs typeface="Times New Roman" panose="02020603050405020304" pitchFamily="18" charset="0"/>
                        </a:rPr>
                        <a:t>＝</a:t>
                      </a:r>
                      <a:r>
                        <a:rPr lang="en-US" altLang="zh-CN" sz="3733" b="1" i="1">
                          <a:latin typeface="Times New Roman" pitchFamily="18" charset="0"/>
                          <a:ea typeface="黑体" pitchFamily="49" charset="-122"/>
                          <a:cs typeface="Times New Roman" panose="02020603050405020304" pitchFamily="18" charset="0"/>
                        </a:rPr>
                        <a:t>G</a:t>
                      </a:r>
                      <a:r>
                        <a:rPr lang="zh-CN" altLang="en-US" sz="3733" b="1">
                          <a:latin typeface="Times New Roman" pitchFamily="18" charset="0"/>
                          <a:ea typeface="黑体" pitchFamily="49" charset="-122"/>
                          <a:cs typeface="Times New Roman" panose="02020603050405020304" pitchFamily="18" charset="0"/>
                        </a:rPr>
                        <a:t>。 但需注意物体漂浮时，</a:t>
                      </a:r>
                      <a:r>
                        <a:rPr lang="en-US" altLang="zh-CN" sz="3733" b="1" i="1">
                          <a:latin typeface="Times New Roman" pitchFamily="18" charset="0"/>
                          <a:ea typeface="黑体" pitchFamily="49" charset="-122"/>
                          <a:cs typeface="Times New Roman" panose="02020603050405020304" pitchFamily="18" charset="0"/>
                        </a:rPr>
                        <a:t>V</a:t>
                      </a:r>
                      <a:r>
                        <a:rPr lang="zh-CN" altLang="en-US" sz="3733" b="1" baseline="-25000">
                          <a:latin typeface="Times New Roman" pitchFamily="18" charset="0"/>
                          <a:ea typeface="黑体" pitchFamily="49" charset="-122"/>
                          <a:cs typeface="Times New Roman" panose="02020603050405020304" pitchFamily="18" charset="0"/>
                        </a:rPr>
                        <a:t>排</a:t>
                      </a:r>
                      <a:r>
                        <a:rPr lang="en-US" altLang="zh-CN" sz="3733" b="1">
                          <a:latin typeface="Times New Roman" pitchFamily="18" charset="0"/>
                          <a:ea typeface="黑体" pitchFamily="49" charset="-122"/>
                          <a:cs typeface="Times New Roman" panose="02020603050405020304" pitchFamily="18" charset="0"/>
                        </a:rPr>
                        <a:t>&lt;</a:t>
                      </a:r>
                      <a:r>
                        <a:rPr lang="en-US" altLang="zh-CN" sz="3733" b="1" i="1">
                          <a:latin typeface="Times New Roman" pitchFamily="18" charset="0"/>
                          <a:ea typeface="黑体" pitchFamily="49" charset="-122"/>
                          <a:cs typeface="Times New Roman" panose="02020603050405020304" pitchFamily="18" charset="0"/>
                        </a:rPr>
                        <a:t>V</a:t>
                      </a:r>
                      <a:r>
                        <a:rPr lang="zh-CN" altLang="en-US" sz="3733" b="1" baseline="-25000">
                          <a:latin typeface="Times New Roman" pitchFamily="18" charset="0"/>
                          <a:ea typeface="黑体" pitchFamily="49" charset="-122"/>
                          <a:cs typeface="Times New Roman" panose="02020603050405020304" pitchFamily="18" charset="0"/>
                        </a:rPr>
                        <a:t>物</a:t>
                      </a:r>
                      <a:r>
                        <a:rPr lang="zh-CN" altLang="en-US" sz="3733" b="1" baseline="0">
                          <a:latin typeface="Times New Roman" pitchFamily="18" charset="0"/>
                          <a:ea typeface="黑体" pitchFamily="49" charset="-122"/>
                          <a:cs typeface="Times New Roman" panose="02020603050405020304" pitchFamily="18" charset="0"/>
                        </a:rPr>
                        <a:t>，</a:t>
                      </a:r>
                      <a:r>
                        <a:rPr lang="zh-CN" altLang="en-US" sz="3733" b="1">
                          <a:latin typeface="Times New Roman" pitchFamily="18" charset="0"/>
                          <a:ea typeface="黑体" pitchFamily="49" charset="-122"/>
                          <a:cs typeface="Times New Roman" panose="02020603050405020304" pitchFamily="18" charset="0"/>
                        </a:rPr>
                        <a:t>物体悬浮时，</a:t>
                      </a:r>
                      <a:r>
                        <a:rPr lang="en-US" altLang="zh-CN" sz="3733" b="1" i="1">
                          <a:latin typeface="Times New Roman" pitchFamily="18" charset="0"/>
                          <a:ea typeface="黑体" pitchFamily="49" charset="-122"/>
                          <a:cs typeface="Times New Roman" panose="02020603050405020304" pitchFamily="18" charset="0"/>
                        </a:rPr>
                        <a:t>V</a:t>
                      </a:r>
                      <a:r>
                        <a:rPr lang="zh-CN" altLang="en-US" sz="3733" b="1" baseline="-25000">
                          <a:latin typeface="Times New Roman" pitchFamily="18" charset="0"/>
                          <a:ea typeface="黑体" pitchFamily="49" charset="-122"/>
                          <a:cs typeface="Times New Roman" panose="02020603050405020304" pitchFamily="18" charset="0"/>
                        </a:rPr>
                        <a:t>排</a:t>
                      </a:r>
                      <a:r>
                        <a:rPr lang="zh-CN" altLang="en-US" sz="3733" b="1">
                          <a:latin typeface="Times New Roman" pitchFamily="18" charset="0"/>
                          <a:ea typeface="黑体" pitchFamily="49" charset="-122"/>
                          <a:cs typeface="Times New Roman" panose="02020603050405020304" pitchFamily="18" charset="0"/>
                        </a:rPr>
                        <a:t>＝</a:t>
                      </a:r>
                      <a:r>
                        <a:rPr lang="en-US" altLang="zh-CN" sz="3733" b="1" i="1">
                          <a:latin typeface="Times New Roman" pitchFamily="18" charset="0"/>
                          <a:ea typeface="黑体" pitchFamily="49" charset="-122"/>
                          <a:cs typeface="Times New Roman" panose="02020603050405020304" pitchFamily="18" charset="0"/>
                        </a:rPr>
                        <a:t>V</a:t>
                      </a:r>
                      <a:r>
                        <a:rPr lang="zh-CN" altLang="en-US" sz="3733" b="1" baseline="-25000">
                          <a:latin typeface="Times New Roman" pitchFamily="18" charset="0"/>
                          <a:ea typeface="黑体" pitchFamily="49" charset="-122"/>
                          <a:cs typeface="Times New Roman" panose="02020603050405020304" pitchFamily="18" charset="0"/>
                        </a:rPr>
                        <a:t>物</a:t>
                      </a:r>
                      <a:endParaRPr lang="zh-CN" altLang="en-US" sz="3733" b="1" baseline="-25000">
                        <a:solidFill>
                          <a:schemeClr val="tx1"/>
                        </a:solidFill>
                        <a:latin typeface="Times New Roman" pitchFamily="18" charset="0"/>
                        <a:ea typeface="黑体" pitchFamily="49" charset="-122"/>
                        <a:cs typeface="Times New Roman" panose="02020603050405020304" pitchFamily="18" charset="0"/>
                      </a:endParaRPr>
                    </a:p>
                  </a:txBody>
                  <a:tcPr marL="121913" marR="121913" marT="61191" marB="61191" anchor="ctr">
                    <a:solidFill>
                      <a:schemeClr val="bg1"/>
                    </a:solidFill>
                  </a:tcPr>
                </a:tc>
              </a:tr>
            </a:tbl>
          </a:graphicData>
        </a:graphic>
      </p:graphicFrame>
      <p:sp>
        <p:nvSpPr>
          <p:cNvPr id="3" name="文本框 2"/>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4" name="文本框 3"/>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1279" name="图片 4"/>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11280" name="图片 5"/>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1281" name="文本框 6"/>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8" name="图片 7"/>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5" name="矩形 24"/>
          <p:cNvSpPr/>
          <p:nvPr/>
        </p:nvSpPr>
        <p:spPr>
          <a:xfrm>
            <a:off x="863600" y="702733"/>
            <a:ext cx="4559300" cy="768351"/>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marR="0" lvl="0" indent="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1pPr>
            <a:lvl2pPr marL="457200" marR="0" lvl="1" indent="1524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2pPr>
            <a:lvl3pPr marL="914400" marR="0" lvl="2" indent="3048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3pPr>
            <a:lvl4pPr marL="1371600" marR="0" lvl="3" indent="4572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4pPr>
            <a:lvl5pPr marL="1828800" marR="0" lvl="4"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5pPr>
            <a:lvl6pPr marL="3048000" marR="0" lvl="5"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6pPr>
            <a:lvl7pPr marL="3657600" marR="0" lvl="6"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7pPr>
            <a:lvl8pPr marL="4267200" marR="0" lvl="7"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8pPr>
            <a:lvl9pPr marL="4876800" marR="0" lvl="8"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9pP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4267" b="1" i="0" u="none" strike="noStrike" kern="1200" cap="none" spc="0" normalizeH="0" baseline="0" noProof="0">
                <a:ln>
                  <a:noFill/>
                </a:ln>
                <a:solidFill>
                  <a:srgbClr val="C00000"/>
                </a:solidFill>
                <a:effectLst/>
                <a:uLnTx/>
                <a:uFillTx/>
                <a:latin typeface="黑体" pitchFamily="49" charset="-122"/>
                <a:ea typeface="黑体" pitchFamily="49" charset="-122"/>
                <a:cs typeface="+mn-cs"/>
              </a:rPr>
              <a:t>四、浮力的应用</a:t>
            </a:r>
            <a:endParaRPr kumimoji="0" lang="zh-CN" altLang="en-US" sz="4267" b="1" i="0" u="none" strike="noStrike" kern="1200" cap="none" spc="0" normalizeH="0" baseline="0" noProof="0">
              <a:ln>
                <a:noFill/>
              </a:ln>
              <a:solidFill>
                <a:srgbClr val="C00000"/>
              </a:solidFill>
              <a:effectLst/>
              <a:uLnTx/>
              <a:uFillTx/>
              <a:latin typeface="黑体" pitchFamily="49" charset="-122"/>
              <a:ea typeface="黑体" pitchFamily="49" charset="-122"/>
              <a:cs typeface="+mn-cs"/>
            </a:endParaRPr>
          </a:p>
        </p:txBody>
      </p:sp>
      <p:sp>
        <p:nvSpPr>
          <p:cNvPr id="12291" name="矩形 25"/>
          <p:cNvSpPr/>
          <p:nvPr/>
        </p:nvSpPr>
        <p:spPr>
          <a:xfrm>
            <a:off x="863600" y="1731433"/>
            <a:ext cx="10464800" cy="1437217"/>
          </a:xfrm>
          <a:prstGeom prst="rect">
            <a:avLst/>
          </a:prstGeom>
          <a:noFill/>
          <a:ln w="9525">
            <a:noFill/>
          </a:ln>
        </p:spPr>
        <p:txBody>
          <a:bodyPr>
            <a:spAutoFit/>
          </a:bodyPr>
          <a:lstStyle>
            <a:defPPr>
              <a:defRPr lang="en-US"/>
            </a:defPPr>
          </a:lstStyle>
          <a:p>
            <a:pPr algn="just">
              <a:lnSpc>
                <a:spcPct val="120000"/>
              </a:lnSpc>
              <a:buNone/>
            </a:pPr>
            <a:r>
              <a:rPr lang="en-US" altLang="zh-CN" sz="3733" b="1">
                <a:solidFill>
                  <a:schemeClr val="bg1"/>
                </a:solidFill>
                <a:latin typeface="Times New Roman" pitchFamily="18" charset="0"/>
                <a:ea typeface="黑体" pitchFamily="49" charset="-122"/>
              </a:rPr>
              <a:t>1.</a:t>
            </a:r>
            <a:r>
              <a:rPr lang="zh-CN" altLang="en-US" sz="3733" b="1">
                <a:solidFill>
                  <a:schemeClr val="bg1"/>
                </a:solidFill>
                <a:latin typeface="Times New Roman" pitchFamily="18" charset="0"/>
                <a:ea typeface="黑体" pitchFamily="49" charset="-122"/>
              </a:rPr>
              <a:t>密度计</a:t>
            </a:r>
            <a:r>
              <a:rPr lang="en-US" altLang="zh-CN" sz="3733" b="1">
                <a:solidFill>
                  <a:schemeClr val="bg1"/>
                </a:solidFill>
                <a:latin typeface="Times New Roman" pitchFamily="18" charset="0"/>
                <a:ea typeface="黑体" pitchFamily="49" charset="-122"/>
              </a:rPr>
              <a:t>:</a:t>
            </a:r>
            <a:r>
              <a:rPr lang="zh-CN" altLang="en-US" sz="3733" b="1">
                <a:solidFill>
                  <a:schemeClr val="bg1"/>
                </a:solidFill>
                <a:latin typeface="Times New Roman" pitchFamily="18" charset="0"/>
                <a:ea typeface="黑体" pitchFamily="49" charset="-122"/>
              </a:rPr>
              <a:t>利用漂浮时排开液体的体积不同来测量液体密度。</a:t>
            </a:r>
          </a:p>
        </p:txBody>
      </p:sp>
      <p:sp>
        <p:nvSpPr>
          <p:cNvPr id="27" name="矩形 26"/>
          <p:cNvSpPr/>
          <p:nvPr/>
        </p:nvSpPr>
        <p:spPr>
          <a:xfrm>
            <a:off x="853017" y="3429000"/>
            <a:ext cx="10464800" cy="2190751"/>
          </a:xfrm>
          <a:prstGeom prst="rect">
            <a:avLst/>
          </a:prstGeom>
          <a:noFill/>
          <a:ln w="9525">
            <a:noFill/>
          </a:ln>
        </p:spPr>
        <p:txBody>
          <a:bodyPr>
            <a:spAutoFit/>
          </a:bodyPr>
          <a:lstStyle>
            <a:defPPr>
              <a:defRPr lang="en-US"/>
            </a:defPPr>
          </a:lstStyle>
          <a:p>
            <a:pPr algn="just">
              <a:lnSpc>
                <a:spcPct val="120000"/>
              </a:lnSpc>
              <a:buNone/>
            </a:pPr>
            <a:r>
              <a:rPr lang="en-US" altLang="zh-CN" sz="3733" b="1">
                <a:solidFill>
                  <a:schemeClr val="bg1"/>
                </a:solidFill>
                <a:latin typeface="Times New Roman" pitchFamily="18" charset="0"/>
                <a:ea typeface="黑体" pitchFamily="49" charset="-122"/>
              </a:rPr>
              <a:t>2.</a:t>
            </a:r>
            <a:r>
              <a:rPr lang="zh-CN" altLang="en-US" sz="3733" b="1">
                <a:solidFill>
                  <a:schemeClr val="bg1"/>
                </a:solidFill>
                <a:latin typeface="Times New Roman" pitchFamily="18" charset="0"/>
                <a:ea typeface="黑体" pitchFamily="49" charset="-122"/>
              </a:rPr>
              <a:t>盐水选种</a:t>
            </a:r>
            <a:r>
              <a:rPr lang="en-US" altLang="zh-CN" sz="3733" b="1">
                <a:solidFill>
                  <a:schemeClr val="bg1"/>
                </a:solidFill>
                <a:latin typeface="Times New Roman" pitchFamily="18" charset="0"/>
                <a:ea typeface="黑体" pitchFamily="49" charset="-122"/>
              </a:rPr>
              <a:t>:</a:t>
            </a:r>
            <a:r>
              <a:rPr lang="zh-CN" altLang="en-US" sz="3733" b="1">
                <a:solidFill>
                  <a:schemeClr val="bg1"/>
                </a:solidFill>
                <a:latin typeface="Times New Roman" pitchFamily="18" charset="0"/>
                <a:ea typeface="黑体" pitchFamily="49" charset="-122"/>
              </a:rPr>
              <a:t>好种子的密度</a:t>
            </a:r>
            <a:r>
              <a:rPr lang="en-US" altLang="zh-CN" sz="3733" b="1">
                <a:solidFill>
                  <a:schemeClr val="bg1"/>
                </a:solidFill>
                <a:latin typeface="Times New Roman" pitchFamily="18" charset="0"/>
                <a:ea typeface="黑体" pitchFamily="49" charset="-122"/>
              </a:rPr>
              <a:t>_______</a:t>
            </a:r>
            <a:r>
              <a:rPr lang="zh-CN" altLang="en-US" sz="3733" b="1">
                <a:solidFill>
                  <a:schemeClr val="bg1"/>
                </a:solidFill>
                <a:latin typeface="Times New Roman" pitchFamily="18" charset="0"/>
                <a:ea typeface="黑体" pitchFamily="49" charset="-122"/>
              </a:rPr>
              <a:t>盐水的密度会下沉至底部，坏种子的密度</a:t>
            </a:r>
            <a:r>
              <a:rPr lang="en-US" altLang="zh-CN" sz="3733" b="1">
                <a:solidFill>
                  <a:schemeClr val="bg1"/>
                </a:solidFill>
                <a:latin typeface="Times New Roman" pitchFamily="18" charset="0"/>
                <a:ea typeface="黑体" pitchFamily="49" charset="-122"/>
              </a:rPr>
              <a:t>_______</a:t>
            </a:r>
            <a:r>
              <a:rPr lang="zh-CN" altLang="en-US" sz="3733" b="1">
                <a:solidFill>
                  <a:schemeClr val="bg1"/>
                </a:solidFill>
                <a:latin typeface="Times New Roman" pitchFamily="18" charset="0"/>
                <a:ea typeface="黑体" pitchFamily="49" charset="-122"/>
              </a:rPr>
              <a:t>盐水的密度会上浮直至漂浮。</a:t>
            </a:r>
          </a:p>
        </p:txBody>
      </p:sp>
      <p:sp>
        <p:nvSpPr>
          <p:cNvPr id="28" name="文本框 27"/>
          <p:cNvSpPr txBox="1"/>
          <p:nvPr/>
        </p:nvSpPr>
        <p:spPr>
          <a:xfrm>
            <a:off x="6671734" y="3333751"/>
            <a:ext cx="1631951" cy="778933"/>
          </a:xfrm>
          <a:prstGeom prst="rect">
            <a:avLst/>
          </a:prstGeom>
          <a:noFill/>
          <a:ln w="9525">
            <a:noFill/>
          </a:ln>
        </p:spPr>
        <p:txBody>
          <a:bodyPr>
            <a:spAutoFit/>
          </a:bodyPr>
          <a:lstStyle>
            <a:defPPr>
              <a:defRPr lang="en-US"/>
            </a:defPPr>
          </a:lstStyle>
          <a:p>
            <a:r>
              <a:rPr lang="zh-CN" altLang="en-US" sz="4267" b="1">
                <a:solidFill>
                  <a:srgbClr val="FF00FF"/>
                </a:solidFill>
                <a:latin typeface="楷体" panose="02010609060101010101" pitchFamily="49" charset="-122"/>
                <a:ea typeface="楷体" panose="02010609060101010101" pitchFamily="49" charset="-122"/>
              </a:rPr>
              <a:t>大于</a:t>
            </a:r>
          </a:p>
        </p:txBody>
      </p:sp>
      <p:sp>
        <p:nvSpPr>
          <p:cNvPr id="29" name="文本框 28"/>
          <p:cNvSpPr txBox="1"/>
          <p:nvPr/>
        </p:nvSpPr>
        <p:spPr>
          <a:xfrm>
            <a:off x="7160684" y="4059767"/>
            <a:ext cx="1634067" cy="781051"/>
          </a:xfrm>
          <a:prstGeom prst="rect">
            <a:avLst/>
          </a:prstGeom>
          <a:noFill/>
          <a:ln w="9525">
            <a:noFill/>
          </a:ln>
        </p:spPr>
        <p:txBody>
          <a:bodyPr>
            <a:spAutoFit/>
          </a:bodyPr>
          <a:lstStyle>
            <a:defPPr>
              <a:defRPr lang="en-US"/>
            </a:defPPr>
          </a:lstStyle>
          <a:p>
            <a:r>
              <a:rPr lang="zh-CN" altLang="en-US" sz="4267" b="1">
                <a:solidFill>
                  <a:srgbClr val="FF00FF"/>
                </a:solidFill>
                <a:latin typeface="楷体" panose="02010609060101010101" pitchFamily="49" charset="-122"/>
                <a:ea typeface="楷体" panose="02010609060101010101" pitchFamily="49" charset="-122"/>
              </a:rPr>
              <a:t>小于</a:t>
            </a:r>
          </a:p>
        </p:txBody>
      </p:sp>
      <p:sp>
        <p:nvSpPr>
          <p:cNvPr id="7" name="文本框 6"/>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8" name="文本框 7"/>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2297" name="图片 8"/>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12298" name="图片 9"/>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2299" name="文本框 10"/>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2" name="图片 11"/>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1"/>
      <p:bldP spid="29" grpId="2"/>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3314" name="矩形 1"/>
          <p:cNvSpPr/>
          <p:nvPr/>
        </p:nvSpPr>
        <p:spPr>
          <a:xfrm>
            <a:off x="863600" y="1653117"/>
            <a:ext cx="10801352" cy="812800"/>
          </a:xfrm>
          <a:prstGeom prst="rect">
            <a:avLst/>
          </a:prstGeom>
          <a:noFill/>
          <a:ln w="9525">
            <a:noFill/>
          </a:ln>
        </p:spPr>
        <p:txBody>
          <a:bodyPr>
            <a:spAutoFit/>
          </a:bodyPr>
          <a:lstStyle>
            <a:defPPr>
              <a:defRPr lang="en-US"/>
            </a:defPPr>
          </a:lstStyle>
          <a:p>
            <a:pPr algn="just">
              <a:lnSpc>
                <a:spcPct val="120000"/>
              </a:lnSpc>
              <a:buNone/>
            </a:pPr>
            <a:r>
              <a:rPr lang="en-US" altLang="zh-CN" sz="3733" b="1">
                <a:solidFill>
                  <a:schemeClr val="bg1"/>
                </a:solidFill>
                <a:latin typeface="Times New Roman" pitchFamily="18" charset="0"/>
                <a:ea typeface="黑体" pitchFamily="49" charset="-122"/>
              </a:rPr>
              <a:t>3.</a:t>
            </a:r>
            <a:r>
              <a:rPr lang="zh-CN" altLang="en-US" sz="3733" b="1">
                <a:solidFill>
                  <a:schemeClr val="bg1"/>
                </a:solidFill>
                <a:latin typeface="Times New Roman" pitchFamily="18" charset="0"/>
                <a:ea typeface="黑体" pitchFamily="49" charset="-122"/>
              </a:rPr>
              <a:t>潜水艇</a:t>
            </a:r>
            <a:r>
              <a:rPr lang="en-US" altLang="zh-CN" sz="3733" b="1">
                <a:solidFill>
                  <a:schemeClr val="bg1"/>
                </a:solidFill>
                <a:latin typeface="Times New Roman" pitchFamily="18" charset="0"/>
                <a:ea typeface="黑体" pitchFamily="49" charset="-122"/>
              </a:rPr>
              <a:t>:</a:t>
            </a:r>
            <a:r>
              <a:rPr lang="zh-CN" altLang="en-US" sz="3733" b="1">
                <a:solidFill>
                  <a:schemeClr val="bg1"/>
                </a:solidFill>
                <a:latin typeface="Times New Roman" pitchFamily="18" charset="0"/>
                <a:ea typeface="黑体" pitchFamily="49" charset="-122"/>
              </a:rPr>
              <a:t>靠改变</a:t>
            </a:r>
            <a:r>
              <a:rPr lang="en-US" altLang="zh-CN" sz="3733" b="1">
                <a:solidFill>
                  <a:schemeClr val="bg1"/>
                </a:solidFill>
                <a:latin typeface="Times New Roman" pitchFamily="18" charset="0"/>
                <a:ea typeface="黑体" pitchFamily="49" charset="-122"/>
              </a:rPr>
              <a:t>____________</a:t>
            </a:r>
            <a:r>
              <a:rPr lang="zh-CN" altLang="en-US" sz="3733" b="1">
                <a:solidFill>
                  <a:schemeClr val="bg1"/>
                </a:solidFill>
                <a:latin typeface="Times New Roman" pitchFamily="18" charset="0"/>
                <a:ea typeface="黑体" pitchFamily="49" charset="-122"/>
              </a:rPr>
              <a:t>来实现上浮和下潜。</a:t>
            </a:r>
          </a:p>
        </p:txBody>
      </p:sp>
      <p:sp>
        <p:nvSpPr>
          <p:cNvPr id="3" name="矩形 2"/>
          <p:cNvSpPr/>
          <p:nvPr/>
        </p:nvSpPr>
        <p:spPr>
          <a:xfrm>
            <a:off x="853017" y="2870200"/>
            <a:ext cx="10464800" cy="2190751"/>
          </a:xfrm>
          <a:prstGeom prst="rect">
            <a:avLst/>
          </a:prstGeom>
          <a:noFill/>
          <a:ln w="9525">
            <a:noFill/>
          </a:ln>
        </p:spPr>
        <p:txBody>
          <a:bodyPr>
            <a:spAutoFit/>
          </a:bodyPr>
          <a:lstStyle>
            <a:defPPr>
              <a:defRPr lang="en-US"/>
            </a:defPPr>
          </a:lstStyle>
          <a:p>
            <a:pPr algn="just">
              <a:lnSpc>
                <a:spcPct val="120000"/>
              </a:lnSpc>
              <a:buNone/>
            </a:pPr>
            <a:r>
              <a:rPr lang="en-US" altLang="zh-CN" sz="3733" b="1">
                <a:solidFill>
                  <a:schemeClr val="bg1"/>
                </a:solidFill>
                <a:latin typeface="Times New Roman" pitchFamily="18" charset="0"/>
                <a:ea typeface="黑体" pitchFamily="49" charset="-122"/>
              </a:rPr>
              <a:t>4.</a:t>
            </a:r>
            <a:r>
              <a:rPr lang="zh-CN" altLang="en-US" sz="3733" b="1">
                <a:solidFill>
                  <a:schemeClr val="bg1"/>
                </a:solidFill>
                <a:latin typeface="Times New Roman" pitchFamily="18" charset="0"/>
                <a:ea typeface="黑体" pitchFamily="49" charset="-122"/>
              </a:rPr>
              <a:t>热气球</a:t>
            </a:r>
            <a:r>
              <a:rPr lang="en-US" altLang="zh-CN" sz="3733" b="1">
                <a:solidFill>
                  <a:schemeClr val="bg1"/>
                </a:solidFill>
                <a:latin typeface="Times New Roman" pitchFamily="18" charset="0"/>
                <a:ea typeface="黑体" pitchFamily="49" charset="-122"/>
              </a:rPr>
              <a:t>:</a:t>
            </a:r>
            <a:r>
              <a:rPr lang="zh-CN" altLang="en-US" sz="3733" b="1">
                <a:solidFill>
                  <a:schemeClr val="bg1"/>
                </a:solidFill>
                <a:latin typeface="Times New Roman" pitchFamily="18" charset="0"/>
                <a:ea typeface="黑体" pitchFamily="49" charset="-122"/>
              </a:rPr>
              <a:t>当热气球内部气体的密度比其外部气体的密度小到一定程度时，气球受到的重力</a:t>
            </a:r>
            <a:r>
              <a:rPr lang="en-US" altLang="zh-CN" sz="3733" b="1">
                <a:solidFill>
                  <a:schemeClr val="bg1"/>
                </a:solidFill>
                <a:latin typeface="Times New Roman" pitchFamily="18" charset="0"/>
                <a:ea typeface="黑体" pitchFamily="49" charset="-122"/>
              </a:rPr>
              <a:t>______</a:t>
            </a:r>
            <a:r>
              <a:rPr lang="zh-CN" altLang="en-US" sz="3733" b="1">
                <a:solidFill>
                  <a:schemeClr val="bg1"/>
                </a:solidFill>
                <a:latin typeface="Times New Roman" pitchFamily="18" charset="0"/>
                <a:ea typeface="黑体" pitchFamily="49" charset="-122"/>
              </a:rPr>
              <a:t>浮力，热气球便上升。</a:t>
            </a:r>
          </a:p>
        </p:txBody>
      </p:sp>
      <p:sp>
        <p:nvSpPr>
          <p:cNvPr id="4" name="矩形 3"/>
          <p:cNvSpPr/>
          <p:nvPr/>
        </p:nvSpPr>
        <p:spPr>
          <a:xfrm>
            <a:off x="4569884" y="1587500"/>
            <a:ext cx="2442633" cy="778933"/>
          </a:xfrm>
          <a:prstGeom prst="rect">
            <a:avLst/>
          </a:prstGeom>
          <a:noFill/>
          <a:ln w="9525">
            <a:noFill/>
          </a:ln>
        </p:spPr>
        <p:txBody>
          <a:bodyPr>
            <a:spAutoFit/>
          </a:bodyPr>
          <a:lstStyle>
            <a:defPPr>
              <a:defRPr lang="en-US"/>
            </a:defPPr>
          </a:lstStyle>
          <a:p>
            <a:r>
              <a:rPr lang="zh-CN" altLang="en-US" sz="4267" b="1">
                <a:solidFill>
                  <a:srgbClr val="FF00FF"/>
                </a:solidFill>
                <a:latin typeface="楷体" panose="02010609060101010101" pitchFamily="49" charset="-122"/>
                <a:ea typeface="楷体" panose="02010609060101010101" pitchFamily="49" charset="-122"/>
              </a:rPr>
              <a:t>自身重力</a:t>
            </a:r>
          </a:p>
        </p:txBody>
      </p:sp>
      <p:sp>
        <p:nvSpPr>
          <p:cNvPr id="5" name="文本框 4"/>
          <p:cNvSpPr txBox="1"/>
          <p:nvPr/>
        </p:nvSpPr>
        <p:spPr>
          <a:xfrm>
            <a:off x="9829800" y="3486151"/>
            <a:ext cx="1634067" cy="781049"/>
          </a:xfrm>
          <a:prstGeom prst="rect">
            <a:avLst/>
          </a:prstGeom>
          <a:noFill/>
          <a:ln w="9525">
            <a:noFill/>
          </a:ln>
        </p:spPr>
        <p:txBody>
          <a:bodyPr>
            <a:spAutoFit/>
          </a:bodyPr>
          <a:lstStyle>
            <a:defPPr>
              <a:defRPr lang="en-US"/>
            </a:defPPr>
          </a:lstStyle>
          <a:p>
            <a:r>
              <a:rPr lang="zh-CN" altLang="en-US" sz="4267" b="1">
                <a:solidFill>
                  <a:srgbClr val="FF00FF"/>
                </a:solidFill>
                <a:latin typeface="楷体" panose="02010609060101010101" pitchFamily="49" charset="-122"/>
                <a:ea typeface="楷体" panose="02010609060101010101" pitchFamily="49" charset="-122"/>
              </a:rPr>
              <a:t>小于</a:t>
            </a:r>
          </a:p>
        </p:txBody>
      </p:sp>
      <p:sp>
        <p:nvSpPr>
          <p:cNvPr id="6" name="文本框 5"/>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7" name="文本框 6"/>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3320" name="图片 7"/>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13321" name="图片 8"/>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3322" name="文本框 9"/>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1" name="图片 10"/>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14338" name="Group 63"/>
          <p:cNvGrpSpPr/>
          <p:nvPr/>
        </p:nvGrpSpPr>
        <p:grpSpPr>
          <a:xfrm>
            <a:off x="4675718" y="165100"/>
            <a:ext cx="2840567" cy="685800"/>
            <a:chOff x="4922" y="1235"/>
            <a:chExt cx="2385" cy="576"/>
          </a:xfrm>
        </p:grpSpPr>
        <p:sp>
          <p:nvSpPr>
            <p:cNvPr id="14347" name="Rectangle 59"/>
            <p:cNvSpPr/>
            <p:nvPr/>
          </p:nvSpPr>
          <p:spPr>
            <a:xfrm>
              <a:off x="4922" y="1235"/>
              <a:ext cx="2299" cy="576"/>
            </a:xfrm>
            <a:prstGeom prst="rect">
              <a:avLst/>
            </a:prstGeom>
            <a:solidFill>
              <a:srgbClr val="FF6600"/>
            </a:solidFill>
            <a:ln w="9525" cap="flat" cmpd="sng">
              <a:solidFill>
                <a:srgbClr val="FF6600"/>
              </a:solidFill>
              <a:prstDash val="solid"/>
              <a:miter/>
              <a:headEnd type="none" w="med" len="med"/>
              <a:tailEnd type="none" w="med" len="med"/>
            </a:ln>
            <a:effectLst>
              <a:outerShdw dist="35921" dir="2699999" algn="ctr" rotWithShape="0">
                <a:srgbClr val="7D7547"/>
              </a:outerShdw>
            </a:effectLst>
          </p:spPr>
          <p:txBody>
            <a:bodyPr wrap="none" anchor="ctr" anchorCtr="0"/>
            <a:lstStyle>
              <a:defPPr>
                <a:defRPr lang="en-US"/>
              </a:defPPr>
            </a:lstStyle>
            <a:p>
              <a:endParaRPr lang="zh-CN" altLang="en-US" sz="1800">
                <a:latin typeface="Calibri" pitchFamily="34" charset="0"/>
                <a:ea typeface="等线" panose="02010600030101010101" pitchFamily="2" charset="-122"/>
              </a:endParaRPr>
            </a:p>
          </p:txBody>
        </p:sp>
        <p:sp>
          <p:nvSpPr>
            <p:cNvPr id="14348" name="AutoShape 60"/>
            <p:cNvSpPr/>
            <p:nvPr/>
          </p:nvSpPr>
          <p:spPr>
            <a:xfrm>
              <a:off x="4922" y="1235"/>
              <a:ext cx="424" cy="576"/>
            </a:xfrm>
            <a:prstGeom prst="homePlate">
              <a:avLst>
                <a:gd name="adj" fmla="val 25000"/>
              </a:avLst>
            </a:prstGeom>
            <a:solidFill>
              <a:srgbClr val="CCCC00"/>
            </a:solidFill>
            <a:ln w="9525" cap="flat" cmpd="sng">
              <a:solidFill>
                <a:srgbClr val="CCCC00"/>
              </a:solidFill>
              <a:prstDash val="solid"/>
              <a:miter/>
              <a:headEnd type="none" w="med" len="med"/>
              <a:tailEnd type="none" w="med" len="med"/>
            </a:ln>
          </p:spPr>
          <p:txBody>
            <a:bodyPr wrap="none" anchor="ctr" anchorCtr="0"/>
            <a:lstStyle>
              <a:defPPr>
                <a:defRPr lang="en-US"/>
              </a:defPPr>
            </a:lstStyle>
            <a:p>
              <a:endParaRPr lang="zh-CN" altLang="zh-CN" sz="1800">
                <a:latin typeface="Arial" pitchFamily="34" charset="0"/>
                <a:ea typeface="等线" panose="02010600030101010101" pitchFamily="2" charset="-122"/>
              </a:endParaRPr>
            </a:p>
          </p:txBody>
        </p:sp>
        <p:sp>
          <p:nvSpPr>
            <p:cNvPr id="12" name="Rectangle 2"/>
            <p:cNvSpPr>
              <a:spLocks noChangeArrowheads="1"/>
            </p:cNvSpPr>
            <p:nvPr/>
          </p:nvSpPr>
          <p:spPr bwMode="auto">
            <a:xfrm>
              <a:off x="5259" y="1356"/>
              <a:ext cx="2048" cy="44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defPPr>
                <a:defRPr lang="en-US"/>
              </a:defPPr>
              <a:lvl1pPr marL="0" lvl="0" indent="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8pPr>
              <a:lvl9pPr marL="5181600" indent="-304800" defTabSz="609600" eaLnBrk="0" fontAlgn="base" hangingPunct="0">
                <a:spcBef>
                  <a:spcPct val="0"/>
                </a:spcBef>
                <a:spcAft>
                  <a:spcPct val="0"/>
                </a:spcAft>
                <a:defRPr>
                  <a:solidFill>
                    <a:schemeClr val="tx1"/>
                  </a:solidFill>
                  <a:latin typeface="Calibri" pitchFamily="34" charset="0"/>
                </a:defRPr>
              </a:lvl9pPr>
            </a:lstStyle>
            <a:p>
              <a:pPr marL="0" marR="0" lvl="0" indent="0" algn="l" defTabSz="457200" rtl="0" eaLnBrk="0" fontAlgn="base" latinLnBrk="0" hangingPunct="0">
                <a:lnSpc>
                  <a:spcPct val="100000"/>
                </a:lnSpc>
                <a:spcBef>
                  <a:spcPct val="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Calibri" pitchFamily="34" charset="0"/>
                  <a:ea typeface="+mn-ea"/>
                  <a:cs typeface="+mn-cs"/>
                </a:rPr>
                <a:t>随堂练习</a:t>
              </a:r>
              <a:endPar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Calibri" pitchFamily="34" charset="0"/>
                <a:ea typeface="+mn-ea"/>
                <a:cs typeface="+mn-cs"/>
              </a:endParaRPr>
            </a:p>
          </p:txBody>
        </p:sp>
      </p:grpSp>
      <p:sp>
        <p:nvSpPr>
          <p:cNvPr id="14339" name="矩形 1"/>
          <p:cNvSpPr/>
          <p:nvPr/>
        </p:nvSpPr>
        <p:spPr>
          <a:xfrm>
            <a:off x="575733" y="1035051"/>
            <a:ext cx="11040534" cy="5293783"/>
          </a:xfrm>
          <a:prstGeom prst="rect">
            <a:avLst/>
          </a:prstGeom>
          <a:noFill/>
          <a:ln w="9525">
            <a:noFill/>
          </a:ln>
        </p:spPr>
        <p:txBody>
          <a:bodyPr>
            <a:spAutoFit/>
          </a:bodyPr>
          <a:lstStyle>
            <a:defPPr>
              <a:defRPr lang="en-US"/>
            </a:defPPr>
          </a:lstStyle>
          <a:p>
            <a:pPr algn="just">
              <a:buNone/>
            </a:pPr>
            <a:r>
              <a:rPr lang="en-US" altLang="zh-CN" sz="3733" b="1">
                <a:solidFill>
                  <a:schemeClr val="bg1"/>
                </a:solidFill>
                <a:latin typeface="Times New Roman" pitchFamily="18" charset="0"/>
                <a:ea typeface="黑体" pitchFamily="49" charset="-122"/>
              </a:rPr>
              <a:t>1.</a:t>
            </a:r>
            <a:r>
              <a:rPr lang="zh-CN" altLang="en-US" sz="3733" b="1">
                <a:solidFill>
                  <a:schemeClr val="bg1"/>
                </a:solidFill>
                <a:latin typeface="Times New Roman" pitchFamily="18" charset="0"/>
                <a:ea typeface="黑体" pitchFamily="49" charset="-122"/>
              </a:rPr>
              <a:t>下列关于浮力的说法中，正确的是（       ）</a:t>
            </a:r>
            <a:endParaRPr lang="en-US" altLang="zh-CN" sz="3733" b="1">
              <a:solidFill>
                <a:schemeClr val="bg1"/>
              </a:solidFill>
              <a:latin typeface="Times New Roman" pitchFamily="18" charset="0"/>
              <a:ea typeface="黑体" pitchFamily="49" charset="-122"/>
            </a:endParaRPr>
          </a:p>
          <a:p>
            <a:pPr algn="just">
              <a:buNone/>
            </a:pPr>
            <a:r>
              <a:rPr lang="en-US" altLang="zh-CN" sz="3733" b="1">
                <a:solidFill>
                  <a:schemeClr val="bg1"/>
                </a:solidFill>
                <a:latin typeface="Times New Roman" pitchFamily="18" charset="0"/>
                <a:ea typeface="黑体" pitchFamily="49" charset="-122"/>
              </a:rPr>
              <a:t>A.</a:t>
            </a:r>
            <a:r>
              <a:rPr lang="zh-CN" altLang="en-US" sz="3733" b="1">
                <a:solidFill>
                  <a:schemeClr val="bg1"/>
                </a:solidFill>
                <a:latin typeface="Times New Roman" pitchFamily="18" charset="0"/>
                <a:ea typeface="黑体" pitchFamily="49" charset="-122"/>
              </a:rPr>
              <a:t>只要液体的密度越大，物体所受到的浮力就一定越大</a:t>
            </a:r>
          </a:p>
          <a:p>
            <a:pPr algn="just">
              <a:buNone/>
            </a:pPr>
            <a:r>
              <a:rPr lang="en-US" altLang="zh-CN" sz="3733" b="1">
                <a:solidFill>
                  <a:schemeClr val="bg1"/>
                </a:solidFill>
                <a:latin typeface="Times New Roman" pitchFamily="18" charset="0"/>
                <a:ea typeface="黑体" pitchFamily="49" charset="-122"/>
              </a:rPr>
              <a:t>B.</a:t>
            </a:r>
            <a:r>
              <a:rPr lang="zh-CN" altLang="en-US" sz="3733" b="1">
                <a:solidFill>
                  <a:schemeClr val="bg1"/>
                </a:solidFill>
                <a:latin typeface="Times New Roman" pitchFamily="18" charset="0"/>
                <a:ea typeface="黑体" pitchFamily="49" charset="-122"/>
              </a:rPr>
              <a:t>只要物体的体积越大，物体所受到的浮力就一定越大</a:t>
            </a:r>
          </a:p>
          <a:p>
            <a:pPr algn="just">
              <a:buNone/>
            </a:pPr>
            <a:r>
              <a:rPr lang="en-US" altLang="zh-CN" sz="3733" b="1">
                <a:solidFill>
                  <a:schemeClr val="bg1"/>
                </a:solidFill>
                <a:latin typeface="Times New Roman" pitchFamily="18" charset="0"/>
                <a:ea typeface="黑体" pitchFamily="49" charset="-122"/>
              </a:rPr>
              <a:t>C.</a:t>
            </a:r>
            <a:r>
              <a:rPr lang="zh-CN" altLang="en-US" sz="3733" b="1">
                <a:solidFill>
                  <a:schemeClr val="bg1"/>
                </a:solidFill>
                <a:latin typeface="Times New Roman" pitchFamily="18" charset="0"/>
                <a:ea typeface="黑体" pitchFamily="49" charset="-122"/>
              </a:rPr>
              <a:t>阿基米德原理只适合于液体，不适合于气体</a:t>
            </a:r>
          </a:p>
          <a:p>
            <a:pPr algn="just">
              <a:buNone/>
            </a:pPr>
            <a:r>
              <a:rPr lang="en-US" altLang="zh-CN" sz="3733" b="1">
                <a:solidFill>
                  <a:schemeClr val="bg1"/>
                </a:solidFill>
                <a:latin typeface="Times New Roman" pitchFamily="18" charset="0"/>
                <a:ea typeface="黑体" pitchFamily="49" charset="-122"/>
              </a:rPr>
              <a:t>D.</a:t>
            </a:r>
            <a:r>
              <a:rPr lang="zh-CN" altLang="en-US" sz="3733" b="1">
                <a:solidFill>
                  <a:schemeClr val="bg1"/>
                </a:solidFill>
                <a:latin typeface="Times New Roman" pitchFamily="18" charset="0"/>
                <a:ea typeface="黑体" pitchFamily="49" charset="-122"/>
              </a:rPr>
              <a:t>浸入液体中的物体所受浮力的大小等于被物体排开的液体所受的重力，与物体的形状及浸没在液体中的深度无关</a:t>
            </a:r>
          </a:p>
        </p:txBody>
      </p:sp>
      <p:sp>
        <p:nvSpPr>
          <p:cNvPr id="10" name="矩形 9"/>
          <p:cNvSpPr/>
          <p:nvPr/>
        </p:nvSpPr>
        <p:spPr>
          <a:xfrm>
            <a:off x="8803218" y="933451"/>
            <a:ext cx="1536700" cy="778933"/>
          </a:xfrm>
          <a:prstGeom prst="rect">
            <a:avLst/>
          </a:prstGeom>
          <a:noFill/>
        </p:spPr>
        <p:txBody>
          <a:bodyPr>
            <a:spAutoFit/>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r>
              <a:rPr kumimoji="0" lang="en-US" altLang="zh-CN" sz="4267" b="1" i="0" u="none" strike="noStrike" kern="1200" cap="none" spc="0" normalizeH="0" baseline="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rPr>
              <a:t>D</a:t>
            </a:r>
            <a:endParaRPr kumimoji="0" lang="zh-CN" altLang="en-US" sz="4267" b="1" i="0" u="none" strike="noStrike" kern="1200" cap="none" spc="0" normalizeH="0" baseline="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endParaRPr>
          </a:p>
        </p:txBody>
      </p:sp>
      <p:sp>
        <p:nvSpPr>
          <p:cNvPr id="8" name="文本框 7"/>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9" name="文本框 8"/>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4343" name="图片 10"/>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14344" name="图片 12"/>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4345" name="文本框 13"/>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5" name="图片 14"/>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5362" name="矩形 1"/>
          <p:cNvSpPr/>
          <p:nvPr/>
        </p:nvSpPr>
        <p:spPr>
          <a:xfrm>
            <a:off x="575733" y="865718"/>
            <a:ext cx="11040534" cy="5179483"/>
          </a:xfrm>
          <a:prstGeom prst="rect">
            <a:avLst/>
          </a:prstGeom>
          <a:noFill/>
          <a:ln w="9525">
            <a:noFill/>
          </a:ln>
        </p:spPr>
        <p:txBody>
          <a:bodyPr>
            <a:spAutoFit/>
          </a:bodyPr>
          <a:lstStyle>
            <a:defPPr>
              <a:defRPr lang="en-US"/>
            </a:defPPr>
          </a:lstStyle>
          <a:p>
            <a:pPr algn="just" eaLnBrk="1" hangingPunct="1">
              <a:lnSpc>
                <a:spcPct val="110000"/>
              </a:lnSpc>
              <a:buNone/>
            </a:pPr>
            <a:r>
              <a:rPr lang="en-US" altLang="zh-CN" sz="3733" b="1">
                <a:solidFill>
                  <a:schemeClr val="bg1"/>
                </a:solidFill>
                <a:latin typeface="Times New Roman" pitchFamily="18" charset="0"/>
                <a:ea typeface="黑体" pitchFamily="49" charset="-122"/>
              </a:rPr>
              <a:t>2.</a:t>
            </a:r>
            <a:r>
              <a:rPr lang="zh-CN" altLang="en-US" sz="3733" b="1">
                <a:solidFill>
                  <a:schemeClr val="bg1"/>
                </a:solidFill>
                <a:latin typeface="Times New Roman" pitchFamily="18" charset="0"/>
                <a:ea typeface="黑体" pitchFamily="49" charset="-122"/>
              </a:rPr>
              <a:t>甲、乙两个完全相同的杯子盛有不同浓度的盐水，将同一个鸡蛋先后放入其中，当鸡蛋静止时，两个杯子中液面恰好相平，鸡蛋所处的位置如图所示，则（       ）</a:t>
            </a:r>
            <a:endParaRPr lang="en-US" altLang="zh-CN" sz="3733" b="1">
              <a:solidFill>
                <a:schemeClr val="bg1"/>
              </a:solidFill>
              <a:latin typeface="Times New Roman" pitchFamily="18" charset="0"/>
              <a:ea typeface="黑体" pitchFamily="49" charset="-122"/>
            </a:endParaRPr>
          </a:p>
          <a:p>
            <a:pPr algn="just">
              <a:lnSpc>
                <a:spcPct val="110000"/>
              </a:lnSpc>
              <a:buNone/>
            </a:pPr>
            <a:r>
              <a:rPr lang="en-US" altLang="zh-CN" sz="3733" b="1">
                <a:solidFill>
                  <a:schemeClr val="bg1"/>
                </a:solidFill>
                <a:latin typeface="Times New Roman" pitchFamily="18" charset="0"/>
                <a:ea typeface="黑体" pitchFamily="49" charset="-122"/>
              </a:rPr>
              <a:t>A.</a:t>
            </a:r>
            <a:r>
              <a:rPr lang="zh-CN" altLang="en-US" sz="3733" b="1">
                <a:solidFill>
                  <a:schemeClr val="bg1"/>
                </a:solidFill>
                <a:latin typeface="Times New Roman" pitchFamily="18" charset="0"/>
                <a:ea typeface="黑体" pitchFamily="49" charset="-122"/>
              </a:rPr>
              <a:t>甲杯中的盐水密度较大</a:t>
            </a:r>
          </a:p>
          <a:p>
            <a:pPr algn="just">
              <a:lnSpc>
                <a:spcPct val="110000"/>
              </a:lnSpc>
              <a:buNone/>
            </a:pPr>
            <a:r>
              <a:rPr lang="en-US" altLang="zh-CN" sz="3733" b="1">
                <a:solidFill>
                  <a:schemeClr val="bg1"/>
                </a:solidFill>
                <a:latin typeface="Times New Roman" pitchFamily="18" charset="0"/>
                <a:ea typeface="黑体" pitchFamily="49" charset="-122"/>
              </a:rPr>
              <a:t>B.</a:t>
            </a:r>
            <a:r>
              <a:rPr lang="zh-CN" altLang="en-US" sz="3733" b="1">
                <a:solidFill>
                  <a:schemeClr val="bg1"/>
                </a:solidFill>
                <a:latin typeface="Times New Roman" pitchFamily="18" charset="0"/>
                <a:ea typeface="黑体" pitchFamily="49" charset="-122"/>
              </a:rPr>
              <a:t>乙杯底部所受液体的压强较大</a:t>
            </a:r>
          </a:p>
          <a:p>
            <a:pPr algn="just">
              <a:lnSpc>
                <a:spcPct val="110000"/>
              </a:lnSpc>
              <a:buNone/>
            </a:pPr>
            <a:r>
              <a:rPr lang="en-US" altLang="zh-CN" sz="3733" b="1">
                <a:solidFill>
                  <a:schemeClr val="bg1"/>
                </a:solidFill>
                <a:latin typeface="Times New Roman" pitchFamily="18" charset="0"/>
                <a:ea typeface="黑体" pitchFamily="49" charset="-122"/>
              </a:rPr>
              <a:t>C.</a:t>
            </a:r>
            <a:r>
              <a:rPr lang="zh-CN" altLang="en-US" sz="3733" b="1">
                <a:solidFill>
                  <a:schemeClr val="bg1"/>
                </a:solidFill>
                <a:latin typeface="Times New Roman" pitchFamily="18" charset="0"/>
                <a:ea typeface="黑体" pitchFamily="49" charset="-122"/>
              </a:rPr>
              <a:t>甲杯底部所受的液体压力较大</a:t>
            </a:r>
          </a:p>
          <a:p>
            <a:pPr algn="just">
              <a:lnSpc>
                <a:spcPct val="110000"/>
              </a:lnSpc>
              <a:buNone/>
            </a:pPr>
            <a:r>
              <a:rPr lang="en-US" altLang="zh-CN" sz="3733" b="1">
                <a:solidFill>
                  <a:schemeClr val="bg1"/>
                </a:solidFill>
                <a:latin typeface="Times New Roman" pitchFamily="18" charset="0"/>
                <a:ea typeface="黑体" pitchFamily="49" charset="-122"/>
              </a:rPr>
              <a:t>D.</a:t>
            </a:r>
            <a:r>
              <a:rPr lang="zh-CN" altLang="en-US" sz="3733" b="1">
                <a:solidFill>
                  <a:schemeClr val="bg1"/>
                </a:solidFill>
                <a:latin typeface="Times New Roman" pitchFamily="18" charset="0"/>
                <a:ea typeface="黑体" pitchFamily="49" charset="-122"/>
              </a:rPr>
              <a:t>鸡蛋在乙杯中受到的浮力较大</a:t>
            </a:r>
          </a:p>
        </p:txBody>
      </p:sp>
      <p:pic>
        <p:nvPicPr>
          <p:cNvPr id="15363" name="图片 3"/>
          <p:cNvPicPr>
            <a:picLocks noChangeAspect="1"/>
          </p:cNvPicPr>
          <p:nvPr/>
        </p:nvPicPr>
        <p:blipFill>
          <a:blip r:embed="rId2"/>
          <a:stretch>
            <a:fillRect/>
          </a:stretch>
        </p:blipFill>
        <p:spPr>
          <a:xfrm>
            <a:off x="7971367" y="3331633"/>
            <a:ext cx="3644900" cy="2660651"/>
          </a:xfrm>
          <a:prstGeom prst="rect">
            <a:avLst/>
          </a:prstGeom>
          <a:noFill/>
          <a:ln w="9525">
            <a:noFill/>
          </a:ln>
        </p:spPr>
      </p:pic>
      <p:sp>
        <p:nvSpPr>
          <p:cNvPr id="6" name="矩形 5"/>
          <p:cNvSpPr/>
          <p:nvPr/>
        </p:nvSpPr>
        <p:spPr>
          <a:xfrm>
            <a:off x="1784351" y="2677584"/>
            <a:ext cx="1536700" cy="781051"/>
          </a:xfrm>
          <a:prstGeom prst="rect">
            <a:avLst/>
          </a:prstGeom>
          <a:noFill/>
        </p:spPr>
        <p:txBody>
          <a:bodyPr>
            <a:spAutoFit/>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r>
              <a:rPr kumimoji="0" lang="en-US" altLang="zh-CN" sz="4267" b="1" i="0" u="none" strike="noStrike" kern="1200" cap="none" spc="0" normalizeH="0" baseline="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rPr>
              <a:t>B</a:t>
            </a:r>
            <a:endParaRPr kumimoji="0" lang="zh-CN" altLang="en-US" sz="4267" b="1" i="0" u="none" strike="noStrike" kern="1200" cap="none" spc="0" normalizeH="0" baseline="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endParaRPr>
          </a:p>
        </p:txBody>
      </p:sp>
      <p:sp>
        <p:nvSpPr>
          <p:cNvPr id="5" name="文本框 4"/>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7" name="文本框 6"/>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5367" name="图片 7"/>
          <p:cNvPicPr>
            <a:picLocks noChangeAspect="1"/>
          </p:cNvPicPr>
          <p:nvPr/>
        </p:nvPicPr>
        <p:blipFill>
          <a:blip r:embed="rId3"/>
          <a:stretch>
            <a:fillRect/>
          </a:stretch>
        </p:blipFill>
        <p:spPr>
          <a:xfrm>
            <a:off x="4946651" y="6858000"/>
            <a:ext cx="1943100" cy="438151"/>
          </a:xfrm>
          <a:prstGeom prst="rect">
            <a:avLst/>
          </a:prstGeom>
          <a:noFill/>
          <a:ln w="9525">
            <a:noFill/>
          </a:ln>
        </p:spPr>
      </p:pic>
      <p:pic>
        <p:nvPicPr>
          <p:cNvPr id="15368" name="图片 8"/>
          <p:cNvPicPr>
            <a:picLocks noChangeAspect="1"/>
          </p:cNvPicPr>
          <p:nvPr/>
        </p:nvPicPr>
        <p:blipFill>
          <a:blip r:embed="rId4"/>
          <a:stretch>
            <a:fillRect/>
          </a:stretch>
        </p:blipFill>
        <p:spPr>
          <a:xfrm>
            <a:off x="12172952" y="2722033"/>
            <a:ext cx="480483" cy="1413933"/>
          </a:xfrm>
          <a:prstGeom prst="rect">
            <a:avLst/>
          </a:prstGeom>
          <a:noFill/>
          <a:ln w="9525">
            <a:noFill/>
          </a:ln>
        </p:spPr>
      </p:pic>
      <p:sp>
        <p:nvSpPr>
          <p:cNvPr id="15369" name="文本框 9"/>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1" name="图片 10"/>
          <p:cNvPicPr>
            <a:picLocks noChangeAspect="1"/>
          </p:cNvPicPr>
          <p:nvPr/>
        </p:nvPicPr>
        <p:blipFill>
          <a:blip r:embed="rId5">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6386" name="矩形 1"/>
          <p:cNvSpPr/>
          <p:nvPr/>
        </p:nvSpPr>
        <p:spPr>
          <a:xfrm>
            <a:off x="575733" y="1155700"/>
            <a:ext cx="11040534" cy="4546600"/>
          </a:xfrm>
          <a:prstGeom prst="rect">
            <a:avLst/>
          </a:prstGeom>
          <a:noFill/>
          <a:ln w="9525">
            <a:noFill/>
          </a:ln>
        </p:spPr>
        <p:txBody>
          <a:bodyPr>
            <a:spAutoFit/>
          </a:bodyPr>
          <a:lstStyle>
            <a:defPPr>
              <a:defRPr lang="en-US"/>
            </a:defPPr>
          </a:lstStyle>
          <a:p>
            <a:pPr algn="just" eaLnBrk="1" hangingPunct="1">
              <a:lnSpc>
                <a:spcPct val="110000"/>
              </a:lnSpc>
              <a:buNone/>
            </a:pPr>
            <a:r>
              <a:rPr lang="en-US" altLang="zh-CN" sz="3733" b="1">
                <a:solidFill>
                  <a:schemeClr val="bg1"/>
                </a:solidFill>
                <a:latin typeface="Times New Roman" pitchFamily="18" charset="0"/>
                <a:ea typeface="黑体" pitchFamily="49" charset="-122"/>
              </a:rPr>
              <a:t>3.</a:t>
            </a:r>
            <a:r>
              <a:rPr lang="zh-CN" altLang="en-US" sz="3733" b="1">
                <a:solidFill>
                  <a:schemeClr val="bg1"/>
                </a:solidFill>
                <a:latin typeface="Times New Roman" pitchFamily="18" charset="0"/>
                <a:ea typeface="黑体" pitchFamily="49" charset="-122"/>
              </a:rPr>
              <a:t>某潜水艇总质量为</a:t>
            </a:r>
            <a:r>
              <a:rPr lang="en-US" altLang="zh-CN" sz="3733" b="1">
                <a:solidFill>
                  <a:schemeClr val="bg1"/>
                </a:solidFill>
                <a:latin typeface="Times New Roman" pitchFamily="18" charset="0"/>
                <a:ea typeface="黑体" pitchFamily="49" charset="-122"/>
              </a:rPr>
              <a:t>2.7×10</a:t>
            </a:r>
            <a:r>
              <a:rPr lang="en-US" altLang="zh-CN" sz="3733" b="1" baseline="30000">
                <a:solidFill>
                  <a:schemeClr val="bg1"/>
                </a:solidFill>
                <a:latin typeface="Times New Roman" pitchFamily="18" charset="0"/>
                <a:ea typeface="黑体" pitchFamily="49" charset="-122"/>
              </a:rPr>
              <a:t>3</a:t>
            </a:r>
            <a:r>
              <a:rPr lang="en-US" altLang="zh-CN" sz="3733" b="1">
                <a:solidFill>
                  <a:schemeClr val="bg1"/>
                </a:solidFill>
                <a:latin typeface="Times New Roman" pitchFamily="18" charset="0"/>
                <a:ea typeface="黑体" pitchFamily="49" charset="-122"/>
              </a:rPr>
              <a:t>t</a:t>
            </a:r>
            <a:r>
              <a:rPr lang="zh-CN" altLang="en-US" sz="3733" b="1">
                <a:solidFill>
                  <a:schemeClr val="bg1"/>
                </a:solidFill>
                <a:latin typeface="Times New Roman" pitchFamily="18" charset="0"/>
                <a:ea typeface="黑体" pitchFamily="49" charset="-122"/>
              </a:rPr>
              <a:t>，体积为</a:t>
            </a:r>
            <a:r>
              <a:rPr lang="en-US" altLang="zh-CN" sz="3733" b="1">
                <a:solidFill>
                  <a:schemeClr val="bg1"/>
                </a:solidFill>
                <a:latin typeface="Times New Roman" pitchFamily="18" charset="0"/>
                <a:ea typeface="黑体" pitchFamily="49" charset="-122"/>
              </a:rPr>
              <a:t>3×10</a:t>
            </a:r>
            <a:r>
              <a:rPr lang="en-US" altLang="zh-CN" sz="3733" b="1" baseline="30000">
                <a:solidFill>
                  <a:schemeClr val="bg1"/>
                </a:solidFill>
                <a:latin typeface="Times New Roman" pitchFamily="18" charset="0"/>
                <a:ea typeface="黑体" pitchFamily="49" charset="-122"/>
              </a:rPr>
              <a:t>3</a:t>
            </a:r>
            <a:r>
              <a:rPr lang="en-US" altLang="zh-CN" sz="3733" b="1">
                <a:solidFill>
                  <a:schemeClr val="bg1"/>
                </a:solidFill>
                <a:latin typeface="Times New Roman" pitchFamily="18" charset="0"/>
                <a:ea typeface="黑体" pitchFamily="49" charset="-122"/>
              </a:rPr>
              <a:t>m</a:t>
            </a:r>
            <a:r>
              <a:rPr lang="en-US" altLang="zh-CN" sz="3733" b="1" baseline="30000">
                <a:solidFill>
                  <a:schemeClr val="bg1"/>
                </a:solidFill>
                <a:latin typeface="Times New Roman" pitchFamily="18" charset="0"/>
                <a:ea typeface="黑体" pitchFamily="49" charset="-122"/>
              </a:rPr>
              <a:t>3</a:t>
            </a:r>
            <a:r>
              <a:rPr lang="zh-CN" altLang="en-US" sz="3733" b="1">
                <a:solidFill>
                  <a:schemeClr val="bg1"/>
                </a:solidFill>
                <a:latin typeface="Times New Roman" pitchFamily="18" charset="0"/>
                <a:ea typeface="黑体" pitchFamily="49" charset="-122"/>
              </a:rPr>
              <a:t>，当它浮在海面上时，受到的浮力是</a:t>
            </a:r>
            <a:r>
              <a:rPr lang="en-US" altLang="zh-CN" sz="3733" b="1">
                <a:solidFill>
                  <a:schemeClr val="bg1"/>
                </a:solidFill>
                <a:latin typeface="Times New Roman" pitchFamily="18" charset="0"/>
                <a:ea typeface="黑体" pitchFamily="49" charset="-122"/>
              </a:rPr>
              <a:t>__________N</a:t>
            </a:r>
            <a:r>
              <a:rPr lang="zh-CN" altLang="en-US" sz="3733" b="1">
                <a:solidFill>
                  <a:schemeClr val="bg1"/>
                </a:solidFill>
                <a:latin typeface="Times New Roman" pitchFamily="18" charset="0"/>
                <a:ea typeface="黑体" pitchFamily="49" charset="-122"/>
              </a:rPr>
              <a:t>，当它需要潜入海水中时，它至少要向水舱充入</a:t>
            </a:r>
            <a:r>
              <a:rPr lang="en-US" altLang="zh-CN" sz="3733" b="1">
                <a:solidFill>
                  <a:schemeClr val="bg1"/>
                </a:solidFill>
                <a:latin typeface="Times New Roman" pitchFamily="18" charset="0"/>
                <a:ea typeface="黑体" pitchFamily="49" charset="-122"/>
              </a:rPr>
              <a:t>________ m</a:t>
            </a:r>
            <a:r>
              <a:rPr lang="en-US" altLang="zh-CN" sz="3733" b="1" baseline="30000">
                <a:solidFill>
                  <a:schemeClr val="bg1"/>
                </a:solidFill>
                <a:latin typeface="Times New Roman" pitchFamily="18" charset="0"/>
                <a:ea typeface="黑体" pitchFamily="49" charset="-122"/>
              </a:rPr>
              <a:t>3</a:t>
            </a:r>
            <a:r>
              <a:rPr lang="zh-CN" altLang="en-US" sz="3733" b="1">
                <a:solidFill>
                  <a:schemeClr val="bg1"/>
                </a:solidFill>
                <a:latin typeface="Times New Roman" pitchFamily="18" charset="0"/>
                <a:ea typeface="黑体" pitchFamily="49" charset="-122"/>
              </a:rPr>
              <a:t>的海水，潜水艇潜入海中一定深度时，仪表显示海水的压强为</a:t>
            </a:r>
            <a:r>
              <a:rPr lang="en-US" altLang="zh-CN" sz="3733" b="1">
                <a:solidFill>
                  <a:schemeClr val="bg1"/>
                </a:solidFill>
                <a:latin typeface="Times New Roman" pitchFamily="18" charset="0"/>
                <a:ea typeface="黑体" pitchFamily="49" charset="-122"/>
              </a:rPr>
              <a:t>2×10</a:t>
            </a:r>
            <a:r>
              <a:rPr lang="en-US" altLang="zh-CN" sz="3733" b="1" baseline="30000">
                <a:solidFill>
                  <a:schemeClr val="bg1"/>
                </a:solidFill>
                <a:latin typeface="Times New Roman" pitchFamily="18" charset="0"/>
                <a:ea typeface="黑体" pitchFamily="49" charset="-122"/>
              </a:rPr>
              <a:t>6</a:t>
            </a:r>
            <a:r>
              <a:rPr lang="en-US" altLang="zh-CN" sz="3733" b="1">
                <a:solidFill>
                  <a:schemeClr val="bg1"/>
                </a:solidFill>
                <a:latin typeface="Times New Roman" pitchFamily="18" charset="0"/>
                <a:ea typeface="黑体" pitchFamily="49" charset="-122"/>
              </a:rPr>
              <a:t>Pa</a:t>
            </a:r>
            <a:r>
              <a:rPr lang="zh-CN" altLang="en-US" sz="3733" b="1">
                <a:solidFill>
                  <a:schemeClr val="bg1"/>
                </a:solidFill>
                <a:latin typeface="Times New Roman" pitchFamily="18" charset="0"/>
                <a:ea typeface="黑体" pitchFamily="49" charset="-122"/>
              </a:rPr>
              <a:t>，此时它在海水中的深度为</a:t>
            </a:r>
            <a:r>
              <a:rPr lang="en-US" altLang="zh-CN" sz="3733" b="1">
                <a:solidFill>
                  <a:schemeClr val="bg1"/>
                </a:solidFill>
                <a:latin typeface="Times New Roman" pitchFamily="18" charset="0"/>
                <a:ea typeface="黑体" pitchFamily="49" charset="-122"/>
              </a:rPr>
              <a:t>________m.</a:t>
            </a:r>
            <a:r>
              <a:rPr lang="zh-CN" altLang="en-US" sz="3733" b="1">
                <a:solidFill>
                  <a:schemeClr val="bg1"/>
                </a:solidFill>
                <a:latin typeface="Times New Roman" pitchFamily="18" charset="0"/>
                <a:ea typeface="黑体" pitchFamily="49" charset="-122"/>
              </a:rPr>
              <a:t>（海水密度按</a:t>
            </a:r>
            <a:r>
              <a:rPr lang="en-US" altLang="zh-CN" sz="3733" b="1">
                <a:solidFill>
                  <a:schemeClr val="bg1"/>
                </a:solidFill>
                <a:latin typeface="Times New Roman" pitchFamily="18" charset="0"/>
                <a:ea typeface="黑体" pitchFamily="49" charset="-122"/>
              </a:rPr>
              <a:t>1.0×10</a:t>
            </a:r>
            <a:r>
              <a:rPr lang="en-US" altLang="zh-CN" sz="3733" b="1" baseline="30000">
                <a:solidFill>
                  <a:schemeClr val="bg1"/>
                </a:solidFill>
                <a:latin typeface="Times New Roman" pitchFamily="18" charset="0"/>
                <a:ea typeface="黑体" pitchFamily="49" charset="-122"/>
              </a:rPr>
              <a:t>3</a:t>
            </a:r>
            <a:r>
              <a:rPr lang="en-US" altLang="zh-CN" sz="3733" b="1">
                <a:solidFill>
                  <a:schemeClr val="bg1"/>
                </a:solidFill>
                <a:latin typeface="Times New Roman" pitchFamily="18" charset="0"/>
                <a:ea typeface="黑体" pitchFamily="49" charset="-122"/>
              </a:rPr>
              <a:t>kg/m</a:t>
            </a:r>
            <a:r>
              <a:rPr lang="en-US" altLang="zh-CN" sz="3733" b="1" baseline="30000">
                <a:solidFill>
                  <a:schemeClr val="bg1"/>
                </a:solidFill>
                <a:latin typeface="Times New Roman" pitchFamily="18" charset="0"/>
                <a:ea typeface="黑体" pitchFamily="49" charset="-122"/>
              </a:rPr>
              <a:t>3</a:t>
            </a:r>
            <a:r>
              <a:rPr lang="zh-CN" altLang="en-US" sz="3733" b="1">
                <a:solidFill>
                  <a:schemeClr val="bg1"/>
                </a:solidFill>
                <a:latin typeface="Times New Roman" pitchFamily="18" charset="0"/>
                <a:ea typeface="黑体" pitchFamily="49" charset="-122"/>
              </a:rPr>
              <a:t>计算，</a:t>
            </a:r>
            <a:r>
              <a:rPr lang="en-US" altLang="zh-CN" sz="3733" b="1">
                <a:solidFill>
                  <a:schemeClr val="bg1"/>
                </a:solidFill>
                <a:latin typeface="Times New Roman" pitchFamily="18" charset="0"/>
                <a:ea typeface="黑体" pitchFamily="49" charset="-122"/>
              </a:rPr>
              <a:t>g</a:t>
            </a:r>
            <a:r>
              <a:rPr lang="zh-CN" altLang="en-US" sz="3733" b="1">
                <a:solidFill>
                  <a:schemeClr val="bg1"/>
                </a:solidFill>
                <a:latin typeface="Times New Roman" pitchFamily="18" charset="0"/>
                <a:ea typeface="黑体" pitchFamily="49" charset="-122"/>
              </a:rPr>
              <a:t>＝</a:t>
            </a:r>
            <a:r>
              <a:rPr lang="en-US" altLang="zh-CN" sz="3733" b="1">
                <a:solidFill>
                  <a:schemeClr val="bg1"/>
                </a:solidFill>
                <a:latin typeface="Times New Roman" pitchFamily="18" charset="0"/>
                <a:ea typeface="黑体" pitchFamily="49" charset="-122"/>
              </a:rPr>
              <a:t>10N/ kg</a:t>
            </a:r>
            <a:r>
              <a:rPr lang="zh-CN" altLang="en-US" sz="3733" b="1">
                <a:solidFill>
                  <a:schemeClr val="bg1"/>
                </a:solidFill>
                <a:latin typeface="Times New Roman" pitchFamily="18" charset="0"/>
                <a:ea typeface="黑体" pitchFamily="49" charset="-122"/>
              </a:rPr>
              <a:t>）</a:t>
            </a:r>
          </a:p>
        </p:txBody>
      </p:sp>
      <p:sp>
        <p:nvSpPr>
          <p:cNvPr id="4" name="矩形 3"/>
          <p:cNvSpPr/>
          <p:nvPr/>
        </p:nvSpPr>
        <p:spPr>
          <a:xfrm>
            <a:off x="7890934" y="1701800"/>
            <a:ext cx="2476500" cy="778933"/>
          </a:xfrm>
          <a:prstGeom prst="rect">
            <a:avLst/>
          </a:prstGeom>
          <a:noFill/>
        </p:spPr>
        <p:txBody>
          <a:bodyPr>
            <a:spAutoFit/>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r>
              <a:rPr kumimoji="0" lang="en-US" altLang="zh-CN" sz="4267" b="1" i="0" u="none" strike="noStrike" kern="1200" cap="none" spc="0" normalizeH="0" baseline="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rPr>
              <a:t>2.7×10</a:t>
            </a:r>
            <a:r>
              <a:rPr kumimoji="0" lang="en-US" altLang="zh-CN" sz="4267" b="1" i="0" u="none" strike="noStrike" kern="1200" cap="none" spc="0" normalizeH="0" baseline="3000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rPr>
              <a:t>7</a:t>
            </a:r>
            <a:endParaRPr kumimoji="0" lang="zh-CN" altLang="en-US" sz="4267" b="1" i="0" u="none" strike="noStrike" kern="1200" cap="none" spc="0" normalizeH="0" baseline="3000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endParaRPr>
          </a:p>
        </p:txBody>
      </p:sp>
      <p:sp>
        <p:nvSpPr>
          <p:cNvPr id="5" name="矩形 4"/>
          <p:cNvSpPr/>
          <p:nvPr/>
        </p:nvSpPr>
        <p:spPr>
          <a:xfrm>
            <a:off x="1102784" y="2948518"/>
            <a:ext cx="2478618" cy="781051"/>
          </a:xfrm>
          <a:prstGeom prst="rect">
            <a:avLst/>
          </a:prstGeom>
          <a:noFill/>
        </p:spPr>
        <p:txBody>
          <a:bodyPr>
            <a:spAutoFit/>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r>
              <a:rPr kumimoji="0" lang="en-US" altLang="zh-CN" sz="4267" b="1" i="0" u="none" strike="noStrike" kern="1200" cap="none" spc="0" normalizeH="0" baseline="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rPr>
              <a:t>300</a:t>
            </a:r>
            <a:endParaRPr kumimoji="0" lang="zh-CN" altLang="en-US" sz="4267" b="1" i="0" u="none" strike="noStrike" kern="1200" cap="none" spc="0" normalizeH="0" baseline="3000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endParaRPr>
          </a:p>
        </p:txBody>
      </p:sp>
      <p:sp>
        <p:nvSpPr>
          <p:cNvPr id="6" name="矩形 5"/>
          <p:cNvSpPr/>
          <p:nvPr/>
        </p:nvSpPr>
        <p:spPr>
          <a:xfrm>
            <a:off x="3109384" y="4216400"/>
            <a:ext cx="2478618" cy="778933"/>
          </a:xfrm>
          <a:prstGeom prst="rect">
            <a:avLst/>
          </a:prstGeom>
          <a:noFill/>
        </p:spPr>
        <p:txBody>
          <a:bodyPr>
            <a:spAutoFit/>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r>
              <a:rPr kumimoji="0" lang="en-US" altLang="zh-CN" sz="4267" b="1" i="0" u="none" strike="noStrike" kern="1200" cap="none" spc="0" normalizeH="0" baseline="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rPr>
              <a:t>200</a:t>
            </a:r>
            <a:endParaRPr kumimoji="0" lang="zh-CN" altLang="en-US" sz="4267" b="1" i="0" u="none" strike="noStrike" kern="1200" cap="none" spc="0" normalizeH="0" baseline="3000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endParaRPr>
          </a:p>
        </p:txBody>
      </p:sp>
      <p:sp>
        <p:nvSpPr>
          <p:cNvPr id="7" name="文本框 6"/>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8" name="文本框 7"/>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6392" name="图片 8"/>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16393" name="图片 9"/>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6394" name="文本框 10"/>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2" name="图片 11"/>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P spid="6" grpId="2"/>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7410" name="矩形 2"/>
          <p:cNvSpPr/>
          <p:nvPr/>
        </p:nvSpPr>
        <p:spPr>
          <a:xfrm>
            <a:off x="575733" y="1221317"/>
            <a:ext cx="11040534" cy="1386416"/>
          </a:xfrm>
          <a:prstGeom prst="rect">
            <a:avLst/>
          </a:prstGeom>
          <a:noFill/>
          <a:ln w="9525">
            <a:noFill/>
          </a:ln>
        </p:spPr>
        <p:txBody>
          <a:bodyPr>
            <a:spAutoFit/>
          </a:bodyPr>
          <a:lstStyle>
            <a:defPPr>
              <a:defRPr lang="en-US"/>
            </a:defPPr>
          </a:lstStyle>
          <a:p>
            <a:pPr algn="just" eaLnBrk="1" hangingPunct="1">
              <a:lnSpc>
                <a:spcPct val="110000"/>
              </a:lnSpc>
              <a:buNone/>
            </a:pPr>
            <a:r>
              <a:rPr lang="en-US" altLang="zh-CN" sz="3733" b="1">
                <a:solidFill>
                  <a:schemeClr val="bg1"/>
                </a:solidFill>
                <a:latin typeface="Times New Roman" pitchFamily="18" charset="0"/>
                <a:ea typeface="黑体" pitchFamily="49" charset="-122"/>
              </a:rPr>
              <a:t>4.</a:t>
            </a:r>
            <a:r>
              <a:rPr lang="zh-CN" altLang="en-US" sz="3733" b="1">
                <a:solidFill>
                  <a:schemeClr val="bg1"/>
                </a:solidFill>
                <a:latin typeface="Times New Roman" pitchFamily="18" charset="0"/>
                <a:ea typeface="黑体" pitchFamily="49" charset="-122"/>
              </a:rPr>
              <a:t>如图所示，铁球正在水中下沉，请画出此时铁球的受力示意图。（忽略水的阻力）</a:t>
            </a:r>
          </a:p>
        </p:txBody>
      </p:sp>
      <p:pic>
        <p:nvPicPr>
          <p:cNvPr id="17411" name="图片 4"/>
          <p:cNvPicPr>
            <a:picLocks noChangeAspect="1"/>
          </p:cNvPicPr>
          <p:nvPr/>
        </p:nvPicPr>
        <p:blipFill>
          <a:blip r:embed="rId2"/>
          <a:stretch>
            <a:fillRect/>
          </a:stretch>
        </p:blipFill>
        <p:spPr>
          <a:xfrm>
            <a:off x="4258733" y="2895600"/>
            <a:ext cx="3674533" cy="2952751"/>
          </a:xfrm>
          <a:prstGeom prst="rect">
            <a:avLst/>
          </a:prstGeom>
          <a:noFill/>
          <a:ln w="9525">
            <a:noFill/>
          </a:ln>
        </p:spPr>
      </p:pic>
      <p:sp>
        <p:nvSpPr>
          <p:cNvPr id="7" name="椭圆 6"/>
          <p:cNvSpPr/>
          <p:nvPr/>
        </p:nvSpPr>
        <p:spPr>
          <a:xfrm>
            <a:off x="6032500" y="4536017"/>
            <a:ext cx="95251" cy="95251"/>
          </a:xfrm>
          <a:prstGeom prst="ellipse">
            <a:avLst/>
          </a:prstGeom>
          <a:solidFill>
            <a:schemeClr val="tx1"/>
          </a:solidFill>
          <a:ln>
            <a:solidFill>
              <a:srgbClr val="19311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marR="0" lvl="0" indent="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1pPr>
            <a:lvl2pPr marL="457200" marR="0" lvl="1" indent="1524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2pPr>
            <a:lvl3pPr marL="914400" marR="0" lvl="2" indent="3048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3pPr>
            <a:lvl4pPr marL="1371600" marR="0" lvl="3" indent="4572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4pPr>
            <a:lvl5pPr marL="1828800" marR="0" lvl="4"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5pPr>
            <a:lvl6pPr marL="3048000" marR="0" lvl="5"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6pPr>
            <a:lvl7pPr marL="3657600" marR="0" lvl="6"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7pPr>
            <a:lvl8pPr marL="4267200" marR="0" lvl="7"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8pPr>
            <a:lvl9pPr marL="4876800" marR="0" lvl="8" indent="609600" algn="l" defTabSz="457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等线"/>
                <a:ea typeface="Arial"/>
                <a:cs typeface="Arial"/>
                <a:sym typeface="Wingdings"/>
              </a:defRPr>
            </a:lvl9p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cxnSp>
        <p:nvCxnSpPr>
          <p:cNvPr id="9" name="直接箭头连接符 8"/>
          <p:cNvCxnSpPr>
            <a:stCxn id="7" idx="4"/>
          </p:cNvCxnSpPr>
          <p:nvPr/>
        </p:nvCxnSpPr>
        <p:spPr>
          <a:xfrm flipH="1">
            <a:off x="8105775" y="6175023"/>
            <a:ext cx="0" cy="1005417"/>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flipH="1" flipV="1">
            <a:off x="6079067" y="3530600"/>
            <a:ext cx="0" cy="1005417"/>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383867" y="4965700"/>
            <a:ext cx="2476500" cy="778933"/>
          </a:xfrm>
          <a:prstGeom prst="rect">
            <a:avLst/>
          </a:prstGeom>
          <a:noFill/>
        </p:spPr>
        <p:txBody>
          <a:bodyPr>
            <a:spAutoFit/>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r>
              <a:rPr kumimoji="0" lang="en-US" altLang="zh-CN" sz="4267" b="1" i="1" u="none" strike="noStrike" kern="1200" cap="none" spc="0" normalizeH="0" baseline="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rPr>
              <a:t>G</a:t>
            </a:r>
            <a:endParaRPr kumimoji="0" lang="zh-CN" altLang="en-US" sz="4267" b="1" i="1" u="none" strike="noStrike" kern="1200" cap="none" spc="0" normalizeH="0" baseline="3000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endParaRPr>
          </a:p>
        </p:txBody>
      </p:sp>
      <p:sp>
        <p:nvSpPr>
          <p:cNvPr id="12" name="矩形 11"/>
          <p:cNvSpPr/>
          <p:nvPr/>
        </p:nvSpPr>
        <p:spPr>
          <a:xfrm>
            <a:off x="6383867" y="3187700"/>
            <a:ext cx="2476500" cy="781051"/>
          </a:xfrm>
          <a:prstGeom prst="rect">
            <a:avLst/>
          </a:prstGeom>
          <a:noFill/>
        </p:spPr>
        <p:txBody>
          <a:bodyPr>
            <a:spAutoFit/>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r>
              <a:rPr kumimoji="0" lang="en-US" altLang="zh-CN" sz="4267" b="1" i="1" u="none" strike="noStrike" kern="1200" cap="none" spc="0" normalizeH="0" baseline="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rPr>
              <a:t>F</a:t>
            </a:r>
            <a:r>
              <a:rPr kumimoji="0" lang="zh-CN" altLang="en-US" sz="4267" b="1" i="0" u="none" strike="noStrike" kern="1200" cap="none" spc="0" normalizeH="0" baseline="-2500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rPr>
              <a:t>浮</a:t>
            </a:r>
            <a:endParaRPr kumimoji="0" lang="zh-CN" altLang="en-US" sz="4267" b="1" i="0" u="none" strike="noStrike" kern="1200" cap="none" spc="0" normalizeH="0" baseline="-2500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endParaRPr>
          </a:p>
        </p:txBody>
      </p:sp>
      <p:sp>
        <p:nvSpPr>
          <p:cNvPr id="13" name="文本框 12"/>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14" name="文本框 13"/>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7419" name="图片 14"/>
          <p:cNvPicPr>
            <a:picLocks noChangeAspect="1"/>
          </p:cNvPicPr>
          <p:nvPr/>
        </p:nvPicPr>
        <p:blipFill>
          <a:blip r:embed="rId3"/>
          <a:stretch>
            <a:fillRect/>
          </a:stretch>
        </p:blipFill>
        <p:spPr>
          <a:xfrm>
            <a:off x="4946651" y="6858000"/>
            <a:ext cx="1943100" cy="438151"/>
          </a:xfrm>
          <a:prstGeom prst="rect">
            <a:avLst/>
          </a:prstGeom>
          <a:noFill/>
          <a:ln w="9525">
            <a:noFill/>
          </a:ln>
        </p:spPr>
      </p:pic>
      <p:pic>
        <p:nvPicPr>
          <p:cNvPr id="17420" name="图片 15"/>
          <p:cNvPicPr>
            <a:picLocks noChangeAspect="1"/>
          </p:cNvPicPr>
          <p:nvPr/>
        </p:nvPicPr>
        <p:blipFill>
          <a:blip r:embed="rId4"/>
          <a:stretch>
            <a:fillRect/>
          </a:stretch>
        </p:blipFill>
        <p:spPr>
          <a:xfrm>
            <a:off x="12172952" y="2722033"/>
            <a:ext cx="480483" cy="1413933"/>
          </a:xfrm>
          <a:prstGeom prst="rect">
            <a:avLst/>
          </a:prstGeom>
          <a:noFill/>
          <a:ln w="9525">
            <a:noFill/>
          </a:ln>
        </p:spPr>
      </p:pic>
      <p:sp>
        <p:nvSpPr>
          <p:cNvPr id="17421" name="文本框 16"/>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8" name="图片 17"/>
          <p:cNvPicPr>
            <a:picLocks noChangeAspect="1"/>
          </p:cNvPicPr>
          <p:nvPr/>
        </p:nvPicPr>
        <p:blipFill>
          <a:blip r:embed="rId5">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1"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500"/>
                                        <p:tgtEl>
                                          <p:spTgt spid="9"/>
                                        </p:tgtEl>
                                      </p:cBhvr>
                                    </p:animEffect>
                                  </p:childTnLst>
                                </p:cTn>
                              </p:par>
                            </p:childTnLst>
                          </p:cTn>
                        </p:par>
                        <p:par>
                          <p:cTn id="14" fill="hold" nodeType="withGroup">
                            <p:stCondLst>
                              <p:cond delay="500"/>
                            </p:stCondLst>
                            <p:childTnLst>
                              <p:par>
                                <p:cTn id="15" presetID="10" presetClass="entr" presetSubtype="0" fill="hold" grpId="1" nodeType="afterEffec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2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nodeType="withGroup">
                            <p:stCondLst>
                              <p:cond delay="500"/>
                            </p:stCondLst>
                            <p:childTnLst>
                              <p:par>
                                <p:cTn id="25" presetID="10" presetClass="entr" presetSubtype="0" fill="hold" grpId="2" nodeType="afterEffec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1"/>
      <p:bldP spid="12" grpId="2"/>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8434" name="矩形 1"/>
          <p:cNvSpPr/>
          <p:nvPr/>
        </p:nvSpPr>
        <p:spPr>
          <a:xfrm>
            <a:off x="575733" y="1155700"/>
            <a:ext cx="11040534" cy="4546600"/>
          </a:xfrm>
          <a:prstGeom prst="rect">
            <a:avLst/>
          </a:prstGeom>
          <a:noFill/>
          <a:ln w="9525">
            <a:noFill/>
          </a:ln>
        </p:spPr>
        <p:txBody>
          <a:bodyPr>
            <a:spAutoFit/>
          </a:bodyPr>
          <a:lstStyle>
            <a:defPPr>
              <a:defRPr lang="en-US"/>
            </a:defPPr>
          </a:lstStyle>
          <a:p>
            <a:pPr algn="just" eaLnBrk="1" hangingPunct="1">
              <a:lnSpc>
                <a:spcPct val="110000"/>
              </a:lnSpc>
              <a:buNone/>
            </a:pPr>
            <a:r>
              <a:rPr lang="en-US" altLang="zh-CN" sz="3733" b="1">
                <a:solidFill>
                  <a:schemeClr val="bg1"/>
                </a:solidFill>
                <a:latin typeface="Times New Roman" pitchFamily="18" charset="0"/>
                <a:ea typeface="黑体" pitchFamily="49" charset="-122"/>
              </a:rPr>
              <a:t>5.</a:t>
            </a:r>
            <a:r>
              <a:rPr lang="zh-CN" altLang="en-US" sz="3733" b="1">
                <a:solidFill>
                  <a:schemeClr val="bg1"/>
                </a:solidFill>
                <a:latin typeface="Times New Roman" pitchFamily="18" charset="0"/>
                <a:ea typeface="黑体" pitchFamily="49" charset="-122"/>
              </a:rPr>
              <a:t>在做“探究浮力的大小跟哪些因素有关”的实验时，同学们先提出了如下的猜想</a:t>
            </a:r>
            <a:r>
              <a:rPr lang="en-US" altLang="zh-CN" sz="3733" b="1">
                <a:solidFill>
                  <a:schemeClr val="bg1"/>
                </a:solidFill>
                <a:latin typeface="Times New Roman" pitchFamily="18" charset="0"/>
                <a:ea typeface="黑体" pitchFamily="49" charset="-122"/>
              </a:rPr>
              <a:t>:</a:t>
            </a:r>
          </a:p>
          <a:p>
            <a:pPr algn="just" eaLnBrk="1" hangingPunct="1">
              <a:lnSpc>
                <a:spcPct val="110000"/>
              </a:lnSpc>
              <a:buNone/>
            </a:pPr>
            <a:r>
              <a:rPr lang="zh-CN" altLang="en-US" sz="3733" b="1">
                <a:solidFill>
                  <a:schemeClr val="bg1"/>
                </a:solidFill>
                <a:latin typeface="Times New Roman" pitchFamily="18" charset="0"/>
                <a:ea typeface="黑体" pitchFamily="49" charset="-122"/>
              </a:rPr>
              <a:t>猜想</a:t>
            </a:r>
            <a:r>
              <a:rPr lang="en-US" altLang="zh-CN" sz="3733" b="1">
                <a:solidFill>
                  <a:schemeClr val="bg1"/>
                </a:solidFill>
                <a:latin typeface="Times New Roman" pitchFamily="18" charset="0"/>
                <a:ea typeface="黑体" pitchFamily="49" charset="-122"/>
              </a:rPr>
              <a:t>A:</a:t>
            </a:r>
            <a:r>
              <a:rPr lang="zh-CN" altLang="en-US" sz="3733" b="1">
                <a:solidFill>
                  <a:schemeClr val="bg1"/>
                </a:solidFill>
                <a:latin typeface="Times New Roman" pitchFamily="18" charset="0"/>
                <a:ea typeface="黑体" pitchFamily="49" charset="-122"/>
              </a:rPr>
              <a:t>可能与物体浸没在液体中的深度有关。</a:t>
            </a:r>
            <a:endParaRPr lang="en-US" altLang="zh-CN" sz="3733" b="1">
              <a:solidFill>
                <a:schemeClr val="bg1"/>
              </a:solidFill>
              <a:latin typeface="Times New Roman" pitchFamily="18" charset="0"/>
              <a:ea typeface="黑体" pitchFamily="49" charset="-122"/>
            </a:endParaRPr>
          </a:p>
          <a:p>
            <a:pPr algn="just" eaLnBrk="1" hangingPunct="1">
              <a:lnSpc>
                <a:spcPct val="110000"/>
              </a:lnSpc>
              <a:buNone/>
            </a:pPr>
            <a:r>
              <a:rPr lang="zh-CN" altLang="en-US" sz="3733" b="1">
                <a:solidFill>
                  <a:schemeClr val="bg1"/>
                </a:solidFill>
                <a:latin typeface="Times New Roman" pitchFamily="18" charset="0"/>
                <a:ea typeface="黑体" pitchFamily="49" charset="-122"/>
              </a:rPr>
              <a:t>猜想</a:t>
            </a:r>
            <a:r>
              <a:rPr lang="en-US" altLang="zh-CN" sz="3733" b="1">
                <a:solidFill>
                  <a:schemeClr val="bg1"/>
                </a:solidFill>
                <a:latin typeface="Times New Roman" pitchFamily="18" charset="0"/>
                <a:ea typeface="黑体" pitchFamily="49" charset="-122"/>
              </a:rPr>
              <a:t>B:</a:t>
            </a:r>
            <a:r>
              <a:rPr lang="zh-CN" altLang="en-US" sz="3733" b="1">
                <a:solidFill>
                  <a:schemeClr val="bg1"/>
                </a:solidFill>
                <a:latin typeface="Times New Roman" pitchFamily="18" charset="0"/>
                <a:ea typeface="黑体" pitchFamily="49" charset="-122"/>
              </a:rPr>
              <a:t>可能与液体的密度有关。</a:t>
            </a:r>
            <a:endParaRPr lang="en-US" altLang="zh-CN" sz="3733" b="1">
              <a:solidFill>
                <a:schemeClr val="bg1"/>
              </a:solidFill>
              <a:latin typeface="Times New Roman" pitchFamily="18" charset="0"/>
              <a:ea typeface="黑体" pitchFamily="49" charset="-122"/>
            </a:endParaRPr>
          </a:p>
          <a:p>
            <a:pPr algn="just" eaLnBrk="1" hangingPunct="1">
              <a:lnSpc>
                <a:spcPct val="110000"/>
              </a:lnSpc>
              <a:buNone/>
            </a:pPr>
            <a:r>
              <a:rPr lang="zh-CN" altLang="en-US" sz="3733" b="1">
                <a:solidFill>
                  <a:schemeClr val="bg1"/>
                </a:solidFill>
                <a:latin typeface="Times New Roman" pitchFamily="18" charset="0"/>
                <a:ea typeface="黑体" pitchFamily="49" charset="-122"/>
              </a:rPr>
              <a:t>猜想</a:t>
            </a:r>
            <a:r>
              <a:rPr lang="en-US" altLang="zh-CN" sz="3733" b="1">
                <a:solidFill>
                  <a:schemeClr val="bg1"/>
                </a:solidFill>
                <a:latin typeface="Times New Roman" pitchFamily="18" charset="0"/>
                <a:ea typeface="黑体" pitchFamily="49" charset="-122"/>
              </a:rPr>
              <a:t>C:</a:t>
            </a:r>
            <a:r>
              <a:rPr lang="zh-CN" altLang="en-US" sz="3733" b="1">
                <a:solidFill>
                  <a:schemeClr val="bg1"/>
                </a:solidFill>
                <a:latin typeface="Times New Roman" pitchFamily="18" charset="0"/>
                <a:ea typeface="黑体" pitchFamily="49" charset="-122"/>
              </a:rPr>
              <a:t>可能与物体浸在液体中的体积有关。</a:t>
            </a:r>
            <a:endParaRPr lang="en-US" altLang="zh-CN" sz="3733" b="1">
              <a:solidFill>
                <a:schemeClr val="bg1"/>
              </a:solidFill>
              <a:latin typeface="Times New Roman" pitchFamily="18" charset="0"/>
              <a:ea typeface="黑体" pitchFamily="49" charset="-122"/>
            </a:endParaRPr>
          </a:p>
          <a:p>
            <a:pPr algn="just" eaLnBrk="1" hangingPunct="1">
              <a:lnSpc>
                <a:spcPct val="110000"/>
              </a:lnSpc>
              <a:buNone/>
            </a:pPr>
            <a:r>
              <a:rPr lang="zh-CN" altLang="en-US" sz="3733" b="1">
                <a:solidFill>
                  <a:schemeClr val="bg1"/>
                </a:solidFill>
                <a:latin typeface="Times New Roman" pitchFamily="18" charset="0"/>
                <a:ea typeface="黑体" pitchFamily="49" charset="-122"/>
              </a:rPr>
              <a:t>为了验证上述猜想，同学们利用一个物体、弹簧测力计、水、盐水和细线，做了如图所示的实验。</a:t>
            </a:r>
          </a:p>
        </p:txBody>
      </p:sp>
      <p:sp>
        <p:nvSpPr>
          <p:cNvPr id="3" name="文本框 2"/>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4" name="文本框 3"/>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8437" name="图片 4"/>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18438" name="图片 5"/>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18439" name="文本框 6"/>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8" name="图片 7"/>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9458" name="矩形 1"/>
          <p:cNvSpPr/>
          <p:nvPr/>
        </p:nvSpPr>
        <p:spPr>
          <a:xfrm>
            <a:off x="575733" y="4711700"/>
            <a:ext cx="11040534" cy="1386417"/>
          </a:xfrm>
          <a:prstGeom prst="rect">
            <a:avLst/>
          </a:prstGeom>
          <a:noFill/>
          <a:ln w="9525">
            <a:noFill/>
          </a:ln>
        </p:spPr>
        <p:txBody>
          <a:bodyPr>
            <a:spAutoFit/>
          </a:bodyPr>
          <a:lstStyle>
            <a:defPPr>
              <a:defRPr lang="en-US"/>
            </a:defPPr>
          </a:lstStyle>
          <a:p>
            <a:pPr algn="just" eaLnBrk="1" hangingPunct="1">
              <a:lnSpc>
                <a:spcPct val="110000"/>
              </a:lnSpc>
              <a:buNone/>
            </a:pPr>
            <a:r>
              <a:rPr lang="zh-CN" altLang="en-US" sz="3733" b="1">
                <a:solidFill>
                  <a:schemeClr val="bg1"/>
                </a:solidFill>
                <a:latin typeface="Times New Roman" pitchFamily="18" charset="0"/>
                <a:ea typeface="黑体" pitchFamily="49" charset="-122"/>
              </a:rPr>
              <a:t>（</a:t>
            </a:r>
            <a:r>
              <a:rPr lang="en-US" altLang="zh-CN" sz="3733" b="1">
                <a:solidFill>
                  <a:schemeClr val="bg1"/>
                </a:solidFill>
                <a:latin typeface="Times New Roman" pitchFamily="18" charset="0"/>
                <a:ea typeface="黑体" pitchFamily="49" charset="-122"/>
              </a:rPr>
              <a:t>1</a:t>
            </a:r>
            <a:r>
              <a:rPr lang="zh-CN" altLang="en-US" sz="3733" b="1">
                <a:solidFill>
                  <a:schemeClr val="bg1"/>
                </a:solidFill>
                <a:latin typeface="Times New Roman" pitchFamily="18" charset="0"/>
                <a:ea typeface="黑体" pitchFamily="49" charset="-122"/>
              </a:rPr>
              <a:t>）通过实验</a:t>
            </a:r>
            <a:r>
              <a:rPr lang="en-US" altLang="zh-CN" sz="3733" b="1">
                <a:solidFill>
                  <a:schemeClr val="bg1"/>
                </a:solidFill>
                <a:latin typeface="Times New Roman" pitchFamily="18" charset="0"/>
                <a:ea typeface="黑体" pitchFamily="49" charset="-122"/>
              </a:rPr>
              <a:t>a</a:t>
            </a:r>
            <a:r>
              <a:rPr lang="zh-CN" altLang="en-US" sz="3733" b="1">
                <a:solidFill>
                  <a:schemeClr val="bg1"/>
                </a:solidFill>
                <a:latin typeface="Times New Roman" pitchFamily="18" charset="0"/>
                <a:ea typeface="黑体" pitchFamily="49" charset="-122"/>
              </a:rPr>
              <a:t>和</a:t>
            </a:r>
            <a:r>
              <a:rPr lang="en-US" altLang="zh-CN" sz="3733" b="1">
                <a:solidFill>
                  <a:schemeClr val="bg1"/>
                </a:solidFill>
                <a:latin typeface="Times New Roman" pitchFamily="18" charset="0"/>
                <a:ea typeface="黑体" pitchFamily="49" charset="-122"/>
              </a:rPr>
              <a:t>c</a:t>
            </a:r>
            <a:r>
              <a:rPr lang="zh-CN" altLang="en-US" sz="3733" b="1">
                <a:solidFill>
                  <a:schemeClr val="bg1"/>
                </a:solidFill>
                <a:latin typeface="Times New Roman" pitchFamily="18" charset="0"/>
                <a:ea typeface="黑体" pitchFamily="49" charset="-122"/>
              </a:rPr>
              <a:t>，可知物体浸没在水中时受到的浮力大小是</a:t>
            </a:r>
            <a:r>
              <a:rPr lang="en-US" altLang="zh-CN" sz="3733" b="1">
                <a:solidFill>
                  <a:schemeClr val="bg1"/>
                </a:solidFill>
                <a:latin typeface="Times New Roman" pitchFamily="18" charset="0"/>
                <a:ea typeface="黑体" pitchFamily="49" charset="-122"/>
              </a:rPr>
              <a:t>_______N</a:t>
            </a:r>
            <a:r>
              <a:rPr lang="zh-CN" altLang="en-US" sz="3733" b="1">
                <a:solidFill>
                  <a:schemeClr val="bg1"/>
                </a:solidFill>
                <a:latin typeface="Times New Roman" pitchFamily="18" charset="0"/>
                <a:ea typeface="黑体" pitchFamily="49" charset="-122"/>
              </a:rPr>
              <a:t>。</a:t>
            </a:r>
          </a:p>
        </p:txBody>
      </p:sp>
      <p:pic>
        <p:nvPicPr>
          <p:cNvPr id="19459" name="图片 2"/>
          <p:cNvPicPr>
            <a:picLocks noChangeAspect="1"/>
          </p:cNvPicPr>
          <p:nvPr/>
        </p:nvPicPr>
        <p:blipFill>
          <a:blip r:embed="rId2"/>
          <a:stretch>
            <a:fillRect/>
          </a:stretch>
        </p:blipFill>
        <p:spPr>
          <a:xfrm>
            <a:off x="2508251" y="679451"/>
            <a:ext cx="7175500" cy="3638549"/>
          </a:xfrm>
          <a:prstGeom prst="rect">
            <a:avLst/>
          </a:prstGeom>
          <a:noFill/>
          <a:ln w="9525">
            <a:noFill/>
          </a:ln>
        </p:spPr>
      </p:pic>
      <p:sp>
        <p:nvSpPr>
          <p:cNvPr id="6" name="矩形 5"/>
          <p:cNvSpPr/>
          <p:nvPr/>
        </p:nvSpPr>
        <p:spPr>
          <a:xfrm>
            <a:off x="3627967" y="5272617"/>
            <a:ext cx="2476500" cy="778933"/>
          </a:xfrm>
          <a:prstGeom prst="rect">
            <a:avLst/>
          </a:prstGeom>
          <a:noFill/>
        </p:spPr>
        <p:txBody>
          <a:bodyPr>
            <a:spAutoFit/>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r>
              <a:rPr kumimoji="0" lang="en-US" altLang="zh-CN" sz="4267" b="1" i="0" u="none" strike="noStrike" kern="1200" cap="none" spc="0" normalizeH="0" baseline="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rPr>
              <a:t>2</a:t>
            </a:r>
            <a:endParaRPr kumimoji="0" lang="zh-CN" altLang="en-US" sz="4267" b="1" i="0" u="none" strike="noStrike" kern="1200" cap="none" spc="0" normalizeH="0" baseline="3000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endParaRPr>
          </a:p>
        </p:txBody>
      </p:sp>
      <p:sp>
        <p:nvSpPr>
          <p:cNvPr id="5" name="文本框 4"/>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7" name="文本框 6"/>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19463" name="图片 7"/>
          <p:cNvPicPr>
            <a:picLocks noChangeAspect="1"/>
          </p:cNvPicPr>
          <p:nvPr/>
        </p:nvPicPr>
        <p:blipFill>
          <a:blip r:embed="rId3"/>
          <a:stretch>
            <a:fillRect/>
          </a:stretch>
        </p:blipFill>
        <p:spPr>
          <a:xfrm>
            <a:off x="4946651" y="6858000"/>
            <a:ext cx="1943100" cy="438151"/>
          </a:xfrm>
          <a:prstGeom prst="rect">
            <a:avLst/>
          </a:prstGeom>
          <a:noFill/>
          <a:ln w="9525">
            <a:noFill/>
          </a:ln>
        </p:spPr>
      </p:pic>
      <p:pic>
        <p:nvPicPr>
          <p:cNvPr id="19464" name="图片 8"/>
          <p:cNvPicPr>
            <a:picLocks noChangeAspect="1"/>
          </p:cNvPicPr>
          <p:nvPr/>
        </p:nvPicPr>
        <p:blipFill>
          <a:blip r:embed="rId4"/>
          <a:stretch>
            <a:fillRect/>
          </a:stretch>
        </p:blipFill>
        <p:spPr>
          <a:xfrm>
            <a:off x="12172952" y="2722033"/>
            <a:ext cx="480483" cy="1413933"/>
          </a:xfrm>
          <a:prstGeom prst="rect">
            <a:avLst/>
          </a:prstGeom>
          <a:noFill/>
          <a:ln w="9525">
            <a:noFill/>
          </a:ln>
        </p:spPr>
      </p:pic>
      <p:sp>
        <p:nvSpPr>
          <p:cNvPr id="19465" name="文本框 9"/>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1" name="图片 10"/>
          <p:cNvPicPr>
            <a:picLocks noChangeAspect="1"/>
          </p:cNvPicPr>
          <p:nvPr/>
        </p:nvPicPr>
        <p:blipFill>
          <a:blip r:embed="rId5">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0482" name="矩形 1"/>
          <p:cNvSpPr/>
          <p:nvPr/>
        </p:nvSpPr>
        <p:spPr>
          <a:xfrm>
            <a:off x="863600" y="1500717"/>
            <a:ext cx="10464800" cy="3782483"/>
          </a:xfrm>
          <a:prstGeom prst="rect">
            <a:avLst/>
          </a:prstGeom>
          <a:noFill/>
          <a:ln w="9525">
            <a:noFill/>
          </a:ln>
        </p:spPr>
        <p:txBody>
          <a:bodyPr>
            <a:spAutoFit/>
          </a:bodyPr>
          <a:lstStyle>
            <a:defPPr>
              <a:defRPr lang="en-US"/>
            </a:defPPr>
          </a:lstStyle>
          <a:p>
            <a:pPr algn="just" eaLnBrk="1" hangingPunct="1">
              <a:lnSpc>
                <a:spcPct val="130000"/>
              </a:lnSpc>
              <a:buNone/>
            </a:pPr>
            <a:r>
              <a:rPr lang="zh-CN" altLang="en-US" sz="3733" b="1">
                <a:solidFill>
                  <a:schemeClr val="bg1"/>
                </a:solidFill>
                <a:latin typeface="Times New Roman" pitchFamily="18" charset="0"/>
                <a:ea typeface="黑体" pitchFamily="49" charset="-122"/>
              </a:rPr>
              <a:t>（</a:t>
            </a:r>
            <a:r>
              <a:rPr lang="en-US" altLang="zh-CN" sz="3733" b="1">
                <a:solidFill>
                  <a:schemeClr val="bg1"/>
                </a:solidFill>
                <a:latin typeface="Times New Roman" pitchFamily="18" charset="0"/>
                <a:ea typeface="黑体" pitchFamily="49" charset="-122"/>
              </a:rPr>
              <a:t>2</a:t>
            </a:r>
            <a:r>
              <a:rPr lang="zh-CN" altLang="en-US" sz="3733" b="1">
                <a:solidFill>
                  <a:schemeClr val="bg1"/>
                </a:solidFill>
                <a:latin typeface="Times New Roman" pitchFamily="18" charset="0"/>
                <a:ea typeface="黑体" pitchFamily="49" charset="-122"/>
              </a:rPr>
              <a:t>）通过分析比较所有实验，可以验证猜想</a:t>
            </a:r>
            <a:r>
              <a:rPr lang="en-US" altLang="zh-CN" sz="3733" b="1">
                <a:solidFill>
                  <a:schemeClr val="bg1"/>
                </a:solidFill>
                <a:latin typeface="Times New Roman" pitchFamily="18" charset="0"/>
                <a:ea typeface="黑体" pitchFamily="49" charset="-122"/>
              </a:rPr>
              <a:t>____</a:t>
            </a:r>
            <a:r>
              <a:rPr lang="zh-CN" altLang="en-US" sz="3733" b="1">
                <a:solidFill>
                  <a:schemeClr val="bg1"/>
                </a:solidFill>
                <a:latin typeface="Times New Roman" pitchFamily="18" charset="0"/>
                <a:ea typeface="黑体" pitchFamily="49" charset="-122"/>
              </a:rPr>
              <a:t>（选填“</a:t>
            </a:r>
            <a:r>
              <a:rPr lang="en-US" altLang="zh-CN" sz="3733" b="1">
                <a:solidFill>
                  <a:schemeClr val="bg1"/>
                </a:solidFill>
                <a:latin typeface="Times New Roman" pitchFamily="18" charset="0"/>
                <a:ea typeface="黑体" pitchFamily="49" charset="-122"/>
              </a:rPr>
              <a:t>A</a:t>
            </a:r>
            <a:r>
              <a:rPr lang="zh-CN" altLang="en-US" sz="3733" b="1">
                <a:solidFill>
                  <a:schemeClr val="bg1"/>
                </a:solidFill>
                <a:latin typeface="Times New Roman" pitchFamily="18" charset="0"/>
                <a:ea typeface="黑体" pitchFamily="49" charset="-122"/>
              </a:rPr>
              <a:t>”“</a:t>
            </a:r>
            <a:r>
              <a:rPr lang="en-US" altLang="zh-CN" sz="3733" b="1">
                <a:solidFill>
                  <a:schemeClr val="bg1"/>
                </a:solidFill>
                <a:latin typeface="Times New Roman" pitchFamily="18" charset="0"/>
                <a:ea typeface="黑体" pitchFamily="49" charset="-122"/>
              </a:rPr>
              <a:t>B</a:t>
            </a:r>
            <a:r>
              <a:rPr lang="zh-CN" altLang="en-US" sz="3733" b="1">
                <a:solidFill>
                  <a:schemeClr val="bg1"/>
                </a:solidFill>
                <a:latin typeface="Times New Roman" pitchFamily="18" charset="0"/>
                <a:ea typeface="黑体" pitchFamily="49" charset="-122"/>
              </a:rPr>
              <a:t>”或“</a:t>
            </a:r>
            <a:r>
              <a:rPr lang="en-US" altLang="zh-CN" sz="3733" b="1">
                <a:solidFill>
                  <a:schemeClr val="bg1"/>
                </a:solidFill>
                <a:latin typeface="Times New Roman" pitchFamily="18" charset="0"/>
                <a:ea typeface="黑体" pitchFamily="49" charset="-122"/>
              </a:rPr>
              <a:t>C</a:t>
            </a:r>
            <a:r>
              <a:rPr lang="zh-CN" altLang="en-US" sz="3733" b="1">
                <a:solidFill>
                  <a:schemeClr val="bg1"/>
                </a:solidFill>
                <a:latin typeface="Times New Roman" pitchFamily="18" charset="0"/>
                <a:ea typeface="黑体" pitchFamily="49" charset="-122"/>
              </a:rPr>
              <a:t>”）是错误的，而其他猜想是正确的。</a:t>
            </a:r>
            <a:endParaRPr lang="en-US" altLang="zh-CN" sz="3733" b="1">
              <a:solidFill>
                <a:schemeClr val="bg1"/>
              </a:solidFill>
              <a:latin typeface="Times New Roman" pitchFamily="18" charset="0"/>
              <a:ea typeface="黑体" pitchFamily="49" charset="-122"/>
            </a:endParaRPr>
          </a:p>
          <a:p>
            <a:pPr algn="just" eaLnBrk="1" hangingPunct="1">
              <a:lnSpc>
                <a:spcPct val="130000"/>
              </a:lnSpc>
              <a:buNone/>
            </a:pPr>
            <a:r>
              <a:rPr lang="zh-CN" altLang="en-US" sz="3733" b="1">
                <a:solidFill>
                  <a:schemeClr val="bg1"/>
                </a:solidFill>
                <a:latin typeface="Times New Roman" pitchFamily="18" charset="0"/>
                <a:ea typeface="黑体" pitchFamily="49" charset="-122"/>
              </a:rPr>
              <a:t>（</a:t>
            </a:r>
            <a:r>
              <a:rPr lang="en-US" altLang="zh-CN" sz="3733" b="1">
                <a:solidFill>
                  <a:schemeClr val="bg1"/>
                </a:solidFill>
                <a:latin typeface="Times New Roman" pitchFamily="18" charset="0"/>
                <a:ea typeface="黑体" pitchFamily="49" charset="-122"/>
              </a:rPr>
              <a:t>3</a:t>
            </a:r>
            <a:r>
              <a:rPr lang="zh-CN" altLang="en-US" sz="3733" b="1">
                <a:solidFill>
                  <a:schemeClr val="bg1"/>
                </a:solidFill>
                <a:latin typeface="Times New Roman" pitchFamily="18" charset="0"/>
                <a:ea typeface="黑体" pitchFamily="49" charset="-122"/>
              </a:rPr>
              <a:t>）该实验探究主要运用的科学探究方法是</a:t>
            </a:r>
            <a:r>
              <a:rPr lang="en-US" altLang="zh-CN" sz="3733" b="1">
                <a:solidFill>
                  <a:schemeClr val="bg1"/>
                </a:solidFill>
                <a:latin typeface="Times New Roman" pitchFamily="18" charset="0"/>
                <a:ea typeface="黑体" pitchFamily="49" charset="-122"/>
              </a:rPr>
              <a:t>____________</a:t>
            </a:r>
            <a:r>
              <a:rPr lang="zh-CN" altLang="en-US" sz="3733" b="1">
                <a:solidFill>
                  <a:schemeClr val="bg1"/>
                </a:solidFill>
                <a:latin typeface="Times New Roman" pitchFamily="18" charset="0"/>
                <a:ea typeface="黑体" pitchFamily="49" charset="-122"/>
              </a:rPr>
              <a:t>。</a:t>
            </a:r>
            <a:endParaRPr lang="en-US" altLang="zh-CN" sz="3733" b="1">
              <a:solidFill>
                <a:schemeClr val="bg1"/>
              </a:solidFill>
              <a:latin typeface="Times New Roman" pitchFamily="18" charset="0"/>
              <a:ea typeface="黑体" pitchFamily="49" charset="-122"/>
            </a:endParaRPr>
          </a:p>
        </p:txBody>
      </p:sp>
      <p:sp>
        <p:nvSpPr>
          <p:cNvPr id="5" name="矩形 4"/>
          <p:cNvSpPr/>
          <p:nvPr/>
        </p:nvSpPr>
        <p:spPr>
          <a:xfrm>
            <a:off x="1151467" y="2258484"/>
            <a:ext cx="2476500" cy="778933"/>
          </a:xfrm>
          <a:prstGeom prst="rect">
            <a:avLst/>
          </a:prstGeom>
          <a:noFill/>
        </p:spPr>
        <p:txBody>
          <a:bodyPr>
            <a:spAutoFit/>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r>
              <a:rPr kumimoji="0" lang="en-US" altLang="zh-CN" sz="4267" b="1" i="0" u="none" strike="noStrike" kern="1200" cap="none" spc="0" normalizeH="0" baseline="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rPr>
              <a:t>A</a:t>
            </a:r>
            <a:endParaRPr kumimoji="0" lang="zh-CN" altLang="en-US" sz="4267" b="1" i="0" u="none" strike="noStrike" kern="1200" cap="none" spc="0" normalizeH="0" baseline="3000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endParaRPr>
          </a:p>
        </p:txBody>
      </p:sp>
      <p:sp>
        <p:nvSpPr>
          <p:cNvPr id="6" name="矩形 5"/>
          <p:cNvSpPr/>
          <p:nvPr/>
        </p:nvSpPr>
        <p:spPr>
          <a:xfrm>
            <a:off x="912284" y="4464051"/>
            <a:ext cx="3177118" cy="778933"/>
          </a:xfrm>
          <a:prstGeom prst="rect">
            <a:avLst/>
          </a:prstGeom>
          <a:noFill/>
        </p:spPr>
        <p:txBody>
          <a:bodyPr>
            <a:spAutoFit/>
          </a:bodyPr>
          <a:lstStyle>
            <a:defPPr>
              <a:defRPr lang="en-US"/>
            </a:defPPr>
          </a:lstStyle>
          <a:p>
            <a:pPr marL="0" marR="0" lvl="0" indent="0" algn="l" defTabSz="457200" rtl="0" eaLnBrk="0" fontAlgn="base" latinLnBrk="0" hangingPunct="0">
              <a:lnSpc>
                <a:spcPct val="100000"/>
              </a:lnSpc>
              <a:spcBef>
                <a:spcPct val="0"/>
              </a:spcBef>
              <a:spcAft>
                <a:spcPct val="0"/>
              </a:spcAft>
              <a:buClrTx/>
              <a:buSzTx/>
              <a:buFontTx/>
              <a:buNone/>
              <a:defRPr/>
            </a:pPr>
            <a:r>
              <a:rPr kumimoji="0" lang="zh-CN" altLang="en-US" sz="4267" b="1" i="0" u="none" strike="noStrike" kern="1200" cap="none" spc="0" normalizeH="0" baseline="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rPr>
              <a:t>控制变量法</a:t>
            </a:r>
            <a:endParaRPr kumimoji="0" lang="zh-CN" altLang="en-US" sz="4267" b="1" i="0" u="none" strike="noStrike" kern="1200" cap="none" spc="0" normalizeH="0" baseline="30000" noProof="0">
              <a:ln>
                <a:noFill/>
              </a:ln>
              <a:solidFill>
                <a:schemeClr val="accent4"/>
              </a:solidFill>
              <a:effectLst/>
              <a:uLnTx/>
              <a:uFillTx/>
              <a:latin typeface="Times New Roman" pitchFamily="18" charset="0"/>
              <a:ea typeface="楷体" panose="02010609060101010101" pitchFamily="49" charset="-122"/>
              <a:cs typeface="Times New Roman" panose="02020603050405020304" pitchFamily="18" charset="0"/>
            </a:endParaRPr>
          </a:p>
        </p:txBody>
      </p:sp>
      <p:sp>
        <p:nvSpPr>
          <p:cNvPr id="7" name="文本框 6"/>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8" name="文本框 7"/>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20487" name="图片 8"/>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20488" name="图片 9"/>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20489" name="文本框 10"/>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2" name="图片 11"/>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1506" name="Group 63"/>
          <p:cNvGrpSpPr/>
          <p:nvPr/>
        </p:nvGrpSpPr>
        <p:grpSpPr>
          <a:xfrm>
            <a:off x="4675718" y="436960"/>
            <a:ext cx="2840567" cy="686991"/>
            <a:chOff x="4922" y="1291"/>
            <a:chExt cx="2385" cy="577"/>
          </a:xfrm>
        </p:grpSpPr>
        <p:sp>
          <p:nvSpPr>
            <p:cNvPr id="21514" name="Rectangle 59"/>
            <p:cNvSpPr/>
            <p:nvPr/>
          </p:nvSpPr>
          <p:spPr>
            <a:xfrm>
              <a:off x="4922" y="1292"/>
              <a:ext cx="2299" cy="576"/>
            </a:xfrm>
            <a:prstGeom prst="rect">
              <a:avLst/>
            </a:prstGeom>
            <a:solidFill>
              <a:srgbClr val="FF6600"/>
            </a:solidFill>
            <a:ln w="9525" cap="flat" cmpd="sng">
              <a:solidFill>
                <a:srgbClr val="FF6600"/>
              </a:solidFill>
              <a:prstDash val="solid"/>
              <a:miter/>
              <a:headEnd type="none" w="med" len="med"/>
              <a:tailEnd type="none" w="med" len="med"/>
            </a:ln>
            <a:effectLst>
              <a:outerShdw dist="35921" dir="2699999" algn="ctr" rotWithShape="0">
                <a:srgbClr val="7D7547"/>
              </a:outerShdw>
            </a:effectLst>
          </p:spPr>
          <p:txBody>
            <a:bodyPr wrap="none" anchor="ctr" anchorCtr="0"/>
            <a:lstStyle>
              <a:defPPr>
                <a:defRPr lang="en-US"/>
              </a:defPPr>
            </a:lstStyle>
            <a:p>
              <a:endParaRPr lang="zh-CN" altLang="en-US" sz="1800">
                <a:latin typeface="Calibri" pitchFamily="34" charset="0"/>
                <a:ea typeface="等线" panose="02010600030101010101" pitchFamily="2" charset="-122"/>
              </a:endParaRPr>
            </a:p>
          </p:txBody>
        </p:sp>
        <p:sp>
          <p:nvSpPr>
            <p:cNvPr id="21515" name="AutoShape 60"/>
            <p:cNvSpPr/>
            <p:nvPr/>
          </p:nvSpPr>
          <p:spPr>
            <a:xfrm>
              <a:off x="4922" y="1292"/>
              <a:ext cx="424" cy="576"/>
            </a:xfrm>
            <a:prstGeom prst="homePlate">
              <a:avLst>
                <a:gd name="adj" fmla="val 25000"/>
              </a:avLst>
            </a:prstGeom>
            <a:solidFill>
              <a:srgbClr val="CCCC00"/>
            </a:solidFill>
            <a:ln w="9525" cap="flat" cmpd="sng">
              <a:solidFill>
                <a:srgbClr val="CCCC00"/>
              </a:solidFill>
              <a:prstDash val="solid"/>
              <a:miter/>
              <a:headEnd type="none" w="med" len="med"/>
              <a:tailEnd type="none" w="med" len="med"/>
            </a:ln>
          </p:spPr>
          <p:txBody>
            <a:bodyPr wrap="none" anchor="ctr" anchorCtr="0"/>
            <a:lstStyle>
              <a:defPPr>
                <a:defRPr lang="en-US"/>
              </a:defPPr>
            </a:lstStyle>
            <a:p>
              <a:endParaRPr lang="zh-CN" altLang="zh-CN" sz="1800">
                <a:latin typeface="Arial" pitchFamily="34" charset="0"/>
                <a:ea typeface="等线" panose="02010600030101010101" pitchFamily="2" charset="-122"/>
              </a:endParaRPr>
            </a:p>
          </p:txBody>
        </p:sp>
        <p:sp>
          <p:nvSpPr>
            <p:cNvPr id="5" name="Rectangle 2"/>
            <p:cNvSpPr>
              <a:spLocks noChangeArrowheads="1"/>
            </p:cNvSpPr>
            <p:nvPr/>
          </p:nvSpPr>
          <p:spPr bwMode="auto">
            <a:xfrm>
              <a:off x="5259" y="1413"/>
              <a:ext cx="2048" cy="44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defPPr>
                <a:defRPr lang="en-US"/>
              </a:defPPr>
              <a:lvl1pPr marL="0" lvl="0" indent="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1pPr>
              <a:lvl2pPr marL="990600" lvl="1" indent="-3810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2pPr>
              <a:lvl3pPr marL="1524000" lvl="2"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3pPr>
              <a:lvl4pPr marL="2133600" lvl="3"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4pPr>
              <a:lvl5pPr marL="2743200" lvl="4" indent="-304800" algn="l" defTabSz="4572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itchFamily="34" charset="0"/>
                  <a:ea typeface="+mn-ea"/>
                  <a:cs typeface="+mn-cs"/>
                </a:defRPr>
              </a:lvl8pPr>
              <a:lvl9pPr marL="5181600" indent="-304800" defTabSz="609600" eaLnBrk="0" fontAlgn="base" hangingPunct="0">
                <a:spcBef>
                  <a:spcPct val="0"/>
                </a:spcBef>
                <a:spcAft>
                  <a:spcPct val="0"/>
                </a:spcAft>
                <a:defRPr>
                  <a:solidFill>
                    <a:schemeClr val="tx1"/>
                  </a:solidFill>
                  <a:latin typeface="Calibri" pitchFamily="34" charset="0"/>
                </a:defRPr>
              </a:lvl9pPr>
            </a:lstStyle>
            <a:p>
              <a:pPr marL="0" marR="0" lvl="0" indent="0" algn="l" defTabSz="457200" rtl="0" eaLnBrk="0" fontAlgn="base" latinLnBrk="0" hangingPunct="0">
                <a:lnSpc>
                  <a:spcPct val="100000"/>
                </a:lnSpc>
                <a:spcBef>
                  <a:spcPct val="0"/>
                </a:spcBef>
                <a:spcAft>
                  <a:spcPct val="0"/>
                </a:spcAft>
                <a:buClrTx/>
                <a:buSzTx/>
                <a:buFont typeface="Arial" pitchFamily="34" charset="0"/>
                <a:buNone/>
                <a:defRPr/>
              </a:pPr>
              <a:r>
                <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Calibri" pitchFamily="34" charset="0"/>
                  <a:ea typeface="+mn-ea"/>
                  <a:cs typeface="+mn-cs"/>
                </a:rPr>
                <a:t>课堂小结</a:t>
              </a:r>
              <a:endParaRPr kumimoji="0" lang="zh-CN" altLang="en-US" sz="40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Calibri" pitchFamily="34" charset="0"/>
                <a:ea typeface="+mn-ea"/>
                <a:cs typeface="+mn-cs"/>
              </a:endParaRPr>
            </a:p>
          </p:txBody>
        </p:sp>
      </p:grpSp>
      <p:sp>
        <p:nvSpPr>
          <p:cNvPr id="21507" name="Rectangle 6"/>
          <p:cNvSpPr/>
          <p:nvPr/>
        </p:nvSpPr>
        <p:spPr>
          <a:xfrm>
            <a:off x="2135717" y="2258484"/>
            <a:ext cx="7920567" cy="2341033"/>
          </a:xfrm>
          <a:prstGeom prst="rect">
            <a:avLst/>
          </a:prstGeom>
          <a:noFill/>
          <a:ln w="9525">
            <a:noFill/>
          </a:ln>
        </p:spPr>
        <p:txBody>
          <a:bodyPr>
            <a:spAutoFit/>
          </a:bodyPr>
          <a:lstStyle>
            <a:defPPr>
              <a:defRPr lang="en-US"/>
            </a:defPPr>
          </a:lstStyle>
          <a:p>
            <a:pPr eaLnBrk="1" hangingPunct="1">
              <a:lnSpc>
                <a:spcPct val="150000"/>
              </a:lnSpc>
            </a:pPr>
            <a:r>
              <a:rPr lang="en-US" altLang="zh-CN" sz="4800" b="1">
                <a:solidFill>
                  <a:srgbClr val="000000"/>
                </a:solidFill>
                <a:latin typeface="黑体" pitchFamily="49" charset="-122"/>
                <a:ea typeface="黑体" pitchFamily="49" charset="-122"/>
              </a:rPr>
              <a:t>    </a:t>
            </a:r>
            <a:r>
              <a:rPr lang="zh-CN" altLang="en-US" sz="4800" b="1">
                <a:solidFill>
                  <a:srgbClr val="E7E6E6"/>
                </a:solidFill>
                <a:latin typeface="黑体" pitchFamily="49" charset="-122"/>
                <a:ea typeface="黑体" pitchFamily="49" charset="-122"/>
              </a:rPr>
              <a:t>通过这节课的学习活动，你有什么收获？</a:t>
            </a:r>
          </a:p>
        </p:txBody>
      </p:sp>
      <p:sp>
        <p:nvSpPr>
          <p:cNvPr id="7" name="文本框 6"/>
          <p:cNvSpPr txBox="1"/>
          <p:nvPr/>
        </p:nvSpPr>
        <p:spPr>
          <a:xfrm>
            <a:off x="5414433" y="-400049"/>
            <a:ext cx="1943100" cy="37041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sp>
        <p:nvSpPr>
          <p:cNvPr id="8" name="文本框 7"/>
          <p:cNvSpPr txBox="1"/>
          <p:nvPr/>
        </p:nvSpPr>
        <p:spPr>
          <a:xfrm>
            <a:off x="-474133" y="2925233"/>
            <a:ext cx="474133" cy="1354667"/>
          </a:xfrm>
          <a:prstGeom prst="rect">
            <a:avLst/>
          </a:prstGeom>
          <a:noFill/>
        </p:spPr>
        <p:txBody>
          <a:bodyPr>
            <a:spAutoFit/>
          </a:bodyPr>
          <a:lstStyle>
            <a:defPPr>
              <a:defRPr lang="en-US"/>
            </a:defPPr>
          </a:lstStyle>
          <a:p>
            <a:pPr marR="0" defTabSz="457200">
              <a:buClrTx/>
              <a:buSzTx/>
              <a:buFontTx/>
              <a:buNone/>
              <a:defRPr/>
            </a:pPr>
            <a:r>
              <a:rPr kumimoji="0" lang="zh-CN" altLang="en-US" sz="1600" kern="1200" cap="none" spc="0" normalizeH="0" baseline="0" noProof="0">
                <a:solidFill>
                  <a:schemeClr val="bg1">
                    <a:lumMod val="95000"/>
                  </a:schemeClr>
                </a:solidFill>
                <a:latin typeface="楷体" panose="02010609060101010101" pitchFamily="49" charset="-122"/>
                <a:ea typeface="楷体" panose="02010609060101010101" pitchFamily="49" charset="-122"/>
                <a:cs typeface="+mn-cs"/>
              </a:rPr>
              <a:t>状元成才路</a:t>
            </a:r>
          </a:p>
        </p:txBody>
      </p:sp>
      <p:pic>
        <p:nvPicPr>
          <p:cNvPr id="21510" name="图片 8"/>
          <p:cNvPicPr>
            <a:picLocks noChangeAspect="1"/>
          </p:cNvPicPr>
          <p:nvPr/>
        </p:nvPicPr>
        <p:blipFill>
          <a:blip r:embed="rId2"/>
          <a:stretch>
            <a:fillRect/>
          </a:stretch>
        </p:blipFill>
        <p:spPr>
          <a:xfrm>
            <a:off x="4946651" y="6858000"/>
            <a:ext cx="1943100" cy="438151"/>
          </a:xfrm>
          <a:prstGeom prst="rect">
            <a:avLst/>
          </a:prstGeom>
          <a:noFill/>
          <a:ln w="9525">
            <a:noFill/>
          </a:ln>
        </p:spPr>
      </p:pic>
      <p:pic>
        <p:nvPicPr>
          <p:cNvPr id="21511" name="图片 9"/>
          <p:cNvPicPr>
            <a:picLocks noChangeAspect="1"/>
          </p:cNvPicPr>
          <p:nvPr/>
        </p:nvPicPr>
        <p:blipFill>
          <a:blip r:embed="rId3"/>
          <a:stretch>
            <a:fillRect/>
          </a:stretch>
        </p:blipFill>
        <p:spPr>
          <a:xfrm>
            <a:off x="12172952" y="2722033"/>
            <a:ext cx="480483" cy="1413933"/>
          </a:xfrm>
          <a:prstGeom prst="rect">
            <a:avLst/>
          </a:prstGeom>
          <a:noFill/>
          <a:ln w="9525">
            <a:noFill/>
          </a:ln>
        </p:spPr>
      </p:pic>
      <p:sp>
        <p:nvSpPr>
          <p:cNvPr id="21512" name="文本框 10"/>
          <p:cNvSpPr txBox="1"/>
          <p:nvPr/>
        </p:nvSpPr>
        <p:spPr>
          <a:xfrm>
            <a:off x="207433" y="6351"/>
            <a:ext cx="1943100" cy="370416"/>
          </a:xfrm>
          <a:prstGeom prst="rect">
            <a:avLst/>
          </a:prstGeom>
          <a:noFill/>
          <a:ln w="9525">
            <a:noFill/>
          </a:ln>
        </p:spPr>
        <p:txBody>
          <a:bodyPr>
            <a:spAutoFit/>
          </a:bodyPr>
          <a:lstStyle>
            <a:defPPr>
              <a:defRPr lang="en-US"/>
            </a:defPPr>
          </a:lstStyle>
          <a:p>
            <a:r>
              <a:rPr lang="zh-CN" altLang="en-US" sz="1600">
                <a:solidFill>
                  <a:srgbClr val="19311A"/>
                </a:solidFill>
                <a:latin typeface="楷体" panose="02010609060101010101" pitchFamily="49" charset="-122"/>
                <a:ea typeface="楷体" panose="02010609060101010101" pitchFamily="49" charset="-122"/>
              </a:rPr>
              <a:t>状元成才路</a:t>
            </a:r>
          </a:p>
        </p:txBody>
      </p:sp>
      <p:pic>
        <p:nvPicPr>
          <p:cNvPr id="12" name="图片 11"/>
          <p:cNvPicPr>
            <a:picLocks noChangeAspect="1"/>
          </p:cNvPicPr>
          <p:nvPr/>
        </p:nvPicPr>
        <p:blipFill>
          <a:blip r:embed="rId4">
            <a:duotone>
              <a:prstClr val="black"/>
              <a:schemeClr val="accent1">
                <a:tint val="45000"/>
                <a:satMod val="400000"/>
              </a:schemeClr>
            </a:duotone>
          </a:blip>
          <a:stretch>
            <a:fillRect/>
          </a:stretch>
        </p:blipFill>
        <p:spPr>
          <a:xfrm>
            <a:off x="106172" y="6537409"/>
            <a:ext cx="1355007" cy="304877"/>
          </a:xfrm>
          <a:prstGeom prst="rect">
            <a:avLst/>
          </a:prstGeom>
        </p:spPr>
      </p:pic>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688C9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宽屏</PresentationFormat>
  <Paragraphs>125</Paragraphs>
  <Slides>18</Slides>
  <Notes>0</Notes>
  <TotalTime>0</TotalTime>
  <HiddenSlides>0</HiddenSlides>
  <MMClips>0</MMClips>
  <ScaleCrop>0</ScaleCrop>
  <HeadingPairs>
    <vt:vector baseType="variant" size="4">
      <vt:variant>
        <vt:lpstr>Theme</vt:lpstr>
      </vt:variant>
      <vt:variant>
        <vt:i4>1</vt:i4>
      </vt:variant>
      <vt:variant>
        <vt:lpstr>Slide Titles</vt:lpstr>
      </vt:variant>
      <vt:variant>
        <vt:i4>18</vt:i4>
      </vt:variant>
    </vt:vector>
  </HeadingPairs>
  <TitlesOfParts>
    <vt:vector baseType="lpstr" size="19">
      <vt:lpstr>1_Office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演示文稿</dc:title>
  <dc:creator>Epo ch</dc:creator>
  <cp:lastModifiedBy>天天向上</cp:lastModifiedBy>
  <cp:revision>11</cp:revision>
  <dcterms:created xsi:type="dcterms:W3CDTF">2020-01-19T08:13:00Z</dcterms:created>
  <dcterms:modified xsi:type="dcterms:W3CDTF">2023-02-01T09:56:18Z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71D3F8F922EA4E2487E9AA7FF49E35B2</vt:lpwstr>
  </property>
  <property fmtid="{D5CDD505-2E9C-101B-9397-08002B2CF9AE}" pid="3" name="KSOProductBuildVer">
    <vt:lpwstr>2052-11.1.0.11365</vt:lpwstr>
  </property>
  <property fmtid="{D5CDD505-2E9C-101B-9397-08002B2CF9AE}" pid="4" name="KSOTemplateUUID">
    <vt:lpwstr>v1.0_mb_gdCjiisvr0+xcq4hl+IpOw==</vt:lpwstr>
  </property>
</Properties>
</file>