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72" r:id="rId1"/>
    <p:sldMasterId id="2147483909" r:id="rId2"/>
  </p:sldMasterIdLst>
  <p:notesMasterIdLst>
    <p:notesMasterId r:id="rId3"/>
  </p:notesMasterIdLst>
  <p:sldIdLst>
    <p:sldId id="374" r:id="rId4"/>
    <p:sldId id="377" r:id="rId5"/>
    <p:sldId id="380" r:id="rId6"/>
    <p:sldId id="383" r:id="rId7"/>
    <p:sldId id="389" r:id="rId9"/>
    <p:sldId id="392" r:id="rId10"/>
    <p:sldId id="395" r:id="rId11"/>
    <p:sldId id="398" r:id="rId12"/>
    <p:sldId id="401" r:id="rId13"/>
    <p:sldId id="407" r:id="rId15"/>
    <p:sldId id="410" r:id="rId16"/>
    <p:sldId id="413" r:id="rId17"/>
    <p:sldId id="416" r:id="rId18"/>
    <p:sldId id="419" r:id="rId19"/>
    <p:sldId id="425" r:id="rId21"/>
    <p:sldId id="428" r:id="rId22"/>
    <p:sldId id="431" r:id="rId23"/>
    <p:sldId id="434" r:id="rId24"/>
    <p:sldId id="437" r:id="rId25"/>
    <p:sldId id="443" r:id="rId27"/>
    <p:sldId id="446" r:id="rId28"/>
    <p:sldId id="449" r:id="rId29"/>
    <p:sldId id="452" r:id="rId30"/>
    <p:sldId id="455" r:id="rId31"/>
    <p:sldId id="461" r:id="rId33"/>
    <p:sldId id="464" r:id="rId34"/>
    <p:sldId id="467" r:id="rId35"/>
    <p:sldId id="470" r:id="rId36"/>
    <p:sldId id="473" r:id="rId37"/>
    <p:sldId id="479" r:id="rId39"/>
    <p:sldId id="482" r:id="rId40"/>
    <p:sldId id="485" r:id="rId41"/>
    <p:sldId id="489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tags" Target="../tags/tag360.xml"/><Relationship Id="rId22" Type="http://schemas.openxmlformats.org/officeDocument/2006/relationships/tags" Target="../tags/tag361.xml"/><Relationship Id="rId23" Type="http://schemas.openxmlformats.org/officeDocument/2006/relationships/tags" Target="../tags/tag362.xml"/><Relationship Id="rId24" Type="http://schemas.openxmlformats.org/officeDocument/2006/relationships/tags" Target="../tags/tag363.xml"/><Relationship Id="rId25" Type="http://schemas.openxmlformats.org/officeDocument/2006/relationships/tags" Target="../tags/tag364.xml"/><Relationship Id="rId26" Type="http://schemas.openxmlformats.org/officeDocument/2006/relationships/tags" Target="../tags/tag365.xml"/><Relationship Id="rId27" Type="http://schemas.openxmlformats.org/officeDocument/2006/relationships/tags" Target="../tags/tag366.xml"/><Relationship Id="rId28" Type="http://schemas.openxmlformats.org/officeDocument/2006/relationships/tags" Target="../tags/tag367.xml"/><Relationship Id="rId29" Type="http://schemas.openxmlformats.org/officeDocument/2006/relationships/tags" Target="../tags/tag368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企业管理中的信息安全与数据保护策略研究报告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信息安全与数据保护的重要性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信息安全与数据保护策略制定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信息安全与数据保护技术应用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信息安全与数据保护人员培训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信息安全与数据保护法规遵守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信息安全与数据保护的重要性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保护企业核心信息资产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定义与范围：明确企业核心信息资产的范畴，包括但不限于商业秘密、客户信息、财务数据等。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风险与威胁：分析当前信息安全面临的威胁和风险，如黑客攻击、内部泄露、意外丢失等。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法律法规与合规要求：介绍国内外相关法律法规对企业信息安全的要求，确保企业合规经营。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保护措施与策略：提出针对性的保护措施和策略，如加密技术、访问控制、备份恢复等。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防止数据泄露和损失</a:t>
            </a:r>
            <a:endParaRPr altLang="en-US" lang="zh-CN"/>
          </a:p>
        </p:txBody>
      </p:sp>
      <p:sp>
        <p:nvSpPr>
          <p:cNvPr id="10490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数据泄露的危害：对企业造成经济损失、声誉损害、法律风险等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数据保护的重要性：保护企业核心资产、维护客户信任、遵守法律法规等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防止数据泄露和损失的措施：加强员工培训、建立完善的数据管理制度、采用加密技术等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应对数据泄露事件的策略：及时发现并报告、启动应急响应计划、进行事后总结和改进等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维护企业声誉和客户信任</a:t>
            </a:r>
            <a:endParaRPr altLang="en-US" lang="zh-CN"/>
          </a:p>
        </p:txBody>
      </p:sp>
      <p:sp>
        <p:nvSpPr>
          <p:cNvPr id="10491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保护客户数据：确保客户数据的安全，避免数据泄露和滥用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维护企业声誉：保护企业形象和声誉，避免因信息安全问题而受到负面影响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遵守法律法规：遵守相关法律法规，确保企业合法经营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增强企业竞争力：通过加强信息安全和数据保护，提高企业竞争力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符合法规要求和行业标准</a:t>
            </a:r>
            <a:endParaRPr altLang="en-US" lang="zh-CN"/>
          </a:p>
        </p:txBody>
      </p:sp>
      <p:sp>
        <p:nvSpPr>
          <p:cNvPr id="10491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避免法律风险和行业监管问题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提高企业声誉和信誉度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遵守国家法律法规和行业标准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确保企业信息安全与数据保护符合法规要求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信息安全与数据保护策略制定</a:t>
            </a:r>
            <a:endParaRPr altLang="en-US" dirty="0" lang="zh-CN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明确信息资产和敏感数据范围</a:t>
            </a:r>
            <a:endParaRPr altLang="en-US" lang="zh-CN"/>
          </a:p>
        </p:txBody>
      </p:sp>
      <p:sp>
        <p:nvSpPr>
          <p:cNvPr id="10492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制定策略：根据信息资产和敏感数据的范围，制定相应的信息安全与数据保护策略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确定信息资产范围：识别企业内外部的信息资产，包括文档、数据、软件等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确定敏感数据范围：识别出对企业有重要价值或涉及个人隐私的数据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策略实施：将制定的策略在企业内部进行推广和实施，确保所有员工都了解并遵守相关规定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制定详细的安全策略和流程</a:t>
            </a:r>
            <a:endParaRPr altLang="en-US" lang="zh-CN"/>
          </a:p>
        </p:txBody>
      </p:sp>
      <p:sp>
        <p:nvSpPr>
          <p:cNvPr id="1049364" name="矩形 15"/>
          <p:cNvSpPr/>
          <p:nvPr>
            <p:custDataLst>
              <p:tags r:id="rId1"/>
            </p:custDataLst>
          </p:nvPr>
        </p:nvSpPr>
        <p:spPr>
          <a:xfrm>
            <a:off x="2656142" y="1433258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确定安全目标和范围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17"/>
          <p:cNvSpPr/>
          <p:nvPr>
            <p:custDataLst>
              <p:tags r:id="rId2"/>
            </p:custDataLst>
          </p:nvPr>
        </p:nvSpPr>
        <p:spPr>
          <a:xfrm flipV="1">
            <a:off x="2582693" y="136440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18"/>
          <p:cNvSpPr/>
          <p:nvPr>
            <p:custDataLst>
              <p:tags r:id="rId3"/>
            </p:custDataLst>
          </p:nvPr>
        </p:nvSpPr>
        <p:spPr>
          <a:xfrm flipH="1">
            <a:off x="8379037" y="177525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27"/>
          <p:cNvSpPr/>
          <p:nvPr>
            <p:custDataLst>
              <p:tags r:id="rId4"/>
            </p:custDataLst>
          </p:nvPr>
        </p:nvSpPr>
        <p:spPr>
          <a:xfrm>
            <a:off x="2656142" y="2476080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分析现有安全风险和漏洞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29"/>
          <p:cNvSpPr/>
          <p:nvPr>
            <p:custDataLst>
              <p:tags r:id="rId5"/>
            </p:custDataLst>
          </p:nvPr>
        </p:nvSpPr>
        <p:spPr>
          <a:xfrm flipV="1">
            <a:off x="2582693" y="240722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30"/>
          <p:cNvSpPr/>
          <p:nvPr>
            <p:custDataLst>
              <p:tags r:id="rId6"/>
            </p:custDataLst>
          </p:nvPr>
        </p:nvSpPr>
        <p:spPr>
          <a:xfrm flipH="1">
            <a:off x="8379037" y="281807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5"/>
          <p:cNvSpPr/>
          <p:nvPr>
            <p:custDataLst>
              <p:tags r:id="rId7"/>
            </p:custDataLst>
          </p:nvPr>
        </p:nvSpPr>
        <p:spPr>
          <a:xfrm>
            <a:off x="2656142" y="3518902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制定详细的安全策略和流程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7"/>
          <p:cNvSpPr/>
          <p:nvPr>
            <p:custDataLst>
              <p:tags r:id="rId8"/>
            </p:custDataLst>
          </p:nvPr>
        </p:nvSpPr>
        <p:spPr>
          <a:xfrm flipV="1">
            <a:off x="2582693" y="3450043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8"/>
          <p:cNvSpPr/>
          <p:nvPr>
            <p:custDataLst>
              <p:tags r:id="rId9"/>
            </p:custDataLst>
          </p:nvPr>
        </p:nvSpPr>
        <p:spPr>
          <a:xfrm flipH="1">
            <a:off x="8379037" y="3860898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矩形 10"/>
          <p:cNvSpPr/>
          <p:nvPr>
            <p:custDataLst>
              <p:tags r:id="rId10"/>
            </p:custDataLst>
          </p:nvPr>
        </p:nvSpPr>
        <p:spPr>
          <a:xfrm>
            <a:off x="2656142" y="4561724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确定安全措施和工具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12"/>
          <p:cNvSpPr/>
          <p:nvPr>
            <p:custDataLst>
              <p:tags r:id="rId11"/>
            </p:custDataLst>
          </p:nvPr>
        </p:nvSpPr>
        <p:spPr>
          <a:xfrm flipV="1">
            <a:off x="2582693" y="449286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任意多边形 13"/>
          <p:cNvSpPr/>
          <p:nvPr>
            <p:custDataLst>
              <p:tags r:id="rId12"/>
            </p:custDataLst>
          </p:nvPr>
        </p:nvSpPr>
        <p:spPr>
          <a:xfrm flipH="1">
            <a:off x="8379037" y="490372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矩形 19"/>
          <p:cNvSpPr/>
          <p:nvPr>
            <p:custDataLst>
              <p:tags r:id="rId13"/>
            </p:custDataLst>
          </p:nvPr>
        </p:nvSpPr>
        <p:spPr>
          <a:xfrm>
            <a:off x="2656142" y="5604545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定期评估和更新安全策略和流程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任意多边形 21"/>
          <p:cNvSpPr/>
          <p:nvPr>
            <p:custDataLst>
              <p:tags r:id="rId14"/>
            </p:custDataLst>
          </p:nvPr>
        </p:nvSpPr>
        <p:spPr>
          <a:xfrm flipV="1">
            <a:off x="2582693" y="553568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任意多边形 22"/>
          <p:cNvSpPr/>
          <p:nvPr>
            <p:custDataLst>
              <p:tags r:id="rId15"/>
            </p:custDataLst>
          </p:nvPr>
        </p:nvSpPr>
        <p:spPr>
          <a:xfrm flipH="1">
            <a:off x="8379037" y="594654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确定安全控制措施和技术手段</a:t>
            </a:r>
            <a:endParaRPr altLang="en-US" lang="zh-CN"/>
          </a:p>
        </p:txBody>
      </p:sp>
      <p:sp>
        <p:nvSpPr>
          <p:cNvPr id="10494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确定安全控制措施：根据业务需求和风险评估结果，确定适当的安全控制措施，如访问控制、加密、身份验证等。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选择合适的技术手段：根据安全控制措施的要求，选择合适的技术手段，如防火墙、入侵检测系统、数据备份等。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制定数据保护策略：明确数据的保密性、完整性和可用性要求，制定相应的数据保护策略，如数据加密、数据备份和恢复等。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确定安全培训计划：针对员工的不同岗位和职责，制定相应的安全培训计划，提高员工的安全意识和技能水平。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定期评估和调整策略以适应变化</a:t>
            </a:r>
            <a:endParaRPr altLang="en-US" lang="zh-CN"/>
          </a:p>
        </p:txBody>
      </p:sp>
      <p:sp>
        <p:nvSpPr>
          <p:cNvPr id="10494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定期评估信息安全与数据保护策略的有效性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识别潜在的安全风险和威胁，及时调整策略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保持与业务需求和法规要求的同步，确保合规性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通过培训和意识提升，加强员工对信息安全与数据保护的认识和重视程度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信息安全与数据保护技术应用</a:t>
            </a:r>
            <a:endParaRPr altLang="en-US" dirty="0" lang="zh-CN"/>
          </a:p>
        </p:txBody>
      </p:sp>
      <p:sp>
        <p:nvSpPr>
          <p:cNvPr id="10495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加密技术和安全传输协议应用</a:t>
            </a:r>
            <a:endParaRPr altLang="en-US" lang="zh-CN"/>
          </a:p>
        </p:txBody>
      </p:sp>
      <p:sp>
        <p:nvSpPr>
          <p:cNvPr id="10496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加密技术：介绍对称加密、非对称加密、哈希算法等加密技术原理和应用场景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安全传输协议：介绍SSL、TLS、HTTPS等安全传输协议的原理和优势，以及在企业管理中的应用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加密技术和安全传输协议的结合应用：介绍如何将加密技术和安全传输协议结合使用，提高企业管理中的信息安全与数据保护水平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实际案例分析：分享一些成功应用加密技术和安全传输协议的企业案例，以及其效果和影响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访问控制和身份认证机制实施</a:t>
            </a:r>
            <a:endParaRPr altLang="en-US" lang="zh-CN"/>
          </a:p>
        </p:txBody>
      </p:sp>
      <p:sp>
        <p:nvSpPr>
          <p:cNvPr id="10496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访问控制技术：基于角色的访问控制、基于属性的访问控制等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身份认证机制：多因素身份认证、单点登录等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实施步骤：制定访问控制策略、配置访问控制规则、实施身份认证等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注意事项：确保访问控制和身份认证机制的安全性和可靠性，防止未经授权的访问和数据泄露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安全审计和监控工具部署</a:t>
            </a:r>
            <a:endParaRPr altLang="en-US" lang="zh-CN"/>
          </a:p>
        </p:txBody>
      </p:sp>
      <p:sp>
        <p:nvSpPr>
          <p:cNvPr id="10497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安全审计工具：用于记录、分析网络活动，发现异常行为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部署方式：集中式、分布式、混合式等部署方式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实施步骤：确定审计范围、选择审计工具、配置审计策略、实施审计计划等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监控工具：实时监测系统、网络、应用程序等运行状况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数据备份和恢复策略制定</a:t>
            </a:r>
            <a:endParaRPr altLang="en-US" lang="zh-CN"/>
          </a:p>
        </p:txBody>
      </p:sp>
      <p:sp>
        <p:nvSpPr>
          <p:cNvPr id="10498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数据备份方式：定期备份、增量备份、差异备份等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数据恢复策略：灾难恢复计划、业务连续性计划等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数据备份和恢复工具：备份软件、恢复工具等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数据备份和恢复注意事项：确保备份数据的安全性、完整性等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信息安全与数据保护人员培训</a:t>
            </a:r>
            <a:endParaRPr altLang="en-US" dirty="0" lang="zh-CN"/>
          </a:p>
        </p:txBody>
      </p:sp>
      <p:sp>
        <p:nvSpPr>
          <p:cNvPr id="10498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提高员工信息安全意识</a:t>
            </a:r>
            <a:endParaRPr altLang="en-US" lang="zh-CN"/>
          </a:p>
        </p:txBody>
      </p:sp>
      <p:sp>
        <p:nvSpPr>
          <p:cNvPr id="10499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培训目标：提高员工对信息安全与数据保护的认识和意识，掌握基本技能和方法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培训效果评估：通过考试、问卷调查等方式对培训效果进行评估和反馈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培训内容：介绍信息安全与数据保护的重要性、基本概念和原则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培训方式：通过讲座、案例分析、模拟演练等方式进行培训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定期进行安全培训和演练</a:t>
            </a:r>
            <a:endParaRPr altLang="en-US" lang="zh-CN"/>
          </a:p>
        </p:txBody>
      </p:sp>
      <p:sp>
        <p:nvSpPr>
          <p:cNvPr id="10500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培训内容：介绍信息安全与数据保护的基本概念、原则和方法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培训对象：全体员工，特别是涉及信息安全与数据保护的人员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培训频率：每年至少进行一次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培训效果评估：通过测试、问卷调查等方式对培训效果进行评估，确保培训的有效性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建立应急响应机制和流程</a:t>
            </a:r>
            <a:endParaRPr altLang="en-US" lang="zh-CN"/>
          </a:p>
        </p:txBody>
      </p:sp>
      <p:sp>
        <p:nvSpPr>
          <p:cNvPr id="10500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定义应急响应机制和流程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确定应急响应人员和职责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制定应急响应计划和预案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定期进行应急演练和培训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定期评估员工安全技能和能力</a:t>
            </a:r>
            <a:endParaRPr altLang="en-US" lang="zh-CN"/>
          </a:p>
        </p:txBody>
      </p:sp>
      <p:sp>
        <p:nvSpPr>
          <p:cNvPr id="10501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定期进行员工安全技能评估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制定员工安全技能培训计划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定期对员工进行安全意识培训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建立员工安全技能档案，记录员工的安全技能和能力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信息安全与数据保护法规遵守</a:t>
            </a:r>
            <a:endParaRPr altLang="en-US" dirty="0" lang="zh-CN"/>
          </a:p>
        </p:txBody>
      </p:sp>
      <p:sp>
        <p:nvSpPr>
          <p:cNvPr id="1050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了解相关法规和政策要求</a:t>
            </a:r>
            <a:endParaRPr altLang="en-US" lang="zh-CN"/>
          </a:p>
        </p:txBody>
      </p:sp>
      <p:sp>
        <p:nvSpPr>
          <p:cNvPr id="10502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遵守国家法律法规：了解并遵守国家关于信息安全与数据保护的法律法规，如《网络安全法》、《个人信息保护法》等。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遵守行业法规和标准：了解并遵守所在行业的相关法规和标准，如ISO 27001等。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遵守企业规章制度：了解并遵守所在企业的信息安全与数据保护规章制度，如企业信息安全政策、数据保护政策等。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及时关注法规更新：关注国家法律法规、行业法规和标准的更新动态，及时调整企业信息安全与数据保护策略。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建立合规管理机制和流程</a:t>
            </a:r>
            <a:endParaRPr altLang="en-US" lang="zh-CN"/>
          </a:p>
        </p:txBody>
      </p:sp>
      <p:sp>
        <p:nvSpPr>
          <p:cNvPr id="10503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明确合规管理目标和原则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加强合规培训和宣传教育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建立合规管理组织架构和职责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制定合规管理制度和流程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定期进行合规审计和检查</a:t>
            </a:r>
            <a:endParaRPr altLang="en-US" lang="zh-CN"/>
          </a:p>
        </p:txBody>
      </p:sp>
      <p:sp>
        <p:nvSpPr>
          <p:cNvPr id="1050388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390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定期进行合规审计：确保企业信息安全与数据保护策略符合相关法规要求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396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398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及时检查并整改：发现潜在问题，及时采取措施进行整改，确保合规性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及时应对合规问题和风险</a:t>
            </a:r>
            <a:endParaRPr altLang="en-US" lang="zh-CN"/>
          </a:p>
        </p:txBody>
      </p:sp>
      <p:sp>
        <p:nvSpPr>
          <p:cNvPr id="10504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建立合规监管机制：设立专门负责合规监管的机构或人员，对企业信息安全与数据保护进行定期检查和评估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了解并遵守相关法规：确保企业遵守国家及国际的法律法规，避免因违规行为带来的法律风险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及时更新合规策略：根据法规变化及时调整企业信息安全与数据保护策略，确保合规性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强化员工合规意识：加强员工信息安全与数据保护法规培训，提高员工合规意识，确保企业合规经营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5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总结企业管理中的信息安全与数据保护策略研究报告成果</a:t>
            </a:r>
            <a:endParaRPr altLang="en-US" lang="zh-CN"/>
          </a:p>
        </p:txBody>
      </p:sp>
      <p:sp>
        <p:nvSpPr>
          <p:cNvPr id="10505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信息安全与数据保护策略的重要性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研究报告的主要成果和发现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未来展望和改进方向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总结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分析当前存在的问题和不足之处</a:t>
            </a:r>
            <a:endParaRPr altLang="en-US" lang="zh-CN"/>
          </a:p>
        </p:txBody>
      </p:sp>
      <p:sp>
        <p:nvSpPr>
          <p:cNvPr id="105063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信息安全意识淡薄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64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9091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缺乏完善的信息安全管理制度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64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信息安全技术手段落后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65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信息安全人才匮乏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展望未来发展趋势和挑战应对策略</a:t>
            </a:r>
            <a:endParaRPr altLang="en-US" lang="zh-CN"/>
          </a:p>
        </p:txBody>
      </p:sp>
      <p:sp>
        <p:nvSpPr>
          <p:cNvPr id="1050692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0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未来发展趋势：随着数字化转型的加速，信息安全与数据保护将更加重要，需要不断加强技术和管理手段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02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挑战应对策略：加强人才培养和技术研发，提高企业信息安全与数据保护能力，同时加强国际合作与交流，共同应对全球性挑战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7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7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1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7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2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9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28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2023-12-19T15:07:19Z</dcterms:created>
  <dcterms:modified xsi:type="dcterms:W3CDTF">2023-12-19T15:07:19Z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89442924d017422fb4a3018bceb63ded_21</vt:lpwstr>
  </property>
</Properties>
</file>