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77" r:id="rId1"/>
    <p:sldMasterId id="2147487014" r:id="rId2"/>
  </p:sldMasterIdLst>
  <p:notesMasterIdLst>
    <p:notesMasterId r:id="rId3"/>
  </p:notesMasterIdLst>
  <p:sldIdLst>
    <p:sldId id="1765" r:id="rId4"/>
    <p:sldId id="1769" r:id="rId5"/>
    <p:sldId id="1773" r:id="rId6"/>
    <p:sldId id="1776" r:id="rId7"/>
    <p:sldId id="1779" r:id="rId8"/>
    <p:sldId id="1782" r:id="rId9"/>
    <p:sldId id="1785" r:id="rId10"/>
    <p:sldId id="1788" r:id="rId11"/>
    <p:sldId id="1791" r:id="rId12"/>
    <p:sldId id="1794" r:id="rId13"/>
    <p:sldId id="1797" r:id="rId14"/>
    <p:sldId id="1800" r:id="rId15"/>
    <p:sldId id="1803" r:id="rId16"/>
    <p:sldId id="1806" r:id="rId17"/>
    <p:sldId id="1809" r:id="rId18"/>
    <p:sldId id="1812" r:id="rId19"/>
    <p:sldId id="1815" r:id="rId20"/>
    <p:sldId id="1818" r:id="rId21"/>
    <p:sldId id="1821" r:id="rId22"/>
    <p:sldId id="1824" r:id="rId23"/>
    <p:sldId id="1827" r:id="rId24"/>
    <p:sldId id="1830" r:id="rId25"/>
    <p:sldId id="1833" r:id="rId26"/>
    <p:sldId id="1836" r:id="rId27"/>
    <p:sldId id="1839" r:id="rId28"/>
    <p:sldId id="1842" r:id="rId29"/>
    <p:sldId id="1845" r:id="rId30"/>
    <p:sldId id="1848" r:id="rId31"/>
    <p:sldId id="1851" r:id="rId32"/>
    <p:sldId id="1854" r:id="rId33"/>
    <p:sldId id="1857" r:id="rId34"/>
    <p:sldId id="1860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78" r:id="rId1"/>
    <p:sldLayoutId id="2147486979" r:id="rId2"/>
    <p:sldLayoutId id="2147486980" r:id="rId3"/>
    <p:sldLayoutId id="2147486981" r:id="rId4"/>
    <p:sldLayoutId id="2147486982" r:id="rId5"/>
    <p:sldLayoutId id="2147486983" r:id="rId6"/>
    <p:sldLayoutId id="2147486984" r:id="rId7"/>
    <p:sldLayoutId id="2147486985" r:id="rId8"/>
    <p:sldLayoutId id="2147486986" r:id="rId9"/>
    <p:sldLayoutId id="2147486987" r:id="rId10"/>
    <p:sldLayoutId id="214748698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015" r:id="rId1"/>
    <p:sldLayoutId id="2147487016" r:id="rId2"/>
    <p:sldLayoutId id="2147487017" r:id="rId3"/>
    <p:sldLayoutId id="2147487018" r:id="rId4"/>
    <p:sldLayoutId id="2147487019" r:id="rId5"/>
    <p:sldLayoutId id="2147487020" r:id="rId6"/>
    <p:sldLayoutId id="2147487021" r:id="rId7"/>
    <p:sldLayoutId id="2147487022" r:id="rId8"/>
    <p:sldLayoutId id="2147487023" r:id="rId9"/>
    <p:sldLayoutId id="2147487024" r:id="rId10"/>
    <p:sldLayoutId id="214748702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ags" Target="../tags/tag98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tags" Target="../tags/tag169.xml"/><Relationship Id="rId20" Type="http://schemas.openxmlformats.org/officeDocument/2006/relationships/tags" Target="../tags/tag170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tags" Target="../tags/tag269.xml"/><Relationship Id="rId22" Type="http://schemas.openxmlformats.org/officeDocument/2006/relationships/tags" Target="../tags/tag270.xml"/><Relationship Id="rId23" Type="http://schemas.openxmlformats.org/officeDocument/2006/relationships/tags" Target="../tags/tag271.xml"/><Relationship Id="rId24" Type="http://schemas.openxmlformats.org/officeDocument/2006/relationships/tags" Target="../tags/tag272.xml"/><Relationship Id="rId25" Type="http://schemas.openxmlformats.org/officeDocument/2006/relationships/tags" Target="../tags/tag273.xml"/><Relationship Id="rId26" Type="http://schemas.openxmlformats.org/officeDocument/2006/relationships/tags" Target="../tags/tag274.xml"/><Relationship Id="rId27" Type="http://schemas.openxmlformats.org/officeDocument/2006/relationships/tags" Target="../tags/tag275.xml"/><Relationship Id="rId28" Type="http://schemas.openxmlformats.org/officeDocument/2006/relationships/tags" Target="../tags/tag276.xml"/><Relationship Id="rId29" Type="http://schemas.openxmlformats.org/officeDocument/2006/relationships/tags" Target="../tags/tag277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tags" Target="../tags/tag318.xml"/><Relationship Id="rId18" Type="http://schemas.openxmlformats.org/officeDocument/2006/relationships/tags" Target="../tags/tag319.xml"/><Relationship Id="rId19" Type="http://schemas.openxmlformats.org/officeDocument/2006/relationships/tags" Target="../tags/tag320.xml"/><Relationship Id="rId20" Type="http://schemas.openxmlformats.org/officeDocument/2006/relationships/tags" Target="../tags/tag321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tags" Target="../tags/tag373.xml"/><Relationship Id="rId14" Type="http://schemas.openxmlformats.org/officeDocument/2006/relationships/tags" Target="../tags/tag374.xml"/><Relationship Id="rId15" Type="http://schemas.openxmlformats.org/officeDocument/2006/relationships/tags" Target="../tags/tag375.xml"/><Relationship Id="rId16" Type="http://schemas.openxmlformats.org/officeDocument/2006/relationships/tags" Target="../tags/tag376.xml"/><Relationship Id="rId17" Type="http://schemas.openxmlformats.org/officeDocument/2006/relationships/tags" Target="../tags/tag377.xml"/><Relationship Id="rId18" Type="http://schemas.openxmlformats.org/officeDocument/2006/relationships/tags" Target="../tags/tag378.xml"/><Relationship Id="rId19" Type="http://schemas.openxmlformats.org/officeDocument/2006/relationships/tags" Target="../tags/tag379.xml"/><Relationship Id="rId20" Type="http://schemas.openxmlformats.org/officeDocument/2006/relationships/tags" Target="../tags/tag380.xml"/><Relationship Id="rId21" Type="http://schemas.openxmlformats.org/officeDocument/2006/relationships/tags" Target="../tags/tag381.xml"/><Relationship Id="rId22" Type="http://schemas.openxmlformats.org/officeDocument/2006/relationships/tags" Target="../tags/tag382.xml"/><Relationship Id="rId23" Type="http://schemas.openxmlformats.org/officeDocument/2006/relationships/tags" Target="../tags/tag383.xml"/><Relationship Id="rId24" Type="http://schemas.openxmlformats.org/officeDocument/2006/relationships/tags" Target="../tags/tag384.xml"/><Relationship Id="rId25" Type="http://schemas.openxmlformats.org/officeDocument/2006/relationships/tags" Target="../tags/tag385.xml"/><Relationship Id="rId26" Type="http://schemas.openxmlformats.org/officeDocument/2006/relationships/tags" Target="../tags/tag386.xml"/><Relationship Id="rId27" Type="http://schemas.openxmlformats.org/officeDocument/2006/relationships/tags" Target="../tags/tag387.xml"/><Relationship Id="rId28" Type="http://schemas.openxmlformats.org/officeDocument/2006/relationships/tags" Target="../tags/tag388.xml"/><Relationship Id="rId29" Type="http://schemas.openxmlformats.org/officeDocument/2006/relationships/tags" Target="../tags/tag389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tags" Target="../tags/tag433.xml"/><Relationship Id="rId6" Type="http://schemas.openxmlformats.org/officeDocument/2006/relationships/tags" Target="../tags/tag434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5556"/>
          </a:bodyPr>
          <a:p>
            <a:r>
              <a:rPr altLang="en-US" dirty="0" lang="zh-CN"/>
              <a:t>2024年服装行业市场分析与投资前景预测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服装行业概述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2024年服装市场分析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投资前景预测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1399928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服装行业的发展趋势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5091844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服装行业的挑战与机遇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3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4"/>
            </p:custDataLst>
          </p:nvPr>
        </p:nvSpPr>
        <p:spPr>
          <a:xfrm>
            <a:off x="8526135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服装行业的政策环境与监管要求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4468557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>
            <a:cxnSpLocks/>
          </p:cNvCxnSpPr>
          <p:nvPr>
            <p:custDataLst>
              <p:tags r:id="rId16"/>
            </p:custDataLst>
          </p:nvPr>
        </p:nvCxnSpPr>
        <p:spPr>
          <a:xfrm flipV="1">
            <a:off x="7974045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4460818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7966306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服装行业概述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服装行业定义与分类</a:t>
            </a:r>
            <a:endParaRPr altLang="en-US" lang="zh-CN"/>
          </a:p>
        </p:txBody>
      </p:sp>
      <p:sp>
        <p:nvSpPr>
          <p:cNvPr id="1048900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定义：服装行业是指生产和销售各类服装、服饰及相关产品的产业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分类：按产品风格可分为休闲、正装、运动、童装等；按性别可分为男装、女装；按目标客户可分为中老年、青少年等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服装行业市场规模</a:t>
            </a:r>
            <a:endParaRPr altLang="en-US" lang="zh-CN"/>
          </a:p>
        </p:txBody>
      </p:sp>
      <p:sp>
        <p:nvSpPr>
          <p:cNvPr id="10489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2024年全球服装市场规模约为1.5万亿美元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亚洲地区成为全球最大的服装消费市场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中国服装市场规模持续增长，2024年预计达到3.5万亿元人民币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线上销售渠道成为服装市场增长的重要驱动力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服装行业市场特点</a:t>
            </a:r>
            <a:endParaRPr altLang="en-US" lang="zh-CN"/>
          </a:p>
        </p:txBody>
      </p:sp>
      <p:sp>
        <p:nvSpPr>
          <p:cNvPr id="10490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高度竞争性：服装市场竞争激烈，品牌和款式众多，价格战频发。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时尚导向：服装行业受时尚潮流影响较大，消费者追求个性化、时尚化的服装。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季节性特点：服装市场具有明显的季节性特点，春夏秋冬四季都有不同的需求和销售旺季。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地域性差异：不同地区、不同文化背景的消费者对服装的需求和偏好存在差异。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2024年服装市场分析</a:t>
            </a:r>
            <a:endParaRPr altLang="en-US" dirty="0" lang="zh-CN"/>
          </a:p>
        </p:txBody>
      </p:sp>
      <p:sp>
        <p:nvSpPr>
          <p:cNvPr id="10490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09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消费者需求：个性化、时尚化、舒适化的服装需求持续增长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年龄层次：各年龄层次的消费者对服装的需求差异明显，市场细分更加精细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品牌忠诚度：消费者对品牌的忠诚度逐渐提高，品牌影响力成为市场竞争力的重要因素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线上线下融合：线上线下的融合加速，消费者购物渠道和习惯的变化对市场产生深刻影响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15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消费者年龄结构：主要集中在年轻人群体，注重时尚与潮流。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消费者购买意愿：更加注重品质与品牌，对个性化需求强烈。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消费者购买渠道：线上购物平台为主要购买渠道，社交媒体成为重要推广平台。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消费者需求变化：随着社会发展和生活品质提升，消费者对服装的需求从实用性向个性化、时尚化转变。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市场竞争格局分析</a:t>
            </a:r>
            <a:endParaRPr altLang="en-US" lang="zh-CN"/>
          </a:p>
        </p:txBody>
      </p:sp>
      <p:sp>
        <p:nvSpPr>
          <p:cNvPr id="10491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品牌竞争：分析各大品牌的市场份额和竞争优势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渠道竞争：分析线上线下渠道的优劣势和融合情况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品质竞争：分析消费者对服装品质的要求和品牌在品质方面的表现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价格竞争：分析各价格段的销售情况和消费者需求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市场趋势分析</a:t>
            </a:r>
            <a:endParaRPr altLang="en-US" lang="zh-CN"/>
          </a:p>
        </p:txBody>
      </p:sp>
      <p:sp>
        <p:nvSpPr>
          <p:cNvPr id="10492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数字化转型加速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可持续发展成为主流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线上线下融合加深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品牌与消费者关系重塑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投资前景预测</a:t>
            </a:r>
            <a:endParaRPr altLang="en-US" dirty="0" lang="zh-CN"/>
          </a:p>
        </p:txBody>
      </p:sp>
      <p:sp>
        <p:nvSpPr>
          <p:cNvPr id="10493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3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2024年服装行业市场规模预测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新兴科技在服装行业的应用及投资机会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环保可持续发展趋势下的投资机会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消费者需求变化带来的投资机会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4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供应链风险：原材料价格上涨、供应商不稳定等因素可能导致生产成本上升。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市场竞争风险：服装行业竞争激烈，新品牌不断涌现，对现有品牌构成威胁。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消费者需求变化风险：消费者对服装的品味和需求不断变化，品牌需紧跟潮流，满足消费者需求。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经济环境风险：全球经济环境的变化可能影响服装行业的市场需求和消费能力。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506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08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7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10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关注品牌服装企业：品牌是服装行业的核心竞争力，选择具有品牌影响力和市场潜力的企业进行投资。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1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14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16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9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18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关注个性化需求：随着消费者需求的多样化，个性化、定制化的服装产品将具有更大的市场空间，投资者可以关注相关企业。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2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22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24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1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26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关注智能制造和数字化转型：随着科技的进步，智能制造和数字化转型将成为服装行业的发展趋势，投资者可以关注相关企业和项目。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2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30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32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34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关注绿色环保和可持续发展：随着社会对环保问题的重视，绿色环保和可持续发展的理念将逐渐渗透到服装行业中，投资者可以关注相关企业和项目。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3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未来市场预测</a:t>
            </a:r>
            <a:endParaRPr altLang="en-US" lang="zh-CN"/>
          </a:p>
        </p:txBody>
      </p:sp>
      <p:sp>
        <p:nvSpPr>
          <p:cNvPr id="104957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数字化转型：随着科技的发展，服装行业将更加依赖数字化技术，实现智能化生产和个性化定制。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可持续发展：环保意识的提高和消费者对可持续发展的需求，将促使服装企业更加注重环保和可持续发展。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线上线下融合：随着电商的兴起和消费者购物习惯的变化，服装企业将更加注重线上线下融合，提供更好的购物体验。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品牌建设：品牌影响力和品牌价值将成为服装企业竞争的重要因素，服装企业将更加注重品牌建设和品牌形象的塑造。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服装行业的发展趋势</a:t>
            </a:r>
            <a:endParaRPr altLang="en-US" dirty="0" lang="zh-CN"/>
          </a:p>
        </p:txBody>
      </p:sp>
      <p:sp>
        <p:nvSpPr>
          <p:cNvPr id="10496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智能化生产趋势</a:t>
            </a:r>
            <a:endParaRPr altLang="en-US" lang="zh-CN"/>
          </a:p>
        </p:txBody>
      </p:sp>
      <p:sp>
        <p:nvSpPr>
          <p:cNvPr id="10496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智能化生产技术：通过引入人工智能、大数据等技术，提高生产效率和品质。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跨界合作：与科技、互联网等领域的企业合作，共同推动服装行业的创新发展。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绿色环保：注重可持续发展，采用环保材料和生产方式，降低能耗和排放。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定制化生产：满足消费者个性化需求，实现快速响应和定制化生产。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个性化定制趋势</a:t>
            </a:r>
            <a:endParaRPr altLang="en-US" lang="zh-CN"/>
          </a:p>
        </p:txBody>
      </p:sp>
      <p:sp>
        <p:nvSpPr>
          <p:cNvPr id="104972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技术进步推动个性化定制的实现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定制化服务成为品牌差异化竞争的重要手段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消费者对个性化需求的增长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服装企业逐步转型为定制化生产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绿色环保趋势</a:t>
            </a:r>
            <a:endParaRPr altLang="en-US" lang="zh-CN"/>
          </a:p>
        </p:txBody>
      </p:sp>
      <p:sp>
        <p:nvSpPr>
          <p:cNvPr id="10497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可持续发展成为行业共识，企业纷纷采取环保措施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消费者对环保服装的需求日益增长，推动绿色消费市场扩大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绿色供应链管理成为企业核心竞争力，促进整个行业绿色转型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循环经济和再生利用成为行业重要发展方向，降低资源消耗和环境污染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线上线下融合趋势</a:t>
            </a:r>
            <a:endParaRPr altLang="en-US" lang="zh-CN"/>
          </a:p>
        </p:txBody>
      </p:sp>
      <p:sp>
        <p:nvSpPr>
          <p:cNvPr id="10498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线上品牌开设线下门店，提升品牌形象和用户体验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线上线下数据打通，实现会员信息共享和积分通兑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线上线下融合的智能门店，提供个性化服务和提升购物体验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线下品牌开展线上销售，拓展销售渠道和扩大市场覆盖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服装行业的挑战与机遇</a:t>
            </a:r>
            <a:endParaRPr altLang="en-US" dirty="0" lang="zh-CN"/>
          </a:p>
        </p:txBody>
      </p:sp>
      <p:sp>
        <p:nvSpPr>
          <p:cNvPr id="10499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9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市场竞争激烈：服装行业品牌众多，竞争激烈，市场份额难以扩大。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消费者需求多样化：消费者对服装的款式、品质、品牌等要求越来越高，需求多样化，难以满足。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成本压力大：原材料、劳动力、租金等成本不断上涨，压缩了企业的利润空间。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环保要求提高：随着社会对环保的重视，服装行业面临着生产过程中的环保要求和消费者的环保需求。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5001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数字化转型：随着科技的进步，服装行业正逐步实现数字化转型，为投资者提供了新的机会。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可持续时尚：随着消费者对环保和可持续发展的关注度提高，可持续时尚成为新的增长点。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跨境电商：随着全球电商市场的不断扩大，跨境电商为服装行业提供了更广阔的市场空间。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个性化定制：随着消费者需求的多样化，个性化定制成为服装行业的新趋势，为投资者提供了新的机会。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500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创新设计，提高品牌竞争力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关注消费者需求，调整产品定位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拓展销售渠道，扩大市场份额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加强供应链管理，降低成本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创新发展路径</a:t>
            </a:r>
            <a:endParaRPr altLang="en-US" lang="zh-CN"/>
          </a:p>
        </p:txBody>
      </p:sp>
      <p:sp>
        <p:nvSpPr>
          <p:cNvPr id="10501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数字化转型：利用大数据、人工智能等技术提升生产效率和精准营销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跨界合作：与其他产业领域进行合作，拓展业务范围和市场空间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个性化定制：满足消费者多样化需求，提升品牌竞争力和客户满意度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可持续发展：关注环保和社会责任，推动绿色生产和可持续供应链建设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服装行业的政策环境与监管要求</a:t>
            </a:r>
            <a:endParaRPr altLang="en-US" dirty="0" lang="zh-CN"/>
          </a:p>
        </p:txBody>
      </p:sp>
      <p:sp>
        <p:nvSpPr>
          <p:cNvPr id="10502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国家政策对服装行业的影响</a:t>
            </a:r>
            <a:endParaRPr altLang="en-US" lang="zh-CN"/>
          </a:p>
        </p:txBody>
      </p:sp>
      <p:sp>
        <p:nvSpPr>
          <p:cNvPr id="10502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政策支持：国家出台相关政策，鼓励服装行业转型升级和创新发展。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监管加强：政府加强对服装行业的监管，推动行业规范化发展。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环保要求：国家对服装行业的环保要求越来越严格，促进企业绿色发展。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出口退税：国家提高服装行业出口退税率，增强企业国际竞争力。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监管要求与合规性分析</a:t>
            </a:r>
            <a:endParaRPr altLang="en-US" lang="zh-CN"/>
          </a:p>
        </p:txBody>
      </p:sp>
      <p:sp>
        <p:nvSpPr>
          <p:cNvPr id="105030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监管机构：国家市场监督管理总局、国家纺织品服装服饰产品质量监督检验中心等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监管内容：产品质量、安全性能、环保要求等方面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合规性分析：企业应符合相关法律法规和标准，确保产品安全、环保、质量可靠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违规后果：企业违规将面临罚款、召回、撤销认证等处罚，影响企业声誉和市场份额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国际市场环境与政策影响</a:t>
            </a:r>
            <a:endParaRPr altLang="en-US" lang="zh-CN"/>
          </a:p>
        </p:txBody>
      </p:sp>
      <p:sp>
        <p:nvSpPr>
          <p:cNvPr id="10503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各国政府对服装行业的政策支持力度不断加大，推动行业快速发展。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全球服装行业市场规模持续扩大，新兴市场增长迅速。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国际市场环境对服装行业的影响日益显著，品牌竞争日趋激烈。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国际贸易政策对服装行业的影响不可忽视，企业需关注国际市场动态。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政策建议与发展方向</a:t>
            </a:r>
            <a:endParaRPr altLang="en-US" lang="zh-CN"/>
          </a:p>
        </p:txBody>
      </p:sp>
      <p:sp>
        <p:nvSpPr>
          <p:cNvPr id="10503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政策建议：加强品牌建设，提高产品质量标准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监管要求：严格把控安全质量，防止劣质产品流入市场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发展方向：鼓励创新设计，推动个性化定制和绿色环保理念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投资前景：关注政策走向，把握市场机遇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4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54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456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6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6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6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6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6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6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6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6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6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6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1_6*l_h_i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Six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1_6*l_h_a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6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SLIDE_ID" val="custom2023098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4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5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8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4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92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433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434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2024-01-06T06:59:57Z</dcterms:created>
  <dcterms:modified xsi:type="dcterms:W3CDTF">2024-01-06T06:59:57Z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db7c3c9bffc243eaa6d879781da809f3_21</vt:lpwstr>
  </property>
</Properties>
</file>