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370" r:id="rId1"/>
    <p:sldMasterId id="2147499407" r:id="rId2"/>
  </p:sldMasterIdLst>
  <p:notesMasterIdLst>
    <p:notesMasterId r:id="rId3"/>
  </p:notesMasterIdLst>
  <p:sldIdLst>
    <p:sldId id="7579" r:id="rId4"/>
    <p:sldId id="7584" r:id="rId5"/>
    <p:sldId id="7588" r:id="rId6"/>
    <p:sldId id="7591" r:id="rId7"/>
    <p:sldId id="7597" r:id="rId9"/>
    <p:sldId id="7600" r:id="rId10"/>
    <p:sldId id="7603" r:id="rId11"/>
    <p:sldId id="7606" r:id="rId12"/>
    <p:sldId id="7609" r:id="rId13"/>
    <p:sldId id="7612" r:id="rId14"/>
    <p:sldId id="7618" r:id="rId16"/>
    <p:sldId id="7621" r:id="rId17"/>
    <p:sldId id="7624" r:id="rId18"/>
    <p:sldId id="7627" r:id="rId19"/>
    <p:sldId id="7630" r:id="rId20"/>
    <p:sldId id="7636" r:id="rId22"/>
    <p:sldId id="7639" r:id="rId23"/>
    <p:sldId id="7642" r:id="rId24"/>
    <p:sldId id="7645" r:id="rId25"/>
    <p:sldId id="7648" r:id="rId26"/>
    <p:sldId id="7654" r:id="rId28"/>
    <p:sldId id="7657" r:id="rId29"/>
    <p:sldId id="7660" r:id="rId30"/>
    <p:sldId id="7663" r:id="rId31"/>
    <p:sldId id="7666" r:id="rId32"/>
    <p:sldId id="7672" r:id="rId34"/>
    <p:sldId id="7675" r:id="rId35"/>
    <p:sldId id="767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371" r:id="rId1"/>
    <p:sldLayoutId id="2147499372" r:id="rId2"/>
    <p:sldLayoutId id="2147499373" r:id="rId3"/>
    <p:sldLayoutId id="2147499374" r:id="rId4"/>
    <p:sldLayoutId id="2147499375" r:id="rId5"/>
    <p:sldLayoutId id="2147499376" r:id="rId6"/>
    <p:sldLayoutId id="2147499377" r:id="rId7"/>
    <p:sldLayoutId id="2147499378" r:id="rId8"/>
    <p:sldLayoutId id="2147499379" r:id="rId9"/>
    <p:sldLayoutId id="2147499380" r:id="rId10"/>
    <p:sldLayoutId id="21474993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408" r:id="rId1"/>
    <p:sldLayoutId id="2147499409" r:id="rId2"/>
    <p:sldLayoutId id="2147499410" r:id="rId3"/>
    <p:sldLayoutId id="2147499411" r:id="rId4"/>
    <p:sldLayoutId id="2147499412" r:id="rId5"/>
    <p:sldLayoutId id="2147499413" r:id="rId6"/>
    <p:sldLayoutId id="2147499414" r:id="rId7"/>
    <p:sldLayoutId id="2147499415" r:id="rId8"/>
    <p:sldLayoutId id="2147499416" r:id="rId9"/>
    <p:sldLayoutId id="2147499417" r:id="rId10"/>
    <p:sldLayoutId id="21474994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tags" Target="../tags/tag239.xml"/><Relationship Id="rId22" Type="http://schemas.openxmlformats.org/officeDocument/2006/relationships/tags" Target="../tags/tag240.xml"/><Relationship Id="rId23" Type="http://schemas.openxmlformats.org/officeDocument/2006/relationships/tags" Target="../tags/tag241.xml"/><Relationship Id="rId24" Type="http://schemas.openxmlformats.org/officeDocument/2006/relationships/tags" Target="../tags/tag242.xml"/><Relationship Id="rId25" Type="http://schemas.openxmlformats.org/officeDocument/2006/relationships/tags" Target="../tags/tag243.xml"/><Relationship Id="rId26" Type="http://schemas.openxmlformats.org/officeDocument/2006/relationships/tags" Target="../tags/tag244.xml"/><Relationship Id="rId27" Type="http://schemas.openxmlformats.org/officeDocument/2006/relationships/tags" Target="../tags/tag245.xml"/><Relationship Id="rId28" Type="http://schemas.openxmlformats.org/officeDocument/2006/relationships/tags" Target="../tags/tag246.xml"/><Relationship Id="rId29" Type="http://schemas.openxmlformats.org/officeDocument/2006/relationships/tags" Target="../tags/tag247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tags" Target="../tags/tag346.xml"/><Relationship Id="rId22" Type="http://schemas.openxmlformats.org/officeDocument/2006/relationships/tags" Target="../tags/tag347.xml"/><Relationship Id="rId23" Type="http://schemas.openxmlformats.org/officeDocument/2006/relationships/tags" Target="../tags/tag348.xml"/><Relationship Id="rId24" Type="http://schemas.openxmlformats.org/officeDocument/2006/relationships/tags" Target="../tags/tag349.xml"/><Relationship Id="rId25" Type="http://schemas.openxmlformats.org/officeDocument/2006/relationships/tags" Target="../tags/tag350.xml"/><Relationship Id="rId26" Type="http://schemas.openxmlformats.org/officeDocument/2006/relationships/tags" Target="../tags/tag351.xml"/><Relationship Id="rId27" Type="http://schemas.openxmlformats.org/officeDocument/2006/relationships/tags" Target="../tags/tag352.xml"/><Relationship Id="rId28" Type="http://schemas.openxmlformats.org/officeDocument/2006/relationships/tags" Target="../tags/tag353.xml"/><Relationship Id="rId29" Type="http://schemas.openxmlformats.org/officeDocument/2006/relationships/tags" Target="../tags/tag354.xml"/><Relationship Id="rId30" Type="http://schemas.openxmlformats.org/officeDocument/2006/relationships/tags" Target="../tags/tag355.xml"/><Relationship Id="rId3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tags" Target="../tags/tag376.xml"/><Relationship Id="rId22" Type="http://schemas.openxmlformats.org/officeDocument/2006/relationships/tags" Target="../tags/tag377.xml"/><Relationship Id="rId23" Type="http://schemas.openxmlformats.org/officeDocument/2006/relationships/tags" Target="../tags/tag378.xml"/><Relationship Id="rId24" Type="http://schemas.openxmlformats.org/officeDocument/2006/relationships/tags" Target="../tags/tag379.xml"/><Relationship Id="rId25" Type="http://schemas.openxmlformats.org/officeDocument/2006/relationships/tags" Target="../tags/tag380.xml"/><Relationship Id="rId26" Type="http://schemas.openxmlformats.org/officeDocument/2006/relationships/tags" Target="../tags/tag381.xml"/><Relationship Id="rId27" Type="http://schemas.openxmlformats.org/officeDocument/2006/relationships/tags" Target="../tags/tag382.xml"/><Relationship Id="rId28" Type="http://schemas.openxmlformats.org/officeDocument/2006/relationships/tags" Target="../tags/tag383.xml"/><Relationship Id="rId29" Type="http://schemas.openxmlformats.org/officeDocument/2006/relationships/tags" Target="../tags/tag384.xml"/><Relationship Id="rId30" Type="http://schemas.openxmlformats.org/officeDocument/2006/relationships/tags" Target="../tags/tag385.xml"/><Relationship Id="rId31" Type="http://schemas.openxmlformats.org/officeDocument/2006/relationships/tags" Target="../tags/tag386.xml"/><Relationship Id="rId32" Type="http://schemas.openxmlformats.org/officeDocument/2006/relationships/tags" Target="../tags/tag387.xml"/><Relationship Id="rId33" Type="http://schemas.openxmlformats.org/officeDocument/2006/relationships/tags" Target="../tags/tag388.xml"/><Relationship Id="rId34" Type="http://schemas.openxmlformats.org/officeDocument/2006/relationships/tags" Target="../tags/tag389.xml"/><Relationship Id="rId35" Type="http://schemas.openxmlformats.org/officeDocument/2006/relationships/tags" Target="../tags/tag390.xml"/><Relationship Id="rId3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2024农业行业职能工作总结与展望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农业行业职能工作成果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农业行业职能工作挑战与对策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农业行业职能工作展望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结论与建议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农业行业职能工作总结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农业行业职能工作总结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农业政策制定与执行</a:t>
            </a:r>
            <a:endParaRPr altLang="en-US" lang="zh-CN"/>
          </a:p>
        </p:txBody>
      </p:sp>
      <p:sp>
        <p:nvSpPr>
          <p:cNvPr id="10489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农业政策制定：介绍了农业政策制定的背景、目的、原则和过程，包括政策调研、起草、征求意见、审议和发布等环节。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农业政策执行：阐述了农业政策执行的重要性和意义，介绍了政策执行的具体措施和手段，包括政策宣传、培训、监督和评估等。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农业政策效果评估：对农业政策执行的效果进行了评估和分析，总结了政策执行的成功经验和存在的问题，提出了改进和完善的建议。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农业政策制定与执行的展望：展望了未来农业政策制定与执行的发展趋势和方向，提出了加强政策制定科学性、提高政策执行效率等建议。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农业生产管理</a:t>
            </a:r>
            <a:endParaRPr altLang="en-US" lang="zh-CN"/>
          </a:p>
        </p:txBody>
      </p:sp>
      <p:sp>
        <p:nvSpPr>
          <p:cNvPr id="10489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农业生产计划制定与实施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农业生产技术推广与应用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农业生产资料采购与使用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农业生产过程监管与质量控制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农产品质量安全管理</a:t>
            </a:r>
            <a:endParaRPr altLang="en-US" lang="zh-CN"/>
          </a:p>
        </p:txBody>
      </p:sp>
      <p:sp>
        <p:nvSpPr>
          <p:cNvPr id="10490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农产品质量安全法律法规的完善与执行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农产品质量安全监管体系的建立与完善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农产品质量安全标准的制定与实施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农产品质量安全检测与认证体系的建立与完善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农业科技创新与应用</a:t>
            </a:r>
            <a:endParaRPr altLang="en-US" lang="zh-CN"/>
          </a:p>
        </p:txBody>
      </p:sp>
      <p:sp>
        <p:nvSpPr>
          <p:cNvPr id="10491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农业科技创新的成果与案例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未来农业科技创新的趋势与展望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科技创新在农业领域的应用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农业科技对农业生产的贡献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农业人才培养与引进</a:t>
            </a:r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农业人才培养：重视农业人才的培养，提高农业从业者的素质和能力，为农业发展提供人才保障。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农业人才引进：积极引进高层次、高技能农业人才，为农业发展注入新的活力和动力，推动农业转型升级。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农业人才政策：制定和完善农业人才政策，为农业人才提供良好的工作环境和生活条件，吸引更多优秀人才投身农业事业。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农业人才交流与合作：加强农业人才之间的交流与合作，促进不同领域、不同地区之间的农业人才共享和互利共赢。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农业行业职能工作成果</a:t>
            </a:r>
            <a:endParaRPr altLang="en-US" dirty="0" lang="zh-CN"/>
          </a:p>
        </p:txBody>
      </p:sp>
      <p:sp>
        <p:nvSpPr>
          <p:cNvPr id="1049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农业生产稳步增长</a:t>
            </a:r>
            <a:endParaRPr altLang="en-US" lang="zh-CN"/>
          </a:p>
        </p:txBody>
      </p:sp>
      <p:sp>
        <p:nvSpPr>
          <p:cNvPr id="10492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粮食产量持续增加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农业生产效率提高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农业科技水平提升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农业结构不断优化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农产品质量安全水平提升</a:t>
            </a:r>
            <a:endParaRPr altLang="en-US" lang="zh-CN"/>
          </a:p>
        </p:txBody>
      </p:sp>
      <p:sp>
        <p:nvSpPr>
          <p:cNvPr id="10493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农产品质量安全监管体系不断完善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农产品质量安全标准体系逐步建立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农产品质量安全检测能力不断提升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农产品质量安全追溯体系逐步建立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农业科技创新成果显著</a:t>
            </a:r>
            <a:endParaRPr altLang="en-US" lang="zh-CN"/>
          </a:p>
        </p:txBody>
      </p:sp>
      <p:sp>
        <p:nvSpPr>
          <p:cNvPr id="10494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农业科技创新在农业领域的应用越来越广泛，为农业发展提供了新的动力和支撑。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农业科技创新在提高农业生产效率、改善农产品品质、降低生产成本等方面取得了显著成效。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农业科技创新在推动农业转型升级、促进农业可持续发展方面发挥了重要作用。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未来，农业科技创新将继续发挥重要作用，为农业发展提供更加有力的支撑和保障。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农业人才培养体系完善</a:t>
            </a:r>
            <a:endParaRPr altLang="en-US" lang="zh-CN"/>
          </a:p>
        </p:txBody>
      </p:sp>
      <p:sp>
        <p:nvSpPr>
          <p:cNvPr id="1049462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64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66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68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70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72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74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76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农业人才数量增加：近年来，农业行业职能部门积极推进农业人才培养工作，通过多种渠道和方式培养了大量的农业人才。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0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82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农业人才素质提升：在农业人才培养过程中，注重提高人才的素质和能力，通过培训和实践锻炼，使农业人才具备了更加扎实的专业知识和技能。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4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86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农业人才结构优化：随着农业行业的不断发展，对人才的需求也在不断变化。农业行业职能部门积极调整人才培养方向，优化人才结构，以满足农业行业的发展需求。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8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0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农业人才作用突出：在农业行业中，农业人才发挥了重要的作用。他们通过自己的专业知识和技能，为农业行业的发展提供了有力的支持。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2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农业行业职能工作挑战与对策</a:t>
            </a:r>
            <a:endParaRPr altLang="en-US" dirty="0" lang="zh-CN"/>
          </a:p>
        </p:txBody>
      </p:sp>
      <p:sp>
        <p:nvSpPr>
          <p:cNvPr id="10495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农业生产成本上升压力</a:t>
            </a:r>
            <a:endParaRPr altLang="en-US" lang="zh-CN"/>
          </a:p>
        </p:txBody>
      </p:sp>
      <p:sp>
        <p:nvSpPr>
          <p:cNvPr id="10495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成本上升原因：气候变化、自然灾害、原材料价格上涨等因素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农业生产成本构成：包括种子、化肥、农药、饲料等成本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对农业行业的影响：降低农民收益，影响农产品价格和供应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对策建议：加强农业科技创新，提高农业生产效率和质量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农产品市场竞争力不足</a:t>
            </a:r>
            <a:endParaRPr altLang="en-US" lang="zh-CN"/>
          </a:p>
        </p:txBody>
      </p:sp>
      <p:sp>
        <p:nvSpPr>
          <p:cNvPr id="10496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农产品质量参差不齐，缺乏标准化生产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农产品供应链不完善，缺乏全程可追溯体系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农产品营销手段单一，缺乏多元化推广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农产品品牌建设滞后，缺乏知名品牌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农业生态环境保护压力</a:t>
            </a:r>
            <a:endParaRPr altLang="en-US" lang="zh-CN"/>
          </a:p>
        </p:txBody>
      </p:sp>
      <p:sp>
        <p:nvSpPr>
          <p:cNvPr id="10497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农业面源污染问题严重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土壤和水资源受到污染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生物多样性受到威胁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应对措施：加强农业生态环境保护意识，推广生态农业技术，加强监管和执法力度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对策建议：加强政策支持、推进科技创新、提高农产品质量安全水平、加强人才培养与引进</a:t>
            </a:r>
            <a:endParaRPr altLang="en-US" lang="zh-CN"/>
          </a:p>
        </p:txBody>
      </p:sp>
      <p:sp>
        <p:nvSpPr>
          <p:cNvPr id="10497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加强政策支持：加大对农业行业的政策扶持力度，提高农业生产的效益和农民的收入水平。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推进科技创新：加强农业科技创新，推广先进的农业技术和装备，提高农业生产效率和质量。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提高农产品质量安全水平：加强农产品质量安全监管，建立完善的农产品质量安全体系，确保农产品的质量和安全。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加强人才培养与引进：加强农业人才培养和引进，提高农业从业人员的素质和能力，推动农业行业的可持续发展。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农业行业职能工作展望</a:t>
            </a:r>
            <a:endParaRPr altLang="en-US" dirty="0" lang="zh-CN"/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农业生产现代化水平提升</a:t>
            </a:r>
            <a:endParaRPr altLang="en-US" lang="zh-CN"/>
          </a:p>
        </p:txBody>
      </p:sp>
      <p:sp>
        <p:nvSpPr>
          <p:cNvPr id="10499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农业科技创新：加强农业科技研发，提高农业生产效率和质量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农业机械化：推广先进的农业机械设备，减轻农民劳动强度，提高生产效率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农业信息化：加强农业信息化建设，提高农业生产和管理效率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农业绿色发展：推广生态农业、有机农业等绿色发展模式，保护生态环境，提高农产品质量安全水平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农产品品牌建设与市场拓展</a:t>
            </a:r>
            <a:endParaRPr altLang="en-US" lang="zh-CN"/>
          </a:p>
        </p:txBody>
      </p:sp>
      <p:sp>
        <p:nvSpPr>
          <p:cNvPr id="10499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农产品品牌与市场拓展的结合：通过品牌建设与市场拓展的相互促进，推动农业行业的发展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农产品品牌建设：提升农产品附加值，增强消费者对农产品的信任度和购买意愿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农产品市场拓展：通过线上线下渠道，扩大农产品销售范围，提高农产品市场份额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未来展望：加强农产品品牌建设与市场拓展的力度，提高农业行业的竞争力和可持续发展能力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农业生态环境保护力度加大</a:t>
            </a:r>
            <a:endParaRPr altLang="en-US" lang="zh-CN"/>
          </a:p>
        </p:txBody>
      </p:sp>
      <p:sp>
        <p:nvSpPr>
          <p:cNvPr id="10500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政策支持：政府加大对农业生态环境保护的投入，推动农业可持续发展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技术创新：推广生态农业技术，提高农业生产效率，减少对环境的污染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资源利用：合理利用土地、水资源，提高资源利用效率，促进农业生态平衡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监管加强：加强对农业生态环境保护的监管，确保各项措施落到实处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农业人才培养体系进一步完善</a:t>
            </a:r>
            <a:endParaRPr altLang="en-US" lang="zh-CN"/>
          </a:p>
        </p:txBody>
      </p:sp>
      <p:sp>
        <p:nvSpPr>
          <p:cNvPr id="10500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加强农业教育体系建设，提高农业教育质量和水平，为农业人才培养提供有力保障。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建立完善的农业人才培养体系，包括农业科技人才、农业管理人才和农业技术人才的培养。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推进农业科技研发和推广，提高农业科技水平和创新能力，为农业人才培养提供技术支持。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加强农业行业职业培训和继续教育，提高农业从业人员的素质和能力，为农业人才培养提供实践机会。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1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结论：农业行业职能工作取得显著成果，但仍面临挑战，需加强政策支持、推进科技创新、提高农产品质量安全水平、加强人才培养与引进。</a:t>
            </a:r>
            <a:endParaRPr altLang="en-US" lang="zh-CN"/>
          </a:p>
        </p:txBody>
      </p:sp>
      <p:sp>
        <p:nvSpPr>
          <p:cNvPr id="1050196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395209" y="2234203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410428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4"/>
          <p:cNvSpPr/>
          <p:nvPr>
            <p:custDataLst>
              <p:tags r:id="rId3"/>
            </p:custDataLst>
          </p:nvPr>
        </p:nvSpPr>
        <p:spPr>
          <a:xfrm>
            <a:off x="925252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352301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25252" y="3217948"/>
            <a:ext cx="1524019" cy="148999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农业行业职能工作取得显著成果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6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88234" y="2233594"/>
            <a:ext cx="583533" cy="169822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902235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18"/>
          <p:cNvSpPr/>
          <p:nvPr>
            <p:custDataLst>
              <p:tags r:id="rId8"/>
            </p:custDataLst>
          </p:nvPr>
        </p:nvSpPr>
        <p:spPr>
          <a:xfrm>
            <a:off x="4418277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19"/>
          <p:cNvSpPr/>
          <p:nvPr>
            <p:custDataLst>
              <p:tags r:id="rId9"/>
            </p:custDataLst>
          </p:nvPr>
        </p:nvSpPr>
        <p:spPr>
          <a:xfrm flipV="1">
            <a:off x="4330616" y="2352301"/>
            <a:ext cx="1698225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7668" y="3211252"/>
            <a:ext cx="1524588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加强政策支持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6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634138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648748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25"/>
          <p:cNvSpPr/>
          <p:nvPr>
            <p:custDataLst>
              <p:tags r:id="rId13"/>
            </p:custDataLst>
          </p:nvPr>
        </p:nvSpPr>
        <p:spPr>
          <a:xfrm>
            <a:off x="6163572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26"/>
          <p:cNvSpPr/>
          <p:nvPr>
            <p:custDataLst>
              <p:tags r:id="rId14"/>
            </p:custDataLst>
          </p:nvPr>
        </p:nvSpPr>
        <p:spPr>
          <a:xfrm flipV="1">
            <a:off x="6077129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64180" y="3236210"/>
            <a:ext cx="1524019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推进科技创新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6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156332" y="4134121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141113" y="2242725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11"/>
          <p:cNvSpPr/>
          <p:nvPr>
            <p:custDataLst>
              <p:tags r:id="rId18"/>
            </p:custDataLst>
          </p:nvPr>
        </p:nvSpPr>
        <p:spPr>
          <a:xfrm>
            <a:off x="2671764" y="2796691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12"/>
          <p:cNvSpPr/>
          <p:nvPr>
            <p:custDataLst>
              <p:tags r:id="rId19"/>
            </p:custDataLst>
          </p:nvPr>
        </p:nvSpPr>
        <p:spPr>
          <a:xfrm flipV="1">
            <a:off x="2584712" y="2360824"/>
            <a:ext cx="1697087" cy="81637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671764" y="3214295"/>
            <a:ext cx="1524019" cy="15120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面临挑战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6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380041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394651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25"/>
          <p:cNvSpPr/>
          <p:nvPr>
            <p:custDataLst>
              <p:tags r:id="rId23"/>
            </p:custDataLst>
          </p:nvPr>
        </p:nvSpPr>
        <p:spPr>
          <a:xfrm>
            <a:off x="7910084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26"/>
          <p:cNvSpPr/>
          <p:nvPr>
            <p:custDataLst>
              <p:tags r:id="rId24"/>
            </p:custDataLst>
          </p:nvPr>
        </p:nvSpPr>
        <p:spPr>
          <a:xfrm flipV="1">
            <a:off x="7823032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10084" y="3228905"/>
            <a:ext cx="1524019" cy="151685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提高农产品质量安全水平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6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212997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228216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25"/>
          <p:cNvSpPr/>
          <p:nvPr>
            <p:custDataLst>
              <p:tags r:id="rId28"/>
            </p:custDataLst>
          </p:nvPr>
        </p:nvSpPr>
        <p:spPr>
          <a:xfrm>
            <a:off x="9743039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任意多边形 26"/>
          <p:cNvSpPr/>
          <p:nvPr>
            <p:custDataLst>
              <p:tags r:id="rId29"/>
            </p:custDataLst>
          </p:nvPr>
        </p:nvSpPr>
        <p:spPr>
          <a:xfrm flipV="1">
            <a:off x="9656597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743648" y="3234384"/>
            <a:ext cx="1524019" cy="15058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加强人才培养与引进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建议：制定更加完善的农业政策，加大科技创新投入，加强农产品质量安全管理，提高农业人才培养水平，推动农业行业持续健康发展。</a:t>
            </a:r>
            <a:endParaRPr altLang="en-US" lang="zh-CN"/>
          </a:p>
        </p:txBody>
      </p:sp>
      <p:sp>
        <p:nvSpPr>
          <p:cNvPr id="1050290" name="矩形 26"/>
          <p:cNvSpPr/>
          <p:nvPr>
            <p:custDataLst>
              <p:tags r:id="rId1"/>
            </p:custDataLst>
          </p:nvPr>
        </p:nvSpPr>
        <p:spPr>
          <a:xfrm>
            <a:off x="838200" y="4699744"/>
            <a:ext cx="5164906" cy="1350734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92" name="矩形 32"/>
          <p:cNvSpPr/>
          <p:nvPr>
            <p:custDataLst>
              <p:tags r:id="rId2"/>
            </p:custDataLst>
          </p:nvPr>
        </p:nvSpPr>
        <p:spPr>
          <a:xfrm>
            <a:off x="1015655" y="5129052"/>
            <a:ext cx="541513" cy="73787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94" name="矩形 34"/>
          <p:cNvSpPr/>
          <p:nvPr>
            <p:custDataLst>
              <p:tags r:id="rId3"/>
            </p:custDataLst>
          </p:nvPr>
        </p:nvSpPr>
        <p:spPr>
          <a:xfrm>
            <a:off x="959553" y="5086974"/>
            <a:ext cx="541513" cy="7378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296" name="文本框 36"/>
          <p:cNvSpPr txBox="1"/>
          <p:nvPr>
            <p:custDataLst>
              <p:tags r:id="rId4"/>
            </p:custDataLst>
          </p:nvPr>
        </p:nvSpPr>
        <p:spPr>
          <a:xfrm>
            <a:off x="960162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推动农业行业持续健康发展：加强农业行业协作和交流，促进农业行业整体发展。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三角形 33"/>
          <p:cNvSpPr/>
          <p:nvPr>
            <p:custDataLst>
              <p:tags r:id="rId5"/>
            </p:custDataLst>
          </p:nvPr>
        </p:nvSpPr>
        <p:spPr>
          <a:xfrm>
            <a:off x="5778898" y="5895585"/>
            <a:ext cx="106717" cy="9208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00" name="三角形 7"/>
          <p:cNvSpPr/>
          <p:nvPr>
            <p:custDataLst>
              <p:tags r:id="rId6"/>
            </p:custDataLst>
          </p:nvPr>
        </p:nvSpPr>
        <p:spPr>
          <a:xfrm>
            <a:off x="5739260" y="5873632"/>
            <a:ext cx="106717" cy="9208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02" name="文本框 60"/>
          <p:cNvSpPr txBox="1"/>
          <p:nvPr>
            <p:custDataLst>
              <p:tags r:id="rId7"/>
            </p:custDataLst>
          </p:nvPr>
        </p:nvSpPr>
        <p:spPr>
          <a:xfrm>
            <a:off x="857104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304" name="矩形 39"/>
          <p:cNvSpPr/>
          <p:nvPr>
            <p:custDataLst>
              <p:tags r:id="rId8"/>
            </p:custDataLst>
          </p:nvPr>
        </p:nvSpPr>
        <p:spPr>
          <a:xfrm>
            <a:off x="838200" y="3113013"/>
            <a:ext cx="5164906" cy="1350734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06" name="矩形 42"/>
          <p:cNvSpPr/>
          <p:nvPr>
            <p:custDataLst>
              <p:tags r:id="rId9"/>
            </p:custDataLst>
          </p:nvPr>
        </p:nvSpPr>
        <p:spPr>
          <a:xfrm>
            <a:off x="1015655" y="3542320"/>
            <a:ext cx="541513" cy="73787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08" name="矩形 43"/>
          <p:cNvSpPr/>
          <p:nvPr>
            <p:custDataLst>
              <p:tags r:id="rId10"/>
            </p:custDataLst>
          </p:nvPr>
        </p:nvSpPr>
        <p:spPr>
          <a:xfrm>
            <a:off x="959553" y="3500853"/>
            <a:ext cx="541513" cy="7378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10" name="文本框 13"/>
          <p:cNvSpPr txBox="1"/>
          <p:nvPr>
            <p:custDataLst>
              <p:tags r:id="rId11"/>
            </p:custDataLst>
          </p:nvPr>
        </p:nvSpPr>
        <p:spPr>
          <a:xfrm>
            <a:off x="960162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加强农产品质量安全管理：建立健全农产品质量安全监管体系，确保农产品质量安全。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三角形 33"/>
          <p:cNvSpPr/>
          <p:nvPr>
            <p:custDataLst>
              <p:tags r:id="rId12"/>
            </p:custDataLst>
          </p:nvPr>
        </p:nvSpPr>
        <p:spPr>
          <a:xfrm>
            <a:off x="5778898" y="4308854"/>
            <a:ext cx="106717" cy="9208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14" name="三角形 7"/>
          <p:cNvSpPr/>
          <p:nvPr>
            <p:custDataLst>
              <p:tags r:id="rId13"/>
            </p:custDataLst>
          </p:nvPr>
        </p:nvSpPr>
        <p:spPr>
          <a:xfrm>
            <a:off x="5739260" y="4286901"/>
            <a:ext cx="106717" cy="9208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16" name="文本框 61"/>
          <p:cNvSpPr txBox="1"/>
          <p:nvPr>
            <p:custDataLst>
              <p:tags r:id="rId14"/>
            </p:custDataLst>
          </p:nvPr>
        </p:nvSpPr>
        <p:spPr>
          <a:xfrm>
            <a:off x="857104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318" name="矩形 19"/>
          <p:cNvSpPr/>
          <p:nvPr>
            <p:custDataLst>
              <p:tags r:id="rId15"/>
            </p:custDataLst>
          </p:nvPr>
        </p:nvSpPr>
        <p:spPr>
          <a:xfrm>
            <a:off x="6188691" y="3896621"/>
            <a:ext cx="5164906" cy="1350734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20" name="矩形 20"/>
          <p:cNvSpPr/>
          <p:nvPr>
            <p:custDataLst>
              <p:tags r:id="rId16"/>
            </p:custDataLst>
          </p:nvPr>
        </p:nvSpPr>
        <p:spPr>
          <a:xfrm>
            <a:off x="6365537" y="4325929"/>
            <a:ext cx="541513" cy="73787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22" name="矩形 21"/>
          <p:cNvSpPr/>
          <p:nvPr>
            <p:custDataLst>
              <p:tags r:id="rId17"/>
            </p:custDataLst>
          </p:nvPr>
        </p:nvSpPr>
        <p:spPr>
          <a:xfrm>
            <a:off x="6310044" y="4284462"/>
            <a:ext cx="541513" cy="7378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24" name="文本框 22"/>
          <p:cNvSpPr txBox="1"/>
          <p:nvPr>
            <p:custDataLst>
              <p:tags r:id="rId18"/>
            </p:custDataLst>
          </p:nvPr>
        </p:nvSpPr>
        <p:spPr>
          <a:xfrm>
            <a:off x="6310654" y="444362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提高农业人才培养水平：加强农业教育和培训，培养高素质的农业人才。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三角形 33"/>
          <p:cNvSpPr/>
          <p:nvPr>
            <p:custDataLst>
              <p:tags r:id="rId19"/>
            </p:custDataLst>
          </p:nvPr>
        </p:nvSpPr>
        <p:spPr>
          <a:xfrm>
            <a:off x="11128779" y="5092463"/>
            <a:ext cx="106717" cy="9208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28" name="三角形 7"/>
          <p:cNvSpPr/>
          <p:nvPr>
            <p:custDataLst>
              <p:tags r:id="rId20"/>
            </p:custDataLst>
          </p:nvPr>
        </p:nvSpPr>
        <p:spPr>
          <a:xfrm>
            <a:off x="11088532" y="5070510"/>
            <a:ext cx="106717" cy="9208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30" name="文本框 25"/>
          <p:cNvSpPr txBox="1"/>
          <p:nvPr>
            <p:custDataLst>
              <p:tags r:id="rId21"/>
            </p:custDataLst>
          </p:nvPr>
        </p:nvSpPr>
        <p:spPr>
          <a:xfrm>
            <a:off x="6207596" y="386308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332" name="矩形 28"/>
          <p:cNvSpPr/>
          <p:nvPr>
            <p:custDataLst>
              <p:tags r:id="rId22"/>
            </p:custDataLst>
          </p:nvPr>
        </p:nvSpPr>
        <p:spPr>
          <a:xfrm>
            <a:off x="838200" y="1525672"/>
            <a:ext cx="5164906" cy="1350734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34" name="矩形 29"/>
          <p:cNvSpPr/>
          <p:nvPr>
            <p:custDataLst>
              <p:tags r:id="rId23"/>
            </p:custDataLst>
          </p:nvPr>
        </p:nvSpPr>
        <p:spPr>
          <a:xfrm>
            <a:off x="1015655" y="1955589"/>
            <a:ext cx="541513" cy="73787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36" name="矩形 30"/>
          <p:cNvSpPr/>
          <p:nvPr>
            <p:custDataLst>
              <p:tags r:id="rId24"/>
            </p:custDataLst>
          </p:nvPr>
        </p:nvSpPr>
        <p:spPr>
          <a:xfrm>
            <a:off x="959553" y="1913512"/>
            <a:ext cx="541513" cy="7378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38" name="文本框 31"/>
          <p:cNvSpPr txBox="1"/>
          <p:nvPr>
            <p:custDataLst>
              <p:tags r:id="rId25"/>
            </p:custDataLst>
          </p:nvPr>
        </p:nvSpPr>
        <p:spPr>
          <a:xfrm>
            <a:off x="960162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制定更加完善的农业政策：加大对农业的支持和保护力度，促进农业可持续发展。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三角形 33"/>
          <p:cNvSpPr/>
          <p:nvPr>
            <p:custDataLst>
              <p:tags r:id="rId26"/>
            </p:custDataLst>
          </p:nvPr>
        </p:nvSpPr>
        <p:spPr>
          <a:xfrm>
            <a:off x="5778898" y="2722123"/>
            <a:ext cx="106717" cy="9208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42" name="三角形 7"/>
          <p:cNvSpPr/>
          <p:nvPr>
            <p:custDataLst>
              <p:tags r:id="rId27"/>
            </p:custDataLst>
          </p:nvPr>
        </p:nvSpPr>
        <p:spPr>
          <a:xfrm>
            <a:off x="5739260" y="2700170"/>
            <a:ext cx="106717" cy="9208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44" name="文本框 38"/>
          <p:cNvSpPr txBox="1"/>
          <p:nvPr>
            <p:custDataLst>
              <p:tags r:id="rId28"/>
            </p:custDataLst>
          </p:nvPr>
        </p:nvSpPr>
        <p:spPr>
          <a:xfrm>
            <a:off x="857104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346" name="矩形 41"/>
          <p:cNvSpPr/>
          <p:nvPr>
            <p:custDataLst>
              <p:tags r:id="rId29"/>
            </p:custDataLst>
          </p:nvPr>
        </p:nvSpPr>
        <p:spPr>
          <a:xfrm>
            <a:off x="6188691" y="2309280"/>
            <a:ext cx="5164906" cy="1350734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48" name="矩形 63"/>
          <p:cNvSpPr/>
          <p:nvPr>
            <p:custDataLst>
              <p:tags r:id="rId30"/>
            </p:custDataLst>
          </p:nvPr>
        </p:nvSpPr>
        <p:spPr>
          <a:xfrm>
            <a:off x="6365537" y="2739198"/>
            <a:ext cx="541513" cy="73787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50" name="矩形 64"/>
          <p:cNvSpPr/>
          <p:nvPr>
            <p:custDataLst>
              <p:tags r:id="rId31"/>
            </p:custDataLst>
          </p:nvPr>
        </p:nvSpPr>
        <p:spPr>
          <a:xfrm>
            <a:off x="6310044" y="2697121"/>
            <a:ext cx="541513" cy="7378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52" name="文本框 65"/>
          <p:cNvSpPr txBox="1"/>
          <p:nvPr>
            <p:custDataLst>
              <p:tags r:id="rId32"/>
            </p:custDataLst>
          </p:nvPr>
        </p:nvSpPr>
        <p:spPr>
          <a:xfrm>
            <a:off x="6310654" y="2856892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加大科技创新投入：加强农业科技创新，提高农业生产效率和农产品质量。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三角形 33"/>
          <p:cNvSpPr/>
          <p:nvPr>
            <p:custDataLst>
              <p:tags r:id="rId33"/>
            </p:custDataLst>
          </p:nvPr>
        </p:nvSpPr>
        <p:spPr>
          <a:xfrm>
            <a:off x="11128779" y="3505732"/>
            <a:ext cx="106717" cy="9208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56" name="三角形 7"/>
          <p:cNvSpPr/>
          <p:nvPr>
            <p:custDataLst>
              <p:tags r:id="rId34"/>
            </p:custDataLst>
          </p:nvPr>
        </p:nvSpPr>
        <p:spPr>
          <a:xfrm>
            <a:off x="11088532" y="3483778"/>
            <a:ext cx="106717" cy="9208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58" name="文本框 68"/>
          <p:cNvSpPr txBox="1"/>
          <p:nvPr>
            <p:custDataLst>
              <p:tags r:id="rId35"/>
            </p:custDataLst>
          </p:nvPr>
        </p:nvSpPr>
        <p:spPr>
          <a:xfrm>
            <a:off x="6207596" y="2275741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9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9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4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4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4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4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4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4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4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4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4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4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4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4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4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4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4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4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4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4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4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4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4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4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4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4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4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4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4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4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4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4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4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4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4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4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4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9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2023-12-17T14:07:37Z</dcterms:created>
  <dcterms:modified xsi:type="dcterms:W3CDTF">2023-12-17T14:07:37Z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d86303af3b0349d0adb5fa44852dcd71_21</vt:lpwstr>
  </property>
</Properties>
</file>