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498" r:id="rId1"/>
    <p:sldMasterId id="2147491535" r:id="rId2"/>
  </p:sldMasterIdLst>
  <p:notesMasterIdLst>
    <p:notesMasterId r:id="rId3"/>
  </p:notesMasterIdLst>
  <p:sldIdLst>
    <p:sldId id="3925" r:id="rId4"/>
    <p:sldId id="3930" r:id="rId5"/>
    <p:sldId id="3935" r:id="rId6"/>
    <p:sldId id="3940" r:id="rId7"/>
    <p:sldId id="3947" r:id="rId9"/>
    <p:sldId id="3950" r:id="rId10"/>
    <p:sldId id="3953" r:id="rId11"/>
    <p:sldId id="3957" r:id="rId12"/>
    <p:sldId id="3964" r:id="rId14"/>
    <p:sldId id="3967" r:id="rId15"/>
    <p:sldId id="3970" r:id="rId16"/>
    <p:sldId id="3974" r:id="rId17"/>
    <p:sldId id="3981" r:id="rId19"/>
    <p:sldId id="3984" r:id="rId20"/>
    <p:sldId id="3987" r:id="rId21"/>
    <p:sldId id="3991" r:id="rId22"/>
    <p:sldId id="3998" r:id="rId24"/>
    <p:sldId id="4001" r:id="rId25"/>
    <p:sldId id="4004" r:id="rId26"/>
    <p:sldId id="4008" r:id="rId27"/>
    <p:sldId id="4015" r:id="rId29"/>
    <p:sldId id="4018" r:id="rId30"/>
    <p:sldId id="4021" r:id="rId31"/>
    <p:sldId id="4024" r:id="rId32"/>
    <p:sldId id="4028"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499" r:id="rId1"/>
    <p:sldLayoutId id="2147491500" r:id="rId2"/>
    <p:sldLayoutId id="2147491501" r:id="rId3"/>
    <p:sldLayoutId id="2147491502" r:id="rId4"/>
    <p:sldLayoutId id="2147491503" r:id="rId5"/>
    <p:sldLayoutId id="2147491504" r:id="rId6"/>
    <p:sldLayoutId id="2147491505" r:id="rId7"/>
    <p:sldLayoutId id="2147491506" r:id="rId8"/>
    <p:sldLayoutId id="2147491507" r:id="rId9"/>
    <p:sldLayoutId id="2147491508" r:id="rId10"/>
    <p:sldLayoutId id="214749150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536" r:id="rId1"/>
    <p:sldLayoutId id="2147491537" r:id="rId2"/>
    <p:sldLayoutId id="2147491538" r:id="rId3"/>
    <p:sldLayoutId id="2147491539" r:id="rId4"/>
    <p:sldLayoutId id="2147491540" r:id="rId5"/>
    <p:sldLayoutId id="2147491541" r:id="rId6"/>
    <p:sldLayoutId id="2147491542" r:id="rId7"/>
    <p:sldLayoutId id="2147491543" r:id="rId8"/>
    <p:sldLayoutId id="2147491544" r:id="rId9"/>
    <p:sldLayoutId id="2147491545" r:id="rId10"/>
    <p:sldLayoutId id="214749154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tags" Target="../tags/tag128.xml"/><Relationship Id="rId16" Type="http://schemas.openxmlformats.org/officeDocument/2006/relationships/tags" Target="../tags/tag129.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tags" Target="../tags/tag259.xml"/><Relationship Id="rId18" Type="http://schemas.openxmlformats.org/officeDocument/2006/relationships/tags" Target="../tags/tag260.xml"/><Relationship Id="rId19" Type="http://schemas.openxmlformats.org/officeDocument/2006/relationships/tags" Target="../tags/tag261.xml"/><Relationship Id="rId20" Type="http://schemas.openxmlformats.org/officeDocument/2006/relationships/tags" Target="../tags/tag262.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tags" Target="../tags/tag310.xml"/><Relationship Id="rId16" Type="http://schemas.openxmlformats.org/officeDocument/2006/relationships/tags" Target="../tags/tag311.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2024年建筑工程技术行业工作总结和展望</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2024年工作总结</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技术应用与成果</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人才培养与团队建设</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行业政策与法规影响分析</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未来展望与目标制定</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2024年工作总结</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建筑工程技术行业概述</a:t>
            </a:r>
            <a:endParaRPr altLang="en-US" lang="zh-CN"/>
          </a:p>
        </p:txBody>
      </p:sp>
      <p:sp>
        <p:nvSpPr>
          <p:cNvPr id="104895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行业标准和规范</a:t>
            </a:r>
            <a:endParaRPr altLang="zh-CN" dirty="0" lang="en-US">
              <a:solidFill>
                <a:schemeClr val="dk1">
                  <a:lumMod val="80000"/>
                  <a:lumOff val="20000"/>
                </a:schemeClr>
              </a:solidFill>
              <a:latin typeface="+mn-ea"/>
              <a:sym typeface="+mn-ea"/>
            </a:endParaRPr>
          </a:p>
        </p:txBody>
      </p:sp>
      <p:sp>
        <p:nvSpPr>
          <p:cNvPr id="104896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行业规模和增长</a:t>
            </a:r>
            <a:endParaRPr altLang="en-US" dirty="0" lang="zh-CN">
              <a:solidFill>
                <a:schemeClr val="dk1">
                  <a:lumMod val="80000"/>
                  <a:lumOff val="20000"/>
                </a:schemeClr>
              </a:solidFill>
              <a:latin typeface="+mn-ea"/>
              <a:sym typeface="+mn-ea"/>
            </a:endParaRPr>
          </a:p>
        </p:txBody>
      </p:sp>
      <p:sp>
        <p:nvSpPr>
          <p:cNvPr id="104897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主要技术和应用</a:t>
            </a:r>
            <a:endParaRPr altLang="en-US" dirty="0" lang="zh-CN">
              <a:solidFill>
                <a:schemeClr val="dk1">
                  <a:lumMod val="80000"/>
                  <a:lumOff val="20000"/>
                </a:schemeClr>
              </a:solidFill>
              <a:latin typeface="+mn-ea"/>
              <a:sym typeface="+mn-ea"/>
            </a:endParaRPr>
          </a:p>
        </p:txBody>
      </p:sp>
      <p:sp>
        <p:nvSpPr>
          <p:cNvPr id="104898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行业发展趋势和挑战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2" name="标题 2"/>
          <p:cNvSpPr>
            <a:spLocks noGrp="1"/>
          </p:cNvSpPr>
          <p:nvPr>
            <p:ph type="title" idx="2"/>
          </p:nvPr>
        </p:nvSpPr>
        <p:spPr/>
        <p:txBody>
          <a:bodyPr>
            <a:normAutofit fontScale="90000"/>
          </a:bodyPr>
          <a:p>
            <a:r>
              <a:rPr altLang="en-US" lang="zh-CN"/>
              <a:t>行业发展趋势</a:t>
            </a:r>
            <a:endParaRPr altLang="en-US" lang="zh-CN"/>
          </a:p>
        </p:txBody>
      </p:sp>
      <p:sp>
        <p:nvSpPr>
          <p:cNvPr id="1049024"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6"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8"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建筑工程技术行业概述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30"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2"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4"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2024年行业发展趋势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36"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8"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0"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建筑工程技术行业存在的问题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42"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4"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6"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建筑工程技术行业的发展前景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0" name="标题 2"/>
          <p:cNvSpPr>
            <a:spLocks noGrp="1"/>
          </p:cNvSpPr>
          <p:nvPr>
            <p:ph type="title" idx="2"/>
          </p:nvPr>
        </p:nvSpPr>
        <p:spPr/>
        <p:txBody>
          <a:bodyPr>
            <a:normAutofit fontScale="90000"/>
          </a:bodyPr>
          <a:p>
            <a:r>
              <a:rPr altLang="en-US" lang="zh-CN"/>
              <a:t>行业挑战与机遇</a:t>
            </a:r>
            <a:endParaRPr altLang="en-US" lang="zh-CN"/>
          </a:p>
        </p:txBody>
      </p:sp>
      <p:sp>
        <p:nvSpPr>
          <p:cNvPr id="104908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应对策略：加强技术研发、提高产品质量、拓展市场渠道等</a:t>
            </a:r>
            <a:endParaRPr altLang="en-US" dirty="0" sz="2400" lang="zh-CN">
              <a:latin typeface="+mn-ea"/>
              <a:ea typeface="+mn-ea"/>
            </a:endParaRPr>
          </a:p>
        </p:txBody>
      </p:sp>
      <p:sp>
        <p:nvSpPr>
          <p:cNvPr id="104910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未来展望：加强行业合作、推动技术创新、拓展国际市场等</a:t>
            </a:r>
            <a:endParaRPr altLang="en-US" dirty="0" sz="2400" lang="zh-CN">
              <a:latin typeface="+mn-ea"/>
              <a:ea typeface="+mn-ea"/>
            </a:endParaRPr>
          </a:p>
        </p:txBody>
      </p:sp>
      <p:sp>
        <p:nvSpPr>
          <p:cNvPr id="104910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行业挑战：市场竞争激烈、技术更新迅速、环保要求提高等</a:t>
            </a:r>
            <a:endParaRPr altLang="en-US" dirty="0" sz="2400" lang="zh-CN">
              <a:latin typeface="+mn-ea"/>
              <a:ea typeface="+mn-ea"/>
            </a:endParaRPr>
          </a:p>
        </p:txBody>
      </p:sp>
      <p:sp>
        <p:nvSpPr>
          <p:cNvPr id="104910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行业机遇：政策支持、市场需求增长、技术创新等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8" name="标题 1"/>
          <p:cNvSpPr>
            <a:spLocks noGrp="1"/>
          </p:cNvSpPr>
          <p:nvPr>
            <p:ph type="title" idx="2"/>
            <p:custDataLst>
              <p:tags r:id="rId1"/>
            </p:custDataLst>
          </p:nvPr>
        </p:nvSpPr>
        <p:spPr>
          <a:xfrm>
            <a:off x="1336040" y="1631315"/>
            <a:ext cx="5967095" cy="3479165"/>
          </a:xfrm>
        </p:spPr>
        <p:txBody>
          <a:bodyPr/>
          <a:p>
            <a:r>
              <a:rPr altLang="en-US" lang="zh-CN"/>
              <a:t>技术应用与成果</a:t>
            </a:r>
            <a:endParaRPr altLang="en-US" lang="zh-CN"/>
          </a:p>
        </p:txBody>
      </p:sp>
      <p:sp>
        <p:nvSpPr>
          <p:cNvPr id="1049140"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2" name="标题 2"/>
          <p:cNvSpPr>
            <a:spLocks noGrp="1"/>
          </p:cNvSpPr>
          <p:nvPr>
            <p:ph type="title" idx="2"/>
          </p:nvPr>
        </p:nvSpPr>
        <p:spPr/>
        <p:txBody>
          <a:bodyPr>
            <a:normAutofit fontScale="90000"/>
          </a:bodyPr>
          <a:p>
            <a:r>
              <a:rPr altLang="en-US" lang="zh-CN"/>
              <a:t>新技术应用与推广</a:t>
            </a:r>
            <a:endParaRPr altLang="en-US" lang="zh-CN"/>
          </a:p>
        </p:txBody>
      </p:sp>
      <p:sp>
        <p:nvSpPr>
          <p:cNvPr id="1049204"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建筑信息模型（BIM）技术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绿色建筑技术</a:t>
            </a:r>
            <a:endParaRPr dirty="0" sz="2000" err="1">
              <a:solidFill>
                <a:schemeClr val="tx1">
                  <a:lumMod val="75000"/>
                  <a:lumOff val="25000"/>
                </a:schemeClr>
              </a:solidFill>
              <a:latin typeface="+mn-ea"/>
              <a:ea typeface="+mn-ea"/>
              <a:cs typeface="+mn-ea"/>
              <a:sym typeface="+mn-lt"/>
            </a:endParaRPr>
          </a:p>
        </p:txBody>
      </p:sp>
      <p:sp>
        <p:nvSpPr>
          <p:cNvPr id="1049224"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0"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智能建造与建筑工业化技术</a:t>
            </a:r>
            <a:endParaRPr dirty="0" sz="2000" err="1">
              <a:solidFill>
                <a:schemeClr val="tx1">
                  <a:lumMod val="75000"/>
                  <a:lumOff val="25000"/>
                </a:schemeClr>
              </a:solidFill>
              <a:latin typeface="+mn-ea"/>
              <a:ea typeface="+mn-ea"/>
              <a:cs typeface="+mn-ea"/>
              <a:sym typeface="+mn-lt"/>
            </a:endParaRPr>
          </a:p>
        </p:txBody>
      </p:sp>
      <p:sp>
        <p:nvSpPr>
          <p:cNvPr id="1049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装配式建筑技术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6" name="标题 2"/>
          <p:cNvSpPr>
            <a:spLocks noGrp="1"/>
          </p:cNvSpPr>
          <p:nvPr>
            <p:ph type="title" idx="2"/>
          </p:nvPr>
        </p:nvSpPr>
        <p:spPr/>
        <p:txBody>
          <a:bodyPr>
            <a:normAutofit fontScale="90000"/>
          </a:bodyPr>
          <a:p>
            <a:r>
              <a:rPr altLang="en-US" lang="zh-CN"/>
              <a:t>技术创新与突破</a:t>
            </a:r>
            <a:endParaRPr altLang="en-US" lang="zh-CN"/>
          </a:p>
        </p:txBody>
      </p:sp>
      <p:sp>
        <p:nvSpPr>
          <p:cNvPr id="1049278"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新材料的应用：介绍在建筑工程技术领域中，新材料的应用及其对工程质量和效率的影响。</a:t>
            </a:r>
            <a:endParaRPr altLang="en-US" dirty="0" sz="1200" lang="zh-CN" spc="150">
              <a:solidFill>
                <a:schemeClr val="tx1">
                  <a:lumMod val="85000"/>
                  <a:lumOff val="15000"/>
                </a:schemeClr>
              </a:solidFill>
              <a:latin typeface="+mn-ea"/>
              <a:sym typeface="+mn-ea"/>
            </a:endParaRPr>
          </a:p>
        </p:txBody>
      </p:sp>
      <p:sp>
        <p:nvSpPr>
          <p:cNvPr id="1049280"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2"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4"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智能化技术的应用：介绍在建筑工程技术领域中，智能化技术的应用及其对工程进度和成本的优化。</a:t>
            </a:r>
            <a:endParaRPr altLang="en-US" dirty="0" sz="1200" lang="zh-CN" spc="150">
              <a:solidFill>
                <a:schemeClr val="tx1">
                  <a:lumMod val="85000"/>
                  <a:lumOff val="15000"/>
                </a:schemeClr>
              </a:solidFill>
              <a:latin typeface="+mn-ea"/>
              <a:sym typeface="+mn-ea"/>
            </a:endParaRPr>
          </a:p>
        </p:txBody>
      </p:sp>
      <p:sp>
        <p:nvSpPr>
          <p:cNvPr id="1049286"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8"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0"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绿色建筑技术的应用：介绍在建筑工程技术领域中，绿色建筑技术的应用及其对环境可持续性的贡献。</a:t>
            </a:r>
            <a:endParaRPr altLang="en-US" dirty="0" sz="1200" lang="zh-CN" spc="150">
              <a:solidFill>
                <a:schemeClr val="tx1">
                  <a:lumMod val="85000"/>
                  <a:lumOff val="15000"/>
                </a:schemeClr>
              </a:solidFill>
              <a:latin typeface="+mn-ea"/>
              <a:sym typeface="+mn-ea"/>
            </a:endParaRPr>
          </a:p>
        </p:txBody>
      </p:sp>
      <p:sp>
        <p:nvSpPr>
          <p:cNvPr id="1049292"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4"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6"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创新技术的突破：介绍在建筑工程技术领域中，创新技术的突破及其对行业发展的推动作用。</a:t>
            </a:r>
            <a:endParaRPr altLang="en-US" dirty="0" sz="1200" lang="zh-CN" spc="150">
              <a:solidFill>
                <a:schemeClr val="tx1">
                  <a:lumMod val="85000"/>
                  <a:lumOff val="15000"/>
                </a:schemeClr>
              </a:solidFill>
              <a:latin typeface="+mn-ea"/>
              <a:sym typeface="+mn-ea"/>
            </a:endParaRPr>
          </a:p>
        </p:txBody>
      </p:sp>
      <p:sp>
        <p:nvSpPr>
          <p:cNvPr id="1049298"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0"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4" name="标题 2"/>
          <p:cNvSpPr>
            <a:spLocks noGrp="1"/>
          </p:cNvSpPr>
          <p:nvPr>
            <p:ph type="title" idx="2"/>
          </p:nvPr>
        </p:nvSpPr>
        <p:spPr/>
        <p:txBody>
          <a:bodyPr>
            <a:normAutofit fontScale="90000"/>
          </a:bodyPr>
          <a:p>
            <a:r>
              <a:rPr altLang="en-US" lang="zh-CN"/>
              <a:t>技术成果转化与产业化</a:t>
            </a:r>
            <a:endParaRPr altLang="en-US" lang="zh-CN"/>
          </a:p>
        </p:txBody>
      </p:sp>
      <p:sp>
        <p:nvSpPr>
          <p:cNvPr id="1049336" name="矩形: 圆角 1"/>
          <p:cNvSpPr/>
          <p:nvPr>
            <p:custDataLst>
              <p:tags r:id="rId1"/>
            </p:custDataLst>
          </p:nvPr>
        </p:nvSpPr>
        <p:spPr>
          <a:xfrm>
            <a:off x="608330" y="2321487"/>
            <a:ext cx="5418261" cy="139488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338" name="Freeform 7"/>
          <p:cNvSpPr/>
          <p:nvPr>
            <p:custDataLst>
              <p:tags r:id="rId2"/>
            </p:custDataLst>
          </p:nvPr>
        </p:nvSpPr>
        <p:spPr bwMode="auto">
          <a:xfrm flipV="1">
            <a:off x="733353" y="2459837"/>
            <a:ext cx="1476584" cy="1120847"/>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40" name="标题"/>
          <p:cNvSpPr txBox="1"/>
          <p:nvPr>
            <p:custDataLst>
              <p:tags r:id="rId3"/>
            </p:custDataLst>
          </p:nvPr>
        </p:nvSpPr>
        <p:spPr>
          <a:xfrm>
            <a:off x="733353" y="2417951"/>
            <a:ext cx="1146458" cy="120389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42" name="正文"/>
          <p:cNvSpPr txBox="1"/>
          <p:nvPr>
            <p:custDataLst>
              <p:tags r:id="rId4"/>
            </p:custDataLst>
          </p:nvPr>
        </p:nvSpPr>
        <p:spPr>
          <a:xfrm>
            <a:off x="2169526" y="2322757"/>
            <a:ext cx="3857121" cy="1394884"/>
          </a:xfrm>
          <a:prstGeom prst="rect"/>
          <a:noFill/>
        </p:spPr>
        <p:txBody>
          <a:bodyPr anchor="ctr" anchorCtr="0" bIns="46800" lIns="90000" rIns="90000" rtlCol="0" tIns="46800" wrap="square">
            <a:normAutofit fontScale="84615" lnSpcReduction="10000"/>
          </a:bodyPr>
          <a:p>
            <a:pPr>
              <a:lnSpc>
                <a:spcPct val="150000"/>
              </a:lnSpc>
              <a:spcAft>
                <a:spcPts val="1000"/>
              </a:spcAft>
            </a:pPr>
            <a:r>
              <a:rPr altLang="en-US" dirty="0" sz="1300" lang="zh-CN" spc="150">
                <a:solidFill>
                  <a:schemeClr val="dk1">
                    <a:lumMod val="80000"/>
                    <a:lumOff val="20000"/>
                  </a:schemeClr>
                </a:solidFill>
                <a:latin typeface="+mn-ea"/>
              </a:rPr>
              <a:t>技术成果转化情况：介绍建筑工程技术行业在2024年取得的技术成果，包括新技术、新工艺、新材料等，以及这些成果在工程实践中的应用情况。</a:t>
            </a:r>
            <a:endParaRPr altLang="en-US" dirty="0" sz="1300" lang="zh-CN" spc="150">
              <a:solidFill>
                <a:schemeClr val="dk1">
                  <a:lumMod val="80000"/>
                  <a:lumOff val="20000"/>
                </a:schemeClr>
              </a:solidFill>
              <a:latin typeface="+mn-ea"/>
            </a:endParaRPr>
          </a:p>
        </p:txBody>
      </p:sp>
      <p:sp>
        <p:nvSpPr>
          <p:cNvPr id="1049344" name="矩形: 圆角 19"/>
          <p:cNvSpPr/>
          <p:nvPr>
            <p:custDataLst>
              <p:tags r:id="rId5"/>
            </p:custDataLst>
          </p:nvPr>
        </p:nvSpPr>
        <p:spPr>
          <a:xfrm>
            <a:off x="6158827" y="2321487"/>
            <a:ext cx="5418261" cy="139488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346" name="Freeform 7"/>
          <p:cNvSpPr/>
          <p:nvPr>
            <p:custDataLst>
              <p:tags r:id="rId6"/>
            </p:custDataLst>
          </p:nvPr>
        </p:nvSpPr>
        <p:spPr bwMode="auto">
          <a:xfrm flipV="1">
            <a:off x="6277503" y="2458568"/>
            <a:ext cx="1476584" cy="1120847"/>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48" name="标题"/>
          <p:cNvSpPr txBox="1"/>
          <p:nvPr>
            <p:custDataLst>
              <p:tags r:id="rId7"/>
            </p:custDataLst>
          </p:nvPr>
        </p:nvSpPr>
        <p:spPr>
          <a:xfrm>
            <a:off x="6277503" y="2417317"/>
            <a:ext cx="1146458" cy="120389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50" name="正文"/>
          <p:cNvSpPr txBox="1"/>
          <p:nvPr>
            <p:custDataLst>
              <p:tags r:id="rId8"/>
            </p:custDataLst>
          </p:nvPr>
        </p:nvSpPr>
        <p:spPr>
          <a:xfrm>
            <a:off x="7714311" y="2324026"/>
            <a:ext cx="3857121" cy="1394884"/>
          </a:xfrm>
          <a:prstGeom prst="rect"/>
          <a:noFill/>
        </p:spPr>
        <p:txBody>
          <a:bodyPr anchor="ctr" anchorCtr="0" bIns="46800" lIns="90000" rIns="90000" rtlCol="0" tIns="46800" wrap="square">
            <a:normAutofit fontScale="84615" lnSpcReduction="10000"/>
          </a:bodyPr>
          <a:p>
            <a:pPr>
              <a:lnSpc>
                <a:spcPct val="150000"/>
              </a:lnSpc>
              <a:spcAft>
                <a:spcPts val="1000"/>
              </a:spcAft>
            </a:pPr>
            <a:r>
              <a:rPr altLang="en-US" dirty="0" sz="1300" lang="zh-CN" spc="150">
                <a:solidFill>
                  <a:schemeClr val="dk1">
                    <a:lumMod val="80000"/>
                    <a:lumOff val="20000"/>
                  </a:schemeClr>
                </a:solidFill>
                <a:latin typeface="+mn-ea"/>
              </a:rPr>
              <a:t>技术产业化情况：介绍建筑工程技术行业在2024年如何将技术成果转化为生产力，形成产业化的过程，包括技术推广、产业化基地建设、产业链完善等方面。</a:t>
            </a:r>
            <a:endParaRPr altLang="en-US" dirty="0" sz="1300" lang="zh-CN" spc="150">
              <a:solidFill>
                <a:schemeClr val="dk1">
                  <a:lumMod val="80000"/>
                  <a:lumOff val="20000"/>
                </a:schemeClr>
              </a:solidFill>
              <a:latin typeface="+mn-ea"/>
            </a:endParaRPr>
          </a:p>
        </p:txBody>
      </p:sp>
      <p:sp>
        <p:nvSpPr>
          <p:cNvPr id="1049352" name="矩形: 圆角 28"/>
          <p:cNvSpPr/>
          <p:nvPr>
            <p:custDataLst>
              <p:tags r:id="rId9"/>
            </p:custDataLst>
          </p:nvPr>
        </p:nvSpPr>
        <p:spPr>
          <a:xfrm>
            <a:off x="608330" y="3963916"/>
            <a:ext cx="5418261" cy="139488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354" name="Freeform 7"/>
          <p:cNvSpPr/>
          <p:nvPr>
            <p:custDataLst>
              <p:tags r:id="rId10"/>
            </p:custDataLst>
          </p:nvPr>
        </p:nvSpPr>
        <p:spPr bwMode="auto">
          <a:xfrm flipV="1">
            <a:off x="733353" y="4102266"/>
            <a:ext cx="1476584" cy="1120847"/>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56" name="标题"/>
          <p:cNvSpPr txBox="1"/>
          <p:nvPr>
            <p:custDataLst>
              <p:tags r:id="rId11"/>
            </p:custDataLst>
          </p:nvPr>
        </p:nvSpPr>
        <p:spPr>
          <a:xfrm>
            <a:off x="733353" y="4060381"/>
            <a:ext cx="1146458" cy="120389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58" name="正文"/>
          <p:cNvSpPr txBox="1"/>
          <p:nvPr>
            <p:custDataLst>
              <p:tags r:id="rId12"/>
            </p:custDataLst>
          </p:nvPr>
        </p:nvSpPr>
        <p:spPr>
          <a:xfrm>
            <a:off x="2169526" y="3965186"/>
            <a:ext cx="3857121" cy="1394884"/>
          </a:xfrm>
          <a:prstGeom prst="rect"/>
          <a:noFill/>
        </p:spPr>
        <p:txBody>
          <a:bodyPr anchor="ctr" anchorCtr="0" bIns="46800" lIns="90000" rIns="90000" rtlCol="0" tIns="46800" wrap="square">
            <a:normAutofit fontScale="75714" lnSpcReduction="10000"/>
          </a:bodyPr>
          <a:p>
            <a:pPr>
              <a:lnSpc>
                <a:spcPct val="150000"/>
              </a:lnSpc>
              <a:spcAft>
                <a:spcPts val="1000"/>
              </a:spcAft>
            </a:pPr>
            <a:r>
              <a:rPr altLang="en-US" dirty="0" sz="1400" lang="zh-CN" spc="150">
                <a:solidFill>
                  <a:schemeClr val="dk1">
                    <a:lumMod val="80000"/>
                    <a:lumOff val="20000"/>
                  </a:schemeClr>
                </a:solidFill>
                <a:latin typeface="+mn-ea"/>
              </a:rPr>
              <a:t>技术应用与产业化效益：介绍建筑工程技术行业在2024年通过技术应用与产业化带来的经济效益和社会效益，包括提高工程质量、降低成本、缩短工期、提高施工效率等方面。</a:t>
            </a:r>
            <a:endParaRPr altLang="en-US" dirty="0" sz="1400" lang="zh-CN" spc="150">
              <a:solidFill>
                <a:schemeClr val="dk1">
                  <a:lumMod val="80000"/>
                  <a:lumOff val="20000"/>
                </a:schemeClr>
              </a:solidFill>
              <a:latin typeface="+mn-ea"/>
            </a:endParaRPr>
          </a:p>
        </p:txBody>
      </p:sp>
      <p:sp>
        <p:nvSpPr>
          <p:cNvPr id="1049360" name="矩形: 圆角 24"/>
          <p:cNvSpPr/>
          <p:nvPr>
            <p:custDataLst>
              <p:tags r:id="rId13"/>
            </p:custDataLst>
          </p:nvPr>
        </p:nvSpPr>
        <p:spPr>
          <a:xfrm>
            <a:off x="6158827" y="3963916"/>
            <a:ext cx="5418261" cy="139488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362" name="Freeform 7"/>
          <p:cNvSpPr/>
          <p:nvPr>
            <p:custDataLst>
              <p:tags r:id="rId14"/>
            </p:custDataLst>
          </p:nvPr>
        </p:nvSpPr>
        <p:spPr bwMode="auto">
          <a:xfrm flipV="1">
            <a:off x="6277503" y="4100997"/>
            <a:ext cx="1476584" cy="1120847"/>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64" name="标题"/>
          <p:cNvSpPr txBox="1"/>
          <p:nvPr>
            <p:custDataLst>
              <p:tags r:id="rId15"/>
            </p:custDataLst>
          </p:nvPr>
        </p:nvSpPr>
        <p:spPr>
          <a:xfrm>
            <a:off x="6277503" y="4059111"/>
            <a:ext cx="1146458" cy="120389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66" name="正文"/>
          <p:cNvSpPr txBox="1"/>
          <p:nvPr>
            <p:custDataLst>
              <p:tags r:id="rId16"/>
            </p:custDataLst>
          </p:nvPr>
        </p:nvSpPr>
        <p:spPr>
          <a:xfrm>
            <a:off x="7714311" y="3965820"/>
            <a:ext cx="3857121" cy="1394884"/>
          </a:xfrm>
          <a:prstGeom prst="rect"/>
          <a:noFill/>
        </p:spPr>
        <p:txBody>
          <a:bodyPr anchor="ctr" anchorCtr="0" bIns="46800" lIns="90000" rIns="90000" rtlCol="0" tIns="46800" wrap="square">
            <a:normAutofit fontScale="92308"/>
          </a:bodyPr>
          <a:p>
            <a:pPr>
              <a:lnSpc>
                <a:spcPct val="150000"/>
              </a:lnSpc>
              <a:spcAft>
                <a:spcPts val="1000"/>
              </a:spcAft>
            </a:pPr>
            <a:r>
              <a:rPr altLang="en-US" dirty="0" sz="1300" lang="zh-CN" spc="150">
                <a:solidFill>
                  <a:schemeClr val="dk1">
                    <a:lumMod val="80000"/>
                    <a:lumOff val="20000"/>
                  </a:schemeClr>
                </a:solidFill>
                <a:latin typeface="+mn-ea"/>
              </a:rPr>
              <a:t>未来展望：介绍建筑工程技术行业在2025年及未来几年的技术应用与产业化发展前景，包括技术创新、产业升级、国际化发展等方面。</a:t>
            </a:r>
            <a:endParaRPr altLang="en-US" dirty="0" sz="13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0" name="标题 1"/>
          <p:cNvSpPr>
            <a:spLocks noGrp="1"/>
          </p:cNvSpPr>
          <p:nvPr>
            <p:ph type="title" idx="2"/>
            <p:custDataLst>
              <p:tags r:id="rId1"/>
            </p:custDataLst>
          </p:nvPr>
        </p:nvSpPr>
        <p:spPr>
          <a:xfrm>
            <a:off x="1336040" y="1631315"/>
            <a:ext cx="5967095" cy="3479165"/>
          </a:xfrm>
        </p:spPr>
        <p:txBody>
          <a:bodyPr/>
          <a:p>
            <a:r>
              <a:rPr altLang="en-US" lang="zh-CN"/>
              <a:t>人才培养与团队建设</a:t>
            </a:r>
            <a:endParaRPr altLang="en-US" lang="zh-CN"/>
          </a:p>
        </p:txBody>
      </p:sp>
      <p:sp>
        <p:nvSpPr>
          <p:cNvPr id="104940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64" name="标题 2"/>
          <p:cNvSpPr>
            <a:spLocks noGrp="1"/>
          </p:cNvSpPr>
          <p:nvPr>
            <p:ph type="title" idx="2"/>
          </p:nvPr>
        </p:nvSpPr>
        <p:spPr/>
        <p:txBody>
          <a:bodyPr>
            <a:normAutofit fontScale="90000"/>
          </a:bodyPr>
          <a:p>
            <a:r>
              <a:rPr altLang="en-US" lang="zh-CN"/>
              <a:t>人才培养计划与实施</a:t>
            </a:r>
            <a:endParaRPr altLang="en-US" lang="zh-CN"/>
          </a:p>
        </p:txBody>
      </p:sp>
      <p:sp>
        <p:nvSpPr>
          <p:cNvPr id="1049466"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8"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0"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2"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4"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实施人才培养计划：开展培训、实践、轮岗等培养活动</a:t>
            </a:r>
            <a:endParaRPr altLang="en-US" sz="1400" lang="zh-CN" spc="150">
              <a:solidFill>
                <a:schemeClr val="tx1"/>
              </a:solidFill>
              <a:effectLst/>
              <a:latin typeface="+mn-ea"/>
              <a:sym typeface="+mn-ea"/>
            </a:endParaRPr>
          </a:p>
        </p:txBody>
      </p:sp>
      <p:sp>
        <p:nvSpPr>
          <p:cNvPr id="1049476"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制定人才培养计划：明确培养目标、计划和方案</a:t>
            </a:r>
            <a:endParaRPr altLang="en-US" dirty="0" sz="1400" lang="zh-CN" spc="150">
              <a:solidFill>
                <a:schemeClr val="tx1"/>
              </a:solidFill>
              <a:effectLst/>
              <a:latin typeface="+mn-ea"/>
              <a:sym typeface="+mn-ea"/>
            </a:endParaRPr>
          </a:p>
        </p:txBody>
      </p:sp>
      <p:sp>
        <p:nvSpPr>
          <p:cNvPr id="1049478"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建立激励机制：通过奖励、晋升等方式激励员工积极参与人才培养</a:t>
            </a:r>
            <a:endParaRPr altLang="en-US" sz="1400" lang="zh-CN" spc="150">
              <a:solidFill>
                <a:schemeClr val="tx1"/>
              </a:solidFill>
              <a:effectLst/>
              <a:latin typeface="+mn-ea"/>
              <a:sym typeface="+mn-ea"/>
            </a:endParaRPr>
          </a:p>
        </p:txBody>
      </p:sp>
      <p:sp>
        <p:nvSpPr>
          <p:cNvPr id="1049480"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持续改进：根据员工反馈和实际效果，不断调整和优化人才培养计划</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14" name="标题 2"/>
          <p:cNvSpPr>
            <a:spLocks noGrp="1"/>
          </p:cNvSpPr>
          <p:nvPr>
            <p:ph type="title" idx="2"/>
          </p:nvPr>
        </p:nvSpPr>
        <p:spPr/>
        <p:txBody>
          <a:bodyPr>
            <a:normAutofit fontScale="90000"/>
          </a:bodyPr>
          <a:p>
            <a:r>
              <a:rPr altLang="en-US" lang="zh-CN"/>
              <a:t>团队建设与管理经验分享</a:t>
            </a:r>
            <a:endParaRPr altLang="en-US" lang="zh-CN"/>
          </a:p>
        </p:txBody>
      </p:sp>
      <p:sp>
        <p:nvSpPr>
          <p:cNvPr id="104951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团队组建：选拔优秀人才，组建高效团队</a:t>
            </a:r>
            <a:endParaRPr altLang="en-US" dirty="0" sz="2000" lang="zh-CN" spc="150">
              <a:solidFill>
                <a:schemeClr val="tx1">
                  <a:lumMod val="85000"/>
                  <a:lumOff val="15000"/>
                </a:schemeClr>
              </a:solidFill>
              <a:latin typeface="+mn-ea"/>
              <a:sym typeface="+mn-ea"/>
            </a:endParaRPr>
          </a:p>
        </p:txBody>
      </p:sp>
      <p:sp>
        <p:nvSpPr>
          <p:cNvPr id="104952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团队沟通：加强内部沟通，提高团队协作效率</a:t>
            </a:r>
            <a:endParaRPr altLang="en-US" dirty="0" sz="2000" lang="zh-CN" spc="150">
              <a:solidFill>
                <a:schemeClr val="tx1">
                  <a:lumMod val="85000"/>
                  <a:lumOff val="15000"/>
                </a:schemeClr>
              </a:solidFill>
              <a:latin typeface="+mn-ea"/>
              <a:sym typeface="+mn-ea"/>
            </a:endParaRPr>
          </a:p>
        </p:txBody>
      </p:sp>
      <p:sp>
        <p:nvSpPr>
          <p:cNvPr id="104952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团队培训：定期组织培训，提升团队专业能力</a:t>
            </a:r>
            <a:endParaRPr altLang="en-US" dirty="0" sz="2000" lang="zh-CN" spc="150">
              <a:solidFill>
                <a:schemeClr val="tx1">
                  <a:lumMod val="85000"/>
                  <a:lumOff val="15000"/>
                </a:schemeClr>
              </a:solidFill>
              <a:latin typeface="+mn-ea"/>
              <a:sym typeface="+mn-ea"/>
            </a:endParaRPr>
          </a:p>
        </p:txBody>
      </p:sp>
      <p:sp>
        <p:nvSpPr>
          <p:cNvPr id="104953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团队激励：制定激励机制，激发团队成员积极性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72" name="标题 2"/>
          <p:cNvSpPr>
            <a:spLocks noGrp="1"/>
          </p:cNvSpPr>
          <p:nvPr>
            <p:ph type="title" idx="2"/>
          </p:nvPr>
        </p:nvSpPr>
        <p:spPr/>
        <p:txBody>
          <a:bodyPr>
            <a:normAutofit fontScale="90000"/>
          </a:bodyPr>
          <a:p>
            <a:r>
              <a:rPr altLang="en-US" lang="zh-CN"/>
              <a:t>人才激励机制与政策支持</a:t>
            </a:r>
            <a:endParaRPr altLang="en-US" lang="zh-CN"/>
          </a:p>
        </p:txBody>
      </p:sp>
      <p:sp>
        <p:nvSpPr>
          <p:cNvPr id="1049574"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6"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8" name="TextBox 2"/>
          <p:cNvSpPr txBox="1"/>
          <p:nvPr>
            <p:custDataLst>
              <p:tags r:id="rId3"/>
            </p:custDataLst>
          </p:nvPr>
        </p:nvSpPr>
        <p:spPr>
          <a:xfrm>
            <a:off x="763308" y="3108637"/>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人才激励机制：包括薪酬激励、晋升激励、培训激励等多种方式，提高员工的工作积极性和满意度。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80"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2"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4" name="TextBox 2"/>
          <p:cNvSpPr txBox="1"/>
          <p:nvPr>
            <p:custDataLst>
              <p:tags r:id="rId6"/>
            </p:custDataLst>
          </p:nvPr>
        </p:nvSpPr>
        <p:spPr>
          <a:xfrm>
            <a:off x="3561201" y="3108637"/>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政策支持：政府可以出台相关政策，鼓励企业加强人才培养和团队建设，提高行业整体水平。</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86"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8"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0"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企业实践：介绍企业在人才激励机制和政策支持方面的实践经验，以及取得的成果。</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92"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4"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6" name="TextBox 2"/>
          <p:cNvSpPr txBox="1"/>
          <p:nvPr>
            <p:custDataLst>
              <p:tags r:id="rId12"/>
            </p:custDataLst>
          </p:nvPr>
        </p:nvSpPr>
        <p:spPr>
          <a:xfrm>
            <a:off x="9144231" y="3108637"/>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未来展望：探讨未来建筑工程技术行业在人才培养与团队建设方面的发展趋势和前景。</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0" name="标题 1"/>
          <p:cNvSpPr>
            <a:spLocks noGrp="1"/>
          </p:cNvSpPr>
          <p:nvPr>
            <p:ph type="title" idx="2"/>
            <p:custDataLst>
              <p:tags r:id="rId1"/>
            </p:custDataLst>
          </p:nvPr>
        </p:nvSpPr>
        <p:spPr>
          <a:xfrm>
            <a:off x="1336040" y="1631315"/>
            <a:ext cx="5967095" cy="3479165"/>
          </a:xfrm>
        </p:spPr>
        <p:txBody>
          <a:bodyPr/>
          <a:p>
            <a:r>
              <a:rPr altLang="en-US" lang="zh-CN"/>
              <a:t>行业政策与法规影响分析</a:t>
            </a:r>
            <a:endParaRPr altLang="en-US" lang="zh-CN"/>
          </a:p>
        </p:txBody>
      </p:sp>
      <p:sp>
        <p:nvSpPr>
          <p:cNvPr id="1049632"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94" name="标题 2"/>
          <p:cNvSpPr>
            <a:spLocks noGrp="1"/>
          </p:cNvSpPr>
          <p:nvPr>
            <p:ph type="title" idx="2"/>
          </p:nvPr>
        </p:nvSpPr>
        <p:spPr/>
        <p:txBody>
          <a:bodyPr>
            <a:normAutofit fontScale="90000"/>
          </a:bodyPr>
          <a:p>
            <a:r>
              <a:rPr altLang="en-US" lang="zh-CN"/>
              <a:t>政策法规变化对行业的影响</a:t>
            </a:r>
            <a:endParaRPr altLang="en-US" lang="zh-CN"/>
          </a:p>
        </p:txBody>
      </p:sp>
      <p:sp>
        <p:nvSpPr>
          <p:cNvPr id="1049696"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政策法规的调整对行业发展的影响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政策法规对行业创新发展的促进</a:t>
            </a:r>
            <a:endParaRPr dirty="0" sz="2000" err="1">
              <a:solidFill>
                <a:schemeClr val="tx1">
                  <a:lumMod val="75000"/>
                  <a:lumOff val="25000"/>
                </a:schemeClr>
              </a:solidFill>
              <a:latin typeface="+mn-ea"/>
              <a:ea typeface="+mn-ea"/>
              <a:cs typeface="+mn-ea"/>
              <a:sym typeface="+mn-lt"/>
            </a:endParaRPr>
          </a:p>
        </p:txBody>
      </p:sp>
      <p:sp>
        <p:nvSpPr>
          <p:cNvPr id="1049716"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22"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政策法规对行业未来发展的展望</a:t>
            </a:r>
            <a:endParaRPr dirty="0" sz="2000" err="1">
              <a:solidFill>
                <a:schemeClr val="tx1">
                  <a:lumMod val="75000"/>
                  <a:lumOff val="25000"/>
                </a:schemeClr>
              </a:solidFill>
              <a:latin typeface="+mn-ea"/>
              <a:ea typeface="+mn-ea"/>
              <a:cs typeface="+mn-ea"/>
              <a:sym typeface="+mn-lt"/>
            </a:endParaRPr>
          </a:p>
        </p:txBody>
      </p:sp>
      <p:sp>
        <p:nvSpPr>
          <p:cNvPr id="1049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政策法规对行业规范化的推动作用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68" name="标题 2"/>
          <p:cNvSpPr>
            <a:spLocks noGrp="1"/>
          </p:cNvSpPr>
          <p:nvPr>
            <p:ph type="title" idx="2"/>
          </p:nvPr>
        </p:nvSpPr>
        <p:spPr/>
        <p:txBody>
          <a:bodyPr>
            <a:normAutofit fontScale="90000"/>
          </a:bodyPr>
          <a:p>
            <a:r>
              <a:rPr altLang="en-US" lang="zh-CN"/>
              <a:t>政策法规对技术应用的影响</a:t>
            </a:r>
            <a:endParaRPr altLang="en-US" lang="zh-CN"/>
          </a:p>
        </p:txBody>
      </p:sp>
      <p:sp>
        <p:nvSpPr>
          <p:cNvPr id="104977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政策法规对技术应用的具体影响：政策法规对建筑工程技术行业的技术应用的具体影响，包括技术应用的范围、方式、效果等方面。</a:t>
            </a:r>
            <a:endParaRPr altLang="zh-CN" dirty="0" lang="en-US">
              <a:solidFill>
                <a:schemeClr val="dk1">
                  <a:lumMod val="80000"/>
                  <a:lumOff val="20000"/>
                </a:schemeClr>
              </a:solidFill>
              <a:latin typeface="+mn-ea"/>
              <a:sym typeface="+mn-ea"/>
            </a:endParaRPr>
          </a:p>
        </p:txBody>
      </p:sp>
      <p:sp>
        <p:nvSpPr>
          <p:cNvPr id="104977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政策法规对技术应用的影响：政策法规的出台和调整，对建筑工程技术行业的技术应用产生了重要影响。</a:t>
            </a:r>
            <a:endParaRPr altLang="en-US" dirty="0" lang="zh-CN">
              <a:solidFill>
                <a:schemeClr val="dk1">
                  <a:lumMod val="80000"/>
                  <a:lumOff val="20000"/>
                </a:schemeClr>
              </a:solidFill>
              <a:latin typeface="+mn-ea"/>
              <a:sym typeface="+mn-ea"/>
            </a:endParaRPr>
          </a:p>
        </p:txBody>
      </p:sp>
      <p:sp>
        <p:nvSpPr>
          <p:cNvPr id="104978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技术应用与政策法规的关联：政策法规对技术应用的推动和限制，以及技术应用对政策法规的反馈和影响。</a:t>
            </a:r>
            <a:endParaRPr altLang="en-US" dirty="0" lang="zh-CN">
              <a:solidFill>
                <a:schemeClr val="dk1">
                  <a:lumMod val="80000"/>
                  <a:lumOff val="20000"/>
                </a:schemeClr>
              </a:solidFill>
              <a:latin typeface="+mn-ea"/>
              <a:sym typeface="+mn-ea"/>
            </a:endParaRPr>
          </a:p>
        </p:txBody>
      </p:sp>
      <p:sp>
        <p:nvSpPr>
          <p:cNvPr id="104979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未来政策法规对技术应用的影响：未来政策法规对建筑工程技术行业的技术应用的影响，包括未来政策法规的走向、可能带来的机遇和挑战等方面。</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4" name="内容占位符 1"/>
          <p:cNvSpPr>
            <a:spLocks noGrp="1"/>
          </p:cNvSpPr>
          <p:nvPr>
            <p:ph idx="3"/>
          </p:nvPr>
        </p:nvSpPr>
        <p:spPr/>
        <p:txBody>
          <a:bodyPr>
            <a:normAutofit fontScale="53750"/>
          </a:bodyPr>
          <a:p>
            <a:r>
              <a:rPr altLang="en-US" lang="zh-CN"/>
              <a:t>政策法规对人才培养的引导作用  政策法规是人才培养的重要导向，通过制定相关政策法规，可以引导人才培养的方向和目标。例如，国家出台了一系列关于建筑行业人才培养的政策，包括建筑行业人才发展规划、建筑行业人才评价标准等，这些政策法规为建筑行业人才培养提供了明确的指导和支持。</a:t>
            </a:r>
            <a:endParaRPr altLang="en-US" lang="zh-CN"/>
          </a:p>
          <a:p>
            <a:pPr lvl="1"/>
            <a:r>
              <a:rPr altLang="en-US" lang="zh-CN"/>
              <a:t>政策法规是人才培养的重要导向，通过制定相关政策法规，可以引导人才培养的方向和目标。例如，国家出台了一系列关于建筑行业人才培养的政策，包括建筑行业人才发展规划、建筑行业人才评价标准等，这些政策法规为建筑行业人才培养提供了明确的指导和支持。</a:t>
            </a:r>
            <a:endParaRPr altLang="en-US" lang="zh-CN"/>
          </a:p>
          <a:p>
            <a:r>
              <a:rPr altLang="en-US" lang="zh-CN"/>
              <a:t>政策法规对人才培养的规范作用  政策法规是人才培养的重要规范，通过制定相关政策法规，可以规范人才培养的过程和行为。例如，国家出台了一系列关于建筑行业人才培养的法规，包括建筑行业人才管理条例、建筑行业人才培训规定等，这些法规为建筑行业人才培养提供了明确的规范和要求。</a:t>
            </a:r>
            <a:endParaRPr altLang="en-US" lang="zh-CN"/>
          </a:p>
          <a:p>
            <a:pPr lvl="1"/>
            <a:r>
              <a:rPr altLang="en-US" lang="zh-CN"/>
              <a:t>政策法规是人才培养的重要规范，通过制定相关政策法规，可以规范人才培养的过程和行为。例如，国家出台了一系列关于建筑行业人才培养的法规，包括建筑行业人才管理条例、建筑行业人才培训规定等，这些法规为建筑行业人才培养提供了明确的规范和要求。</a:t>
            </a:r>
            <a:endParaRPr altLang="en-US" lang="zh-CN"/>
          </a:p>
          <a:p>
            <a:r>
              <a:rPr altLang="en-US" lang="zh-CN"/>
              <a:t>政策法规对人才培养的促进作用  政策法规是人才培养的重要促进因素，通过制定相关政策法规，可以促进人才培养的创新和发展。例如，国家出台了一系列关于建筑行业人才培养的政策，包括建筑行业人才创新发展计划、建筑行业人才国际化发展计划等，这些政策为建筑行业人才培养提供了新的思路和方向。</a:t>
            </a:r>
            <a:endParaRPr altLang="en-US" lang="zh-CN"/>
          </a:p>
          <a:p>
            <a:pPr lvl="1"/>
            <a:r>
              <a:rPr altLang="en-US" lang="zh-CN"/>
              <a:t>政策法规是人才培养的重要促进因素，通过制定相关政策法规，可以促进人才培养的创新和发展。例如，国家出台了一系列关于建筑行业人才培养的政策，包括建筑行业人才创新发展计划、建筑行业人才国际化发展计划等，这些政策为建筑行业人才培养提供了新的思路和方向。</a:t>
            </a:r>
            <a:endParaRPr altLang="en-US" lang="zh-CN"/>
          </a:p>
          <a:p>
            <a:r>
              <a:rPr altLang="en-US" lang="zh-CN"/>
              <a:t>政策法规对人才培养的保障作用  政策法规是人才培养的重要保障，通过制定相关政策法规，可以保障人才培养的质量和效果。例如，国家出台了一系列关于建筑行业人才培养的政策，包括建筑行业人才质量保障制度、建筑行业人才培训质量评估制度等，这些政策为建筑行业人才培养提供了有效的保障和监督。</a:t>
            </a:r>
            <a:endParaRPr altLang="en-US" lang="zh-CN"/>
          </a:p>
          <a:p>
            <a:pPr lvl="1"/>
            <a:r>
              <a:rPr altLang="en-US" lang="zh-CN"/>
              <a:t>政策法规是人才培养的重要保障，通过制定相关政策法规，可以保障人才培养的质量和效果。例如，国家出台了一系列关于建筑行业人才培养的政策，包括建筑行业人才质量保障制度、建筑行业人才培训质量评估制度等，这些政策为建筑行业人才培养提供了有效的保障和监督。</a:t>
            </a:r>
            <a:endParaRPr altLang="en-US" lang="zh-CN"/>
          </a:p>
        </p:txBody>
      </p:sp>
      <p:sp>
        <p:nvSpPr>
          <p:cNvPr id="1049836" name="标题 2"/>
          <p:cNvSpPr>
            <a:spLocks noGrp="1"/>
          </p:cNvSpPr>
          <p:nvPr>
            <p:ph type="title" idx="2"/>
          </p:nvPr>
        </p:nvSpPr>
        <p:spPr/>
        <p:txBody>
          <a:bodyPr>
            <a:normAutofit fontScale="90000"/>
          </a:bodyPr>
          <a:p>
            <a:r>
              <a:rPr altLang="en-US" lang="zh-CN"/>
              <a:t>政策法规对人才培养的影响</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0" name="标题 1"/>
          <p:cNvSpPr>
            <a:spLocks noGrp="1"/>
          </p:cNvSpPr>
          <p:nvPr>
            <p:ph type="title" idx="2"/>
            <p:custDataLst>
              <p:tags r:id="rId1"/>
            </p:custDataLst>
          </p:nvPr>
        </p:nvSpPr>
        <p:spPr>
          <a:xfrm>
            <a:off x="1336040" y="1631315"/>
            <a:ext cx="5967095" cy="3479165"/>
          </a:xfrm>
        </p:spPr>
        <p:txBody>
          <a:bodyPr/>
          <a:p>
            <a:r>
              <a:rPr altLang="en-US" lang="zh-CN"/>
              <a:t>未来展望与目标制定</a:t>
            </a:r>
            <a:endParaRPr altLang="en-US" lang="zh-CN"/>
          </a:p>
        </p:txBody>
      </p:sp>
      <p:sp>
        <p:nvSpPr>
          <p:cNvPr id="1049872"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34" name="标题 2"/>
          <p:cNvSpPr>
            <a:spLocks noGrp="1"/>
          </p:cNvSpPr>
          <p:nvPr>
            <p:ph type="title" idx="2"/>
          </p:nvPr>
        </p:nvSpPr>
        <p:spPr/>
        <p:txBody>
          <a:bodyPr>
            <a:normAutofit fontScale="90000"/>
          </a:bodyPr>
          <a:p>
            <a:r>
              <a:rPr altLang="en-US" lang="zh-CN"/>
              <a:t>行业发展趋势预测</a:t>
            </a:r>
            <a:endParaRPr altLang="en-US" lang="zh-CN"/>
          </a:p>
        </p:txBody>
      </p:sp>
      <p:sp>
        <p:nvSpPr>
          <p:cNvPr id="1049936" name="弧形 58"/>
          <p:cNvSpPr/>
          <p:nvPr>
            <p:custDataLst>
              <p:tags r:id="rId1"/>
            </p:custDataLst>
          </p:nvPr>
        </p:nvSpPr>
        <p:spPr>
          <a:xfrm>
            <a:off x="8107509" y="2106209"/>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38" name="弧形 57"/>
          <p:cNvSpPr/>
          <p:nvPr>
            <p:custDataLst>
              <p:tags r:id="rId2"/>
            </p:custDataLst>
          </p:nvPr>
        </p:nvSpPr>
        <p:spPr>
          <a:xfrm>
            <a:off x="608330" y="2106209"/>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40" name="椭圆 22"/>
          <p:cNvSpPr/>
          <p:nvPr>
            <p:custDataLst>
              <p:tags r:id="rId3"/>
            </p:custDataLst>
          </p:nvPr>
        </p:nvSpPr>
        <p:spPr>
          <a:xfrm>
            <a:off x="8448679"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2" name="椭圆 23"/>
          <p:cNvSpPr/>
          <p:nvPr>
            <p:custDataLst>
              <p:tags r:id="rId4"/>
            </p:custDataLst>
          </p:nvPr>
        </p:nvSpPr>
        <p:spPr>
          <a:xfrm>
            <a:off x="8834838"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4" name="正文"/>
          <p:cNvSpPr txBox="1"/>
          <p:nvPr>
            <p:custDataLst>
              <p:tags r:id="rId5"/>
            </p:custDataLst>
          </p:nvPr>
        </p:nvSpPr>
        <p:spPr>
          <a:xfrm>
            <a:off x="8901385"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行业法规与政策对行业发展的影响</a:t>
            </a:r>
            <a:endParaRPr altLang="en-US" dirty="0" sz="1200" lang="zh-CN" spc="150">
              <a:solidFill>
                <a:srgbClr val="FFFFFF"/>
              </a:solidFill>
              <a:latin typeface="+mn-ea"/>
              <a:sym typeface="+mn-ea"/>
            </a:endParaRPr>
          </a:p>
        </p:txBody>
      </p:sp>
      <p:sp>
        <p:nvSpPr>
          <p:cNvPr id="1049946" name="椭圆 24"/>
          <p:cNvSpPr/>
          <p:nvPr>
            <p:custDataLst>
              <p:tags r:id="rId6"/>
            </p:custDataLst>
          </p:nvPr>
        </p:nvSpPr>
        <p:spPr>
          <a:xfrm>
            <a:off x="6016437"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8" name="椭圆 25"/>
          <p:cNvSpPr/>
          <p:nvPr>
            <p:custDataLst>
              <p:tags r:id="rId7"/>
            </p:custDataLst>
          </p:nvPr>
        </p:nvSpPr>
        <p:spPr>
          <a:xfrm>
            <a:off x="6401659"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0" name="正文"/>
          <p:cNvSpPr txBox="1"/>
          <p:nvPr>
            <p:custDataLst>
              <p:tags r:id="rId8"/>
            </p:custDataLst>
          </p:nvPr>
        </p:nvSpPr>
        <p:spPr>
          <a:xfrm>
            <a:off x="6469143"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新型建筑材料与技术的研发</a:t>
            </a:r>
            <a:endParaRPr altLang="en-US" dirty="0" sz="1200" lang="zh-CN" spc="150">
              <a:solidFill>
                <a:schemeClr val="tx1">
                  <a:lumMod val="65000"/>
                  <a:lumOff val="35000"/>
                </a:schemeClr>
              </a:solidFill>
              <a:latin typeface="+mn-ea"/>
              <a:sym typeface="+mn-ea"/>
            </a:endParaRPr>
          </a:p>
        </p:txBody>
      </p:sp>
      <p:sp>
        <p:nvSpPr>
          <p:cNvPr id="1049952" name="椭圆 7"/>
          <p:cNvSpPr/>
          <p:nvPr>
            <p:custDataLst>
              <p:tags r:id="rId9"/>
            </p:custDataLst>
          </p:nvPr>
        </p:nvSpPr>
        <p:spPr>
          <a:xfrm>
            <a:off x="3584195"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4" name="椭圆 9"/>
          <p:cNvSpPr/>
          <p:nvPr>
            <p:custDataLst>
              <p:tags r:id="rId10"/>
            </p:custDataLst>
          </p:nvPr>
        </p:nvSpPr>
        <p:spPr>
          <a:xfrm>
            <a:off x="3969417"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6" name="正文"/>
          <p:cNvSpPr txBox="1"/>
          <p:nvPr>
            <p:custDataLst>
              <p:tags r:id="rId11"/>
            </p:custDataLst>
          </p:nvPr>
        </p:nvSpPr>
        <p:spPr>
          <a:xfrm>
            <a:off x="403690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数字化与智能化技术的应用</a:t>
            </a:r>
            <a:endParaRPr altLang="en-US" dirty="0" sz="1200" lang="zh-CN" spc="150">
              <a:solidFill>
                <a:srgbClr val="FFFFFF"/>
              </a:solidFill>
              <a:latin typeface="+mn-ea"/>
              <a:sym typeface="+mn-ea"/>
            </a:endParaRPr>
          </a:p>
        </p:txBody>
      </p:sp>
      <p:sp>
        <p:nvSpPr>
          <p:cNvPr id="1049958" name="椭圆 5"/>
          <p:cNvSpPr/>
          <p:nvPr>
            <p:custDataLst>
              <p:tags r:id="rId12"/>
            </p:custDataLst>
          </p:nvPr>
        </p:nvSpPr>
        <p:spPr>
          <a:xfrm>
            <a:off x="875455"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0" name="椭圆 4"/>
          <p:cNvSpPr/>
          <p:nvPr>
            <p:custDataLst>
              <p:tags r:id="rId13"/>
            </p:custDataLst>
          </p:nvPr>
        </p:nvSpPr>
        <p:spPr>
          <a:xfrm>
            <a:off x="1260677"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2" name="正文"/>
          <p:cNvSpPr txBox="1"/>
          <p:nvPr>
            <p:custDataLst>
              <p:tags r:id="rId14"/>
            </p:custDataLst>
          </p:nvPr>
        </p:nvSpPr>
        <p:spPr>
          <a:xfrm>
            <a:off x="132816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绿色建筑与可持续发展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96" name="标题 2"/>
          <p:cNvSpPr>
            <a:spLocks noGrp="1"/>
          </p:cNvSpPr>
          <p:nvPr>
            <p:ph type="title" idx="2"/>
          </p:nvPr>
        </p:nvSpPr>
        <p:spPr/>
        <p:txBody>
          <a:bodyPr>
            <a:normAutofit fontScale="90000"/>
          </a:bodyPr>
          <a:p>
            <a:r>
              <a:rPr altLang="en-US" lang="zh-CN"/>
              <a:t>技术创新方向与目标制定</a:t>
            </a:r>
            <a:endParaRPr altLang="en-US" lang="zh-CN"/>
          </a:p>
        </p:txBody>
      </p:sp>
      <p:sp>
        <p:nvSpPr>
          <p:cNvPr id="104999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绿色环保：推广绿色建筑、节能减排等环保技术，促进可持续发展</a:t>
            </a:r>
            <a:endParaRPr altLang="zh-CN" dirty="0" lang="en-US">
              <a:solidFill>
                <a:schemeClr val="dk1">
                  <a:lumMod val="80000"/>
                  <a:lumOff val="20000"/>
                </a:schemeClr>
              </a:solidFill>
              <a:latin typeface="+mn-ea"/>
              <a:sym typeface="+mn-ea"/>
            </a:endParaRPr>
          </a:p>
        </p:txBody>
      </p:sp>
      <p:sp>
        <p:nvSpPr>
          <p:cNvPr id="105000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数字化转型：利用先进技术提高建筑工程效率和质量</a:t>
            </a:r>
            <a:endParaRPr altLang="en-US" dirty="0" lang="zh-CN">
              <a:solidFill>
                <a:schemeClr val="dk1">
                  <a:lumMod val="80000"/>
                  <a:lumOff val="20000"/>
                </a:schemeClr>
              </a:solidFill>
              <a:latin typeface="+mn-ea"/>
              <a:sym typeface="+mn-ea"/>
            </a:endParaRPr>
          </a:p>
        </p:txBody>
      </p:sp>
      <p:sp>
        <p:nvSpPr>
          <p:cNvPr id="105001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智能化发展：应用人工智能、大数据等技术提升工程智能化水平</a:t>
            </a:r>
            <a:endParaRPr altLang="en-US" dirty="0" lang="zh-CN">
              <a:solidFill>
                <a:schemeClr val="dk1">
                  <a:lumMod val="80000"/>
                  <a:lumOff val="20000"/>
                </a:schemeClr>
              </a:solidFill>
              <a:latin typeface="+mn-ea"/>
              <a:sym typeface="+mn-ea"/>
            </a:endParaRPr>
          </a:p>
        </p:txBody>
      </p:sp>
      <p:sp>
        <p:nvSpPr>
          <p:cNvPr id="105002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创新人才培养：加强技术研发和创新人才培养，为行业提供强有力的人才保障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62" name="标题 2"/>
          <p:cNvSpPr>
            <a:spLocks noGrp="1"/>
          </p:cNvSpPr>
          <p:nvPr>
            <p:ph type="title" idx="2"/>
          </p:nvPr>
        </p:nvSpPr>
        <p:spPr/>
        <p:txBody>
          <a:bodyPr>
            <a:normAutofit fontScale="90000"/>
          </a:bodyPr>
          <a:p>
            <a:r>
              <a:rPr altLang="en-US" lang="zh-CN"/>
              <a:t>人才培养与团队建设目标制定</a:t>
            </a:r>
            <a:endParaRPr altLang="en-US" lang="zh-CN"/>
          </a:p>
        </p:txBody>
      </p:sp>
      <p:sp>
        <p:nvSpPr>
          <p:cNvPr id="1050064"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6"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人才培养计划：制定长期的人才培养计划，包括培训、学习、实践等环节，提高团队成员的专业素质和综合能力。</a:t>
            </a:r>
            <a:endParaRPr altLang="en-US" dirty="0" lang="zh-CN" spc="150">
              <a:solidFill>
                <a:schemeClr val="tx1">
                  <a:lumMod val="75000"/>
                  <a:lumOff val="25000"/>
                </a:schemeClr>
              </a:solidFill>
              <a:latin typeface="+mn-ea"/>
              <a:sym typeface="+mn-ea"/>
            </a:endParaRPr>
          </a:p>
        </p:txBody>
      </p:sp>
      <p:sp>
        <p:nvSpPr>
          <p:cNvPr id="1050068"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0"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2"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团队建设目标：明确团队建设目标，包括提高团队协作能力、增强团队凝聚力、促进团队成员之间的交流与合作等。</a:t>
            </a:r>
            <a:endParaRPr altLang="en-US" dirty="0" sz="2000" lang="zh-CN" spc="150">
              <a:solidFill>
                <a:schemeClr val="tx1">
                  <a:lumMod val="75000"/>
                  <a:lumOff val="25000"/>
                </a:schemeClr>
              </a:solidFill>
              <a:latin typeface="+mn-ea"/>
              <a:sym typeface="+mn-ea"/>
            </a:endParaRPr>
          </a:p>
        </p:txBody>
      </p:sp>
      <p:sp>
        <p:nvSpPr>
          <p:cNvPr id="1050074"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6"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8"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激励机制：建立有效的激励机制，包括薪酬、晋升、奖励等，激发团队成员的积极性和创造力。</a:t>
            </a:r>
            <a:endParaRPr altLang="en-US" dirty="0" lang="zh-CN" spc="150">
              <a:solidFill>
                <a:schemeClr val="tx1">
                  <a:lumMod val="75000"/>
                  <a:lumOff val="25000"/>
                </a:schemeClr>
              </a:solidFill>
              <a:latin typeface="+mn-ea"/>
              <a:sym typeface="+mn-ea"/>
            </a:endParaRPr>
          </a:p>
        </p:txBody>
      </p:sp>
      <p:sp>
        <p:nvSpPr>
          <p:cNvPr id="1050080"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2"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4"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持续改进：不断改进人才培养和团队建设的方法和手段，提高团队的整体水平和竞争力。</a:t>
            </a:r>
            <a:endParaRPr altLang="en-US" dirty="0" lang="zh-CN" spc="150">
              <a:solidFill>
                <a:schemeClr val="tx1">
                  <a:lumMod val="75000"/>
                  <a:lumOff val="25000"/>
                </a:schemeClr>
              </a:solidFill>
              <a:latin typeface="+mn-ea"/>
              <a:sym typeface="+mn-ea"/>
            </a:endParaRPr>
          </a:p>
        </p:txBody>
      </p:sp>
      <p:sp>
        <p:nvSpPr>
          <p:cNvPr id="1050086"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20" name="标题 2"/>
          <p:cNvSpPr>
            <a:spLocks noGrp="1"/>
          </p:cNvSpPr>
          <p:nvPr>
            <p:ph type="title" idx="2"/>
          </p:nvPr>
        </p:nvSpPr>
        <p:spPr/>
        <p:txBody>
          <a:bodyPr>
            <a:normAutofit fontScale="90000"/>
          </a:bodyPr>
          <a:p>
            <a:r>
              <a:rPr altLang="en-US" lang="zh-CN"/>
              <a:t>政策法规对未来发展的影响预测</a:t>
            </a:r>
            <a:endParaRPr altLang="en-US" lang="zh-CN"/>
          </a:p>
        </p:txBody>
      </p:sp>
      <p:sp>
        <p:nvSpPr>
          <p:cNvPr id="105012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3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政策法规对行业发展的推动和限制</a:t>
            </a:r>
            <a:endParaRPr altLang="en-US" dirty="0" sz="2400" lang="zh-CN">
              <a:latin typeface="+mn-ea"/>
              <a:ea typeface="+mn-ea"/>
            </a:endParaRPr>
          </a:p>
        </p:txBody>
      </p:sp>
      <p:sp>
        <p:nvSpPr>
          <p:cNvPr id="105014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企业如何应对政策法规的变化</a:t>
            </a:r>
            <a:endParaRPr altLang="en-US" dirty="0" sz="2400" lang="zh-CN">
              <a:latin typeface="+mn-ea"/>
              <a:ea typeface="+mn-ea"/>
            </a:endParaRPr>
          </a:p>
        </p:txBody>
      </p:sp>
      <p:sp>
        <p:nvSpPr>
          <p:cNvPr id="105014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政策法规对建筑工程技术行业的影响</a:t>
            </a:r>
            <a:endParaRPr altLang="en-US" dirty="0" sz="2400" lang="zh-CN">
              <a:latin typeface="+mn-ea"/>
              <a:ea typeface="+mn-ea"/>
            </a:endParaRPr>
          </a:p>
        </p:txBody>
      </p:sp>
      <p:sp>
        <p:nvSpPr>
          <p:cNvPr id="105014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未来政策法规的走向和趋势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7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180"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5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4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8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3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38.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2023-12-17T15:49:28Z</dcterms:created>
  <dcterms:modified xsi:type="dcterms:W3CDTF">2023-12-17T15:49:28Z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579bcb9cb0d14dc18def7437e9dc0659_21</vt:lpwstr>
  </property>
</Properties>
</file>