
<file path=[Content_Types].xml><?xml version="1.0" encoding="utf-8"?>
<Types xmlns="http://schemas.openxmlformats.org/package/2006/content-types">
  <Default Extension="rels" ContentType="application/vnd.openxmlformats-package.relationships+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NET 17.6-->
<p:presentation xmlns:r="http://schemas.openxmlformats.org/officeDocument/2006/relationships" xmlns:a="http://schemas.openxmlformats.org/drawingml/2006/main" xmlns:p="http://schemas.openxmlformats.org/presentationml/2006/main">
  <p:sldMasterIdLst>
    <p:sldMasterId id="2147483648" r:id="rId1"/>
  </p:sldMasterIdLst>
  <p:notesMasterIdLst>
    <p:notesMasterId r:id="rId2"/>
  </p:notesMasterIdLst>
  <p:sldIdLst>
    <p:sldId id="274" r:id="rId3"/>
    <p:sldId id="277" r:id="rId4"/>
    <p:sldId id="280" r:id="rId5"/>
    <p:sldId id="283" r:id="rId6"/>
    <p:sldId id="286" r:id="rId7"/>
    <p:sldId id="289" r:id="rId8"/>
    <p:sldId id="292" r:id="rId9"/>
    <p:sldId id="295" r:id="rId10"/>
    <p:sldId id="298" r:id="rId11"/>
    <p:sldId id="301" r:id="rId12"/>
    <p:sldId id="304" r:id="rId13"/>
    <p:sldId id="307" r:id="rId14"/>
    <p:sldId id="310" r:id="rId15"/>
    <p:sldId id="313" r:id="rId16"/>
    <p:sldId id="316" r:id="rId17"/>
    <p:sldId id="319" r:id="rId18"/>
    <p:sldId id="322" r:id="rId19"/>
    <p:sldId id="325" r:id="rId20"/>
    <p:sldId id="328" r:id="rId21"/>
    <p:sldId id="331" r:id="rId22"/>
    <p:sldId id="334" r:id="rId23"/>
    <p:sldId id="337" r:id="rId24"/>
    <p:sldId id="340" r:id="rId25"/>
    <p:sldId id="343" r:id="rId26"/>
  </p:sldIdLst>
  <p:sldSz cx="9144000" cy="5143500"/>
  <p:notesSz cx="6858000" cy="9144000"/>
  <p:custDataLst>
    <p:tags r:id="rId27"/>
  </p:custDataLst>
  <p:defaultTextStyle>
    <a:defPPr algn="l" rtl="0" eaLnBrk="0" hangingPunct="0">
      <a:defRPr kumimoji="0"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chemeClr val="tx1"/>
        </a:solidFill>
        <a:latin typeface="Arial" panose="020b060402020202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chemeClr val="tx1"/>
        </a:solidFill>
        <a:latin typeface="Arial" panose="020b060402020202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chemeClr val="tx1"/>
        </a:solidFill>
        <a:latin typeface="Arial" panose="020b060402020202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chemeClr val="tx1"/>
        </a:solidFill>
        <a:latin typeface="Arial" panose="020b060402020202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chemeClr val="tx1"/>
        </a:solidFill>
        <a:latin typeface="Arial" panose="020b0604020202020204" pitchFamily="34" charset="0"/>
        <a:ea typeface="宋体" panose="02010600030101010101" pitchFamily="2" charset="-122"/>
      </a:defRPr>
    </a:lvl5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143" autoAdjust="0"/>
    <p:restoredTop sz="95154" autoAdjust="0"/>
  </p:normalViewPr>
  <p:slideViewPr>
    <p:cSldViewPr>
      <p:cViewPr varScale="1">
        <p:scale>
          <a:sx n="137" d="100"/>
          <a:sy n="137" d="100"/>
        </p:scale>
        <p:origin x="0" y="0"/>
      </p:cViewPr>
      <p:guideLst/>
    </p:cSldViewPr>
  </p:slideViewPr>
  <p:notesViewPr>
    <p:cSldViewPr>
      <p:cViewPr varScale="1">
        <p:scale>
          <a:sx n="1" d="100"/>
          <a:sy n="1" d="100"/>
        </p:scale>
        <p:origin x="0" y="0"/>
      </p:cViewPr>
      <p:guideLst/>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notesMaster" Target="notesMasters/notesMaster1.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tags" Target="tags/tag26.xml" /><Relationship Id="rId28" Type="http://schemas.openxmlformats.org/officeDocument/2006/relationships/presProps" Target="presProps.xml" /><Relationship Id="rId29" Type="http://schemas.openxmlformats.org/officeDocument/2006/relationships/viewProps" Target="viewProps.xml" /><Relationship Id="rId3" Type="http://schemas.openxmlformats.org/officeDocument/2006/relationships/slide" Target="slides/slide1.xml" /><Relationship Id="rId30" Type="http://schemas.openxmlformats.org/officeDocument/2006/relationships/theme" Target="theme/theme1.xml" /><Relationship Id="rId31" Type="http://schemas.openxmlformats.org/officeDocument/2006/relationships/tableStyles" Target="tableStyles.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6146" name="页眉占位符 1"/>
          <p:cNvSpPr>
            <a:spLocks noGrp="1"/>
          </p:cNvSpPr>
          <p:nvPr>
            <p:ph type="hdr" sz="quarter"/>
          </p:nvPr>
        </p:nvSpPr>
        <p:spPr>
          <a:xfrm>
            <a:off x="0" y="0"/>
            <a:ext cx="2971800" cy="457200"/>
          </a:xfrm>
          <a:prstGeom prst="rect">
            <a:avLst/>
          </a:prstGeom>
        </p:spPr>
        <p:txBody>
          <a:bodyPr rtlCol="0">
            <a:noAutofit/>
          </a:bodyPr>
          <a:lstStyle>
            <a:defPPr>
              <a:defRPr lang="zh-CN"/>
            </a:defPPr>
            <a:lvl1pPr marL="0" indent="0" algn="l" defTabSz="914400"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1pPr>
            <a:lvl2pPr marL="742950" indent="-28575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2pPr>
            <a:lvl3pPr marL="1143000" indent="-22860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3pPr>
            <a:lvl4pPr marL="1600200" indent="-22860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4pPr>
            <a:lvl5pPr marL="2057400" indent="-22860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5pPr>
            <a:lvl6pPr marL="2286000" algn="l" defTabSz="914400" rtl="0" eaLnBrk="1" latinLnBrk="0" hangingPunct="1">
              <a:defRPr lang="zh-CN" altLang="en-US" sz="1800" kern="1200">
                <a:solidFill>
                  <a:schemeClr val="tx1"/>
                </a:solidFill>
                <a:latin typeface="+mn-lt"/>
                <a:ea typeface="+mn-ea"/>
                <a:cs typeface="+mn-cs"/>
              </a:defRPr>
            </a:lvl6pPr>
            <a:lvl7pPr marL="2743200" algn="l" defTabSz="914400" rtl="0" eaLnBrk="1" latinLnBrk="0" hangingPunct="1">
              <a:defRPr lang="zh-CN" altLang="en-US" sz="1800" kern="1200">
                <a:solidFill>
                  <a:schemeClr val="tx1"/>
                </a:solidFill>
                <a:latin typeface="+mn-lt"/>
                <a:ea typeface="+mn-ea"/>
                <a:cs typeface="+mn-cs"/>
              </a:defRPr>
            </a:lvl7pPr>
            <a:lvl8pPr marL="3200400" algn="l" defTabSz="914400" rtl="0" eaLnBrk="1" latinLnBrk="0" hangingPunct="1">
              <a:defRPr lang="zh-CN" altLang="en-US" sz="1800" kern="1200">
                <a:solidFill>
                  <a:schemeClr val="tx1"/>
                </a:solidFill>
                <a:latin typeface="+mn-lt"/>
                <a:ea typeface="+mn-ea"/>
                <a:cs typeface="+mn-cs"/>
              </a:defRPr>
            </a:lvl8pPr>
            <a:lvl9pPr marL="3657600" algn="l" defTabSz="914400" rtl="0" eaLnBrk="1" latinLnBrk="0" hangingPunct="1">
              <a:defRPr lang="zh-CN" altLang="en-US" sz="1800" kern="1200">
                <a:solidFill>
                  <a:schemeClr val="tx1"/>
                </a:solidFill>
                <a:latin typeface="+mn-lt"/>
                <a:ea typeface="+mn-ea"/>
                <a:cs typeface="+mn-cs"/>
              </a:defRPr>
            </a:lvl9pPr>
          </a:lstStyle>
          <a:p>
            <a:pPr marL="0" lvl="0" indent="0" eaLnBrk="1" hangingPunct="1">
              <a:buFont typeface="Arial"/>
            </a:pPr>
            <a:endParaRPr lang="zh-CN" altLang="en-US" sz="1200">
              <a:latin typeface="Times New Roman" panose="02020603050405020304" pitchFamily="18" charset="0"/>
              <a:ea typeface="黑体" panose="02010609060101010101" pitchFamily="49" charset="-122"/>
            </a:endParaRPr>
          </a:p>
        </p:txBody>
      </p:sp>
      <p:sp>
        <p:nvSpPr>
          <p:cNvPr id="6147" name="日期占位符 2"/>
          <p:cNvSpPr>
            <a:spLocks noGrp="1"/>
          </p:cNvSpPr>
          <p:nvPr>
            <p:ph type="dt" idx="1"/>
          </p:nvPr>
        </p:nvSpPr>
        <p:spPr>
          <a:xfrm>
            <a:off x="3884612" y="0"/>
            <a:ext cx="2971800" cy="457200"/>
          </a:xfrm>
          <a:prstGeom prst="rect">
            <a:avLst/>
          </a:prstGeom>
        </p:spPr>
        <p:txBody>
          <a:bodyPr rtlCol="0">
            <a:noAutofit/>
          </a:bodyPr>
          <a:lstStyle>
            <a:defPPr>
              <a:defRPr lang="zh-CN"/>
            </a:defPPr>
            <a:lvl1pPr marL="0" indent="0" algn="l" defTabSz="914400"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1pPr>
            <a:lvl2pPr marL="742950" indent="-28575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2pPr>
            <a:lvl3pPr marL="1143000" indent="-22860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3pPr>
            <a:lvl4pPr marL="1600200" indent="-22860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4pPr>
            <a:lvl5pPr marL="2057400" indent="-22860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5pPr>
            <a:lvl6pPr marL="2286000" algn="l" defTabSz="914400" rtl="0" eaLnBrk="1" latinLnBrk="0" hangingPunct="1">
              <a:defRPr lang="zh-CN" altLang="en-US" sz="1800" kern="1200">
                <a:solidFill>
                  <a:schemeClr val="tx1"/>
                </a:solidFill>
                <a:latin typeface="+mn-lt"/>
                <a:ea typeface="+mn-ea"/>
                <a:cs typeface="+mn-cs"/>
              </a:defRPr>
            </a:lvl6pPr>
            <a:lvl7pPr marL="2743200" algn="l" defTabSz="914400" rtl="0" eaLnBrk="1" latinLnBrk="0" hangingPunct="1">
              <a:defRPr lang="zh-CN" altLang="en-US" sz="1800" kern="1200">
                <a:solidFill>
                  <a:schemeClr val="tx1"/>
                </a:solidFill>
                <a:latin typeface="+mn-lt"/>
                <a:ea typeface="+mn-ea"/>
                <a:cs typeface="+mn-cs"/>
              </a:defRPr>
            </a:lvl7pPr>
            <a:lvl8pPr marL="3200400" algn="l" defTabSz="914400" rtl="0" eaLnBrk="1" latinLnBrk="0" hangingPunct="1">
              <a:defRPr lang="zh-CN" altLang="en-US" sz="1800" kern="1200">
                <a:solidFill>
                  <a:schemeClr val="tx1"/>
                </a:solidFill>
                <a:latin typeface="+mn-lt"/>
                <a:ea typeface="+mn-ea"/>
                <a:cs typeface="+mn-cs"/>
              </a:defRPr>
            </a:lvl8pPr>
            <a:lvl9pPr marL="3657600" algn="l" defTabSz="914400" rtl="0" eaLnBrk="1" latinLnBrk="0" hangingPunct="1">
              <a:defRPr lang="zh-CN" altLang="en-US" sz="1800" kern="1200">
                <a:solidFill>
                  <a:schemeClr val="tx1"/>
                </a:solidFill>
                <a:latin typeface="+mn-lt"/>
                <a:ea typeface="+mn-ea"/>
                <a:cs typeface="+mn-cs"/>
              </a:defRPr>
            </a:lvl9pPr>
          </a:lstStyle>
          <a:p>
            <a:pPr marL="0" lvl="0" indent="0" algn="r" eaLnBrk="1" hangingPunct="1">
              <a:buFont typeface="Arial"/>
            </a:pPr>
            <a:endParaRPr lang="zh-CN" altLang="en-US" sz="1200">
              <a:latin typeface="Times New Roman" panose="02020603050405020304" pitchFamily="18" charset="0"/>
              <a:ea typeface="黑体" panose="02010609060101010101" pitchFamily="49" charset="-122"/>
            </a:endParaRPr>
          </a:p>
        </p:txBody>
      </p:sp>
      <p:sp>
        <p:nvSpPr>
          <p:cNvPr id="6148"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sp>
      <p:sp>
        <p:nvSpPr>
          <p:cNvPr id="6149" name="备注占位符 4"/>
          <p:cNvSpPr>
            <a:spLocks noGrp="1"/>
          </p:cNvSpPr>
          <p:nvPr>
            <p:ph type="body" sz="quarter" idx="3"/>
          </p:nvPr>
        </p:nvSpPr>
        <p:spPr>
          <a:xfrm>
            <a:off x="685800" y="4343400"/>
            <a:ext cx="5486400" cy="4114800"/>
          </a:xfrm>
          <a:prstGeom prst="rect">
            <a:avLst/>
          </a:prstGeom>
        </p:spPr>
        <p:txBody>
          <a:bodyPr rtlCol="0">
            <a:noAutofit/>
          </a:bodyPr>
          <a:lstStyle>
            <a:lvl1pPr marL="0" indent="0" algn="l" defTabSz="914400" rtl="0" eaLnBrk="0" fontAlgn="base" hangingPunct="0">
              <a:lnSpc>
                <a:spcPct val="100000"/>
              </a:lnSpc>
              <a:spcBef>
                <a:spcPct val="30000"/>
              </a:spcBef>
              <a:spcAft>
                <a:spcPct val="0"/>
              </a:spcAft>
              <a:buClrTx/>
              <a:buSzTx/>
              <a:buFontTx/>
              <a:buNone/>
              <a:defRPr kumimoji="0" lang="zh-CN" altLang="en-US" sz="1200" b="0" i="0" u="none" baseline="0">
                <a:solidFill>
                  <a:schemeClr val="tx1"/>
                </a:solidFill>
                <a:latin typeface="黑体" panose="02010609060101010101" pitchFamily="49" charset="-122"/>
                <a:ea typeface="黑体" panose="02010609060101010101" pitchFamily="49" charset="-122"/>
              </a:defRPr>
            </a:lvl1pPr>
            <a:lvl2pPr marL="457200" indent="0" algn="l" defTabSz="914400" rtl="0" eaLnBrk="0" fontAlgn="base" hangingPunct="0">
              <a:lnSpc>
                <a:spcPct val="100000"/>
              </a:lnSpc>
              <a:spcBef>
                <a:spcPct val="30000"/>
              </a:spcBef>
              <a:spcAft>
                <a:spcPct val="0"/>
              </a:spcAft>
              <a:buClrTx/>
              <a:buSzTx/>
              <a:buFontTx/>
              <a:buNone/>
              <a:defRPr kumimoji="0" lang="zh-CN" altLang="en-US" sz="1200" b="0" i="0" u="none" baseline="0">
                <a:solidFill>
                  <a:schemeClr val="tx1"/>
                </a:solidFill>
                <a:latin typeface="黑体" panose="02010609060101010101" pitchFamily="49" charset="-122"/>
                <a:ea typeface="黑体" panose="02010609060101010101" pitchFamily="49" charset="-122"/>
              </a:defRPr>
            </a:lvl2pPr>
            <a:lvl3pPr marL="914400" indent="0" algn="l" defTabSz="914400" rtl="0" eaLnBrk="0" fontAlgn="base" hangingPunct="0">
              <a:lnSpc>
                <a:spcPct val="100000"/>
              </a:lnSpc>
              <a:spcBef>
                <a:spcPct val="30000"/>
              </a:spcBef>
              <a:spcAft>
                <a:spcPct val="0"/>
              </a:spcAft>
              <a:buClrTx/>
              <a:buSzTx/>
              <a:buFontTx/>
              <a:buNone/>
              <a:defRPr kumimoji="0" lang="zh-CN" altLang="en-US" sz="1200" b="0" i="0" u="none" baseline="0">
                <a:solidFill>
                  <a:schemeClr val="tx1"/>
                </a:solidFill>
                <a:latin typeface="黑体" panose="02010609060101010101" pitchFamily="49" charset="-122"/>
                <a:ea typeface="黑体" panose="02010609060101010101" pitchFamily="49" charset="-122"/>
              </a:defRPr>
            </a:lvl3pPr>
            <a:lvl4pPr marL="1371600" indent="0" algn="l" defTabSz="914400" rtl="0" eaLnBrk="0" fontAlgn="base" hangingPunct="0">
              <a:lnSpc>
                <a:spcPct val="100000"/>
              </a:lnSpc>
              <a:spcBef>
                <a:spcPct val="30000"/>
              </a:spcBef>
              <a:spcAft>
                <a:spcPct val="0"/>
              </a:spcAft>
              <a:buClrTx/>
              <a:buSzTx/>
              <a:buFontTx/>
              <a:buNone/>
              <a:defRPr kumimoji="0" lang="zh-CN" altLang="en-US" sz="1200" b="0" i="0" u="none" baseline="0">
                <a:solidFill>
                  <a:schemeClr val="tx1"/>
                </a:solidFill>
                <a:latin typeface="黑体" panose="02010609060101010101" pitchFamily="49" charset="-122"/>
                <a:ea typeface="黑体" panose="02010609060101010101" pitchFamily="49" charset="-122"/>
              </a:defRPr>
            </a:lvl4pPr>
            <a:lvl5pPr marL="1828800" indent="0" algn="l" defTabSz="914400" rtl="0" eaLnBrk="0" fontAlgn="base" hangingPunct="0">
              <a:lnSpc>
                <a:spcPct val="100000"/>
              </a:lnSpc>
              <a:spcBef>
                <a:spcPct val="30000"/>
              </a:spcBef>
              <a:spcAft>
                <a:spcPct val="0"/>
              </a:spcAft>
              <a:buClrTx/>
              <a:buSzTx/>
              <a:buFontTx/>
              <a:buNone/>
              <a:defRPr kumimoji="0" lang="zh-CN" altLang="en-US" sz="1200" b="0" i="0" u="none" baseline="0">
                <a:solidFill>
                  <a:schemeClr val="tx1"/>
                </a:solidFill>
                <a:latin typeface="黑体" panose="02010609060101010101" pitchFamily="49" charset="-122"/>
                <a:ea typeface="黑体" panose="02010609060101010101" pitchFamily="49" charset="-122"/>
              </a:defRPr>
            </a:lvl5pPr>
          </a:lstStyle>
          <a:p>
            <a:pPr lvl="0"/>
            <a:r>
              <a:t>单击此处编辑母版文本样式</a:t>
            </a:r>
          </a:p>
          <a:p>
            <a:pPr lvl="1"/>
            <a:r>
              <a:t>第二级</a:t>
            </a:r>
          </a:p>
          <a:p>
            <a:pPr lvl="2"/>
            <a:r>
              <a:t>第三级</a:t>
            </a:r>
          </a:p>
          <a:p>
            <a:pPr lvl="3"/>
            <a:r>
              <a:t>第四级</a:t>
            </a:r>
          </a:p>
          <a:p>
            <a:pPr lvl="4"/>
            <a:r>
              <a:t>第五级</a:t>
            </a:r>
          </a:p>
        </p:txBody>
      </p:sp>
      <p:sp>
        <p:nvSpPr>
          <p:cNvPr id="6150" name="页脚占位符 5"/>
          <p:cNvSpPr>
            <a:spLocks noGrp="1"/>
          </p:cNvSpPr>
          <p:nvPr>
            <p:ph type="ftr" sz="quarter" idx="4"/>
          </p:nvPr>
        </p:nvSpPr>
        <p:spPr>
          <a:xfrm>
            <a:off x="0" y="8685212"/>
            <a:ext cx="2971800" cy="457200"/>
          </a:xfrm>
          <a:prstGeom prst="rect">
            <a:avLst/>
          </a:prstGeom>
        </p:spPr>
        <p:txBody>
          <a:bodyPr rtlCol="0" anchor="b" anchorCtr="0">
            <a:noAutofit/>
          </a:bodyPr>
          <a:lstStyle>
            <a:defPPr>
              <a:defRPr lang="zh-CN"/>
            </a:defPPr>
            <a:lvl1pPr marL="0" indent="0" algn="l" defTabSz="914400"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1pPr>
            <a:lvl2pPr marL="742950" indent="-28575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2pPr>
            <a:lvl3pPr marL="1143000" indent="-22860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3pPr>
            <a:lvl4pPr marL="1600200" indent="-22860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4pPr>
            <a:lvl5pPr marL="2057400" indent="-22860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5pPr>
            <a:lvl6pPr marL="2286000" algn="l" defTabSz="914400" rtl="0" eaLnBrk="1" latinLnBrk="0" hangingPunct="1">
              <a:defRPr lang="zh-CN" altLang="en-US" sz="1800" kern="1200">
                <a:solidFill>
                  <a:schemeClr val="tx1"/>
                </a:solidFill>
                <a:latin typeface="+mn-lt"/>
                <a:ea typeface="+mn-ea"/>
                <a:cs typeface="+mn-cs"/>
              </a:defRPr>
            </a:lvl6pPr>
            <a:lvl7pPr marL="2743200" algn="l" defTabSz="914400" rtl="0" eaLnBrk="1" latinLnBrk="0" hangingPunct="1">
              <a:defRPr lang="zh-CN" altLang="en-US" sz="1800" kern="1200">
                <a:solidFill>
                  <a:schemeClr val="tx1"/>
                </a:solidFill>
                <a:latin typeface="+mn-lt"/>
                <a:ea typeface="+mn-ea"/>
                <a:cs typeface="+mn-cs"/>
              </a:defRPr>
            </a:lvl7pPr>
            <a:lvl8pPr marL="3200400" algn="l" defTabSz="914400" rtl="0" eaLnBrk="1" latinLnBrk="0" hangingPunct="1">
              <a:defRPr lang="zh-CN" altLang="en-US" sz="1800" kern="1200">
                <a:solidFill>
                  <a:schemeClr val="tx1"/>
                </a:solidFill>
                <a:latin typeface="+mn-lt"/>
                <a:ea typeface="+mn-ea"/>
                <a:cs typeface="+mn-cs"/>
              </a:defRPr>
            </a:lvl8pPr>
            <a:lvl9pPr marL="3657600" algn="l" defTabSz="914400" rtl="0" eaLnBrk="1" latinLnBrk="0" hangingPunct="1">
              <a:defRPr lang="zh-CN" altLang="en-US" sz="1800" kern="1200">
                <a:solidFill>
                  <a:schemeClr val="tx1"/>
                </a:solidFill>
                <a:latin typeface="+mn-lt"/>
                <a:ea typeface="+mn-ea"/>
                <a:cs typeface="+mn-cs"/>
              </a:defRPr>
            </a:lvl9pPr>
          </a:lstStyle>
          <a:p>
            <a:pPr marL="0" lvl="0" indent="0" eaLnBrk="1" hangingPunct="1">
              <a:buFont typeface="Arial"/>
            </a:pPr>
            <a:endParaRPr lang="zh-CN" altLang="en-US" sz="1200">
              <a:latin typeface="Times New Roman" panose="02020603050405020304" pitchFamily="18" charset="0"/>
              <a:ea typeface="黑体" panose="02010609060101010101" pitchFamily="49" charset="-122"/>
            </a:endParaRPr>
          </a:p>
        </p:txBody>
      </p:sp>
      <p:sp>
        <p:nvSpPr>
          <p:cNvPr id="6151" name="灯片编号占位符 6"/>
          <p:cNvSpPr>
            <a:spLocks noGrp="1"/>
          </p:cNvSpPr>
          <p:nvPr>
            <p:ph type="sldNum" sz="quarter" idx="5"/>
          </p:nvPr>
        </p:nvSpPr>
        <p:spPr>
          <a:xfrm>
            <a:off x="3884612" y="8685212"/>
            <a:ext cx="2971800" cy="457200"/>
          </a:xfrm>
          <a:prstGeom prst="rect">
            <a:avLst/>
          </a:prstGeom>
        </p:spPr>
        <p:txBody>
          <a:bodyPr numCol="1" anchor="b" anchorCtr="0" compatLnSpc="1">
            <a:noAutofit/>
          </a:bodyPr>
          <a:lstStyle>
            <a:defPPr>
              <a:defRPr lang="zh-CN"/>
            </a:defPPr>
            <a:lvl1pPr marL="0" indent="0" algn="l" defTabSz="914400"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1pPr>
            <a:lvl2pPr marL="742950" indent="-28575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2pPr>
            <a:lvl3pPr marL="1143000" indent="-22860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3pPr>
            <a:lvl4pPr marL="1600200" indent="-22860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4pPr>
            <a:lvl5pPr marL="2057400" indent="-22860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5pPr>
            <a:lvl6pPr marL="2286000" algn="l" defTabSz="914400" rtl="0" eaLnBrk="1" latinLnBrk="0" hangingPunct="1">
              <a:defRPr lang="zh-CN" altLang="en-US" sz="1800" kern="1200">
                <a:solidFill>
                  <a:schemeClr val="tx1"/>
                </a:solidFill>
                <a:latin typeface="+mn-lt"/>
                <a:ea typeface="+mn-ea"/>
                <a:cs typeface="+mn-cs"/>
              </a:defRPr>
            </a:lvl6pPr>
            <a:lvl7pPr marL="2743200" algn="l" defTabSz="914400" rtl="0" eaLnBrk="1" latinLnBrk="0" hangingPunct="1">
              <a:defRPr lang="zh-CN" altLang="en-US" sz="1800" kern="1200">
                <a:solidFill>
                  <a:schemeClr val="tx1"/>
                </a:solidFill>
                <a:latin typeface="+mn-lt"/>
                <a:ea typeface="+mn-ea"/>
                <a:cs typeface="+mn-cs"/>
              </a:defRPr>
            </a:lvl7pPr>
            <a:lvl8pPr marL="3200400" algn="l" defTabSz="914400" rtl="0" eaLnBrk="1" latinLnBrk="0" hangingPunct="1">
              <a:defRPr lang="zh-CN" altLang="en-US" sz="1800" kern="1200">
                <a:solidFill>
                  <a:schemeClr val="tx1"/>
                </a:solidFill>
                <a:latin typeface="+mn-lt"/>
                <a:ea typeface="+mn-ea"/>
                <a:cs typeface="+mn-cs"/>
              </a:defRPr>
            </a:lvl8pPr>
            <a:lvl9pPr marL="3657600" algn="l" defTabSz="914400" rtl="0" eaLnBrk="1" latinLnBrk="0" hangingPunct="1">
              <a:defRPr lang="zh-CN" altLang="en-US" sz="1800" kern="1200">
                <a:solidFill>
                  <a:schemeClr val="tx1"/>
                </a:solidFill>
                <a:latin typeface="+mn-lt"/>
                <a:ea typeface="+mn-ea"/>
                <a:cs typeface="+mn-cs"/>
              </a:defRPr>
            </a:lvl9pPr>
          </a:lstStyle>
          <a:p>
            <a:pPr marL="0" lvl="0" indent="0" algn="r" eaLnBrk="1" hangingPunct="1">
              <a:buFont typeface="Arial"/>
              <a:buChar char="•"/>
            </a:pPr>
            <a:fld id="{C4BBD268-8457-4BA8-BA25-7DA6A6436489}" type="slidenum">
              <a:rPr lang="en-US" altLang="en-US" sz="1200">
                <a:latin typeface="Times New Roman" panose="02020603050405020304" pitchFamily="18" charset="0"/>
                <a:ea typeface="黑体" panose="02010609060101010101" pitchFamily="49" charset="-122"/>
              </a:rPr>
              <a:t/>
            </a:fld>
            <a:endParaRPr lang="en-US" altLang="en-US" sz="1200">
              <a:latin typeface="Times New Roman" panose="02020603050405020304" pitchFamily="18" charset="0"/>
              <a:ea typeface="黑体" panose="02010609060101010101" pitchFamily="49" charset="-122"/>
            </a:endParaRPr>
          </a:p>
        </p:txBody>
      </p:sp>
    </p:spTree>
  </p:cSld>
  <p:clrMap bg1="lt1" tx1="dk1" bg2="lt2" tx2="dk2" accent1="accent1" accent2="accent2" accent3="accent3" accent4="accent4" accent5="accent5" accent6="accent6" hlink="hlink" folHlink="folHlink"/>
  <p:notesStyle/>
</p:notesMaster>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1_标题和内容">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xfrm>
      </p:grpSpPr>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blipFill rotWithShape="0">
          <a:blip r:embed="rId3"/>
          <a:stretch>
            <a:fillRect/>
          </a:stretch>
        </a:blipFill>
        <a:effectLst/>
      </p:bgPr>
    </p:bg>
    <p:spTree>
      <p:nvGrpSpPr>
        <p:cNvPr id="1" name=""/>
        <p:cNvGrpSpPr/>
        <p:nvPr/>
      </p:nvGrpSpPr>
      <p:grpSpPr/>
      <p:pic>
        <p:nvPicPr>
          <p:cNvPr id="2" name="图片 1"/>
          <p:cNvPicPr>
            <a:picLocks noChangeAspect="1"/>
          </p:cNvPicPr>
          <p:nvPr userDrawn="1"/>
        </p:nvPicPr>
        <p:blipFill>
          <a:blip r:embed="rId2"/>
          <a:stretch>
            <a:fillRect/>
          </a:stretch>
        </p:blipFill>
        <p:spPr>
          <a:xfrm>
            <a:off x="0" y="-20320"/>
            <a:ext cx="9105900" cy="514413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Lst>
  <p:transition/>
  <p:timing/>
  <p:txStyles>
    <p:titleStyle>
      <a:lvl1pPr marL="0" indent="0" algn="ctr" defTabSz="914400" rtl="0" eaLnBrk="0" fontAlgn="base" hangingPunct="0">
        <a:lnSpc>
          <a:spcPct val="100000"/>
        </a:lnSpc>
        <a:spcBef>
          <a:spcPct val="0"/>
        </a:spcBef>
        <a:spcAft>
          <a:spcPct val="0"/>
        </a:spcAft>
        <a:buClrTx/>
        <a:buSzTx/>
        <a:buFontTx/>
        <a:buNone/>
        <a:defRPr kumimoji="0" sz="4400" b="0" i="0" u="none" baseline="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ea typeface="黑体" panose="02010609060101010101" pitchFamily="49" charset="-122"/>
        </a:defRPr>
      </a:lvl2pPr>
      <a:lvl3pPr algn="ctr" rtl="0" eaLnBrk="0" fontAlgn="base" hangingPunct="0">
        <a:spcBef>
          <a:spcPct val="0"/>
        </a:spcBef>
        <a:spcAft>
          <a:spcPct val="0"/>
        </a:spcAft>
        <a:defRPr sz="4400">
          <a:solidFill>
            <a:schemeClr val="tx2"/>
          </a:solidFill>
          <a:latin typeface="Times New Roman" panose="02020603050405020304" pitchFamily="18" charset="0"/>
          <a:ea typeface="黑体" panose="02010609060101010101" pitchFamily="49" charset="-122"/>
        </a:defRPr>
      </a:lvl3pPr>
      <a:lvl4pPr algn="ctr" rtl="0" eaLnBrk="0" fontAlgn="base" hangingPunct="0">
        <a:spcBef>
          <a:spcPct val="0"/>
        </a:spcBef>
        <a:spcAft>
          <a:spcPct val="0"/>
        </a:spcAft>
        <a:defRPr sz="4400">
          <a:solidFill>
            <a:schemeClr val="tx2"/>
          </a:solidFill>
          <a:latin typeface="Times New Roman" panose="02020603050405020304" pitchFamily="18" charset="0"/>
          <a:ea typeface="黑体" panose="02010609060101010101" pitchFamily="49" charset="-122"/>
        </a:defRPr>
      </a:lvl4pPr>
      <a:lvl5pPr algn="ctr" rtl="0" eaLnBrk="0" fontAlgn="base" hangingPunct="0">
        <a:spcBef>
          <a:spcPct val="0"/>
        </a:spcBef>
        <a:spcAft>
          <a:spcPct val="0"/>
        </a:spcAft>
        <a:defRPr sz="4400">
          <a:solidFill>
            <a:schemeClr val="tx2"/>
          </a:solidFill>
          <a:latin typeface="Times New Roman" panose="02020603050405020304" pitchFamily="18" charset="0"/>
          <a:ea typeface="黑体" panose="02010609060101010101" pitchFamily="49" charset="-122"/>
        </a:defRPr>
      </a:lvl5pPr>
      <a:lvl6pPr marL="4572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defTabSz="914400" rtl="0" eaLnBrk="0" fontAlgn="base" hangingPunct="0">
        <a:lnSpc>
          <a:spcPct val="100000"/>
        </a:lnSpc>
        <a:spcBef>
          <a:spcPct val="20000"/>
        </a:spcBef>
        <a:spcAft>
          <a:spcPct val="0"/>
        </a:spcAft>
        <a:buClrTx/>
        <a:buSzTx/>
        <a:buFontTx/>
        <a:buChar char="•"/>
        <a:defRPr kumimoji="0" sz="3200" b="0" i="0" u="none"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Tx/>
        <a:buChar char="–"/>
        <a:defRPr kumimoji="0" sz="2800" b="0" i="0" u="none" baseline="0">
          <a:solidFill>
            <a:schemeClr val="tx1"/>
          </a:solidFill>
          <a:latin typeface="+mn-lt"/>
          <a:ea typeface="+mn-ea"/>
        </a:defRPr>
      </a:lvl2pPr>
      <a:lvl3pPr marL="1143000" indent="-228600" algn="l" defTabSz="914400" rtl="0" eaLnBrk="0" fontAlgn="base" hangingPunct="0">
        <a:lnSpc>
          <a:spcPct val="100000"/>
        </a:lnSpc>
        <a:spcBef>
          <a:spcPct val="20000"/>
        </a:spcBef>
        <a:spcAft>
          <a:spcPct val="0"/>
        </a:spcAft>
        <a:buClrTx/>
        <a:buSzTx/>
        <a:buFontTx/>
        <a:buChar char="•"/>
        <a:defRPr kumimoji="0" sz="2400" b="0" i="0" u="none" baseline="0">
          <a:solidFill>
            <a:schemeClr val="tx1"/>
          </a:solidFill>
          <a:latin typeface="+mn-lt"/>
          <a:ea typeface="+mn-ea"/>
        </a:defRPr>
      </a:lvl3pPr>
      <a:lvl4pPr marL="1600200" indent="-228600" algn="l" defTabSz="914400" rtl="0" eaLnBrk="0" fontAlgn="base" hangingPunct="0">
        <a:lnSpc>
          <a:spcPct val="100000"/>
        </a:lnSpc>
        <a:spcBef>
          <a:spcPct val="20000"/>
        </a:spcBef>
        <a:spcAft>
          <a:spcPct val="0"/>
        </a:spcAft>
        <a:buClrTx/>
        <a:buSzTx/>
        <a:buFontTx/>
        <a:buChar char="–"/>
        <a:defRPr kumimoji="0" sz="2000" b="0" i="0" u="none" baseline="0">
          <a:solidFill>
            <a:schemeClr val="tx1"/>
          </a:solidFill>
          <a:latin typeface="+mn-lt"/>
          <a:ea typeface="+mn-ea"/>
        </a:defRPr>
      </a:lvl4pPr>
      <a:lvl5pPr marL="2057400" indent="-228600" algn="l" defTabSz="914400" rtl="0" eaLnBrk="0" fontAlgn="base" hangingPunct="0">
        <a:lnSpc>
          <a:spcPct val="100000"/>
        </a:lnSpc>
        <a:spcBef>
          <a:spcPct val="20000"/>
        </a:spcBef>
        <a:spcAft>
          <a:spcPct val="0"/>
        </a:spcAft>
        <a:buClrTx/>
        <a:buSzTx/>
        <a:buFontTx/>
        <a:buChar char="»"/>
        <a:defRPr kumimoji="0" sz="2000" b="0" i="0" u="none" baseline="0">
          <a:solidFill>
            <a:schemeClr val="tx1"/>
          </a:solidFill>
          <a:latin typeface="+mn-lt"/>
          <a:ea typeface="+mn-ea"/>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p:bodyStyle>
    <p:otherStyle>
      <a:defPPr>
        <a:defRPr lang="zh-CN"/>
      </a:defPPr>
      <a:lvl1pPr marL="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3.xml" /><Relationship Id="rId3" Type="http://schemas.openxmlformats.org/officeDocument/2006/relationships/tags" Target="../tags/tag4.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5.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6.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7.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8.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9.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0.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1.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png" /><Relationship Id="rId3" Type="http://schemas.openxmlformats.org/officeDocument/2006/relationships/tags" Target="../tags/tag12.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3.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4.png" /><Relationship Id="rId3" Type="http://schemas.openxmlformats.org/officeDocument/2006/relationships/tags" Target="../tags/tag14.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png" /><Relationship Id="rId3" Type="http://schemas.openxmlformats.org/officeDocument/2006/relationships/tags" Target="../tags/tag15.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png" /><Relationship Id="rId3" Type="http://schemas.openxmlformats.org/officeDocument/2006/relationships/tags" Target="../tags/tag16.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png" /><Relationship Id="rId3" Type="http://schemas.openxmlformats.org/officeDocument/2006/relationships/tags" Target="../tags/tag17.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8.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7.png" /><Relationship Id="rId3" Type="http://schemas.openxmlformats.org/officeDocument/2006/relationships/tags" Target="../tags/tag19.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7.png" /><Relationship Id="rId3" Type="http://schemas.openxmlformats.org/officeDocument/2006/relationships/tags" Target="../tags/tag20.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8.png" /><Relationship Id="rId3" Type="http://schemas.openxmlformats.org/officeDocument/2006/relationships/tags" Target="../tags/tag21.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9.png" /><Relationship Id="rId3" Type="http://schemas.openxmlformats.org/officeDocument/2006/relationships/image" Target="../media/image10.png" /><Relationship Id="rId4" Type="http://schemas.openxmlformats.org/officeDocument/2006/relationships/tags" Target="../tags/tag22.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1.png" /><Relationship Id="rId3" Type="http://schemas.openxmlformats.org/officeDocument/2006/relationships/tags" Target="../tags/tag23.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2.png" /><Relationship Id="rId3" Type="http://schemas.openxmlformats.org/officeDocument/2006/relationships/tags" Target="../tags/tag24.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3.png" /><Relationship Id="rId3" Type="http://schemas.openxmlformats.org/officeDocument/2006/relationships/tags" Target="../tags/tag25.xm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圆角矩形 2"/>
          <p:cNvSpPr/>
          <p:nvPr/>
        </p:nvSpPr>
        <p:spPr>
          <a:xfrm>
            <a:off x="1817846" y="2169319"/>
            <a:ext cx="524827" cy="452914"/>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en-US" altLang="zh-CN" sz="1800"/>
              <a:t>01</a:t>
            </a:r>
          </a:p>
        </p:txBody>
      </p:sp>
      <p:sp>
        <p:nvSpPr>
          <p:cNvPr id="4" name="文本框 3"/>
          <p:cNvSpPr txBox="1"/>
          <p:nvPr/>
        </p:nvSpPr>
        <p:spPr>
          <a:xfrm>
            <a:off x="2622233" y="2172176"/>
            <a:ext cx="2861310" cy="483870"/>
          </a:xfrm>
          <a:prstGeom prst="rect">
            <a:avLst/>
          </a:prstGeom>
          <a:noFill/>
        </p:spPr>
        <p:txBody>
          <a:bodyPr wrap="square" rtlCol="0">
            <a:spAutoFit/>
          </a:bodyPr>
          <a:lstStyle>
            <a:defPPr algn="l" rtl="0" eaLnBrk="1" hangingPunct="0">
              <a:defRPr kumimoji="0" lang="zh-CN"/>
            </a:defPPr>
          </a:lstStyle>
          <a:p>
            <a:r>
              <a:rPr lang="zh-CN" altLang="en-US" sz="2700"/>
              <a:t>考点解读</a:t>
            </a:r>
          </a:p>
        </p:txBody>
      </p:sp>
      <p:sp>
        <p:nvSpPr>
          <p:cNvPr id="5" name="圆角矩形 4"/>
          <p:cNvSpPr/>
          <p:nvPr/>
        </p:nvSpPr>
        <p:spPr>
          <a:xfrm>
            <a:off x="1817846" y="2761774"/>
            <a:ext cx="524827" cy="452914"/>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en-US" altLang="zh-CN" sz="1800"/>
              <a:t>02</a:t>
            </a:r>
          </a:p>
        </p:txBody>
      </p:sp>
      <p:sp>
        <p:nvSpPr>
          <p:cNvPr id="6" name="圆角矩形 5"/>
          <p:cNvSpPr/>
          <p:nvPr/>
        </p:nvSpPr>
        <p:spPr>
          <a:xfrm>
            <a:off x="1817846" y="3417094"/>
            <a:ext cx="524827" cy="452914"/>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en-US" altLang="zh-CN" sz="1800"/>
              <a:t>03</a:t>
            </a:r>
          </a:p>
        </p:txBody>
      </p:sp>
      <p:sp>
        <p:nvSpPr>
          <p:cNvPr id="7" name="圆角矩形 6"/>
          <p:cNvSpPr/>
          <p:nvPr/>
        </p:nvSpPr>
        <p:spPr>
          <a:xfrm>
            <a:off x="1817846" y="4143851"/>
            <a:ext cx="524827" cy="452914"/>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en-US" altLang="zh-CN" sz="1800"/>
              <a:t>04</a:t>
            </a:r>
          </a:p>
        </p:txBody>
      </p:sp>
      <p:sp>
        <p:nvSpPr>
          <p:cNvPr id="9" name="文本框 8"/>
          <p:cNvSpPr txBox="1"/>
          <p:nvPr/>
        </p:nvSpPr>
        <p:spPr>
          <a:xfrm>
            <a:off x="2572226" y="2761774"/>
            <a:ext cx="2861310" cy="483870"/>
          </a:xfrm>
          <a:prstGeom prst="rect">
            <a:avLst/>
          </a:prstGeom>
          <a:noFill/>
        </p:spPr>
        <p:txBody>
          <a:bodyPr wrap="square" rtlCol="0">
            <a:spAutoFit/>
          </a:bodyPr>
          <a:lstStyle>
            <a:defPPr algn="l" rtl="0" eaLnBrk="1" hangingPunct="0">
              <a:defRPr kumimoji="0" lang="zh-CN"/>
            </a:defPPr>
          </a:lstStyle>
          <a:p>
            <a:r>
              <a:rPr lang="zh-CN" altLang="en-US" sz="2700"/>
              <a:t>考点梳理</a:t>
            </a:r>
          </a:p>
        </p:txBody>
      </p:sp>
      <p:sp>
        <p:nvSpPr>
          <p:cNvPr id="10" name="文本框 9"/>
          <p:cNvSpPr txBox="1"/>
          <p:nvPr/>
        </p:nvSpPr>
        <p:spPr>
          <a:xfrm>
            <a:off x="2572226" y="3386138"/>
            <a:ext cx="2861310" cy="483870"/>
          </a:xfrm>
          <a:prstGeom prst="rect">
            <a:avLst/>
          </a:prstGeom>
          <a:noFill/>
        </p:spPr>
        <p:txBody>
          <a:bodyPr wrap="square" rtlCol="0">
            <a:spAutoFit/>
          </a:bodyPr>
          <a:lstStyle>
            <a:defPPr algn="l" rtl="0" eaLnBrk="1" hangingPunct="0">
              <a:defRPr kumimoji="0" lang="zh-CN"/>
            </a:defPPr>
          </a:lstStyle>
          <a:p>
            <a:r>
              <a:rPr lang="zh-CN" altLang="en-US" sz="2700"/>
              <a:t>真题剖析</a:t>
            </a:r>
          </a:p>
        </p:txBody>
      </p:sp>
      <p:sp>
        <p:nvSpPr>
          <p:cNvPr id="12" name="文本框 11"/>
          <p:cNvSpPr txBox="1"/>
          <p:nvPr/>
        </p:nvSpPr>
        <p:spPr>
          <a:xfrm>
            <a:off x="2622233" y="4112895"/>
            <a:ext cx="2861310" cy="483870"/>
          </a:xfrm>
          <a:prstGeom prst="rect">
            <a:avLst/>
          </a:prstGeom>
          <a:noFill/>
        </p:spPr>
        <p:txBody>
          <a:bodyPr wrap="square" rtlCol="0">
            <a:spAutoFit/>
          </a:bodyPr>
          <a:lstStyle>
            <a:defPPr algn="l" rtl="0" eaLnBrk="1" hangingPunct="0">
              <a:defRPr kumimoji="0" lang="zh-CN"/>
            </a:defPPr>
          </a:lstStyle>
          <a:p>
            <a:r>
              <a:rPr lang="zh-CN" altLang="en-US" sz="2700"/>
              <a:t>实战提分</a:t>
            </a:r>
          </a:p>
        </p:txBody>
      </p:sp>
      <p:sp>
        <p:nvSpPr>
          <p:cNvPr id="11" name="矩形 10"/>
          <p:cNvSpPr/>
          <p:nvPr/>
        </p:nvSpPr>
        <p:spPr>
          <a:xfrm>
            <a:off x="705326" y="793909"/>
            <a:ext cx="5963602" cy="1100614"/>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zh-CN" altLang="en-US" sz="3000" b="1">
                <a:solidFill>
                  <a:schemeClr val="tx1">
                    <a:lumMod val="95000"/>
                    <a:lumOff val="5000"/>
                  </a:schemeClr>
                </a:solidFill>
                <a:latin typeface="华文仿宋" panose="02010600040101010101" charset="-122"/>
                <a:ea typeface="华文仿宋" panose="02010600040101010101" charset="-122"/>
                <a:cs typeface="华文仿宋" panose="02010600040101010101" charset="-122"/>
              </a:rPr>
              <a:t> </a:t>
            </a:r>
            <a:r>
              <a:rPr lang="zh-CN" altLang="en-US" sz="4050" b="1">
                <a:solidFill>
                  <a:schemeClr val="tx1">
                    <a:lumMod val="95000"/>
                    <a:lumOff val="5000"/>
                  </a:schemeClr>
                </a:solidFill>
                <a:latin typeface="华文仿宋" panose="02010600040101010101" charset="-122"/>
                <a:ea typeface="华文仿宋" panose="02010600040101010101" charset="-122"/>
                <a:cs typeface="华文仿宋" panose="02010600040101010101" charset="-122"/>
                <a:sym typeface="+mn-ea"/>
              </a:rPr>
              <a:t>第七章   南方地区</a:t>
            </a:r>
            <a:endParaRPr lang="zh-CN" altLang="en-US" sz="4050" b="1" noProof="0">
              <a:ln>
                <a:noFill/>
              </a:ln>
              <a:solidFill>
                <a:schemeClr val="tx1"/>
              </a:solidFill>
              <a:effectLst/>
              <a:uLnTx/>
              <a:uFillTx/>
              <a:latin typeface="华文仿宋" panose="02010600040101010101" charset="-122"/>
              <a:ea typeface="华文仿宋" panose="02010600040101010101" charset="-122"/>
              <a:cs typeface="华文仿宋" panose="02010600040101010101" charset="-122"/>
              <a:sym typeface="+mn-ea"/>
            </a:endParaRPr>
          </a:p>
        </p:txBody>
      </p:sp>
      <p:sp>
        <p:nvSpPr>
          <p:cNvPr id="2" name="矩形 1"/>
          <p:cNvSpPr/>
          <p:nvPr/>
        </p:nvSpPr>
        <p:spPr>
          <a:xfrm>
            <a:off x="2502694" y="2164080"/>
            <a:ext cx="2415064" cy="500062"/>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sz="2400" b="1">
              <a:solidFill>
                <a:schemeClr val="tx1"/>
              </a:solidFill>
            </a:endParaRPr>
          </a:p>
        </p:txBody>
      </p:sp>
      <p:sp>
        <p:nvSpPr>
          <p:cNvPr id="8" name="矩形 7"/>
          <p:cNvSpPr/>
          <p:nvPr/>
        </p:nvSpPr>
        <p:spPr>
          <a:xfrm>
            <a:off x="2502694" y="2762250"/>
            <a:ext cx="2415064" cy="500062"/>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sz="2400" b="1">
              <a:solidFill>
                <a:schemeClr val="tx1"/>
              </a:solidFill>
            </a:endParaRPr>
          </a:p>
        </p:txBody>
      </p:sp>
      <p:sp>
        <p:nvSpPr>
          <p:cNvPr id="13" name="矩形 12"/>
          <p:cNvSpPr/>
          <p:nvPr/>
        </p:nvSpPr>
        <p:spPr>
          <a:xfrm>
            <a:off x="2502694" y="3437572"/>
            <a:ext cx="2415064" cy="500062"/>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sz="2400" b="1">
              <a:solidFill>
                <a:schemeClr val="tx1"/>
              </a:solidFill>
            </a:endParaRPr>
          </a:p>
        </p:txBody>
      </p:sp>
      <p:sp>
        <p:nvSpPr>
          <p:cNvPr id="14" name="矩形 13"/>
          <p:cNvSpPr/>
          <p:nvPr/>
        </p:nvSpPr>
        <p:spPr>
          <a:xfrm>
            <a:off x="2502694" y="4112895"/>
            <a:ext cx="2415064" cy="500062"/>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sz="2400" b="1">
              <a:solidFill>
                <a:schemeClr val="tx1"/>
              </a:solidFill>
            </a:endParaRP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noFill/>
        <a:effectLst/>
      </p:bgPr>
    </p:bg>
    <p:spTree>
      <p:nvGrpSpPr>
        <p:cNvPr id="1" name=""/>
        <p:cNvGrpSpPr/>
        <p:nvPr/>
      </p:nvGrpSpPr>
      <p:grpSpPr>
        <a:xfrm>
          <a:off x="0" y="0"/>
          <a:ext cx="0" cy="0"/>
        </a:xfrm>
      </p:grpSpPr>
      <p:sp>
        <p:nvSpPr>
          <p:cNvPr id="2" name="文本占位符 1"/>
          <p:cNvSpPr>
            <a:spLocks noGrp="1"/>
          </p:cNvSpPr>
          <p:nvPr>
            <p:ph type="body" idx="1"/>
          </p:nvPr>
        </p:nvSpPr>
        <p:spPr/>
        <p:txBody>
          <a:bodyPr/>
          <a:lstStyle/>
          <a:p>
            <a:r>
              <a:rPr lang="en-US" altLang="zh-CN" sz="3200">
                <a:solidFill>
                  <a:srgbClr val="EAD900">
                    <a:lumMod val="75000"/>
                  </a:srgbClr>
                </a:solidFill>
                <a:cs typeface="+mn-ea"/>
                <a:sym typeface="+mn-ea"/>
              </a:rPr>
              <a:t>01</a:t>
            </a:r>
            <a:endParaRPr lang="en-US" altLang="zh-CN" sz="3200">
              <a:solidFill>
                <a:srgbClr val="FFBA55"/>
              </a:solidFill>
              <a:cs typeface="+mn-ea"/>
              <a:sym typeface="+mn-ea"/>
            </a:endParaRPr>
          </a:p>
        </p:txBody>
      </p:sp>
      <p:sp>
        <p:nvSpPr>
          <p:cNvPr id="3" name="标题 2"/>
          <p:cNvSpPr>
            <a:spLocks noGrp="1"/>
          </p:cNvSpPr>
          <p:nvPr/>
        </p:nvSpPr>
        <p:spPr>
          <a:xfrm>
            <a:off x="737712" y="2933947"/>
            <a:ext cx="7886700" cy="1043677"/>
          </a:xfrm>
          <a:prstGeom prst="rect">
            <a:avLst/>
          </a:prstGeom>
        </p:spPr>
        <p:txBody>
          <a:bodyPr vert="horz" lIns="68580" tIns="34290" rIns="68580" bIns="34290" rtlCol="0" anchor="ctr">
            <a:normAutofit/>
          </a:bodyPr>
          <a:lstStyle>
            <a:defPPr algn="l" rtl="0" eaLnBrk="1" hangingPunct="0">
              <a:defRPr kumimoji="0" lang="zh-CN"/>
            </a:defPPr>
            <a:lvl1pPr marL="0" indent="0" algn="ctr" defTabSz="685800" rtl="0" eaLnBrk="1" fontAlgn="auto" latinLnBrk="0" hangingPunct="1">
              <a:lnSpc>
                <a:spcPct val="90000"/>
              </a:lnSpc>
              <a:spcBef>
                <a:spcPct val="0"/>
              </a:spcBef>
              <a:spcAft>
                <a:spcPct val="0"/>
              </a:spcAft>
              <a:buClrTx/>
              <a:buSzTx/>
              <a:buFontTx/>
              <a:buNone/>
              <a:defRPr kumimoji="0" sz="3300" b="0" i="0" u="none" kern="1200" baseline="0">
                <a:solidFill>
                  <a:schemeClr val="tx1"/>
                </a:solidFill>
                <a:latin typeface="+mj-lt"/>
                <a:ea typeface="+mj-ea"/>
                <a:cs typeface="+mj-cs"/>
              </a:defRPr>
            </a:lvl1pPr>
          </a:lstStyle>
          <a:p>
            <a:r>
              <a:rPr lang="zh-CN" altLang="en-US" sz="3300"/>
              <a:t>考点解读</a:t>
            </a:r>
          </a:p>
        </p:txBody>
      </p:sp>
    </p:spTree>
    <p:custDataLst>
      <p:tags r:id="rId2"/>
    </p:custDataLst>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aphicFrame>
        <p:nvGraphicFramePr>
          <p:cNvPr id="4" name="表格 3"/>
          <p:cNvGraphicFramePr>
            <a:graphicFrameLocks noGrp="1"/>
          </p:cNvGraphicFramePr>
          <p:nvPr>
            <p:custDataLst>
              <p:tags r:id="rId2"/>
            </p:custDataLst>
          </p:nvPr>
        </p:nvGraphicFramePr>
        <p:xfrm>
          <a:off x="161449" y="348139"/>
          <a:ext cx="8881110" cy="4165759"/>
        </p:xfrm>
        <a:graphic>
          <a:graphicData uri="http://schemas.openxmlformats.org/drawingml/2006/table">
            <a:tbl>
              <a:tblPr firstRow="1" bandRow="1">
                <a:tableStyleId>{5C22544A-7EE6-4342-B048-85BDC9FD1C3A}</a:tableStyleId>
              </a:tblPr>
              <a:tblGrid>
                <a:gridCol w="1298258"/>
                <a:gridCol w="6165056"/>
                <a:gridCol w="1417796"/>
              </a:tblGrid>
              <a:tr h="452438">
                <a:tc>
                  <a:txBody>
                    <a:bodyPr/>
                    <a:lstStyle/>
                    <a:p>
                      <a:pPr algn="ctr">
                        <a:lnSpc>
                          <a:spcPct val="120000"/>
                        </a:lnSpc>
                        <a:buNone/>
                      </a:pPr>
                      <a:r>
                        <a:rPr lang="zh-CN" altLang="en-US" sz="2100" b="0">
                          <a:latin typeface="微软雅黑" panose="020b0503020204020204" pitchFamily="34" charset="-122"/>
                          <a:ea typeface="微软雅黑" panose="020b0503020204020204" pitchFamily="34" charset="-122"/>
                        </a:rPr>
                        <a:t>主要考点</a:t>
                      </a:r>
                    </a:p>
                  </a:txBody>
                  <a:tcPr marL="68580" marR="68580" marT="34290" marB="34290"/>
                </a:tc>
                <a:tc>
                  <a:txBody>
                    <a:bodyPr/>
                    <a:lstStyle/>
                    <a:p>
                      <a:pPr algn="ctr">
                        <a:lnSpc>
                          <a:spcPct val="120000"/>
                        </a:lnSpc>
                        <a:buNone/>
                      </a:pPr>
                      <a:r>
                        <a:rPr lang="en-US" altLang="zh-CN" sz="2100" b="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2100" b="0">
                          <a:latin typeface="微软雅黑" panose="020b0503020204020204" pitchFamily="34" charset="-122"/>
                          <a:ea typeface="微软雅黑" panose="020b0503020204020204" pitchFamily="34" charset="-122"/>
                          <a:cs typeface="微软雅黑" panose="020b0503020204020204" pitchFamily="34" charset="-122"/>
                        </a:rPr>
                        <a:t>内容解读</a:t>
                      </a:r>
                    </a:p>
                  </a:txBody>
                  <a:tcPr marL="68580" marR="68580" marT="34290" marB="34290"/>
                </a:tc>
                <a:tc>
                  <a:txBody>
                    <a:bodyPr/>
                    <a:lstStyle/>
                    <a:p>
                      <a:pPr algn="ctr">
                        <a:lnSpc>
                          <a:spcPct val="120000"/>
                        </a:lnSpc>
                        <a:buNone/>
                      </a:pPr>
                      <a:r>
                        <a:rPr lang="zh-CN" altLang="en-US" sz="2100" b="0">
                          <a:latin typeface="微软雅黑" panose="020b0503020204020204" pitchFamily="34" charset="-122"/>
                          <a:ea typeface="微软雅黑" panose="020b0503020204020204" pitchFamily="34" charset="-122"/>
                        </a:rPr>
                        <a:t>考查频率</a:t>
                      </a:r>
                    </a:p>
                  </a:txBody>
                  <a:tcPr marL="68580" marR="68580" marT="34290" marB="34290"/>
                </a:tc>
              </a:tr>
              <a:tr h="602932">
                <a:tc>
                  <a:txBody>
                    <a:bodyPr/>
                    <a:lstStyle/>
                    <a:p>
                      <a:pPr algn="ctr">
                        <a:lnSpc>
                          <a:spcPct val="190000"/>
                        </a:lnSpc>
                        <a:buNone/>
                      </a:pPr>
                      <a:r>
                        <a:rPr lang="zh-CN" altLang="en-US" sz="1800" b="1">
                          <a:latin typeface="宋体" panose="02010600030101010101" pitchFamily="2" charset="-122"/>
                          <a:ea typeface="宋体" panose="02010600030101010101" pitchFamily="2" charset="-122"/>
                          <a:sym typeface="+mn-ea"/>
                        </a:rPr>
                        <a:t>自然特征</a:t>
                      </a:r>
                    </a:p>
                  </a:txBody>
                  <a:tcPr marL="68580" marR="68580" marT="34290" marB="34290"/>
                </a:tc>
                <a:tc>
                  <a:txBody>
                    <a:bodyPr/>
                    <a:lstStyle/>
                    <a:p>
                      <a:pPr algn="l">
                        <a:buNone/>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（1）运用地理图表和资料明确南方地区自然环境的特征</a:t>
                      </a:r>
                      <a:endParaRPr lang="zh-CN" altLang="en-US" sz="1800" b="1">
                        <a:latin typeface="宋体" panose="02010600030101010101" pitchFamily="2" charset="-122"/>
                        <a:ea typeface="宋体" panose="02010600030101010101" pitchFamily="2" charset="-122"/>
                        <a:cs typeface="宋体" panose="02010600030101010101" pitchFamily="2" charset="-122"/>
                      </a:endParaRPr>
                    </a:p>
                    <a:p>
                      <a:pPr algn="l">
                        <a:buNone/>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（2）分析归纳南方地区的自然环境对当地人文地理的影响</a:t>
                      </a:r>
                    </a:p>
                  </a:txBody>
                  <a:tcPr marL="68580" marR="68580" marT="34290" marB="34290"/>
                </a:tc>
                <a:tc>
                  <a:txBody>
                    <a:bodyPr/>
                    <a:lstStyle/>
                    <a:p>
                      <a:pPr algn="ctr">
                        <a:lnSpc>
                          <a:spcPct val="210000"/>
                        </a:lnSpc>
                        <a:buNone/>
                      </a:pPr>
                      <a:r>
                        <a:rPr lang="zh-CN" altLang="en-US" sz="1800" b="1">
                          <a:latin typeface="宋体" panose="02010600030101010101" pitchFamily="2" charset="-122"/>
                          <a:ea typeface="宋体" panose="02010600030101010101" pitchFamily="2" charset="-122"/>
                          <a:sym typeface="+mn-ea"/>
                        </a:rPr>
                        <a:t>●●●●●</a:t>
                      </a:r>
                    </a:p>
                  </a:txBody>
                  <a:tcPr marL="68580" marR="68580" marT="34290" marB="34290"/>
                </a:tc>
              </a:tr>
              <a:tr h="891540">
                <a:tc>
                  <a:txBody>
                    <a:bodyPr/>
                    <a:lstStyle/>
                    <a:p>
                      <a:pPr algn="ctr">
                        <a:lnSpc>
                          <a:spcPct val="230000"/>
                        </a:lnSpc>
                        <a:buNone/>
                      </a:pPr>
                      <a:r>
                        <a:rPr lang="zh-CN" altLang="en-US" sz="1800" b="1">
                          <a:latin typeface="宋体" panose="02010600030101010101" pitchFamily="2" charset="-122"/>
                          <a:ea typeface="宋体" panose="02010600030101010101" pitchFamily="2" charset="-122"/>
                          <a:sym typeface="+mn-ea"/>
                        </a:rPr>
                        <a:t>长江三角洲</a:t>
                      </a:r>
                    </a:p>
                  </a:txBody>
                  <a:tcPr marL="68580" marR="68580" marT="34290" marB="34290"/>
                </a:tc>
                <a:tc>
                  <a:txBody>
                    <a:bodyPr/>
                    <a:lstStyle/>
                    <a:p>
                      <a:pPr algn="l">
                        <a:buNone/>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（1）运用资料了解长江三角洲的自然环境对农业生产的影响</a:t>
                      </a:r>
                      <a:endParaRPr lang="zh-CN" altLang="en-US" sz="1800" b="1">
                        <a:latin typeface="宋体" panose="02010600030101010101" pitchFamily="2" charset="-122"/>
                        <a:ea typeface="宋体" panose="02010600030101010101" pitchFamily="2" charset="-122"/>
                        <a:cs typeface="宋体" panose="02010600030101010101" pitchFamily="2" charset="-122"/>
                      </a:endParaRPr>
                    </a:p>
                    <a:p>
                      <a:pPr algn="l">
                        <a:buNone/>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（2）了解长江三角洲城市发展及对人们生活的影响</a:t>
                      </a:r>
                    </a:p>
                  </a:txBody>
                  <a:tcPr marL="68580" marR="68580" marT="34290" marB="34290"/>
                </a:tc>
                <a:tc>
                  <a:txBody>
                    <a:bodyPr/>
                    <a:lstStyle/>
                    <a:p>
                      <a:pPr algn="ctr">
                        <a:lnSpc>
                          <a:spcPct val="260000"/>
                        </a:lnSpc>
                        <a:buNone/>
                      </a:pPr>
                      <a:r>
                        <a:rPr lang="zh-CN" altLang="en-US" sz="1800" b="1">
                          <a:latin typeface="宋体" panose="02010600030101010101" pitchFamily="2" charset="-122"/>
                          <a:ea typeface="宋体" panose="02010600030101010101" pitchFamily="2" charset="-122"/>
                          <a:sym typeface="+mn-ea"/>
                        </a:rPr>
                        <a:t>●●●●</a:t>
                      </a:r>
                    </a:p>
                  </a:txBody>
                  <a:tcPr marL="68580" marR="68580" marT="34290" marB="34290"/>
                </a:tc>
              </a:tr>
              <a:tr h="1165860">
                <a:tc>
                  <a:txBody>
                    <a:bodyPr/>
                    <a:lstStyle/>
                    <a:p>
                      <a:pPr algn="ctr">
                        <a:lnSpc>
                          <a:spcPct val="230000"/>
                        </a:lnSpc>
                        <a:buNone/>
                      </a:pPr>
                      <a:r>
                        <a:rPr lang="zh-CN" altLang="en-US" sz="1800" b="1">
                          <a:latin typeface="宋体" panose="02010600030101010101" pitchFamily="2" charset="-122"/>
                          <a:ea typeface="宋体" panose="02010600030101010101" pitchFamily="2" charset="-122"/>
                          <a:sym typeface="+mn-ea"/>
                        </a:rPr>
                        <a:t>香港和澳门</a:t>
                      </a:r>
                    </a:p>
                  </a:txBody>
                  <a:tcPr marL="68580" marR="68580" marT="34290" marB="34290"/>
                </a:tc>
                <a:tc>
                  <a:txBody>
                    <a:bodyPr/>
                    <a:lstStyle/>
                    <a:p>
                      <a:pPr algn="l">
                        <a:buNone/>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（1）知道香港、澳门特别行政区的位置、组成、经济发展特点</a:t>
                      </a:r>
                      <a:endParaRPr lang="zh-CN" altLang="en-US" sz="1800" b="1">
                        <a:latin typeface="宋体" panose="02010600030101010101" pitchFamily="2" charset="-122"/>
                        <a:ea typeface="宋体" panose="02010600030101010101" pitchFamily="2" charset="-122"/>
                        <a:cs typeface="宋体" panose="02010600030101010101" pitchFamily="2" charset="-122"/>
                      </a:endParaRPr>
                    </a:p>
                    <a:p>
                      <a:pPr algn="l">
                        <a:buNone/>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（2）根据资料了解香港在国际金融、贸易、航运中的重要地位</a:t>
                      </a:r>
                    </a:p>
                  </a:txBody>
                  <a:tcPr marL="68580" marR="68580" marT="34290" marB="34290"/>
                </a:tc>
                <a:tc>
                  <a:txBody>
                    <a:bodyPr/>
                    <a:lstStyle/>
                    <a:p>
                      <a:pPr algn="ctr">
                        <a:lnSpc>
                          <a:spcPct val="260000"/>
                        </a:lnSpc>
                        <a:buNone/>
                      </a:pPr>
                      <a:r>
                        <a:rPr lang="zh-CN" altLang="en-US" sz="1800" b="1">
                          <a:latin typeface="宋体" panose="02010600030101010101" pitchFamily="2" charset="-122"/>
                          <a:ea typeface="宋体" panose="02010600030101010101" pitchFamily="2" charset="-122"/>
                          <a:sym typeface="+mn-ea"/>
                        </a:rPr>
                        <a:t>●●●●</a:t>
                      </a:r>
                    </a:p>
                  </a:txBody>
                  <a:tcPr marL="68580" marR="68580" marT="34290" marB="34290"/>
                </a:tc>
              </a:tr>
              <a:tr h="1011079">
                <a:tc>
                  <a:txBody>
                    <a:bodyPr/>
                    <a:lstStyle/>
                    <a:p>
                      <a:pPr algn="ctr">
                        <a:lnSpc>
                          <a:spcPct val="230000"/>
                        </a:lnSpc>
                        <a:buNone/>
                      </a:pPr>
                      <a:r>
                        <a:rPr lang="zh-CN" altLang="en-US" sz="1800" b="1">
                          <a:latin typeface="宋体" panose="02010600030101010101" pitchFamily="2" charset="-122"/>
                          <a:ea typeface="宋体" panose="02010600030101010101" pitchFamily="2" charset="-122"/>
                          <a:sym typeface="+mn-ea"/>
                        </a:rPr>
                        <a:t>台湾省</a:t>
                      </a:r>
                    </a:p>
                  </a:txBody>
                  <a:tcPr marL="68580" marR="68580" marT="34290" marB="34290"/>
                </a:tc>
                <a:tc>
                  <a:txBody>
                    <a:bodyPr/>
                    <a:lstStyle/>
                    <a:p>
                      <a:pPr algn="l">
                        <a:buNone/>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（1）认识台湾省自古以来一直是祖国不可分割的神圣领土</a:t>
                      </a:r>
                      <a:endParaRPr lang="zh-CN" altLang="en-US" sz="1800" b="1">
                        <a:latin typeface="宋体" panose="02010600030101010101" pitchFamily="2" charset="-122"/>
                        <a:ea typeface="宋体" panose="02010600030101010101" pitchFamily="2" charset="-122"/>
                        <a:cs typeface="宋体" panose="02010600030101010101" pitchFamily="2" charset="-122"/>
                      </a:endParaRPr>
                    </a:p>
                    <a:p>
                      <a:pPr algn="l">
                        <a:buNone/>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（2）在地图上指出台湾省的位置和范围，分析其自然地理环境和经济发展特色</a:t>
                      </a:r>
                    </a:p>
                  </a:txBody>
                  <a:tcPr marL="68580" marR="68580" marT="34290" marB="34290"/>
                </a:tc>
                <a:tc>
                  <a:txBody>
                    <a:bodyPr/>
                    <a:lstStyle/>
                    <a:p>
                      <a:pPr algn="ctr">
                        <a:lnSpc>
                          <a:spcPct val="260000"/>
                        </a:lnSpc>
                        <a:buNone/>
                      </a:pPr>
                      <a:r>
                        <a:rPr lang="zh-CN" altLang="en-US" sz="1800" b="1">
                          <a:latin typeface="宋体" panose="02010600030101010101" pitchFamily="2" charset="-122"/>
                          <a:ea typeface="宋体" panose="02010600030101010101" pitchFamily="2" charset="-122"/>
                          <a:sym typeface="+mn-ea"/>
                        </a:rPr>
                        <a:t>●●●●</a:t>
                      </a:r>
                    </a:p>
                  </a:txBody>
                  <a:tcPr marL="68580" marR="68580" marT="34290" marB="34290"/>
                </a:tc>
              </a:tr>
            </a:tbl>
          </a:graphicData>
        </a:graphic>
      </p:graphicFrame>
    </p:spTree>
    <p:custDataLst>
      <p:tags r:id="rId3"/>
    </p:custDataLst>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占位符 1"/>
          <p:cNvSpPr>
            <a:spLocks noGrp="1"/>
          </p:cNvSpPr>
          <p:nvPr>
            <p:ph type="body" idx="1"/>
          </p:nvPr>
        </p:nvSpPr>
        <p:spPr/>
        <p:txBody>
          <a:bodyPr/>
          <a:lstStyle/>
          <a:p>
            <a:r>
              <a:rPr lang="en-US" altLang="zh-CN" sz="3200">
                <a:solidFill>
                  <a:srgbClr val="EAD900">
                    <a:lumMod val="75000"/>
                  </a:srgbClr>
                </a:solidFill>
                <a:cs typeface="+mn-ea"/>
                <a:sym typeface="+mn-ea"/>
              </a:rPr>
              <a:t>02</a:t>
            </a:r>
            <a:endParaRPr lang="zh-CN" altLang="en-US" sz="3200"/>
          </a:p>
        </p:txBody>
      </p:sp>
      <p:sp>
        <p:nvSpPr>
          <p:cNvPr id="3" name="标题 2"/>
          <p:cNvSpPr>
            <a:spLocks noGrp="1"/>
          </p:cNvSpPr>
          <p:nvPr/>
        </p:nvSpPr>
        <p:spPr>
          <a:xfrm>
            <a:off x="737712" y="2933947"/>
            <a:ext cx="7886700" cy="1043677"/>
          </a:xfrm>
          <a:prstGeom prst="rect">
            <a:avLst/>
          </a:prstGeom>
        </p:spPr>
        <p:txBody>
          <a:bodyPr vert="horz" lIns="68580" tIns="34290" rIns="68580" bIns="34290" rtlCol="0" anchor="ctr">
            <a:normAutofit/>
          </a:bodyPr>
          <a:lstStyle>
            <a:defPPr algn="l" rtl="0" eaLnBrk="1" hangingPunct="0">
              <a:defRPr kumimoji="0" lang="zh-CN"/>
            </a:defPPr>
            <a:lvl1pPr marL="0" indent="0" algn="ctr" defTabSz="685800" rtl="0" eaLnBrk="1" fontAlgn="auto" latinLnBrk="0" hangingPunct="1">
              <a:lnSpc>
                <a:spcPct val="90000"/>
              </a:lnSpc>
              <a:spcBef>
                <a:spcPct val="0"/>
              </a:spcBef>
              <a:spcAft>
                <a:spcPct val="0"/>
              </a:spcAft>
              <a:buClrTx/>
              <a:buSzTx/>
              <a:buFontTx/>
              <a:buNone/>
              <a:defRPr kumimoji="0" sz="3300" b="0" i="0" u="none" kern="1200" baseline="0">
                <a:solidFill>
                  <a:schemeClr val="tx1"/>
                </a:solidFill>
                <a:latin typeface="+mj-lt"/>
                <a:ea typeface="+mj-ea"/>
                <a:cs typeface="+mj-cs"/>
              </a:defRPr>
            </a:lvl1pPr>
          </a:lstStyle>
          <a:p>
            <a:r>
              <a:rPr lang="zh-CN" altLang="en-US" sz="3300"/>
              <a:t>考点梳理</a:t>
            </a:r>
          </a:p>
        </p:txBody>
      </p:sp>
    </p:spTree>
    <p:custDataLst>
      <p:tags r:id="rId2"/>
    </p:custDataLst>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文本框 2"/>
          <p:cNvSpPr txBox="1"/>
          <p:nvPr/>
        </p:nvSpPr>
        <p:spPr>
          <a:xfrm>
            <a:off x="440055" y="330041"/>
            <a:ext cx="8263889" cy="4445318"/>
          </a:xfrm>
          <a:prstGeom prst="rect">
            <a:avLst/>
          </a:prstGeom>
          <a:noFill/>
        </p:spPr>
        <p:txBody>
          <a:bodyPr wrap="square" rtlCol="0" anchor="t">
            <a:spAutoFit/>
          </a:bodyPr>
          <a:lstStyle>
            <a:defPPr algn="l" rtl="0" eaLnBrk="1" hangingPunct="0">
              <a:defRPr kumimoji="0" lang="zh-CN"/>
            </a:defPPr>
          </a:lstStyle>
          <a:p>
            <a:pPr>
              <a:lnSpc>
                <a:spcPct val="130000"/>
              </a:lnSpc>
            </a:pPr>
            <a:r>
              <a:rPr lang="zh-CN" altLang="en-US" sz="2100" b="1">
                <a:latin typeface="微软雅黑" panose="020b0503020204020204" pitchFamily="34" charset="-122"/>
                <a:ea typeface="微软雅黑" panose="020b0503020204020204" pitchFamily="34" charset="-122"/>
                <a:cs typeface="宋体" panose="02010600030101010101" pitchFamily="2" charset="-122"/>
              </a:rPr>
              <a:t>一、自然特征与农业</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1</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地理位置</a:t>
            </a:r>
            <a:r>
              <a:rPr lang="zh-CN" altLang="en-US" sz="1800" b="1">
                <a:latin typeface="宋体" panose="02010600030101010101" pitchFamily="2" charset="-122"/>
                <a:ea typeface="宋体" panose="02010600030101010101" pitchFamily="2" charset="-122"/>
                <a:cs typeface="宋体" panose="02010600030101010101" pitchFamily="2" charset="-122"/>
              </a:rPr>
              <a:t>：秦岭—淮河一线以南，青藏高原以东，东临黄海、东海，南临南海。</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2</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地形：</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以山地、丘陵为主，平原沿江分布</a:t>
            </a:r>
            <a:r>
              <a:rPr lang="zh-CN" altLang="en-US" sz="1800" b="1">
                <a:latin typeface="宋体" panose="02010600030101010101" pitchFamily="2" charset="-122"/>
                <a:ea typeface="宋体" panose="02010600030101010101" pitchFamily="2" charset="-122"/>
                <a:cs typeface="宋体" panose="02010600030101010101" pitchFamily="2" charset="-122"/>
              </a:rPr>
              <a:t>。平原地区河湖众多，水网密布，素称“</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江南水乡</a:t>
            </a:r>
            <a:r>
              <a:rPr lang="zh-CN" altLang="en-US" sz="1800" b="1">
                <a:latin typeface="宋体" panose="02010600030101010101" pitchFamily="2" charset="-122"/>
                <a:ea typeface="宋体" panose="02010600030101010101" pitchFamily="2" charset="-122"/>
                <a:cs typeface="宋体" panose="02010600030101010101" pitchFamily="2" charset="-122"/>
              </a:rPr>
              <a:t>”。</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3</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农业：</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农作物一年两熟或三熟，以水田为主</a:t>
            </a:r>
            <a:r>
              <a:rPr lang="zh-CN" altLang="en-US" sz="1800" b="1">
                <a:latin typeface="宋体" panose="02010600030101010101" pitchFamily="2" charset="-122"/>
                <a:ea typeface="宋体" panose="02010600030101010101" pitchFamily="2" charset="-122"/>
                <a:cs typeface="宋体" panose="02010600030101010101" pitchFamily="2" charset="-122"/>
              </a:rPr>
              <a:t>的种植业发达；主要经济作物有油菜、棉花、甘蔗、茶叶、橡胶等，还盛产柑橘、香蕉、荔枝、桂圆、菠萝等亚热带和热带水果。</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4</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物产富饶。</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长江中下游平原——淡水渔业发达，是著名的“</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鱼米之乡</a:t>
            </a:r>
            <a:r>
              <a:rPr lang="zh-CN" altLang="en-US" sz="1800" b="1">
                <a:latin typeface="宋体" panose="02010600030101010101" pitchFamily="2" charset="-122"/>
                <a:ea typeface="宋体" panose="02010600030101010101" pitchFamily="2" charset="-122"/>
                <a:cs typeface="宋体" panose="02010600030101010101" pitchFamily="2" charset="-122"/>
              </a:rPr>
              <a:t>”。</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东南丘陵——因地制宜，改良红壤，种植了茶树、杉树、毛竹等经济林木。</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四川盆地——气候湿润，紫色土壤肥沃，素有“</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天府之国</a:t>
            </a:r>
            <a:r>
              <a:rPr lang="zh-CN" altLang="en-US" sz="1800" b="1">
                <a:latin typeface="宋体" panose="02010600030101010101" pitchFamily="2" charset="-122"/>
                <a:ea typeface="宋体" panose="02010600030101010101" pitchFamily="2" charset="-122"/>
                <a:cs typeface="宋体" panose="02010600030101010101" pitchFamily="2" charset="-122"/>
              </a:rPr>
              <a:t>”的美誉。</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云贵高原——喀斯特地貌典型，地方文化多姿多彩，旅游资源丰富。</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wipe(down)">
                                      <p:cBhvr>
                                        <p:cTn id="13" dur="500"/>
                                        <p:tgtEl>
                                          <p:spTgt spid="3">
                                            <p:txEl>
                                              <p:pRg st="1" end="1"/>
                                            </p:txEl>
                                          </p:spTgt>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wipe(down)">
                                      <p:cBhvr>
                                        <p:cTn id="19" dur="500"/>
                                        <p:tgtEl>
                                          <p:spTgt spid="3">
                                            <p:txEl>
                                              <p:pRg st="2" end="2"/>
                                            </p:txEl>
                                          </p:spTgt>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2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wipe(down)">
                                      <p:cBhvr>
                                        <p:cTn id="25" dur="500"/>
                                        <p:tgtEl>
                                          <p:spTgt spid="3">
                                            <p:txEl>
                                              <p:pRg st="3" end="3"/>
                                            </p:txEl>
                                          </p:spTgt>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2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wipe(down)">
                                      <p:cBhvr>
                                        <p:cTn id="31" dur="500"/>
                                        <p:tgtEl>
                                          <p:spTgt spid="3">
                                            <p:txEl>
                                              <p:pRg st="4" end="4"/>
                                            </p:txEl>
                                          </p:spTgt>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2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wipe(down)">
                                      <p:cBhvr>
                                        <p:cTn id="37" dur="500"/>
                                        <p:tgtEl>
                                          <p:spTgt spid="3">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indefinite"/>
                            </p:stCondLst>
                          </p:cTn>
                        </p:par>
                        <p:par>
                          <p:cTn id="40" fill="hold" nodeType="afterGroup">
                            <p:stCondLst>
                              <p:cond delay="0"/>
                            </p:stCondLst>
                            <p:childTnLst>
                              <p:par>
                                <p:cTn id="41" presetID="2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wipe(down)">
                                      <p:cBhvr>
                                        <p:cTn id="43" dur="500"/>
                                        <p:tgtEl>
                                          <p:spTgt spid="3">
                                            <p:txEl>
                                              <p:pRg st="6" end="6"/>
                                            </p:txEl>
                                          </p:spTgt>
                                        </p:tgtEl>
                                      </p:cBhvr>
                                    </p:animEffect>
                                  </p:childTnLst>
                                </p:cTn>
                              </p:par>
                            </p:childTnLst>
                          </p:cTn>
                        </p:par>
                      </p:childTnLst>
                    </p:cTn>
                  </p:par>
                  <p:par>
                    <p:cTn id="44" fill="hold" nodeType="clickPar">
                      <p:stCondLst>
                        <p:cond delay="indefinite"/>
                      </p:stCondLst>
                      <p:childTnLst>
                        <p:par>
                          <p:cTn id="45" fill="hold" nodeType="withGroup">
                            <p:stCondLst>
                              <p:cond delay="indefinite"/>
                            </p:stCondLst>
                          </p:cTn>
                        </p:par>
                        <p:par>
                          <p:cTn id="46" fill="hold" nodeType="afterGroup">
                            <p:stCondLst>
                              <p:cond delay="0"/>
                            </p:stCondLst>
                            <p:childTnLst>
                              <p:par>
                                <p:cTn id="47" presetID="2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wipe(down)">
                                      <p:cBhvr>
                                        <p:cTn id="49" dur="500"/>
                                        <p:tgtEl>
                                          <p:spTgt spid="3">
                                            <p:txEl>
                                              <p:pRg st="7" end="7"/>
                                            </p:txEl>
                                          </p:spTgt>
                                        </p:tgtEl>
                                      </p:cBhvr>
                                    </p:animEffect>
                                  </p:childTnLst>
                                </p:cTn>
                              </p:par>
                            </p:childTnLst>
                          </p:cTn>
                        </p:par>
                      </p:childTnLst>
                    </p:cTn>
                  </p:par>
                  <p:par>
                    <p:cTn id="50" fill="hold" nodeType="clickPar">
                      <p:stCondLst>
                        <p:cond delay="indefinite"/>
                      </p:stCondLst>
                      <p:childTnLst>
                        <p:par>
                          <p:cTn id="51" fill="hold" nodeType="withGroup">
                            <p:stCondLst>
                              <p:cond delay="indefinite"/>
                            </p:stCondLst>
                          </p:cTn>
                        </p:par>
                        <p:par>
                          <p:cTn id="52" fill="hold" nodeType="afterGroup">
                            <p:stCondLst>
                              <p:cond delay="0"/>
                            </p:stCondLst>
                            <p:childTnLst>
                              <p:par>
                                <p:cTn id="53" presetID="22" presetClass="entr" presetSubtype="4"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Effect transition="in" filter="wipe(down)">
                                      <p:cBhvr>
                                        <p:cTn id="55"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文本框 2"/>
          <p:cNvSpPr txBox="1"/>
          <p:nvPr/>
        </p:nvSpPr>
        <p:spPr>
          <a:xfrm>
            <a:off x="440055" y="492919"/>
            <a:ext cx="8263889" cy="4009072"/>
          </a:xfrm>
          <a:prstGeom prst="rect">
            <a:avLst/>
          </a:prstGeom>
          <a:noFill/>
        </p:spPr>
        <p:txBody>
          <a:bodyPr wrap="square" rtlCol="0" anchor="t">
            <a:spAutoFit/>
          </a:bodyPr>
          <a:lstStyle>
            <a:defPPr algn="l" rtl="0" eaLnBrk="1" hangingPunct="0">
              <a:defRPr kumimoji="0" lang="zh-CN"/>
            </a:defPPr>
          </a:lstStyle>
          <a:p>
            <a:pPr>
              <a:lnSpc>
                <a:spcPct val="140000"/>
              </a:lnSpc>
            </a:pPr>
            <a:r>
              <a:rPr lang="zh-CN" altLang="en-US" sz="2100" b="1">
                <a:latin typeface="微软雅黑" panose="020b0503020204020204" pitchFamily="34" charset="-122"/>
                <a:ea typeface="微软雅黑" panose="020b0503020204020204" pitchFamily="34" charset="-122"/>
                <a:cs typeface="宋体" panose="02010600030101010101" pitchFamily="2" charset="-122"/>
              </a:rPr>
              <a:t>二、长江三角洲地区</a:t>
            </a:r>
          </a:p>
          <a:p>
            <a:pPr>
              <a:lnSpc>
                <a:spcPct val="140000"/>
              </a:lnSpc>
            </a:pPr>
            <a:r>
              <a:rPr lang="zh-CN" altLang="en-US" sz="1800" b="1">
                <a:latin typeface="宋体" panose="02010600030101010101" pitchFamily="2" charset="-122"/>
                <a:ea typeface="宋体" panose="02010600030101010101" pitchFamily="2" charset="-122"/>
                <a:cs typeface="宋体" panose="02010600030101010101" pitchFamily="2" charset="-122"/>
              </a:rPr>
              <a:t>1</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长江三角洲位于长江下游地区，东临黄海和东海。</a:t>
            </a:r>
          </a:p>
          <a:p>
            <a:pPr>
              <a:lnSpc>
                <a:spcPct val="140000"/>
              </a:lnSpc>
            </a:pPr>
            <a:r>
              <a:rPr lang="zh-CN" altLang="en-US" sz="1800" b="1">
                <a:latin typeface="宋体" panose="02010600030101010101" pitchFamily="2" charset="-122"/>
                <a:ea typeface="宋体" panose="02010600030101010101" pitchFamily="2" charset="-122"/>
                <a:cs typeface="宋体" panose="02010600030101010101" pitchFamily="2" charset="-122"/>
              </a:rPr>
              <a:t>2</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气候：</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亚热带季风气候</a:t>
            </a:r>
            <a:r>
              <a:rPr lang="zh-CN" altLang="en-US" sz="1800" b="1">
                <a:latin typeface="宋体" panose="02010600030101010101" pitchFamily="2" charset="-122"/>
                <a:ea typeface="宋体" panose="02010600030101010101" pitchFamily="2" charset="-122"/>
                <a:cs typeface="宋体" panose="02010600030101010101" pitchFamily="2" charset="-122"/>
              </a:rPr>
              <a:t>。</a:t>
            </a:r>
          </a:p>
          <a:p>
            <a:pPr>
              <a:lnSpc>
                <a:spcPct val="140000"/>
              </a:lnSpc>
            </a:pPr>
            <a:r>
              <a:rPr lang="zh-CN" altLang="en-US" sz="1800" b="1">
                <a:latin typeface="宋体" panose="02010600030101010101" pitchFamily="2" charset="-122"/>
                <a:ea typeface="宋体" panose="02010600030101010101" pitchFamily="2" charset="-122"/>
                <a:cs typeface="宋体" panose="02010600030101010101" pitchFamily="2" charset="-122"/>
              </a:rPr>
              <a:t>3</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农业及渔业：水稻种植面积及产量居全国首位，是我国重要的粮食产区，淡水渔业也是我国最发达的，因此被称为“鱼米之乡”。</a:t>
            </a:r>
          </a:p>
          <a:p>
            <a:pPr>
              <a:lnSpc>
                <a:spcPct val="140000"/>
              </a:lnSpc>
            </a:pPr>
            <a:r>
              <a:rPr lang="zh-CN" altLang="en-US" sz="1800" b="1">
                <a:latin typeface="宋体" panose="02010600030101010101" pitchFamily="2" charset="-122"/>
                <a:ea typeface="宋体" panose="02010600030101010101" pitchFamily="2" charset="-122"/>
                <a:cs typeface="宋体" panose="02010600030101010101" pitchFamily="2" charset="-122"/>
              </a:rPr>
              <a:t>4</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城市：依靠水运发展起来的城市对区域经济的发展具有强劲的辐射和带动作用。上海——我国最大的港口和城市，是长江经济地带的龙头。</a:t>
            </a:r>
          </a:p>
          <a:p>
            <a:pPr>
              <a:lnSpc>
                <a:spcPct val="140000"/>
              </a:lnSpc>
            </a:pPr>
            <a:r>
              <a:rPr lang="zh-CN" altLang="en-US" sz="1800" b="1">
                <a:latin typeface="宋体" panose="02010600030101010101" pitchFamily="2" charset="-122"/>
                <a:ea typeface="宋体" panose="02010600030101010101" pitchFamily="2" charset="-122"/>
                <a:cs typeface="宋体" panose="02010600030101010101" pitchFamily="2" charset="-122"/>
              </a:rPr>
              <a:t>5</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长江三角洲地区是我国人口、城市最为集中的区域之一，必须坚持保护环境、生态建设和经济发展同步。</a:t>
            </a:r>
          </a:p>
          <a:p>
            <a:pPr>
              <a:lnSpc>
                <a:spcPct val="140000"/>
              </a:lnSpc>
            </a:pPr>
            <a:r>
              <a:rPr lang="zh-CN" altLang="en-US" sz="1800" b="1">
                <a:latin typeface="宋体" panose="02010600030101010101" pitchFamily="2" charset="-122"/>
                <a:ea typeface="宋体" panose="02010600030101010101" pitchFamily="2" charset="-122"/>
                <a:cs typeface="宋体" panose="02010600030101010101" pitchFamily="2" charset="-122"/>
              </a:rPr>
              <a:t>6</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文化特色和旅游（世界文化遗产、水乡风貌、传统文化、旅游业的发展条件）</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wipe(down)">
                                      <p:cBhvr>
                                        <p:cTn id="13" dur="500"/>
                                        <p:tgtEl>
                                          <p:spTgt spid="3">
                                            <p:txEl>
                                              <p:pRg st="1" end="1"/>
                                            </p:txEl>
                                          </p:spTgt>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wipe(down)">
                                      <p:cBhvr>
                                        <p:cTn id="19" dur="500"/>
                                        <p:tgtEl>
                                          <p:spTgt spid="3">
                                            <p:txEl>
                                              <p:pRg st="2" end="2"/>
                                            </p:txEl>
                                          </p:spTgt>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2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wipe(down)">
                                      <p:cBhvr>
                                        <p:cTn id="25" dur="500"/>
                                        <p:tgtEl>
                                          <p:spTgt spid="3">
                                            <p:txEl>
                                              <p:pRg st="3" end="3"/>
                                            </p:txEl>
                                          </p:spTgt>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2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wipe(down)">
                                      <p:cBhvr>
                                        <p:cTn id="31" dur="500"/>
                                        <p:tgtEl>
                                          <p:spTgt spid="3">
                                            <p:txEl>
                                              <p:pRg st="4" end="4"/>
                                            </p:txEl>
                                          </p:spTgt>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2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wipe(down)">
                                      <p:cBhvr>
                                        <p:cTn id="37" dur="500"/>
                                        <p:tgtEl>
                                          <p:spTgt spid="3">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indefinite"/>
                            </p:stCondLst>
                          </p:cTn>
                        </p:par>
                        <p:par>
                          <p:cTn id="40" fill="hold" nodeType="afterGroup">
                            <p:stCondLst>
                              <p:cond delay="0"/>
                            </p:stCondLst>
                            <p:childTnLst>
                              <p:par>
                                <p:cTn id="41" presetID="2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wipe(down)">
                                      <p:cBhvr>
                                        <p:cTn id="4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456724" y="529114"/>
            <a:ext cx="8333423" cy="4085272"/>
          </a:xfrm>
          <a:prstGeom prst="rect">
            <a:avLst/>
          </a:prstGeom>
          <a:noFill/>
        </p:spPr>
        <p:txBody>
          <a:bodyPr wrap="square" rtlCol="0" anchor="t">
            <a:spAutoFit/>
          </a:bodyPr>
          <a:lstStyle>
            <a:defPPr algn="l" rtl="0" eaLnBrk="1" hangingPunct="0">
              <a:defRPr kumimoji="0" lang="zh-CN"/>
            </a:defPPr>
          </a:lstStyle>
          <a:p>
            <a:pPr>
              <a:lnSpc>
                <a:spcPct val="130000"/>
              </a:lnSpc>
            </a:pPr>
            <a:r>
              <a:rPr lang="zh-CN" altLang="en-US" sz="2100" b="1">
                <a:latin typeface="微软雅黑" panose="020b0503020204020204" pitchFamily="34" charset="-122"/>
                <a:ea typeface="微软雅黑" panose="020b0503020204020204" pitchFamily="34" charset="-122"/>
                <a:cs typeface="宋体" panose="02010600030101010101" pitchFamily="2" charset="-122"/>
              </a:rPr>
              <a:t>三、香港和澳门</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1</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香港特别行政区。</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（1）香港位于我国南海沿岸，</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珠江口东侧</a:t>
            </a:r>
            <a:r>
              <a:rPr lang="zh-CN" altLang="en-US" sz="1800" b="1">
                <a:latin typeface="宋体" panose="02010600030101010101" pitchFamily="2" charset="-122"/>
                <a:ea typeface="宋体" panose="02010600030101010101" pitchFamily="2" charset="-122"/>
                <a:cs typeface="宋体" panose="02010600030101010101" pitchFamily="2" charset="-122"/>
              </a:rPr>
              <a:t>，北与深圳市毗邻；由香港岛、九龙、新界组成，陆地总面积1 104平方千米，人口710万（2010年）。</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（2）</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香港是国际金融、贸易、航运、旅游中心</a:t>
            </a:r>
            <a:r>
              <a:rPr lang="zh-CN" altLang="en-US" sz="1800" b="1">
                <a:latin typeface="宋体" panose="02010600030101010101" pitchFamily="2" charset="-122"/>
                <a:ea typeface="宋体" panose="02010600030101010101" pitchFamily="2" charset="-122"/>
                <a:cs typeface="宋体" panose="02010600030101010101" pitchFamily="2" charset="-122"/>
              </a:rPr>
              <a:t>，拥有</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“东方之珠”“购物者天堂”“美食天堂”</a:t>
            </a:r>
            <a:r>
              <a:rPr lang="zh-CN" altLang="en-US" sz="1800" b="1">
                <a:latin typeface="宋体" panose="02010600030101010101" pitchFamily="2" charset="-122"/>
                <a:ea typeface="宋体" panose="02010600030101010101" pitchFamily="2" charset="-122"/>
                <a:cs typeface="宋体" panose="02010600030101010101" pitchFamily="2" charset="-122"/>
              </a:rPr>
              <a:t>等美誉。</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2</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澳门特别行政区。</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（1）澳门位于</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珠江口西侧</a:t>
            </a:r>
            <a:r>
              <a:rPr lang="zh-CN" altLang="en-US" sz="1800" b="1">
                <a:latin typeface="宋体" panose="02010600030101010101" pitchFamily="2" charset="-122"/>
                <a:ea typeface="宋体" panose="02010600030101010101" pitchFamily="2" charset="-122"/>
                <a:cs typeface="宋体" panose="02010600030101010101" pitchFamily="2" charset="-122"/>
              </a:rPr>
              <a:t>，背靠珠江三角洲，北邻珠海市，由澳门半岛、氹仔岛、路环岛组成，陆地面积297平方千米，人口约55万（2010年）。</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（2）澳门老城区被列入《世界文化遗产名录》。</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旅游博彩业是澳门主要的经济动力之一</a:t>
            </a:r>
            <a:r>
              <a:rPr lang="zh-CN" altLang="en-US" sz="1800" b="1">
                <a:latin typeface="宋体" panose="02010600030101010101" pitchFamily="2" charset="-122"/>
                <a:ea typeface="宋体" panose="02010600030101010101" pitchFamily="2" charset="-122"/>
                <a:cs typeface="宋体" panose="02010600030101010101" pitchFamily="2" charset="-122"/>
              </a:rPr>
              <a:t>，其游客主要来自亚太地区。</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Effect transition="in" filter="wipe(down)">
                                      <p:cBhvr>
                                        <p:cTn id="13" dur="500"/>
                                        <p:tgtEl>
                                          <p:spTgt spid="2">
                                            <p:txEl>
                                              <p:pRg st="1" end="1"/>
                                            </p:txEl>
                                          </p:spTgt>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wipe(down)">
                                      <p:cBhvr>
                                        <p:cTn id="19" dur="500"/>
                                        <p:tgtEl>
                                          <p:spTgt spid="2">
                                            <p:txEl>
                                              <p:pRg st="2" end="2"/>
                                            </p:txEl>
                                          </p:spTgt>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2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Effect transition="in" filter="wipe(down)">
                                      <p:cBhvr>
                                        <p:cTn id="25" dur="500"/>
                                        <p:tgtEl>
                                          <p:spTgt spid="2">
                                            <p:txEl>
                                              <p:pRg st="3" end="3"/>
                                            </p:txEl>
                                          </p:spTgt>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2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Effect transition="in" filter="wipe(down)">
                                      <p:cBhvr>
                                        <p:cTn id="31" dur="500"/>
                                        <p:tgtEl>
                                          <p:spTgt spid="2">
                                            <p:txEl>
                                              <p:pRg st="4" end="4"/>
                                            </p:txEl>
                                          </p:spTgt>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2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Effect transition="in" filter="wipe(down)">
                                      <p:cBhvr>
                                        <p:cTn id="37" dur="500"/>
                                        <p:tgtEl>
                                          <p:spTgt spid="2">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indefinite"/>
                            </p:stCondLst>
                          </p:cTn>
                        </p:par>
                        <p:par>
                          <p:cTn id="40" fill="hold" nodeType="afterGroup">
                            <p:stCondLst>
                              <p:cond delay="0"/>
                            </p:stCondLst>
                            <p:childTnLst>
                              <p:par>
                                <p:cTn id="41" presetID="2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Effect transition="in" filter="wipe(down)">
                                      <p:cBhvr>
                                        <p:cTn id="43"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360521" y="533876"/>
            <a:ext cx="8100537" cy="1507331"/>
          </a:xfrm>
          <a:prstGeom prst="rect">
            <a:avLst/>
          </a:prstGeom>
          <a:noFill/>
        </p:spPr>
        <p:txBody>
          <a:bodyPr wrap="square" rtlCol="0" anchor="t">
            <a:spAutoFit/>
          </a:bodyPr>
          <a:lstStyle>
            <a:defPPr algn="l" rtl="0" eaLnBrk="1" hangingPunct="0">
              <a:defRPr kumimoji="0" lang="zh-CN"/>
            </a:defPPr>
          </a:lstStyle>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3</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土地利用特征：特征、扩展城市用地的方式及原因。</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4</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祖国内地与港澳的密切联系。</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祖国内地促进和支持了港澳社会和经济的发展；港澳是祖国内地企业在境外融资的重要渠道，也是祖国内地与世界各地联系的重要桥梁。</a:t>
            </a:r>
          </a:p>
        </p:txBody>
      </p:sp>
      <p:sp>
        <p:nvSpPr>
          <p:cNvPr id="3" name="文本框 2"/>
          <p:cNvSpPr txBox="1"/>
          <p:nvPr/>
        </p:nvSpPr>
        <p:spPr>
          <a:xfrm>
            <a:off x="439579" y="2166938"/>
            <a:ext cx="8368664" cy="2449830"/>
          </a:xfrm>
          <a:prstGeom prst="rect">
            <a:avLst/>
          </a:prstGeom>
          <a:noFill/>
        </p:spPr>
        <p:txBody>
          <a:bodyPr wrap="square" rtlCol="0" anchor="t">
            <a:spAutoFit/>
          </a:bodyPr>
          <a:lstStyle>
            <a:defPPr algn="l" rtl="0" eaLnBrk="1" hangingPunct="0">
              <a:defRPr kumimoji="0" lang="zh-CN"/>
            </a:defPPr>
          </a:lstStyle>
          <a:p>
            <a:pPr>
              <a:lnSpc>
                <a:spcPct val="120000"/>
              </a:lnSpc>
            </a:pPr>
            <a:r>
              <a:rPr lang="zh-CN" altLang="en-US" sz="2100" b="1">
                <a:latin typeface="微软雅黑" panose="020b0503020204020204" pitchFamily="34" charset="-122"/>
                <a:ea typeface="微软雅黑" panose="020b0503020204020204" pitchFamily="34" charset="-122"/>
                <a:cs typeface="宋体" panose="02010600030101010101" pitchFamily="2" charset="-122"/>
                <a:sym typeface="+mn-ea"/>
              </a:rPr>
              <a:t>四、台湾省</a:t>
            </a:r>
            <a:endParaRPr lang="zh-CN" altLang="en-US" sz="2100" b="1">
              <a:latin typeface="微软雅黑" panose="020b0503020204020204" pitchFamily="34" charset="-122"/>
              <a:ea typeface="微软雅黑" panose="020b0503020204020204" pitchFamily="34" charset="-122"/>
              <a:cs typeface="宋体" panose="02010600030101010101" pitchFamily="2" charset="-122"/>
            </a:endParaRP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1</a:t>
            </a:r>
            <a:r>
              <a:rPr lang="en-US" altLang="zh-CN" sz="1800" b="1">
                <a:latin typeface="宋体" panose="02010600030101010101" pitchFamily="2" charset="-122"/>
                <a:ea typeface="宋体" panose="02010600030101010101" pitchFamily="2" charset="-122"/>
                <a:cs typeface="宋体" panose="02010600030101010101" pitchFamily="2" charset="-122"/>
                <a:sym typeface="+mn-ea"/>
              </a:rPr>
              <a:t>.</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台湾省包括台湾岛，以及附近的澎湖列岛、钓鱼岛、赤尾屿等许多岛屿及其周围海域。</a:t>
            </a:r>
            <a:endParaRPr lang="zh-CN" altLang="en-US" sz="1800" b="1">
              <a:latin typeface="宋体" panose="02010600030101010101" pitchFamily="2" charset="-122"/>
              <a:ea typeface="宋体" panose="02010600030101010101" pitchFamily="2" charset="-122"/>
              <a:cs typeface="宋体" panose="02010600030101010101" pitchFamily="2" charset="-122"/>
            </a:endParaRP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2</a:t>
            </a:r>
            <a:r>
              <a:rPr lang="en-US" altLang="zh-CN" sz="1800" b="1">
                <a:latin typeface="宋体" panose="02010600030101010101" pitchFamily="2" charset="-122"/>
                <a:ea typeface="宋体" panose="02010600030101010101" pitchFamily="2" charset="-122"/>
                <a:cs typeface="宋体" panose="02010600030101010101" pitchFamily="2" charset="-122"/>
                <a:sym typeface="+mn-ea"/>
              </a:rPr>
              <a:t>.</a:t>
            </a:r>
            <a:r>
              <a:rPr lang="zh-CN" altLang="en-US" sz="1800" b="1">
                <a:latin typeface="宋体" panose="02010600030101010101" pitchFamily="2" charset="-122"/>
                <a:ea typeface="宋体" panose="02010600030101010101" pitchFamily="2" charset="-122"/>
                <a:cs typeface="宋体" panose="02010600030101010101" pitchFamily="2" charset="-122"/>
                <a:sym typeface="+mn-ea"/>
              </a:rPr>
              <a:t>台湾岛形似纺锤，是我国面积最大的岛屿，它北临东海，东临太平洋，南临南海，西隔台湾海峡与福建省相望。</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3</a:t>
            </a:r>
            <a:r>
              <a:rPr lang="en-US" altLang="zh-CN" sz="1800" b="1">
                <a:latin typeface="宋体" panose="02010600030101010101" pitchFamily="2" charset="-122"/>
                <a:ea typeface="宋体" panose="02010600030101010101" pitchFamily="2" charset="-122"/>
                <a:cs typeface="宋体" panose="02010600030101010101" pitchFamily="2" charset="-122"/>
                <a:sym typeface="+mn-ea"/>
              </a:rPr>
              <a:t>.</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地形以山地为主，中央山脉纵贯南北，玉山为台湾最高峰。平原主要分布在西部沿海地区</a:t>
            </a:r>
            <a:r>
              <a:rPr lang="zh-CN" altLang="en-US" sz="1800" b="1">
                <a:latin typeface="宋体" panose="02010600030101010101" pitchFamily="2" charset="-122"/>
                <a:ea typeface="宋体" panose="02010600030101010101" pitchFamily="2" charset="-122"/>
                <a:cs typeface="宋体" panose="02010600030101010101" pitchFamily="2" charset="-122"/>
                <a:sym typeface="+mn-ea"/>
              </a:rPr>
              <a:t>，盛产稻米、甘蔗、茶叶和热带、亚热带水果。</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Effect transition="in" filter="wipe(down)">
                                      <p:cBhvr>
                                        <p:cTn id="13" dur="500"/>
                                        <p:tgtEl>
                                          <p:spTgt spid="2">
                                            <p:txEl>
                                              <p:pRg st="1" end="1"/>
                                            </p:txEl>
                                          </p:spTgt>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wipe(down)">
                                      <p:cBhvr>
                                        <p:cTn id="19" dur="500"/>
                                        <p:tgtEl>
                                          <p:spTgt spid="2">
                                            <p:txEl>
                                              <p:pRg st="2" end="2"/>
                                            </p:txEl>
                                          </p:spTgt>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22" presetClass="entr" presetSubtype="4" fill="hold"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wipe(down)">
                                      <p:cBhvr>
                                        <p:cTn id="25" dur="500"/>
                                        <p:tgtEl>
                                          <p:spTgt spid="3">
                                            <p:txEl>
                                              <p:pRg st="0" end="0"/>
                                            </p:txEl>
                                          </p:spTgt>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22" presetClass="entr" presetSubtype="4" fill="hold"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Effect transition="in" filter="wipe(down)">
                                      <p:cBhvr>
                                        <p:cTn id="31" dur="500"/>
                                        <p:tgtEl>
                                          <p:spTgt spid="3">
                                            <p:txEl>
                                              <p:pRg st="1" end="1"/>
                                            </p:txEl>
                                          </p:spTgt>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22" presetClass="entr" presetSubtype="4" fill="hold" nodeType="clickEffect">
                                  <p:stCondLst>
                                    <p:cond delay="0"/>
                                  </p:stCondLst>
                                  <p:childTnLst>
                                    <p:set>
                                      <p:cBhvr>
                                        <p:cTn id="36" dur="1" fill="hold">
                                          <p:stCondLst>
                                            <p:cond delay="0"/>
                                          </p:stCondLst>
                                        </p:cTn>
                                        <p:tgtEl>
                                          <p:spTgt spid="3">
                                            <p:txEl>
                                              <p:pRg st="2" end="2"/>
                                            </p:txEl>
                                          </p:spTgt>
                                        </p:tgtEl>
                                        <p:attrNameLst>
                                          <p:attrName>style.visibility</p:attrName>
                                        </p:attrNameLst>
                                      </p:cBhvr>
                                      <p:to>
                                        <p:strVal val="visible"/>
                                      </p:to>
                                    </p:set>
                                    <p:animEffect transition="in" filter="wipe(down)">
                                      <p:cBhvr>
                                        <p:cTn id="37" dur="500"/>
                                        <p:tgtEl>
                                          <p:spTgt spid="3">
                                            <p:txEl>
                                              <p:pRg st="2" end="2"/>
                                            </p:txEl>
                                          </p:spTgt>
                                        </p:tgtEl>
                                      </p:cBhvr>
                                    </p:animEffect>
                                  </p:childTnLst>
                                </p:cTn>
                              </p:par>
                            </p:childTnLst>
                          </p:cTn>
                        </p:par>
                      </p:childTnLst>
                    </p:cTn>
                  </p:par>
                  <p:par>
                    <p:cTn id="38" fill="hold" nodeType="clickPar">
                      <p:stCondLst>
                        <p:cond delay="indefinite"/>
                      </p:stCondLst>
                      <p:childTnLst>
                        <p:par>
                          <p:cTn id="39" fill="hold" nodeType="withGroup">
                            <p:stCondLst>
                              <p:cond delay="indefinite"/>
                            </p:stCondLst>
                          </p:cTn>
                        </p:par>
                        <p:par>
                          <p:cTn id="40" fill="hold" nodeType="afterGroup">
                            <p:stCondLst>
                              <p:cond delay="0"/>
                            </p:stCondLst>
                            <p:childTnLst>
                              <p:par>
                                <p:cTn id="41" presetID="22" presetClass="entr" presetSubtype="4" fill="hold" nodeType="click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animEffect transition="in" filter="wipe(down)">
                                      <p:cBhvr>
                                        <p:cTn id="43"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364807" y="377666"/>
            <a:ext cx="8414386" cy="4388644"/>
          </a:xfrm>
          <a:prstGeom prst="rect">
            <a:avLst/>
          </a:prstGeom>
          <a:noFill/>
        </p:spPr>
        <p:txBody>
          <a:bodyPr wrap="square" rtlCol="0" anchor="t">
            <a:spAutoFit/>
          </a:bodyPr>
          <a:lstStyle>
            <a:defPPr algn="l" rtl="0" eaLnBrk="1" hangingPunct="0">
              <a:defRPr kumimoji="0" lang="zh-CN"/>
            </a:defPPr>
          </a:lstStyle>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4</a:t>
            </a:r>
            <a:r>
              <a:rPr lang="en-US" altLang="zh-CN" sz="1800" b="1">
                <a:latin typeface="宋体" panose="02010600030101010101" pitchFamily="2" charset="-122"/>
                <a:ea typeface="宋体" panose="02010600030101010101" pitchFamily="2" charset="-122"/>
                <a:cs typeface="宋体" panose="02010600030101010101" pitchFamily="2" charset="-122"/>
                <a:sym typeface="+mn-ea"/>
              </a:rPr>
              <a:t>.</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北回归线穿过台湾中部，气候属热带、亚热带季风气候；</a:t>
            </a:r>
            <a:r>
              <a:rPr lang="zh-CN" altLang="en-US" sz="1800" b="1">
                <a:latin typeface="宋体" panose="02010600030101010101" pitchFamily="2" charset="-122"/>
                <a:ea typeface="宋体" panose="02010600030101010101" pitchFamily="2" charset="-122"/>
                <a:cs typeface="宋体" panose="02010600030101010101" pitchFamily="2" charset="-122"/>
                <a:sym typeface="+mn-ea"/>
              </a:rPr>
              <a:t>南部山地有“</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亚洲天然植物园</a:t>
            </a:r>
            <a:r>
              <a:rPr lang="zh-CN" altLang="en-US" sz="1800" b="1">
                <a:latin typeface="宋体" panose="02010600030101010101" pitchFamily="2" charset="-122"/>
                <a:ea typeface="宋体" panose="02010600030101010101" pitchFamily="2" charset="-122"/>
                <a:cs typeface="宋体" panose="02010600030101010101" pitchFamily="2" charset="-122"/>
                <a:sym typeface="+mn-ea"/>
              </a:rPr>
              <a:t>”之称。</a:t>
            </a:r>
            <a:endParaRPr lang="zh-CN" altLang="en-US" sz="1800" b="1">
              <a:latin typeface="宋体" panose="02010600030101010101" pitchFamily="2" charset="-122"/>
              <a:ea typeface="宋体" panose="02010600030101010101" pitchFamily="2" charset="-122"/>
              <a:cs typeface="宋体" panose="02010600030101010101" pitchFamily="2" charset="-122"/>
            </a:endParaRP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5</a:t>
            </a:r>
            <a:r>
              <a:rPr lang="en-US" altLang="zh-CN" sz="1800" b="1">
                <a:latin typeface="宋体" panose="02010600030101010101" pitchFamily="2" charset="-122"/>
                <a:ea typeface="宋体" panose="02010600030101010101" pitchFamily="2" charset="-122"/>
                <a:cs typeface="宋体" panose="02010600030101010101" pitchFamily="2" charset="-122"/>
                <a:sym typeface="+mn-ea"/>
              </a:rPr>
              <a:t>.</a:t>
            </a:r>
            <a:r>
              <a:rPr lang="zh-CN" altLang="en-US" sz="1800" b="1">
                <a:latin typeface="宋体" panose="02010600030101010101" pitchFamily="2" charset="-122"/>
                <a:ea typeface="宋体" panose="02010600030101010101" pitchFamily="2" charset="-122"/>
                <a:cs typeface="宋体" panose="02010600030101010101" pitchFamily="2" charset="-122"/>
                <a:sym typeface="+mn-ea"/>
              </a:rPr>
              <a:t>台湾海峡沟通了东海和南海，战略地位十分重要。</a:t>
            </a:r>
            <a:endParaRPr lang="zh-CN" altLang="en-US" sz="1800" b="1">
              <a:latin typeface="宋体" panose="02010600030101010101" pitchFamily="2" charset="-122"/>
              <a:ea typeface="宋体" panose="02010600030101010101" pitchFamily="2" charset="-122"/>
              <a:cs typeface="宋体" panose="02010600030101010101" pitchFamily="2" charset="-122"/>
            </a:endParaRP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6</a:t>
            </a:r>
            <a:r>
              <a:rPr lang="en-US" altLang="zh-CN" sz="1800" b="1">
                <a:latin typeface="宋体" panose="02010600030101010101" pitchFamily="2" charset="-122"/>
                <a:ea typeface="宋体" panose="02010600030101010101" pitchFamily="2" charset="-122"/>
                <a:cs typeface="宋体" panose="02010600030101010101" pitchFamily="2" charset="-122"/>
                <a:sym typeface="+mn-ea"/>
              </a:rPr>
              <a:t>.</a:t>
            </a:r>
            <a:r>
              <a:rPr lang="zh-CN" altLang="en-US" sz="1800" b="1">
                <a:latin typeface="宋体" panose="02010600030101010101" pitchFamily="2" charset="-122"/>
                <a:ea typeface="宋体" panose="02010600030101010101" pitchFamily="2" charset="-122"/>
                <a:cs typeface="宋体" panose="02010600030101010101" pitchFamily="2" charset="-122"/>
                <a:sym typeface="+mn-ea"/>
              </a:rPr>
              <a:t>台湾岛是一个富饶的宝岛，自然环境优越，森林、矿产和水产等资源十分丰富，被誉为“</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祖国东南海上的明珠</a:t>
            </a:r>
            <a:r>
              <a:rPr lang="zh-CN" altLang="en-US" sz="1800" b="1">
                <a:latin typeface="宋体" panose="02010600030101010101" pitchFamily="2" charset="-122"/>
                <a:ea typeface="宋体" panose="02010600030101010101" pitchFamily="2" charset="-122"/>
                <a:cs typeface="宋体" panose="02010600030101010101" pitchFamily="2" charset="-122"/>
                <a:sym typeface="+mn-ea"/>
              </a:rPr>
              <a:t>”。</a:t>
            </a:r>
            <a:endParaRPr lang="zh-CN" altLang="en-US" sz="1800" b="1">
              <a:latin typeface="宋体" panose="02010600030101010101" pitchFamily="2" charset="-122"/>
              <a:ea typeface="宋体" panose="02010600030101010101" pitchFamily="2" charset="-122"/>
              <a:cs typeface="宋体" panose="02010600030101010101" pitchFamily="2" charset="-122"/>
            </a:endParaRP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7</a:t>
            </a:r>
            <a:r>
              <a:rPr lang="en-US" altLang="zh-CN" sz="1800" b="1">
                <a:latin typeface="宋体" panose="02010600030101010101" pitchFamily="2" charset="-122"/>
                <a:ea typeface="宋体" panose="02010600030101010101" pitchFamily="2" charset="-122"/>
                <a:cs typeface="宋体" panose="02010600030101010101" pitchFamily="2" charset="-122"/>
                <a:sym typeface="+mn-ea"/>
              </a:rPr>
              <a:t>.</a:t>
            </a:r>
            <a:r>
              <a:rPr lang="zh-CN" altLang="en-US" sz="1800" b="1">
                <a:latin typeface="宋体" panose="02010600030101010101" pitchFamily="2" charset="-122"/>
                <a:ea typeface="宋体" panose="02010600030101010101" pitchFamily="2" charset="-122"/>
                <a:cs typeface="宋体" panose="02010600030101010101" pitchFamily="2" charset="-122"/>
                <a:sym typeface="+mn-ea"/>
              </a:rPr>
              <a:t>外向型经济。</a:t>
            </a:r>
            <a:endParaRPr lang="zh-CN" altLang="en-US" sz="1800" b="1">
              <a:latin typeface="宋体" panose="02010600030101010101" pitchFamily="2" charset="-122"/>
              <a:ea typeface="宋体" panose="02010600030101010101" pitchFamily="2" charset="-122"/>
              <a:cs typeface="宋体" panose="02010600030101010101" pitchFamily="2" charset="-122"/>
            </a:endParaRP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工业主要分布在西部平原，台北、高雄、基隆是其重要的工业城市，新竹科技园区被誉为台湾省的“硅谷”。</a:t>
            </a:r>
            <a:endParaRPr lang="zh-CN" altLang="en-US" sz="1800" b="1">
              <a:latin typeface="宋体" panose="02010600030101010101" pitchFamily="2" charset="-122"/>
              <a:ea typeface="宋体" panose="02010600030101010101" pitchFamily="2" charset="-122"/>
              <a:cs typeface="宋体" panose="02010600030101010101" pitchFamily="2" charset="-122"/>
            </a:endParaRP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8</a:t>
            </a:r>
            <a:r>
              <a:rPr lang="en-US" altLang="zh-CN" sz="1800" b="1">
                <a:latin typeface="宋体" panose="02010600030101010101" pitchFamily="2" charset="-122"/>
                <a:ea typeface="宋体" panose="02010600030101010101" pitchFamily="2" charset="-122"/>
                <a:cs typeface="宋体" panose="02010600030101010101" pitchFamily="2" charset="-122"/>
                <a:sym typeface="+mn-ea"/>
              </a:rPr>
              <a:t>.</a:t>
            </a:r>
            <a:r>
              <a:rPr lang="zh-CN" altLang="en-US" sz="1800" b="1">
                <a:latin typeface="宋体" panose="02010600030101010101" pitchFamily="2" charset="-122"/>
                <a:ea typeface="宋体" panose="02010600030101010101" pitchFamily="2" charset="-122"/>
                <a:cs typeface="宋体" panose="02010600030101010101" pitchFamily="2" charset="-122"/>
                <a:sym typeface="+mn-ea"/>
              </a:rPr>
              <a:t>祖国大陆与台湾在经济、文化方面的联系从未间断，两岸经贸合作成为台湾经济稳定增长的重要动力；实现祖国统一，是中华儿女的共同愿望。</a:t>
            </a:r>
          </a:p>
          <a:p>
            <a:pPr>
              <a:lnSpc>
                <a:spcPct val="120000"/>
              </a:lnSpc>
            </a:pPr>
            <a:endParaRPr lang="zh-CN" altLang="en-US" sz="1800" b="1">
              <a:latin typeface="宋体" panose="02010600030101010101" pitchFamily="2" charset="-122"/>
              <a:ea typeface="宋体" panose="02010600030101010101" pitchFamily="2" charset="-122"/>
              <a:cs typeface="宋体" panose="02010600030101010101" pitchFamily="2" charset="-122"/>
            </a:endParaRP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【知识拓展】</a:t>
            </a:r>
            <a:endParaRPr lang="zh-CN" altLang="en-US" sz="1800" b="1">
              <a:latin typeface="宋体" panose="02010600030101010101" pitchFamily="2" charset="-122"/>
              <a:ea typeface="宋体" panose="02010600030101010101" pitchFamily="2" charset="-122"/>
              <a:cs typeface="宋体" panose="02010600030101010101" pitchFamily="2" charset="-122"/>
            </a:endParaRP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 人文特征（人口、民族、城市、主要工业区、文化习俗）</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Effect transition="in" filter="wipe(down)">
                                      <p:cBhvr>
                                        <p:cTn id="13" dur="500"/>
                                        <p:tgtEl>
                                          <p:spTgt spid="2">
                                            <p:txEl>
                                              <p:pRg st="1" end="1"/>
                                            </p:txEl>
                                          </p:spTgt>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wipe(down)">
                                      <p:cBhvr>
                                        <p:cTn id="19" dur="500"/>
                                        <p:tgtEl>
                                          <p:spTgt spid="2">
                                            <p:txEl>
                                              <p:pRg st="2" end="2"/>
                                            </p:txEl>
                                          </p:spTgt>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2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Effect transition="in" filter="wipe(down)">
                                      <p:cBhvr>
                                        <p:cTn id="25" dur="500"/>
                                        <p:tgtEl>
                                          <p:spTgt spid="2">
                                            <p:txEl>
                                              <p:pRg st="3" end="3"/>
                                            </p:txEl>
                                          </p:spTgt>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2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Effect transition="in" filter="wipe(down)">
                                      <p:cBhvr>
                                        <p:cTn id="31" dur="500"/>
                                        <p:tgtEl>
                                          <p:spTgt spid="2">
                                            <p:txEl>
                                              <p:pRg st="4" end="4"/>
                                            </p:txEl>
                                          </p:spTgt>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2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Effect transition="in" filter="wipe(down)">
                                      <p:cBhvr>
                                        <p:cTn id="37" dur="500"/>
                                        <p:tgtEl>
                                          <p:spTgt spid="2">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indefinite"/>
                            </p:stCondLst>
                          </p:cTn>
                        </p:par>
                        <p:par>
                          <p:cTn id="40" fill="hold" nodeType="afterGroup">
                            <p:stCondLst>
                              <p:cond delay="0"/>
                            </p:stCondLst>
                            <p:childTnLst>
                              <p:par>
                                <p:cTn id="41" presetID="2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Effect transition="in" filter="wipe(down)">
                                      <p:cBhvr>
                                        <p:cTn id="43" dur="500"/>
                                        <p:tgtEl>
                                          <p:spTgt spid="2">
                                            <p:txEl>
                                              <p:pRg st="7" end="7"/>
                                            </p:txEl>
                                          </p:spTgt>
                                        </p:tgtEl>
                                      </p:cBhvr>
                                    </p:animEffect>
                                  </p:childTnLst>
                                </p:cTn>
                              </p:par>
                              <p:par>
                                <p:cTn id="44" presetID="22" presetClass="entr" presetSubtype="4" fill="hold" nodeType="withEffect">
                                  <p:stCondLst>
                                    <p:cond delay="0"/>
                                  </p:stCondLst>
                                  <p:childTnLst>
                                    <p:set>
                                      <p:cBhvr>
                                        <p:cTn id="45" dur="1" fill="hold">
                                          <p:stCondLst>
                                            <p:cond delay="0"/>
                                          </p:stCondLst>
                                        </p:cTn>
                                        <p:tgtEl>
                                          <p:spTgt spid="2">
                                            <p:txEl>
                                              <p:pRg st="8" end="8"/>
                                            </p:txEl>
                                          </p:spTgt>
                                        </p:tgtEl>
                                        <p:attrNameLst>
                                          <p:attrName>style.visibility</p:attrName>
                                        </p:attrNameLst>
                                      </p:cBhvr>
                                      <p:to>
                                        <p:strVal val="visible"/>
                                      </p:to>
                                    </p:set>
                                    <p:animEffect transition="in" filter="wipe(down)">
                                      <p:cBhvr>
                                        <p:cTn id="46"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noFill/>
        <a:effectLst/>
      </p:bgPr>
    </p:bg>
    <p:spTree>
      <p:nvGrpSpPr>
        <p:cNvPr id="1" name=""/>
        <p:cNvGrpSpPr/>
        <p:nvPr/>
      </p:nvGrpSpPr>
      <p:grpSpPr>
        <a:xfrm>
          <a:off x="0" y="0"/>
          <a:ext cx="0" cy="0"/>
        </a:xfrm>
      </p:grpSpPr>
      <p:sp>
        <p:nvSpPr>
          <p:cNvPr id="2" name="文本占位符 1"/>
          <p:cNvSpPr>
            <a:spLocks noGrp="1"/>
          </p:cNvSpPr>
          <p:nvPr>
            <p:ph type="body" idx="1"/>
          </p:nvPr>
        </p:nvSpPr>
        <p:spPr/>
        <p:txBody>
          <a:bodyPr/>
          <a:lstStyle/>
          <a:p>
            <a:r>
              <a:rPr lang="en-US" altLang="zh-CN" sz="3200">
                <a:solidFill>
                  <a:srgbClr val="EAD900">
                    <a:lumMod val="75000"/>
                  </a:srgbClr>
                </a:solidFill>
                <a:cs typeface="+mn-ea"/>
                <a:sym typeface="+mn-ea"/>
              </a:rPr>
              <a:t>03</a:t>
            </a:r>
            <a:endParaRPr lang="en-US" altLang="zh-CN" sz="3200">
              <a:solidFill>
                <a:srgbClr val="FFBA55"/>
              </a:solidFill>
              <a:cs typeface="+mn-ea"/>
              <a:sym typeface="+mn-ea"/>
            </a:endParaRPr>
          </a:p>
        </p:txBody>
      </p:sp>
      <p:sp>
        <p:nvSpPr>
          <p:cNvPr id="3" name="标题 2"/>
          <p:cNvSpPr>
            <a:spLocks noGrp="1"/>
          </p:cNvSpPr>
          <p:nvPr/>
        </p:nvSpPr>
        <p:spPr>
          <a:xfrm>
            <a:off x="737712" y="2933947"/>
            <a:ext cx="7886700" cy="1043677"/>
          </a:xfrm>
          <a:prstGeom prst="rect">
            <a:avLst/>
          </a:prstGeom>
        </p:spPr>
        <p:txBody>
          <a:bodyPr vert="horz" lIns="68580" tIns="34290" rIns="68580" bIns="34290" rtlCol="0" anchor="ctr">
            <a:normAutofit/>
          </a:bodyPr>
          <a:lstStyle>
            <a:defPPr algn="l" rtl="0" eaLnBrk="1" hangingPunct="0">
              <a:defRPr kumimoji="0" lang="zh-CN"/>
            </a:defPPr>
            <a:lvl1pPr marL="0" indent="0" algn="ctr" defTabSz="685800" rtl="0" eaLnBrk="1" fontAlgn="auto" latinLnBrk="0" hangingPunct="1">
              <a:lnSpc>
                <a:spcPct val="90000"/>
              </a:lnSpc>
              <a:spcBef>
                <a:spcPct val="0"/>
              </a:spcBef>
              <a:spcAft>
                <a:spcPct val="0"/>
              </a:spcAft>
              <a:buClrTx/>
              <a:buSzTx/>
              <a:buFontTx/>
              <a:buNone/>
              <a:defRPr kumimoji="0" sz="3300" b="0" i="0" u="none" kern="1200" baseline="0">
                <a:solidFill>
                  <a:schemeClr val="tx1"/>
                </a:solidFill>
                <a:latin typeface="+mj-lt"/>
                <a:ea typeface="+mj-ea"/>
                <a:cs typeface="+mj-cs"/>
              </a:defRPr>
            </a:lvl1pPr>
          </a:lstStyle>
          <a:p>
            <a:r>
              <a:rPr lang="zh-CN" altLang="en-US" sz="3300"/>
              <a:t>真题剖析</a:t>
            </a:r>
          </a:p>
        </p:txBody>
      </p:sp>
    </p:spTree>
    <p:custDataLst>
      <p:tags r:id="rId2"/>
    </p:custDataLst>
  </p:cSld>
  <p:clrMapOvr>
    <a:masterClrMapping/>
  </p:clrMapOvr>
  <p:transition/>
  <p:timing/>
</p:sld>
</file>

<file path=ppt/slides/slide1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3" name="图片 2" descr="截图20210216185230"/>
          <p:cNvPicPr>
            <a:picLocks noChangeAspect="1"/>
          </p:cNvPicPr>
          <p:nvPr/>
        </p:nvPicPr>
        <p:blipFill>
          <a:blip r:embed="rId2"/>
          <a:stretch>
            <a:fillRect/>
          </a:stretch>
        </p:blipFill>
        <p:spPr>
          <a:xfrm>
            <a:off x="5434488" y="582454"/>
            <a:ext cx="3357562" cy="2470309"/>
          </a:xfrm>
          <a:prstGeom prst="rect">
            <a:avLst/>
          </a:prstGeom>
        </p:spPr>
      </p:pic>
      <p:sp>
        <p:nvSpPr>
          <p:cNvPr id="2" name="文本框 1"/>
          <p:cNvSpPr txBox="1"/>
          <p:nvPr/>
        </p:nvSpPr>
        <p:spPr>
          <a:xfrm>
            <a:off x="349091" y="317659"/>
            <a:ext cx="8511539" cy="622459"/>
          </a:xfrm>
          <a:prstGeom prst="rect">
            <a:avLst/>
          </a:prstGeom>
          <a:noFill/>
        </p:spPr>
        <p:txBody>
          <a:bodyPr wrap="square" rtlCol="0" anchor="t">
            <a:spAutoFit/>
          </a:bodyPr>
          <a:lstStyle>
            <a:defPPr algn="l" rtl="0" eaLnBrk="1" hangingPunct="0">
              <a:defRPr kumimoji="0" lang="zh-CN"/>
            </a:defPPr>
          </a:lstStyle>
          <a:p>
            <a:r>
              <a:rPr lang="zh-CN" altLang="en-US" sz="1800" b="1">
                <a:latin typeface="宋体" panose="02010600030101010101" pitchFamily="2" charset="-122"/>
                <a:ea typeface="宋体" panose="02010600030101010101" pitchFamily="2" charset="-122"/>
                <a:cs typeface="宋体" panose="02010600030101010101" pitchFamily="2" charset="-122"/>
              </a:rPr>
              <a:t>（2020·聊城）等高线地形图可以帮助我们判断某个地区的地形类型、地势高低等，它是我们野外考察的好帮手。读下图完成1～2题。</a:t>
            </a:r>
          </a:p>
        </p:txBody>
      </p:sp>
      <p:sp>
        <p:nvSpPr>
          <p:cNvPr id="4" name="文本框 3"/>
          <p:cNvSpPr txBox="1"/>
          <p:nvPr/>
        </p:nvSpPr>
        <p:spPr>
          <a:xfrm>
            <a:off x="437197" y="940117"/>
            <a:ext cx="5179219" cy="1866900"/>
          </a:xfrm>
          <a:prstGeom prst="rect">
            <a:avLst/>
          </a:prstGeom>
          <a:noFill/>
        </p:spPr>
        <p:txBody>
          <a:bodyPr wrap="square" rtlCol="0" anchor="t">
            <a:spAutoFit/>
          </a:bodyPr>
          <a:lstStyle>
            <a:defPPr algn="l" rtl="0" eaLnBrk="1" hangingPunct="0">
              <a:defRPr kumimoji="0" lang="zh-CN"/>
            </a:defPPr>
          </a:lstStyle>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1</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该地区的地形类型是（</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平原     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高原    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丘陵        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盆地</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2</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关于该地区的描述，不正确的是（</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地处北温带          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气候干旱</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土壤肥沃            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农业发达</a:t>
            </a:r>
          </a:p>
        </p:txBody>
      </p:sp>
      <p:sp>
        <p:nvSpPr>
          <p:cNvPr id="5" name="文本框 4"/>
          <p:cNvSpPr txBox="1"/>
          <p:nvPr/>
        </p:nvSpPr>
        <p:spPr>
          <a:xfrm>
            <a:off x="3189447" y="940117"/>
            <a:ext cx="349568" cy="391477"/>
          </a:xfrm>
          <a:prstGeom prst="rect">
            <a:avLst/>
          </a:prstGeom>
          <a:noFill/>
        </p:spPr>
        <p:txBody>
          <a:bodyPr wrap="square" rtlCol="0" anchor="t">
            <a:spAutoFit/>
          </a:bodyPr>
          <a:lstStyle>
            <a:defPPr algn="l" rtl="0" eaLnBrk="1" hangingPunct="0">
              <a:defRPr kumimoji="0" lang="zh-CN"/>
            </a:defPPr>
          </a:lstStyle>
          <a:p>
            <a:r>
              <a:rPr lang="zh-CN" altLang="en-US" sz="2100" b="1">
                <a:solidFill>
                  <a:srgbClr val="FF0000"/>
                </a:solidFill>
              </a:rPr>
              <a:t>D</a:t>
            </a:r>
          </a:p>
        </p:txBody>
      </p:sp>
      <p:sp>
        <p:nvSpPr>
          <p:cNvPr id="7" name="文本框 6"/>
          <p:cNvSpPr txBox="1"/>
          <p:nvPr/>
        </p:nvSpPr>
        <p:spPr>
          <a:xfrm>
            <a:off x="4321493" y="1677829"/>
            <a:ext cx="316706" cy="391477"/>
          </a:xfrm>
          <a:prstGeom prst="rect">
            <a:avLst/>
          </a:prstGeom>
          <a:noFill/>
        </p:spPr>
        <p:txBody>
          <a:bodyPr wrap="square" rtlCol="0" anchor="t">
            <a:spAutoFit/>
          </a:bodyPr>
          <a:lstStyle>
            <a:defPPr algn="l" rtl="0" eaLnBrk="1" hangingPunct="0">
              <a:defRPr kumimoji="0" lang="zh-CN"/>
            </a:defPPr>
          </a:lstStyle>
          <a:p>
            <a:r>
              <a:rPr lang="zh-CN" altLang="en-US" sz="2100" b="1">
                <a:solidFill>
                  <a:srgbClr val="FF0000"/>
                </a:solidFill>
              </a:rPr>
              <a:t>B</a:t>
            </a:r>
          </a:p>
        </p:txBody>
      </p:sp>
      <p:sp>
        <p:nvSpPr>
          <p:cNvPr id="8" name="文本框 7"/>
          <p:cNvSpPr txBox="1"/>
          <p:nvPr/>
        </p:nvSpPr>
        <p:spPr>
          <a:xfrm>
            <a:off x="530066" y="3097530"/>
            <a:ext cx="8330564" cy="1729740"/>
          </a:xfrm>
          <a:prstGeom prst="rect">
            <a:avLst/>
          </a:prstGeom>
          <a:noFill/>
        </p:spPr>
        <p:txBody>
          <a:bodyPr wrap="square" rtlCol="0" anchor="t">
            <a:spAutoFit/>
          </a:bodyPr>
          <a:lstStyle>
            <a:defPPr algn="l" rtl="0" eaLnBrk="1" hangingPunct="0">
              <a:defRPr kumimoji="0" lang="zh-CN"/>
            </a:defPPr>
          </a:lstStyle>
          <a:p>
            <a:pPr>
              <a:lnSpc>
                <a:spcPct val="120000"/>
              </a:lnSpc>
            </a:pPr>
            <a:r>
              <a:rPr lang="en-US" alt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    </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解析：本题组主要考查等高线地形图的判读及四川盆地的自然和人文地理特征的相关知识。第1题，由图中等高线的数值及变化可知，该地区为盆地地形。第2题，由图示地区的经纬度位置可知，该地为四川盆地，由纬度知其位于北温带，四川盆地是我国重要的农业区，土壤肥沃，农业发达，该地位于亚热带季风气候区，降水丰富。故1选D，2选B。</a:t>
            </a: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 presetClass="entr" presetSubtype="4" fill="hold" grpId="1"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ppt_x"/>
                                          </p:val>
                                        </p:tav>
                                        <p:tav tm="100000">
                                          <p:val>
                                            <p:strVal val="#ppt_x"/>
                                          </p:val>
                                        </p:tav>
                                      </p:tavLst>
                                    </p:anim>
                                    <p:anim calcmode="lin" valueType="num">
                                      <p:cBhvr additive="base">
                                        <p:cTn id="1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4" presetClass="entr" presetSubtype="16" fill="hold" nodeType="clickEffect">
                                  <p:stCondLst>
                                    <p:cond delay="0"/>
                                  </p:stCondLst>
                                  <p:childTnLst>
                                    <p:set>
                                      <p:cBhvr>
                                        <p:cTn id="20" dur="1" fill="hold">
                                          <p:stCondLst>
                                            <p:cond delay="0"/>
                                          </p:stCondLst>
                                        </p:cTn>
                                        <p:tgtEl>
                                          <p:spTgt spid="8">
                                            <p:txEl>
                                              <p:pRg st="0" end="0"/>
                                            </p:txEl>
                                          </p:spTgt>
                                        </p:tgtEl>
                                        <p:attrNameLst>
                                          <p:attrName>style.visibility</p:attrName>
                                        </p:attrNameLst>
                                      </p:cBhvr>
                                      <p:to>
                                        <p:strVal val="visible"/>
                                      </p:to>
                                    </p:set>
                                    <p:animEffect transition="in" filter="box(in)">
                                      <p:cBhvr>
                                        <p:cTn id="21" dur="20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1"/>
    </p:bldLst>
  </p:timing>
</p:sld>
</file>

<file path=ppt/slides/slide1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9" name="文本框 8"/>
          <p:cNvSpPr txBox="1"/>
          <p:nvPr/>
        </p:nvSpPr>
        <p:spPr>
          <a:xfrm>
            <a:off x="327660" y="704374"/>
            <a:ext cx="8587263" cy="1314926"/>
          </a:xfrm>
          <a:prstGeom prst="rect">
            <a:avLst/>
          </a:prstGeom>
          <a:noFill/>
        </p:spPr>
        <p:txBody>
          <a:bodyPr wrap="square" rtlCol="0" anchor="t">
            <a:spAutoFit/>
          </a:bodyPr>
          <a:lstStyle>
            <a:defPPr algn="l" rtl="0" eaLnBrk="1" hangingPunct="0">
              <a:defRPr kumimoji="0" lang="zh-CN"/>
            </a:defPPr>
          </a:lstStyle>
          <a:p>
            <a:pPr>
              <a:lnSpc>
                <a:spcPct val="150000"/>
              </a:lnSpc>
            </a:pPr>
            <a:r>
              <a:rPr lang="en-US" altLang="zh-CN" sz="1800" b="1">
                <a:latin typeface="宋体" panose="02010600030101010101" pitchFamily="2" charset="-122"/>
                <a:ea typeface="宋体" panose="02010600030101010101" pitchFamily="2" charset="-122"/>
                <a:cs typeface="宋体" panose="02010600030101010101" pitchFamily="2" charset="-122"/>
              </a:rPr>
              <a:t>3.</a:t>
            </a:r>
            <a:r>
              <a:rPr lang="zh-CN" altLang="en-US" sz="1800" b="1">
                <a:latin typeface="宋体" panose="02010600030101010101" pitchFamily="2" charset="-122"/>
                <a:ea typeface="宋体" panose="02010600030101010101" pitchFamily="2" charset="-122"/>
                <a:cs typeface="宋体" panose="02010600030101010101" pitchFamily="2" charset="-122"/>
              </a:rPr>
              <a:t>（2020·铁岭）我国南方地区传统民居的屋顶坡度比较大，主要是为了（</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a:t>
            </a:r>
          </a:p>
          <a:p>
            <a:pPr>
              <a:lnSpc>
                <a:spcPct val="150000"/>
              </a:lnSpc>
            </a:pP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便于晾晒东西         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便于雨水下泄        </a:t>
            </a:r>
          </a:p>
          <a:p>
            <a:pPr>
              <a:lnSpc>
                <a:spcPct val="150000"/>
              </a:lnSpc>
            </a:pP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便于防寒保暖     </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   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便于通风散热</a:t>
            </a:r>
          </a:p>
        </p:txBody>
      </p:sp>
      <p:sp>
        <p:nvSpPr>
          <p:cNvPr id="10" name="文本框 9"/>
          <p:cNvSpPr txBox="1"/>
          <p:nvPr/>
        </p:nvSpPr>
        <p:spPr>
          <a:xfrm>
            <a:off x="8057198" y="621982"/>
            <a:ext cx="341948" cy="552926"/>
          </a:xfrm>
          <a:prstGeom prst="rect">
            <a:avLst/>
          </a:prstGeom>
          <a:noFill/>
        </p:spPr>
        <p:txBody>
          <a:bodyPr wrap="square" rtlCol="0" anchor="t">
            <a:spAutoFit/>
          </a:bodyPr>
          <a:lstStyle>
            <a:defPPr algn="l" rtl="0" eaLnBrk="1" hangingPunct="0">
              <a:defRPr kumimoji="0" lang="zh-CN"/>
            </a:defPPr>
          </a:lstStyle>
          <a:p>
            <a:pPr>
              <a:lnSpc>
                <a:spcPct val="150000"/>
              </a:lnSpc>
            </a:pPr>
            <a:r>
              <a:rPr lang="zh-CN" altLang="en-US" sz="2100" b="1">
                <a:solidFill>
                  <a:srgbClr val="FF0000"/>
                </a:solidFill>
                <a:latin typeface="微软雅黑" panose="020b0503020204020204" pitchFamily="34" charset="-122"/>
                <a:ea typeface="微软雅黑" panose="020b0503020204020204" pitchFamily="34" charset="-122"/>
              </a:rPr>
              <a:t>B</a:t>
            </a:r>
          </a:p>
        </p:txBody>
      </p:sp>
      <p:sp>
        <p:nvSpPr>
          <p:cNvPr id="11" name="文本框 10"/>
          <p:cNvSpPr txBox="1"/>
          <p:nvPr/>
        </p:nvSpPr>
        <p:spPr>
          <a:xfrm>
            <a:off x="752951" y="2206942"/>
            <a:ext cx="7482363" cy="899160"/>
          </a:xfrm>
          <a:prstGeom prst="rect">
            <a:avLst/>
          </a:prstGeom>
          <a:noFill/>
        </p:spPr>
        <p:txBody>
          <a:bodyPr wrap="square" rtlCol="0" anchor="t">
            <a:spAutoFit/>
          </a:bodyPr>
          <a:lstStyle>
            <a:defPPr algn="l" rtl="0" eaLnBrk="1" hangingPunct="0">
              <a:defRPr kumimoji="0" lang="zh-CN"/>
            </a:defPPr>
          </a:lstStyle>
          <a:p>
            <a:pPr>
              <a:lnSpc>
                <a:spcPct val="150000"/>
              </a:lnSpc>
            </a:pPr>
            <a:r>
              <a:rPr lang="en-US" alt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    </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解析：本题考查南方地区的人文特征的相关知识。南方地区年降水量在800毫米以上，传统民居的屋顶坡度比较大，便于雨水下泄。故选B。</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2000"/>
                                        <p:tgtEl>
                                          <p:spTgt spid="9"/>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 presetClass="entr" presetSubtype="4" fill="hold" grpId="1"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indefinite"/>
                            </p:stCondLst>
                          </p:cTn>
                        </p:par>
                        <p:par>
                          <p:cTn id="17" fill="hold" nodeType="afterGroup">
                            <p:stCondLst>
                              <p:cond delay="0"/>
                            </p:stCondLst>
                            <p:childTnLst>
                              <p:par>
                                <p:cTn id="18" presetID="4" presetClass="entr" presetSubtype="16" fill="hold" nodeType="clickEffect">
                                  <p:stCondLst>
                                    <p:cond delay="0"/>
                                  </p:stCondLst>
                                  <p:childTnLst>
                                    <p:set>
                                      <p:cBhvr>
                                        <p:cTn id="19" dur="1" fill="hold">
                                          <p:stCondLst>
                                            <p:cond delay="0"/>
                                          </p:stCondLst>
                                        </p:cTn>
                                        <p:tgtEl>
                                          <p:spTgt spid="11">
                                            <p:txEl>
                                              <p:pRg st="0" end="0"/>
                                            </p:txEl>
                                          </p:spTgt>
                                        </p:tgtEl>
                                        <p:attrNameLst>
                                          <p:attrName>style.visibility</p:attrName>
                                        </p:attrNameLst>
                                      </p:cBhvr>
                                      <p:to>
                                        <p:strVal val="visible"/>
                                      </p:to>
                                    </p:set>
                                    <p:animEffect transition="in" filter="box(in)">
                                      <p:cBhvr>
                                        <p:cTn id="20" dur="20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1"/>
    </p:bldLst>
  </p:timing>
</p:sld>
</file>

<file path=ppt/slides/slide1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487204" y="320040"/>
            <a:ext cx="8066723" cy="677227"/>
          </a:xfrm>
          <a:prstGeom prst="rect">
            <a:avLst/>
          </a:prstGeom>
          <a:noFill/>
        </p:spPr>
        <p:txBody>
          <a:bodyPr wrap="square" rtlCol="0" anchor="t">
            <a:spAutoFit/>
          </a:bodyPr>
          <a:lstStyle>
            <a:defPPr algn="l" rtl="0" eaLnBrk="1" hangingPunct="0">
              <a:defRPr kumimoji="0" lang="zh-CN"/>
            </a:defPPr>
          </a:lstStyle>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（2020·滨州）2019年12月1日，中共中央、国务院印发了《长江三角洲区域一体化发展规划纲要》。读图完成</a:t>
            </a:r>
            <a:r>
              <a:rPr lang="en-US" altLang="zh-CN" sz="1800" b="1">
                <a:latin typeface="宋体" panose="02010600030101010101" pitchFamily="2" charset="-122"/>
                <a:ea typeface="宋体" panose="02010600030101010101" pitchFamily="2" charset="-122"/>
                <a:cs typeface="宋体" panose="02010600030101010101" pitchFamily="2" charset="-122"/>
              </a:rPr>
              <a:t>4</a:t>
            </a:r>
            <a:r>
              <a:rPr lang="zh-CN" altLang="en-US" sz="1800" b="1">
                <a:latin typeface="宋体" panose="02010600030101010101" pitchFamily="2" charset="-122"/>
                <a:ea typeface="宋体" panose="02010600030101010101" pitchFamily="2" charset="-122"/>
                <a:cs typeface="宋体" panose="02010600030101010101" pitchFamily="2" charset="-122"/>
              </a:rPr>
              <a:t>～</a:t>
            </a:r>
            <a:r>
              <a:rPr lang="en-US" altLang="zh-CN" sz="1800" b="1">
                <a:latin typeface="宋体" panose="02010600030101010101" pitchFamily="2" charset="-122"/>
                <a:ea typeface="宋体" panose="02010600030101010101" pitchFamily="2" charset="-122"/>
                <a:cs typeface="宋体" panose="02010600030101010101" pitchFamily="2" charset="-122"/>
              </a:rPr>
              <a:t>5</a:t>
            </a:r>
            <a:r>
              <a:rPr lang="zh-CN" altLang="en-US" sz="1800" b="1">
                <a:latin typeface="宋体" panose="02010600030101010101" pitchFamily="2" charset="-122"/>
                <a:ea typeface="宋体" panose="02010600030101010101" pitchFamily="2" charset="-122"/>
                <a:cs typeface="宋体" panose="02010600030101010101" pitchFamily="2" charset="-122"/>
              </a:rPr>
              <a:t>题。</a:t>
            </a:r>
          </a:p>
        </p:txBody>
      </p:sp>
      <p:pic>
        <p:nvPicPr>
          <p:cNvPr id="3" name="图片 2" descr="截图20210216191254"/>
          <p:cNvPicPr>
            <a:picLocks noChangeAspect="1"/>
          </p:cNvPicPr>
          <p:nvPr/>
        </p:nvPicPr>
        <p:blipFill>
          <a:blip r:embed="rId2"/>
          <a:stretch>
            <a:fillRect/>
          </a:stretch>
        </p:blipFill>
        <p:spPr>
          <a:xfrm>
            <a:off x="5679282" y="1129189"/>
            <a:ext cx="3186589" cy="2310765"/>
          </a:xfrm>
          <a:prstGeom prst="rect">
            <a:avLst/>
          </a:prstGeom>
        </p:spPr>
      </p:pic>
      <p:sp>
        <p:nvSpPr>
          <p:cNvPr id="4" name="文本框 3"/>
          <p:cNvSpPr txBox="1"/>
          <p:nvPr/>
        </p:nvSpPr>
        <p:spPr>
          <a:xfrm>
            <a:off x="487204" y="997268"/>
            <a:ext cx="5696426" cy="3665696"/>
          </a:xfrm>
          <a:prstGeom prst="rect">
            <a:avLst/>
          </a:prstGeom>
          <a:noFill/>
        </p:spPr>
        <p:txBody>
          <a:bodyPr wrap="square" rtlCol="0" anchor="t">
            <a:spAutoFit/>
          </a:bodyPr>
          <a:lstStyle>
            <a:defPPr algn="l" rtl="0" eaLnBrk="1" hangingPunct="0">
              <a:defRPr kumimoji="0" lang="zh-CN"/>
            </a:defPPr>
          </a:lstStyle>
          <a:p>
            <a:pPr>
              <a:lnSpc>
                <a:spcPct val="130000"/>
              </a:lnSpc>
            </a:pPr>
            <a:r>
              <a:rPr lang="en-US" altLang="zh-CN" sz="1800" b="1">
                <a:latin typeface="宋体" panose="02010600030101010101" pitchFamily="2" charset="-122"/>
                <a:ea typeface="宋体" panose="02010600030101010101" pitchFamily="2" charset="-122"/>
                <a:cs typeface="宋体" panose="02010600030101010101" pitchFamily="2" charset="-122"/>
              </a:rPr>
              <a:t>4.</a:t>
            </a:r>
            <a:r>
              <a:rPr lang="zh-CN" altLang="en-US" sz="1800" b="1">
                <a:latin typeface="宋体" panose="02010600030101010101" pitchFamily="2" charset="-122"/>
                <a:ea typeface="宋体" panose="02010600030101010101" pitchFamily="2" charset="-122"/>
                <a:cs typeface="宋体" panose="02010600030101010101" pitchFamily="2" charset="-122"/>
              </a:rPr>
              <a:t>关于长江三角洲区域的描述，不正确的是（   ）</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中国综合实力最强的区域</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南京是本区的核心城市</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我国四大高新技术产业密集区之一</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河网纵横，是著名的鱼米之乡</a:t>
            </a:r>
          </a:p>
          <a:p>
            <a:pPr>
              <a:lnSpc>
                <a:spcPct val="130000"/>
              </a:lnSpc>
            </a:pPr>
            <a:r>
              <a:rPr lang="en-US" altLang="zh-CN" sz="1800" b="1">
                <a:latin typeface="宋体" panose="02010600030101010101" pitchFamily="2" charset="-122"/>
                <a:ea typeface="宋体" panose="02010600030101010101" pitchFamily="2" charset="-122"/>
                <a:cs typeface="宋体" panose="02010600030101010101" pitchFamily="2" charset="-122"/>
              </a:rPr>
              <a:t>5.</a:t>
            </a:r>
            <a:r>
              <a:rPr lang="zh-CN" altLang="en-US" sz="1800" b="1">
                <a:latin typeface="宋体" panose="02010600030101010101" pitchFamily="2" charset="-122"/>
                <a:ea typeface="宋体" panose="02010600030101010101" pitchFamily="2" charset="-122"/>
                <a:cs typeface="宋体" panose="02010600030101010101" pitchFamily="2" charset="-122"/>
              </a:rPr>
              <a:t>关于图中交通运输的说法，正确的是（   ）</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图中的三条铁路线是京沪线、京九线、沪昆线</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上海既是京杭运河上的港口，也是远洋运输的枢纽</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该地区已形成密集的立体交通运输网络</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图中所示我国五种主要交通运输方式齐全</a:t>
            </a:r>
          </a:p>
        </p:txBody>
      </p:sp>
      <p:sp>
        <p:nvSpPr>
          <p:cNvPr id="5" name="文本框 4"/>
          <p:cNvSpPr txBox="1"/>
          <p:nvPr/>
        </p:nvSpPr>
        <p:spPr>
          <a:xfrm>
            <a:off x="5122545" y="1042511"/>
            <a:ext cx="381952" cy="391477"/>
          </a:xfrm>
          <a:prstGeom prst="rect">
            <a:avLst/>
          </a:prstGeom>
          <a:noFill/>
        </p:spPr>
        <p:txBody>
          <a:bodyPr wrap="square" rtlCol="0" anchor="t">
            <a:spAutoFit/>
          </a:bodyPr>
          <a:lstStyle>
            <a:defPPr algn="l" rtl="0" eaLnBrk="1" hangingPunct="0">
              <a:defRPr kumimoji="0" lang="zh-CN"/>
            </a:defPPr>
          </a:lstStyle>
          <a:p>
            <a:r>
              <a:rPr lang="zh-CN" altLang="en-US" sz="2100" b="1">
                <a:solidFill>
                  <a:srgbClr val="FF0000"/>
                </a:solidFill>
              </a:rPr>
              <a:t>B</a:t>
            </a:r>
          </a:p>
        </p:txBody>
      </p:sp>
      <p:sp>
        <p:nvSpPr>
          <p:cNvPr id="7" name="文本框 6"/>
          <p:cNvSpPr txBox="1"/>
          <p:nvPr/>
        </p:nvSpPr>
        <p:spPr>
          <a:xfrm>
            <a:off x="4680585" y="2785586"/>
            <a:ext cx="366712" cy="391477"/>
          </a:xfrm>
          <a:prstGeom prst="rect">
            <a:avLst/>
          </a:prstGeom>
          <a:noFill/>
        </p:spPr>
        <p:txBody>
          <a:bodyPr wrap="square" rtlCol="0" anchor="t">
            <a:spAutoFit/>
          </a:bodyPr>
          <a:lstStyle>
            <a:defPPr algn="l" rtl="0" eaLnBrk="1" hangingPunct="0">
              <a:defRPr kumimoji="0" lang="zh-CN"/>
            </a:defPPr>
          </a:lstStyle>
          <a:p>
            <a:r>
              <a:rPr lang="zh-CN" altLang="en-US" sz="2100" b="1">
                <a:solidFill>
                  <a:srgbClr val="FF0000"/>
                </a:solidFill>
              </a:rPr>
              <a:t>C</a:t>
            </a:r>
          </a:p>
        </p:txBody>
      </p:sp>
      <p:sp>
        <p:nvSpPr>
          <p:cNvPr id="8" name="文本框 7"/>
          <p:cNvSpPr txBox="1"/>
          <p:nvPr/>
        </p:nvSpPr>
        <p:spPr>
          <a:xfrm>
            <a:off x="278130" y="4196715"/>
            <a:ext cx="8588217" cy="89916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nchor="t">
            <a:spAutoFit/>
          </a:bodyP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r>
              <a:rPr lang="en-US" altLang="zh-CN" sz="1800" b="1">
                <a:solidFill>
                  <a:schemeClr val="bg1"/>
                </a:solidFill>
                <a:latin typeface="宋体" panose="02010600030101010101" pitchFamily="2" charset="-122"/>
                <a:ea typeface="宋体" panose="02010600030101010101" pitchFamily="2" charset="-122"/>
                <a:cs typeface="宋体" panose="02010600030101010101" pitchFamily="2" charset="-122"/>
              </a:rPr>
              <a:t>    </a:t>
            </a:r>
            <a:r>
              <a:rPr lang="zh-CN" altLang="en-US" sz="1800" b="1">
                <a:solidFill>
                  <a:schemeClr val="bg1"/>
                </a:solidFill>
                <a:latin typeface="宋体" panose="02010600030101010101" pitchFamily="2" charset="-122"/>
                <a:ea typeface="宋体" panose="02010600030101010101" pitchFamily="2" charset="-122"/>
                <a:cs typeface="宋体" panose="02010600030101010101" pitchFamily="2" charset="-122"/>
              </a:rPr>
              <a:t>解析：本题组主要考查长江三角洲区域的相关知识。第</a:t>
            </a:r>
            <a:r>
              <a:rPr lang="en-US" altLang="zh-CN" sz="1800" b="1">
                <a:solidFill>
                  <a:schemeClr val="bg1"/>
                </a:solidFill>
                <a:latin typeface="宋体" panose="02010600030101010101" pitchFamily="2" charset="-122"/>
                <a:ea typeface="宋体" panose="02010600030101010101" pitchFamily="2" charset="-122"/>
                <a:cs typeface="宋体" panose="02010600030101010101" pitchFamily="2" charset="-122"/>
              </a:rPr>
              <a:t>4</a:t>
            </a:r>
            <a:r>
              <a:rPr lang="zh-CN" altLang="en-US" sz="1800" b="1">
                <a:solidFill>
                  <a:schemeClr val="bg1"/>
                </a:solidFill>
                <a:latin typeface="宋体" panose="02010600030101010101" pitchFamily="2" charset="-122"/>
                <a:ea typeface="宋体" panose="02010600030101010101" pitchFamily="2" charset="-122"/>
                <a:cs typeface="宋体" panose="02010600030101010101" pitchFamily="2" charset="-122"/>
              </a:rPr>
              <a:t>题，上海是长江三角洲区域的核心城市，南京是北翼的中心城市。第</a:t>
            </a:r>
            <a:r>
              <a:rPr lang="en-US" altLang="zh-CN" sz="1800" b="1">
                <a:solidFill>
                  <a:schemeClr val="bg1"/>
                </a:solidFill>
                <a:latin typeface="宋体" panose="02010600030101010101" pitchFamily="2" charset="-122"/>
                <a:ea typeface="宋体" panose="02010600030101010101" pitchFamily="2" charset="-122"/>
                <a:cs typeface="宋体" panose="02010600030101010101" pitchFamily="2" charset="-122"/>
              </a:rPr>
              <a:t>5</a:t>
            </a:r>
            <a:r>
              <a:rPr lang="zh-CN" altLang="en-US" sz="1800" b="1">
                <a:solidFill>
                  <a:schemeClr val="bg1"/>
                </a:solidFill>
                <a:latin typeface="宋体" panose="02010600030101010101" pitchFamily="2" charset="-122"/>
                <a:ea typeface="宋体" panose="02010600030101010101" pitchFamily="2" charset="-122"/>
                <a:cs typeface="宋体" panose="02010600030101010101" pitchFamily="2" charset="-122"/>
              </a:rPr>
              <a:t>题，京九铁路不经过长江三角洲区域，上海不位于京杭运河沿线，图中没有显示管道运输。故</a:t>
            </a:r>
            <a:r>
              <a:rPr lang="en-US" altLang="zh-CN" sz="1800" b="1">
                <a:solidFill>
                  <a:schemeClr val="bg1"/>
                </a:solidFill>
                <a:latin typeface="宋体" panose="02010600030101010101" pitchFamily="2" charset="-122"/>
                <a:ea typeface="宋体" panose="02010600030101010101" pitchFamily="2" charset="-122"/>
                <a:cs typeface="宋体" panose="02010600030101010101" pitchFamily="2" charset="-122"/>
              </a:rPr>
              <a:t>4</a:t>
            </a:r>
            <a:r>
              <a:rPr lang="zh-CN" altLang="en-US" sz="1800" b="1">
                <a:solidFill>
                  <a:schemeClr val="bg1"/>
                </a:solidFill>
                <a:latin typeface="宋体" panose="02010600030101010101" pitchFamily="2" charset="-122"/>
                <a:ea typeface="宋体" panose="02010600030101010101" pitchFamily="2" charset="-122"/>
                <a:cs typeface="宋体" panose="02010600030101010101" pitchFamily="2" charset="-122"/>
              </a:rPr>
              <a:t>选B，</a:t>
            </a:r>
            <a:r>
              <a:rPr lang="en-US" altLang="zh-CN" sz="1800" b="1">
                <a:solidFill>
                  <a:schemeClr val="bg1"/>
                </a:solidFill>
                <a:latin typeface="宋体" panose="02010600030101010101" pitchFamily="2" charset="-122"/>
                <a:ea typeface="宋体" panose="02010600030101010101" pitchFamily="2" charset="-122"/>
                <a:cs typeface="宋体" panose="02010600030101010101" pitchFamily="2" charset="-122"/>
              </a:rPr>
              <a:t>5</a:t>
            </a:r>
            <a:r>
              <a:rPr lang="zh-CN" altLang="en-US" sz="1800" b="1">
                <a:solidFill>
                  <a:schemeClr val="bg1"/>
                </a:solidFill>
                <a:latin typeface="宋体" panose="02010600030101010101" pitchFamily="2" charset="-122"/>
                <a:ea typeface="宋体" panose="02010600030101010101" pitchFamily="2" charset="-122"/>
                <a:cs typeface="宋体" panose="02010600030101010101" pitchFamily="2" charset="-122"/>
              </a:rPr>
              <a:t>选C。</a:t>
            </a: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 presetClass="entr" presetSubtype="4" fill="hold" grpId="1"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ppt_x"/>
                                          </p:val>
                                        </p:tav>
                                        <p:tav tm="100000">
                                          <p:val>
                                            <p:strVal val="#ppt_x"/>
                                          </p:val>
                                        </p:tav>
                                      </p:tavLst>
                                    </p:anim>
                                    <p:anim calcmode="lin" valueType="num">
                                      <p:cBhvr additive="base">
                                        <p:cTn id="1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1" presetClass="entr" presetSubtype="0" fill="hold" grpId="2"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1"/>
      <p:bldP spid="8" grpId="2"/>
      <p:bldP spid="8" grpId="3"/>
    </p:bldLst>
  </p:timing>
</p:sld>
</file>

<file path=ppt/slides/slide1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6" name="矩形 5"/>
          <p:cNvSpPr/>
          <p:nvPr/>
        </p:nvSpPr>
        <p:spPr>
          <a:xfrm>
            <a:off x="278130" y="266224"/>
            <a:ext cx="8587739" cy="4611529"/>
          </a:xfrm>
          <a:prstGeom prst="rect">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sz="1350"/>
          </a:p>
        </p:txBody>
      </p:sp>
      <p:sp>
        <p:nvSpPr>
          <p:cNvPr id="2" name="文本框 1"/>
          <p:cNvSpPr txBox="1"/>
          <p:nvPr/>
        </p:nvSpPr>
        <p:spPr>
          <a:xfrm>
            <a:off x="456247" y="266224"/>
            <a:ext cx="8101488" cy="1065371"/>
          </a:xfrm>
          <a:prstGeom prst="rect">
            <a:avLst/>
          </a:prstGeom>
          <a:noFill/>
        </p:spPr>
        <p:txBody>
          <a:bodyPr wrap="square" rtlCol="0" anchor="t">
            <a:spAutoFit/>
          </a:bodyPr>
          <a:lstStyle>
            <a:defPPr algn="l" rtl="0" eaLnBrk="1" hangingPunct="0">
              <a:defRPr kumimoji="0" lang="zh-CN"/>
            </a:defPPr>
          </a:lstStyle>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（2020·石家庄）2019年12月20日，是澳门回归祖国20周年。20年来，澳门各领域取得长足发展，第三产业蓬勃发展，并逐渐发展为世界级旅游休闲中心。据此完成</a:t>
            </a:r>
            <a:r>
              <a:rPr lang="en-US" altLang="zh-CN" sz="1800" b="1">
                <a:latin typeface="宋体" panose="02010600030101010101" pitchFamily="2" charset="-122"/>
                <a:ea typeface="宋体" panose="02010600030101010101" pitchFamily="2" charset="-122"/>
                <a:cs typeface="宋体" panose="02010600030101010101" pitchFamily="2" charset="-122"/>
              </a:rPr>
              <a:t>6</a:t>
            </a:r>
            <a:r>
              <a:rPr lang="zh-CN" altLang="en-US" sz="1800" b="1">
                <a:latin typeface="宋体" panose="02010600030101010101" pitchFamily="2" charset="-122"/>
                <a:ea typeface="宋体" panose="02010600030101010101" pitchFamily="2" charset="-122"/>
                <a:cs typeface="宋体" panose="02010600030101010101" pitchFamily="2" charset="-122"/>
              </a:rPr>
              <a:t>~</a:t>
            </a:r>
            <a:r>
              <a:rPr lang="en-US" altLang="zh-CN" sz="1800" b="1">
                <a:latin typeface="宋体" panose="02010600030101010101" pitchFamily="2" charset="-122"/>
                <a:ea typeface="宋体" panose="02010600030101010101" pitchFamily="2" charset="-122"/>
                <a:cs typeface="宋体" panose="02010600030101010101" pitchFamily="2" charset="-122"/>
              </a:rPr>
              <a:t>8</a:t>
            </a:r>
            <a:r>
              <a:rPr lang="zh-CN" altLang="en-US" sz="1800" b="1">
                <a:latin typeface="宋体" panose="02010600030101010101" pitchFamily="2" charset="-122"/>
                <a:ea typeface="宋体" panose="02010600030101010101" pitchFamily="2" charset="-122"/>
                <a:cs typeface="宋体" panose="02010600030101010101" pitchFamily="2" charset="-122"/>
              </a:rPr>
              <a:t>题。</a:t>
            </a:r>
          </a:p>
        </p:txBody>
      </p:sp>
      <p:pic>
        <p:nvPicPr>
          <p:cNvPr id="3" name="图片 2" descr="截图20210216192305"/>
          <p:cNvPicPr>
            <a:picLocks noChangeAspect="1"/>
          </p:cNvPicPr>
          <p:nvPr/>
        </p:nvPicPr>
        <p:blipFill>
          <a:blip r:embed="rId2"/>
          <a:stretch>
            <a:fillRect/>
          </a:stretch>
        </p:blipFill>
        <p:spPr>
          <a:xfrm>
            <a:off x="4902994" y="894874"/>
            <a:ext cx="3898106" cy="2994184"/>
          </a:xfrm>
          <a:prstGeom prst="rect">
            <a:avLst/>
          </a:prstGeom>
        </p:spPr>
      </p:pic>
      <p:sp>
        <p:nvSpPr>
          <p:cNvPr id="4" name="文本框 3"/>
          <p:cNvSpPr txBox="1"/>
          <p:nvPr/>
        </p:nvSpPr>
        <p:spPr>
          <a:xfrm>
            <a:off x="418624" y="1253014"/>
            <a:ext cx="8495824" cy="3058954"/>
          </a:xfrm>
          <a:prstGeom prst="rect">
            <a:avLst/>
          </a:prstGeom>
          <a:noFill/>
        </p:spPr>
        <p:txBody>
          <a:bodyPr wrap="square" rtlCol="0" anchor="t">
            <a:spAutoFit/>
          </a:bodyPr>
          <a:lstStyle>
            <a:defPPr algn="l" rtl="0" eaLnBrk="1" hangingPunct="0">
              <a:defRPr kumimoji="0" lang="zh-CN"/>
            </a:defPPr>
          </a:lstStyle>
          <a:p>
            <a:pPr>
              <a:lnSpc>
                <a:spcPct val="120000"/>
              </a:lnSpc>
            </a:pPr>
            <a:r>
              <a:rPr lang="en-US" altLang="zh-CN" sz="1800" b="1">
                <a:latin typeface="宋体" panose="02010600030101010101" pitchFamily="2" charset="-122"/>
                <a:ea typeface="宋体" panose="02010600030101010101" pitchFamily="2" charset="-122"/>
                <a:cs typeface="宋体" panose="02010600030101010101" pitchFamily="2" charset="-122"/>
              </a:rPr>
              <a:t>6.</a:t>
            </a:r>
            <a:r>
              <a:rPr lang="zh-CN" altLang="en-US" sz="1800" b="1">
                <a:latin typeface="宋体" panose="02010600030101010101" pitchFamily="2" charset="-122"/>
                <a:ea typeface="宋体" panose="02010600030101010101" pitchFamily="2" charset="-122"/>
                <a:cs typeface="宋体" panose="02010600030101010101" pitchFamily="2" charset="-122"/>
              </a:rPr>
              <a:t>澳门（    ）</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位于长江入海口</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毗邻山东省和福建省</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由澳门半岛、氹仔岛和路环岛组成</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由横琴岛和澳门半岛组成</a:t>
            </a:r>
          </a:p>
          <a:p>
            <a:pPr>
              <a:lnSpc>
                <a:spcPct val="120000"/>
              </a:lnSpc>
            </a:pPr>
            <a:r>
              <a:rPr lang="en-US" altLang="zh-CN" sz="1800" b="1">
                <a:latin typeface="宋体" panose="02010600030101010101" pitchFamily="2" charset="-122"/>
                <a:ea typeface="宋体" panose="02010600030101010101" pitchFamily="2" charset="-122"/>
                <a:cs typeface="宋体" panose="02010600030101010101" pitchFamily="2" charset="-122"/>
              </a:rPr>
              <a:t>7.</a:t>
            </a:r>
            <a:r>
              <a:rPr lang="zh-CN" altLang="en-US" sz="1800" b="1">
                <a:latin typeface="宋体" panose="02010600030101010101" pitchFamily="2" charset="-122"/>
                <a:ea typeface="宋体" panose="02010600030101010101" pitchFamily="2" charset="-122"/>
                <a:cs typeface="宋体" panose="02010600030101010101" pitchFamily="2" charset="-122"/>
              </a:rPr>
              <a:t>澳门陆地面积在（</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增大   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减小</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不变 </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 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不能确定</a:t>
            </a:r>
          </a:p>
          <a:p>
            <a:pPr>
              <a:lnSpc>
                <a:spcPct val="120000"/>
              </a:lnSpc>
            </a:pPr>
            <a:r>
              <a:rPr lang="en-US" altLang="zh-CN" sz="1800" b="1">
                <a:latin typeface="宋体" panose="02010600030101010101" pitchFamily="2" charset="-122"/>
                <a:ea typeface="宋体" panose="02010600030101010101" pitchFamily="2" charset="-122"/>
                <a:cs typeface="宋体" panose="02010600030101010101" pitchFamily="2" charset="-122"/>
              </a:rPr>
              <a:t>8.</a:t>
            </a:r>
            <a:r>
              <a:rPr lang="zh-CN" altLang="en-US" sz="1800" b="1">
                <a:latin typeface="宋体" panose="02010600030101010101" pitchFamily="2" charset="-122"/>
                <a:ea typeface="宋体" panose="02010600030101010101" pitchFamily="2" charset="-122"/>
                <a:cs typeface="宋体" panose="02010600030101010101" pitchFamily="2" charset="-122"/>
              </a:rPr>
              <a:t>图中的建筑是澳门标志之一，是（ </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  ）</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妈阁庙            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金马碧鸡坊</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龙环葡韵        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大三巴牌坊</a:t>
            </a:r>
          </a:p>
        </p:txBody>
      </p:sp>
      <p:sp>
        <p:nvSpPr>
          <p:cNvPr id="5" name="文本框 4"/>
          <p:cNvSpPr txBox="1"/>
          <p:nvPr/>
        </p:nvSpPr>
        <p:spPr>
          <a:xfrm>
            <a:off x="1484947" y="1253014"/>
            <a:ext cx="327660" cy="391477"/>
          </a:xfrm>
          <a:prstGeom prst="rect">
            <a:avLst/>
          </a:prstGeom>
          <a:noFill/>
        </p:spPr>
        <p:txBody>
          <a:bodyPr wrap="square" rtlCol="0" anchor="t">
            <a:spAutoFit/>
          </a:bodyPr>
          <a:lstStyle>
            <a:defPPr algn="l" rtl="0" eaLnBrk="1" hangingPunct="0">
              <a:defRPr kumimoji="0" lang="zh-CN"/>
            </a:defPPr>
          </a:lstStyle>
          <a:p>
            <a:r>
              <a:rPr lang="zh-CN" altLang="en-US" sz="2100" b="1">
                <a:solidFill>
                  <a:srgbClr val="FF0000"/>
                </a:solidFill>
              </a:rPr>
              <a:t>C</a:t>
            </a:r>
          </a:p>
        </p:txBody>
      </p:sp>
      <p:sp>
        <p:nvSpPr>
          <p:cNvPr id="7" name="文本框 6"/>
          <p:cNvSpPr txBox="1"/>
          <p:nvPr/>
        </p:nvSpPr>
        <p:spPr>
          <a:xfrm>
            <a:off x="2671286" y="2943225"/>
            <a:ext cx="316706" cy="391477"/>
          </a:xfrm>
          <a:prstGeom prst="rect">
            <a:avLst/>
          </a:prstGeom>
          <a:noFill/>
        </p:spPr>
        <p:txBody>
          <a:bodyPr wrap="square" rtlCol="0" anchor="t">
            <a:spAutoFit/>
          </a:bodyPr>
          <a:lstStyle>
            <a:defPPr algn="l" rtl="0" eaLnBrk="1" hangingPunct="0">
              <a:defRPr kumimoji="0" lang="zh-CN"/>
            </a:defPPr>
          </a:lstStyle>
          <a:p>
            <a:r>
              <a:rPr lang="zh-CN" altLang="en-US" sz="2100" b="1">
                <a:solidFill>
                  <a:srgbClr val="FF0000"/>
                </a:solidFill>
              </a:rPr>
              <a:t>A</a:t>
            </a:r>
          </a:p>
        </p:txBody>
      </p:sp>
      <p:sp>
        <p:nvSpPr>
          <p:cNvPr id="8" name="文本框 7"/>
          <p:cNvSpPr txBox="1"/>
          <p:nvPr/>
        </p:nvSpPr>
        <p:spPr>
          <a:xfrm>
            <a:off x="4304824" y="3588544"/>
            <a:ext cx="404336" cy="391477"/>
          </a:xfrm>
          <a:prstGeom prst="rect">
            <a:avLst/>
          </a:prstGeom>
          <a:noFill/>
        </p:spPr>
        <p:txBody>
          <a:bodyPr wrap="square" rtlCol="0" anchor="t">
            <a:spAutoFit/>
          </a:bodyPr>
          <a:lstStyle>
            <a:defPPr algn="l" rtl="0" eaLnBrk="1" hangingPunct="0">
              <a:defRPr kumimoji="0" lang="zh-CN"/>
            </a:defPPr>
          </a:lstStyle>
          <a:p>
            <a:r>
              <a:rPr lang="zh-CN" altLang="en-US" sz="2100" b="1">
                <a:solidFill>
                  <a:srgbClr val="FF0000"/>
                </a:solidFill>
              </a:rPr>
              <a:t>D</a:t>
            </a: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 presetClass="entr" presetSubtype="4" fill="hold" grpId="1"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2" presetClass="entr" presetSubtype="4" fill="hold" grpId="2"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indefinite"/>
                            </p:stCondLst>
                          </p:cTn>
                        </p:par>
                        <p:par>
                          <p:cTn id="25" fill="hold" nodeType="afterGroup">
                            <p:stCondLst>
                              <p:cond delay="0"/>
                            </p:stCondLst>
                            <p:childTnLst>
                              <p:par>
                                <p:cTn id="26" presetID="2" presetClass="entr" presetSubtype="4" fill="hold" grpId="3" nodeType="click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fill="hold"/>
                                        <p:tgtEl>
                                          <p:spTgt spid="8"/>
                                        </p:tgtEl>
                                        <p:attrNameLst>
                                          <p:attrName>ppt_x</p:attrName>
                                        </p:attrNameLst>
                                      </p:cBhvr>
                                      <p:tavLst>
                                        <p:tav tm="0">
                                          <p:val>
                                            <p:strVal val="#ppt_x"/>
                                          </p:val>
                                        </p:tav>
                                        <p:tav tm="100000">
                                          <p:val>
                                            <p:strVal val="#ppt_x"/>
                                          </p:val>
                                        </p:tav>
                                      </p:tavLst>
                                    </p:anim>
                                    <p:anim calcmode="lin" valueType="num">
                                      <p:cBhvr additive="base">
                                        <p:cTn id="29"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1"/>
      <p:bldP spid="7" grpId="2"/>
      <p:bldP spid="8" grpId="3"/>
    </p:bldLst>
  </p:timing>
</p:sld>
</file>

<file path=ppt/slides/slide1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9" name="文本框 8"/>
          <p:cNvSpPr txBox="1"/>
          <p:nvPr/>
        </p:nvSpPr>
        <p:spPr>
          <a:xfrm>
            <a:off x="591979" y="340519"/>
            <a:ext cx="8052912" cy="1866900"/>
          </a:xfrm>
          <a:prstGeom prst="rect">
            <a:avLst/>
          </a:prstGeom>
          <a:noFill/>
        </p:spPr>
        <p:txBody>
          <a:bodyPr wrap="square" rtlCol="0" anchor="t">
            <a:spAutoFit/>
          </a:bodyPr>
          <a:lstStyle>
            <a:defPPr algn="l" rtl="0" eaLnBrk="1" hangingPunct="0">
              <a:defRPr kumimoji="0" lang="zh-CN"/>
            </a:defPPr>
          </a:lstStyle>
          <a:p>
            <a:pPr>
              <a:lnSpc>
                <a:spcPct val="130000"/>
              </a:lnSpc>
            </a:pPr>
            <a:r>
              <a:rPr lang="en-US" alt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    </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解析：本题组主要考查澳门的地理特征的相关知识。第</a:t>
            </a:r>
            <a:r>
              <a:rPr lang="en-US" alt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6</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题，澳门位于珠江口西侧，与珠海经济特区相邻，由澳门半岛、氹仔岛和路环岛三部分组成。第</a:t>
            </a:r>
            <a:r>
              <a:rPr lang="en-US" alt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7</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题，由于地狭人稠，澳门一直采取填海造陆，其陆地面积在不断扩大。第</a:t>
            </a:r>
            <a:r>
              <a:rPr lang="en-US" alt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8</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题，澳门的标志性建筑是大三巴牌坊“三巴圣迹”是澳门八景之一，是闻名遐迩的澳门标志。故</a:t>
            </a:r>
            <a:r>
              <a:rPr lang="en-US" alt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6</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选C，</a:t>
            </a:r>
            <a:r>
              <a:rPr lang="en-US" alt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7</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选A，</a:t>
            </a:r>
            <a:r>
              <a:rPr lang="en-US" alt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8</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选D。</a:t>
            </a:r>
          </a:p>
        </p:txBody>
      </p:sp>
      <p:pic>
        <p:nvPicPr>
          <p:cNvPr id="3" name="图片 2" descr="截图20210216192305"/>
          <p:cNvPicPr>
            <a:picLocks noChangeAspect="1"/>
          </p:cNvPicPr>
          <p:nvPr/>
        </p:nvPicPr>
        <p:blipFill>
          <a:blip r:embed="rId2"/>
          <a:stretch>
            <a:fillRect/>
          </a:stretch>
        </p:blipFill>
        <p:spPr>
          <a:xfrm>
            <a:off x="4669631" y="1975485"/>
            <a:ext cx="3671888" cy="2820353"/>
          </a:xfrm>
          <a:prstGeom prst="rect">
            <a:avLst/>
          </a:prstGeom>
        </p:spPr>
      </p:pic>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8" presetClass="entr" presetSubtype="12"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strips(downLeft)">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555784" y="264795"/>
            <a:ext cx="8588217" cy="345281"/>
          </a:xfrm>
          <a:prstGeom prst="rect">
            <a:avLst/>
          </a:prstGeom>
          <a:noFill/>
        </p:spPr>
        <p:txBody>
          <a:bodyPr wrap="square" rtlCol="0" anchor="t">
            <a:spAutoFit/>
          </a:bodyPr>
          <a:lstStyle>
            <a:defPPr algn="l" rtl="0" eaLnBrk="1" hangingPunct="0">
              <a:defRPr kumimoji="0" lang="zh-CN"/>
            </a:defPPr>
          </a:lstStyle>
          <a:p>
            <a:r>
              <a:rPr lang="zh-CN" altLang="en-US" sz="1800" b="1">
                <a:latin typeface="宋体" panose="02010600030101010101" pitchFamily="2" charset="-122"/>
                <a:ea typeface="宋体" panose="02010600030101010101" pitchFamily="2" charset="-122"/>
                <a:cs typeface="宋体" panose="02010600030101010101" pitchFamily="2" charset="-122"/>
              </a:rPr>
              <a:t>（2020·遵义）下图示意沿北回归线台湾省地形剖面，据图回答</a:t>
            </a:r>
            <a:r>
              <a:rPr lang="en-US" altLang="zh-CN" sz="1800" b="1">
                <a:latin typeface="宋体" panose="02010600030101010101" pitchFamily="2" charset="-122"/>
                <a:ea typeface="宋体" panose="02010600030101010101" pitchFamily="2" charset="-122"/>
                <a:cs typeface="宋体" panose="02010600030101010101" pitchFamily="2" charset="-122"/>
              </a:rPr>
              <a:t>9</a:t>
            </a:r>
            <a:r>
              <a:rPr lang="zh-CN" altLang="en-US" sz="1800" b="1">
                <a:latin typeface="宋体" panose="02010600030101010101" pitchFamily="2" charset="-122"/>
                <a:ea typeface="宋体" panose="02010600030101010101" pitchFamily="2" charset="-122"/>
                <a:cs typeface="宋体" panose="02010600030101010101" pitchFamily="2" charset="-122"/>
              </a:rPr>
              <a:t>～1</a:t>
            </a:r>
            <a:r>
              <a:rPr lang="en-US" altLang="zh-CN" sz="1800" b="1">
                <a:latin typeface="宋体" panose="02010600030101010101" pitchFamily="2" charset="-122"/>
                <a:ea typeface="宋体" panose="02010600030101010101" pitchFamily="2" charset="-122"/>
                <a:cs typeface="宋体" panose="02010600030101010101" pitchFamily="2" charset="-122"/>
              </a:rPr>
              <a:t>0</a:t>
            </a:r>
            <a:r>
              <a:rPr lang="zh-CN" altLang="en-US" sz="1800" b="1">
                <a:latin typeface="宋体" panose="02010600030101010101" pitchFamily="2" charset="-122"/>
                <a:ea typeface="宋体" panose="02010600030101010101" pitchFamily="2" charset="-122"/>
                <a:cs typeface="宋体" panose="02010600030101010101" pitchFamily="2" charset="-122"/>
              </a:rPr>
              <a:t>题。</a:t>
            </a:r>
          </a:p>
        </p:txBody>
      </p:sp>
      <p:pic>
        <p:nvPicPr>
          <p:cNvPr id="3" name="图片 2" descr="截图20210216195523"/>
          <p:cNvPicPr>
            <a:picLocks noChangeAspect="1"/>
          </p:cNvPicPr>
          <p:nvPr/>
        </p:nvPicPr>
        <p:blipFill>
          <a:blip r:embed="rId2"/>
          <a:stretch>
            <a:fillRect/>
          </a:stretch>
        </p:blipFill>
        <p:spPr>
          <a:xfrm>
            <a:off x="4510087" y="758666"/>
            <a:ext cx="4399121" cy="1864042"/>
          </a:xfrm>
          <a:prstGeom prst="rect">
            <a:avLst/>
          </a:prstGeom>
        </p:spPr>
      </p:pic>
      <p:sp>
        <p:nvSpPr>
          <p:cNvPr id="4" name="文本框 3"/>
          <p:cNvSpPr txBox="1"/>
          <p:nvPr/>
        </p:nvSpPr>
        <p:spPr>
          <a:xfrm>
            <a:off x="470535" y="610076"/>
            <a:ext cx="4273391" cy="2394585"/>
          </a:xfrm>
          <a:prstGeom prst="rect">
            <a:avLst/>
          </a:prstGeom>
          <a:noFill/>
        </p:spPr>
        <p:txBody>
          <a:bodyPr wrap="square" rtlCol="0" anchor="t">
            <a:spAutoFit/>
          </a:bodyPr>
          <a:lstStyle>
            <a:defPPr algn="l" rtl="0" eaLnBrk="1" hangingPunct="0">
              <a:defRPr kumimoji="0" lang="zh-CN"/>
            </a:defPPr>
          </a:lstStyle>
          <a:p>
            <a:pPr>
              <a:lnSpc>
                <a:spcPct val="120000"/>
              </a:lnSpc>
            </a:pPr>
            <a:r>
              <a:rPr lang="en-US" altLang="zh-CN" sz="1800" b="1">
                <a:latin typeface="宋体" panose="02010600030101010101" pitchFamily="2" charset="-122"/>
                <a:ea typeface="宋体" panose="02010600030101010101" pitchFamily="2" charset="-122"/>
                <a:cs typeface="宋体" panose="02010600030101010101" pitchFamily="2" charset="-122"/>
              </a:rPr>
              <a:t>9.</a:t>
            </a:r>
            <a:r>
              <a:rPr lang="zh-CN" altLang="en-US" sz="1800" b="1">
                <a:latin typeface="宋体" panose="02010600030101010101" pitchFamily="2" charset="-122"/>
                <a:ea typeface="宋体" panose="02010600030101010101" pitchFamily="2" charset="-122"/>
                <a:cs typeface="宋体" panose="02010600030101010101" pitchFamily="2" charset="-122"/>
              </a:rPr>
              <a:t>台湾岛的地势特征是（   ）</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西高东低       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东高西低</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北高南低       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南高北低</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1</a:t>
            </a:r>
            <a:r>
              <a:rPr lang="en-US" altLang="zh-CN" sz="1800" b="1">
                <a:latin typeface="宋体" panose="02010600030101010101" pitchFamily="2" charset="-122"/>
                <a:ea typeface="宋体" panose="02010600030101010101" pitchFamily="2" charset="-122"/>
                <a:cs typeface="宋体" panose="02010600030101010101" pitchFamily="2" charset="-122"/>
              </a:rPr>
              <a:t>0.</a:t>
            </a:r>
            <a:r>
              <a:rPr lang="zh-CN" altLang="en-US" sz="1800" b="1">
                <a:latin typeface="宋体" panose="02010600030101010101" pitchFamily="2" charset="-122"/>
                <a:ea typeface="宋体" panose="02010600030101010101" pitchFamily="2" charset="-122"/>
                <a:cs typeface="宋体" panose="02010600030101010101" pitchFamily="2" charset="-122"/>
              </a:rPr>
              <a:t>祖国大陆是台湾省最大的贸易伙伴，两地间货物运输的主要交通工具是（   ）</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轮船     </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汽车     </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火车     </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 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管道</a:t>
            </a:r>
          </a:p>
        </p:txBody>
      </p:sp>
      <p:sp>
        <p:nvSpPr>
          <p:cNvPr id="5" name="文本框 4"/>
          <p:cNvSpPr txBox="1"/>
          <p:nvPr/>
        </p:nvSpPr>
        <p:spPr>
          <a:xfrm>
            <a:off x="398145" y="3073718"/>
            <a:ext cx="8511063" cy="1729740"/>
          </a:xfrm>
          <a:prstGeom prst="rect">
            <a:avLst/>
          </a:prstGeom>
          <a:noFill/>
        </p:spPr>
        <p:txBody>
          <a:bodyPr wrap="square" rtlCol="0" anchor="t">
            <a:spAutoFit/>
          </a:bodyPr>
          <a:lstStyle>
            <a:defPPr algn="l" rtl="0" eaLnBrk="1" hangingPunct="0">
              <a:defRPr kumimoji="0" lang="zh-CN"/>
            </a:defPPr>
          </a:lstStyle>
          <a:p>
            <a:pPr>
              <a:lnSpc>
                <a:spcPct val="120000"/>
              </a:lnSpc>
            </a:pPr>
            <a:r>
              <a:rPr lang="en-US" alt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    </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解析：本题组主要考查台湾的位置与地形地势的相关知识。第</a:t>
            </a:r>
            <a:r>
              <a:rPr lang="en-US" alt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9</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题，台湾岛地形以山地为主，平原面积较小，山地主要分布在台湾的中部和东部，平原主要分布在台湾的西部。因此，台湾的地势特点是东高西低。第1</a:t>
            </a:r>
            <a:r>
              <a:rPr lang="en-US" alt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0</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题，台湾与祖国大陆隔台湾海峡相望，因此，两地间货物运输的主要方式是水路运输，主要交通工具是轮船。故</a:t>
            </a:r>
            <a:r>
              <a:rPr lang="en-US" alt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9</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选B，1</a:t>
            </a:r>
            <a:r>
              <a:rPr lang="en-US" alt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0</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选A。</a:t>
            </a:r>
          </a:p>
        </p:txBody>
      </p:sp>
      <p:sp>
        <p:nvSpPr>
          <p:cNvPr id="7" name="文本框 6"/>
          <p:cNvSpPr txBox="1"/>
          <p:nvPr/>
        </p:nvSpPr>
        <p:spPr>
          <a:xfrm>
            <a:off x="3122772" y="610076"/>
            <a:ext cx="313373" cy="391477"/>
          </a:xfrm>
          <a:prstGeom prst="rect">
            <a:avLst/>
          </a:prstGeom>
          <a:noFill/>
        </p:spPr>
        <p:txBody>
          <a:bodyPr wrap="square" rtlCol="0" anchor="t">
            <a:spAutoFit/>
          </a:bodyPr>
          <a:lstStyle>
            <a:defPPr algn="l" rtl="0" eaLnBrk="1" hangingPunct="0">
              <a:defRPr kumimoji="0" lang="zh-CN"/>
            </a:defPPr>
          </a:lstStyle>
          <a:p>
            <a:r>
              <a:rPr lang="zh-CN" altLang="en-US" sz="2100" b="1">
                <a:solidFill>
                  <a:srgbClr val="FF0000"/>
                </a:solidFill>
                <a:latin typeface="微软雅黑" panose="020b0503020204020204" pitchFamily="34" charset="-122"/>
                <a:ea typeface="微软雅黑" panose="020b0503020204020204" pitchFamily="34" charset="-122"/>
                <a:sym typeface="+mn-ea"/>
              </a:rPr>
              <a:t>B</a:t>
            </a:r>
          </a:p>
        </p:txBody>
      </p:sp>
      <p:sp>
        <p:nvSpPr>
          <p:cNvPr id="8" name="文本框 7"/>
          <p:cNvSpPr txBox="1"/>
          <p:nvPr/>
        </p:nvSpPr>
        <p:spPr>
          <a:xfrm>
            <a:off x="4281963" y="1963579"/>
            <a:ext cx="271939" cy="391477"/>
          </a:xfrm>
          <a:prstGeom prst="rect">
            <a:avLst/>
          </a:prstGeom>
          <a:noFill/>
        </p:spPr>
        <p:txBody>
          <a:bodyPr wrap="none" rtlCol="0" anchor="t">
            <a:spAutoFit/>
          </a:bodyPr>
          <a:lstStyle>
            <a:defPPr algn="l" rtl="0" eaLnBrk="1" hangingPunct="0">
              <a:defRPr kumimoji="0" lang="zh-CN"/>
            </a:defPPr>
          </a:lstStyle>
          <a:p>
            <a:r>
              <a:rPr lang="zh-CN" altLang="en-US" sz="2100" b="1">
                <a:solidFill>
                  <a:srgbClr val="FF0000"/>
                </a:solidFill>
                <a:latin typeface="微软雅黑" panose="020b0503020204020204" pitchFamily="34" charset="-122"/>
                <a:ea typeface="微软雅黑" panose="020b0503020204020204" pitchFamily="34" charset="-122"/>
                <a:sym typeface="+mn-ea"/>
              </a:rPr>
              <a:t>A</a:t>
            </a: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 presetClass="entr" presetSubtype="4" fill="hold" grpId="1"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fill="hold"/>
                                        <p:tgtEl>
                                          <p:spTgt spid="8"/>
                                        </p:tgtEl>
                                        <p:attrNameLst>
                                          <p:attrName>ppt_x</p:attrName>
                                        </p:attrNameLst>
                                      </p:cBhvr>
                                      <p:tavLst>
                                        <p:tav tm="0">
                                          <p:val>
                                            <p:strVal val="#ppt_x"/>
                                          </p:val>
                                        </p:tav>
                                        <p:tav tm="100000">
                                          <p:val>
                                            <p:strVal val="#ppt_x"/>
                                          </p:val>
                                        </p:tav>
                                      </p:tavLst>
                                    </p:anim>
                                    <p:anim calcmode="lin" valueType="num">
                                      <p:cBhvr additive="base">
                                        <p:cTn id="1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3" presetClass="entr" presetSubtype="10" fill="hold" grpId="2"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linds(horizontal)">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1"/>
      <p:bldP spid="5" grpId="2"/>
    </p:bldLst>
  </p:timing>
</p:sld>
</file>

<file path=ppt/slides/slide1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noFill/>
        <a:effectLst/>
      </p:bgPr>
    </p:bg>
    <p:spTree>
      <p:nvGrpSpPr>
        <p:cNvPr id="1" name=""/>
        <p:cNvGrpSpPr/>
        <p:nvPr/>
      </p:nvGrpSpPr>
      <p:grpSpPr>
        <a:xfrm>
          <a:off x="0" y="0"/>
          <a:ext cx="0" cy="0"/>
        </a:xfrm>
      </p:grpSpPr>
      <p:sp>
        <p:nvSpPr>
          <p:cNvPr id="2" name="文本占位符 1"/>
          <p:cNvSpPr>
            <a:spLocks noGrp="1"/>
          </p:cNvSpPr>
          <p:nvPr>
            <p:ph type="body" idx="1"/>
          </p:nvPr>
        </p:nvSpPr>
        <p:spPr/>
        <p:txBody>
          <a:bodyPr/>
          <a:lstStyle/>
          <a:p>
            <a:r>
              <a:rPr lang="en-US" altLang="zh-CN" sz="3200">
                <a:solidFill>
                  <a:srgbClr val="EAD900">
                    <a:lumMod val="75000"/>
                  </a:srgbClr>
                </a:solidFill>
                <a:cs typeface="+mn-ea"/>
                <a:sym typeface="+mn-ea"/>
              </a:rPr>
              <a:t>04</a:t>
            </a:r>
            <a:endParaRPr lang="en-US" altLang="zh-CN" sz="3200">
              <a:solidFill>
                <a:srgbClr val="FFBA55"/>
              </a:solidFill>
              <a:cs typeface="+mn-ea"/>
              <a:sym typeface="+mn-ea"/>
            </a:endParaRPr>
          </a:p>
        </p:txBody>
      </p:sp>
      <p:sp>
        <p:nvSpPr>
          <p:cNvPr id="3" name="标题 2"/>
          <p:cNvSpPr>
            <a:spLocks noGrp="1"/>
          </p:cNvSpPr>
          <p:nvPr/>
        </p:nvSpPr>
        <p:spPr>
          <a:xfrm>
            <a:off x="737712" y="2933947"/>
            <a:ext cx="7886700" cy="1043677"/>
          </a:xfrm>
          <a:prstGeom prst="rect">
            <a:avLst/>
          </a:prstGeom>
        </p:spPr>
        <p:txBody>
          <a:bodyPr vert="horz" lIns="68580" tIns="34290" rIns="68580" bIns="34290" rtlCol="0" anchor="ctr">
            <a:normAutofit/>
          </a:bodyPr>
          <a:lstStyle>
            <a:defPPr algn="l" rtl="0" eaLnBrk="1" hangingPunct="0">
              <a:defRPr kumimoji="0" lang="zh-CN"/>
            </a:defPPr>
            <a:lvl1pPr marL="0" indent="0" algn="ctr" defTabSz="685800" rtl="0" eaLnBrk="1" fontAlgn="auto" latinLnBrk="0" hangingPunct="1">
              <a:lnSpc>
                <a:spcPct val="90000"/>
              </a:lnSpc>
              <a:spcBef>
                <a:spcPct val="0"/>
              </a:spcBef>
              <a:spcAft>
                <a:spcPct val="0"/>
              </a:spcAft>
              <a:buClrTx/>
              <a:buSzTx/>
              <a:buFontTx/>
              <a:buNone/>
              <a:defRPr kumimoji="0" sz="3300" b="0" i="0" u="none" kern="1200" baseline="0">
                <a:solidFill>
                  <a:schemeClr val="tx1"/>
                </a:solidFill>
                <a:latin typeface="+mj-lt"/>
                <a:ea typeface="+mj-ea"/>
                <a:cs typeface="+mj-cs"/>
              </a:defRPr>
            </a:lvl1pPr>
          </a:lstStyle>
          <a:p>
            <a:r>
              <a:rPr lang="zh-CN" altLang="en-US" sz="3300"/>
              <a:t>实战提分</a:t>
            </a:r>
          </a:p>
        </p:txBody>
      </p:sp>
    </p:spTree>
    <p:custDataLst>
      <p:tags r:id="rId2"/>
    </p:custDataLst>
  </p:cSld>
  <p:clrMapOvr>
    <a:masterClrMapping/>
  </p:clrMapOvr>
  <p:transition/>
  <p:timing/>
</p:sld>
</file>

<file path=ppt/slides/slide1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6" name="矩形 5"/>
          <p:cNvSpPr/>
          <p:nvPr/>
        </p:nvSpPr>
        <p:spPr>
          <a:xfrm>
            <a:off x="278130" y="266224"/>
            <a:ext cx="8587739" cy="4611529"/>
          </a:xfrm>
          <a:prstGeom prst="rect">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sz="1350"/>
          </a:p>
        </p:txBody>
      </p:sp>
      <p:sp>
        <p:nvSpPr>
          <p:cNvPr id="2" name="文本框 1"/>
          <p:cNvSpPr txBox="1"/>
          <p:nvPr/>
        </p:nvSpPr>
        <p:spPr>
          <a:xfrm>
            <a:off x="333375" y="323850"/>
            <a:ext cx="8587739" cy="1231106"/>
          </a:xfrm>
          <a:prstGeom prst="rect">
            <a:avLst/>
          </a:prstGeom>
          <a:noFill/>
        </p:spPr>
        <p:txBody>
          <a:bodyPr wrap="square" rtlCol="0" anchor="t">
            <a:spAutoFit/>
          </a:bodyPr>
          <a:lstStyle>
            <a:defPPr algn="l" rtl="0" eaLnBrk="1" hangingPunct="0">
              <a:defRPr kumimoji="0" lang="zh-CN"/>
            </a:defPPr>
          </a:lstStyle>
          <a:p>
            <a:pPr>
              <a:lnSpc>
                <a:spcPct val="140000"/>
              </a:lnSpc>
            </a:pPr>
            <a:r>
              <a:rPr lang="zh-CN" altLang="en-US" sz="1800" b="1">
                <a:latin typeface="宋体" panose="02010600030101010101" pitchFamily="2" charset="-122"/>
                <a:ea typeface="宋体" panose="02010600030101010101" pitchFamily="2" charset="-122"/>
                <a:cs typeface="宋体" panose="02010600030101010101" pitchFamily="2" charset="-122"/>
              </a:rPr>
              <a:t>（2020·巴中）一场突如其来的疫情，让武汉成为全国的焦点。2月21日，人民日报微信公众号发表了题为《武汉的自述火了：很抱歉以这种方式“出名”》的漫画，让全国人民重新认识了武汉，结合相关知识，完成1～5题。</a:t>
            </a:r>
          </a:p>
        </p:txBody>
      </p:sp>
      <p:pic>
        <p:nvPicPr>
          <p:cNvPr id="3" name="图片 2" descr="截图20210216201020"/>
          <p:cNvPicPr>
            <a:picLocks noChangeAspect="1"/>
          </p:cNvPicPr>
          <p:nvPr/>
        </p:nvPicPr>
        <p:blipFill>
          <a:blip r:embed="rId2"/>
          <a:stretch>
            <a:fillRect/>
          </a:stretch>
        </p:blipFill>
        <p:spPr>
          <a:xfrm>
            <a:off x="5077778" y="2043112"/>
            <a:ext cx="3788093" cy="2733675"/>
          </a:xfrm>
          <a:prstGeom prst="rect">
            <a:avLst/>
          </a:prstGeom>
        </p:spPr>
      </p:pic>
      <p:sp>
        <p:nvSpPr>
          <p:cNvPr id="4" name="文本框 3"/>
          <p:cNvSpPr txBox="1"/>
          <p:nvPr/>
        </p:nvSpPr>
        <p:spPr>
          <a:xfrm>
            <a:off x="374332" y="1604010"/>
            <a:ext cx="7156608" cy="2476500"/>
          </a:xfrm>
          <a:prstGeom prst="rect">
            <a:avLst/>
          </a:prstGeom>
          <a:noFill/>
        </p:spPr>
        <p:txBody>
          <a:bodyPr wrap="square" rtlCol="0" anchor="t">
            <a:spAutoFit/>
          </a:bodyPr>
          <a:lstStyle>
            <a:defPPr algn="l" rtl="0" eaLnBrk="1" hangingPunct="0">
              <a:defRPr kumimoji="0" lang="zh-CN"/>
            </a:defPPr>
          </a:lstStyle>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1</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湖北武汉是此次疫情的重灾区，下列表示湖北省的是（    ）</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①         </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②       </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③      </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④</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2</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武汉所在的湖北省有“鱼米之乡”的美称，</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这里的“米”是指湖北盛产（    ）</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玉米        </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小米        </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稻米          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花生米</a:t>
            </a:r>
          </a:p>
          <a:p>
            <a:endParaRPr lang="zh-CN" altLang="en-US" sz="1800" b="1">
              <a:latin typeface="宋体" panose="02010600030101010101" pitchFamily="2" charset="-122"/>
              <a:ea typeface="宋体" panose="02010600030101010101" pitchFamily="2" charset="-122"/>
              <a:cs typeface="宋体" panose="02010600030101010101" pitchFamily="2" charset="-122"/>
            </a:endParaRPr>
          </a:p>
        </p:txBody>
      </p:sp>
      <p:sp>
        <p:nvSpPr>
          <p:cNvPr id="7" name="文本框 6"/>
          <p:cNvSpPr txBox="1"/>
          <p:nvPr/>
        </p:nvSpPr>
        <p:spPr>
          <a:xfrm>
            <a:off x="6258401" y="1604010"/>
            <a:ext cx="366712" cy="391477"/>
          </a:xfrm>
          <a:prstGeom prst="rect">
            <a:avLst/>
          </a:prstGeom>
          <a:noFill/>
        </p:spPr>
        <p:txBody>
          <a:bodyPr wrap="square" rtlCol="0" anchor="t">
            <a:spAutoFit/>
          </a:bodyPr>
          <a:lstStyle>
            <a:defPPr algn="l" rtl="0" eaLnBrk="1" hangingPunct="0">
              <a:defRPr kumimoji="0" lang="zh-CN"/>
            </a:defPPr>
          </a:lstStyle>
          <a:p>
            <a:r>
              <a:rPr lang="en-US" altLang="zh-CN" sz="2100" b="1">
                <a:solidFill>
                  <a:srgbClr val="FF0000"/>
                </a:solidFill>
              </a:rPr>
              <a:t>A</a:t>
            </a:r>
          </a:p>
        </p:txBody>
      </p:sp>
      <p:sp>
        <p:nvSpPr>
          <p:cNvPr id="8" name="文本框 7"/>
          <p:cNvSpPr txBox="1"/>
          <p:nvPr/>
        </p:nvSpPr>
        <p:spPr>
          <a:xfrm>
            <a:off x="3509487" y="2867025"/>
            <a:ext cx="366712" cy="391477"/>
          </a:xfrm>
          <a:prstGeom prst="rect">
            <a:avLst/>
          </a:prstGeom>
          <a:noFill/>
        </p:spPr>
        <p:txBody>
          <a:bodyPr wrap="square" rtlCol="0" anchor="t">
            <a:spAutoFit/>
          </a:bodyPr>
          <a:lstStyle>
            <a:defPPr algn="l" rtl="0" eaLnBrk="1" hangingPunct="0">
              <a:defRPr kumimoji="0" lang="zh-CN"/>
            </a:defPPr>
          </a:lstStyle>
          <a:p>
            <a:r>
              <a:rPr lang="zh-CN" altLang="en-US" sz="2100" b="1">
                <a:solidFill>
                  <a:srgbClr val="FF0000"/>
                </a:solidFill>
              </a:rPr>
              <a:t>C</a:t>
            </a: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 presetClass="entr" presetSubtype="4" fill="hold" grpId="1"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ppt_x"/>
                                          </p:val>
                                        </p:tav>
                                        <p:tav tm="100000">
                                          <p:val>
                                            <p:strVal val="#ppt_x"/>
                                          </p:val>
                                        </p:tav>
                                      </p:tavLst>
                                    </p:anim>
                                    <p:anim calcmode="lin" valueType="num">
                                      <p:cBhvr additive="base">
                                        <p:cTn id="1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2" presetClass="entr" presetSubtype="4" fill="hold" grpId="2"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1"/>
      <p:bldP spid="8" grpId="2"/>
    </p:bldLst>
  </p:timing>
</p:sld>
</file>

<file path=ppt/slides/slide1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6" name="矩形 5"/>
          <p:cNvSpPr/>
          <p:nvPr/>
        </p:nvSpPr>
        <p:spPr>
          <a:xfrm>
            <a:off x="278130" y="265748"/>
            <a:ext cx="8587739" cy="4611529"/>
          </a:xfrm>
          <a:prstGeom prst="rect">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sz="1350"/>
          </a:p>
        </p:txBody>
      </p:sp>
      <p:pic>
        <p:nvPicPr>
          <p:cNvPr id="3" name="图片 2" descr="截图20210216201020"/>
          <p:cNvPicPr>
            <a:picLocks noChangeAspect="1"/>
          </p:cNvPicPr>
          <p:nvPr/>
        </p:nvPicPr>
        <p:blipFill>
          <a:blip r:embed="rId2"/>
          <a:stretch>
            <a:fillRect/>
          </a:stretch>
        </p:blipFill>
        <p:spPr>
          <a:xfrm>
            <a:off x="5062538" y="1082040"/>
            <a:ext cx="3664744" cy="2644616"/>
          </a:xfrm>
          <a:prstGeom prst="rect">
            <a:avLst/>
          </a:prstGeom>
        </p:spPr>
      </p:pic>
      <p:sp>
        <p:nvSpPr>
          <p:cNvPr id="4" name="文本框 3"/>
          <p:cNvSpPr txBox="1"/>
          <p:nvPr/>
        </p:nvSpPr>
        <p:spPr>
          <a:xfrm>
            <a:off x="360997" y="319087"/>
            <a:ext cx="8504873" cy="4384834"/>
          </a:xfrm>
          <a:prstGeom prst="rect">
            <a:avLst/>
          </a:prstGeom>
          <a:noFill/>
        </p:spPr>
        <p:txBody>
          <a:bodyPr wrap="square" rtlCol="0" anchor="t">
            <a:spAutoFit/>
          </a:bodyPr>
          <a:lstStyle>
            <a:defPPr algn="l" rtl="0" eaLnBrk="1" hangingPunct="0">
              <a:defRPr kumimoji="0" lang="zh-CN"/>
            </a:defPPr>
          </a:lstStyle>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3</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截止到2020年2月14日，海南向湖北捐送六批共计1 800多吨新鲜瓜果蔬菜，以保障疫情期间湖北省瓜果蔬菜的供应。海南省冬季仍然保持瓜果蔬菜正常生产的原因主要是（     ）</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土壤肥沃            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交通便利</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热量充足            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气温日较差大</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4</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海南省农作物的熟制为（    ）</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A</a:t>
            </a:r>
            <a:r>
              <a:rPr lang="en-US" altLang="zh-CN" sz="1800" b="1">
                <a:latin typeface="宋体" panose="02010600030101010101" pitchFamily="2" charset="-122"/>
                <a:ea typeface="宋体" panose="02010600030101010101" pitchFamily="2" charset="-122"/>
                <a:cs typeface="宋体" panose="02010600030101010101" pitchFamily="2" charset="-122"/>
                <a:sym typeface="+mn-ea"/>
              </a:rPr>
              <a:t>.</a:t>
            </a:r>
            <a:r>
              <a:rPr lang="zh-CN" altLang="en-US" sz="1800" b="1">
                <a:latin typeface="宋体" panose="02010600030101010101" pitchFamily="2" charset="-122"/>
                <a:ea typeface="宋体" panose="02010600030101010101" pitchFamily="2" charset="-122"/>
                <a:cs typeface="宋体" panose="02010600030101010101" pitchFamily="2" charset="-122"/>
                <a:sym typeface="+mn-ea"/>
              </a:rPr>
              <a:t>一年一熟                 B</a:t>
            </a:r>
            <a:r>
              <a:rPr lang="en-US" altLang="zh-CN" sz="1800" b="1">
                <a:latin typeface="宋体" panose="02010600030101010101" pitchFamily="2" charset="-122"/>
                <a:ea typeface="宋体" panose="02010600030101010101" pitchFamily="2" charset="-122"/>
                <a:cs typeface="宋体" panose="02010600030101010101" pitchFamily="2" charset="-122"/>
                <a:sym typeface="+mn-ea"/>
              </a:rPr>
              <a:t>.</a:t>
            </a:r>
            <a:r>
              <a:rPr lang="zh-CN" altLang="en-US" sz="1800" b="1">
                <a:latin typeface="宋体" panose="02010600030101010101" pitchFamily="2" charset="-122"/>
                <a:ea typeface="宋体" panose="02010600030101010101" pitchFamily="2" charset="-122"/>
                <a:cs typeface="宋体" panose="02010600030101010101" pitchFamily="2" charset="-122"/>
                <a:sym typeface="+mn-ea"/>
              </a:rPr>
              <a:t>两年三熟 </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C</a:t>
            </a:r>
            <a:r>
              <a:rPr lang="en-US" altLang="zh-CN" sz="1800" b="1">
                <a:latin typeface="宋体" panose="02010600030101010101" pitchFamily="2" charset="-122"/>
                <a:ea typeface="宋体" panose="02010600030101010101" pitchFamily="2" charset="-122"/>
                <a:cs typeface="宋体" panose="02010600030101010101" pitchFamily="2" charset="-122"/>
                <a:sym typeface="+mn-ea"/>
              </a:rPr>
              <a:t>.</a:t>
            </a:r>
            <a:r>
              <a:rPr lang="zh-CN" altLang="en-US" sz="1800" b="1">
                <a:latin typeface="宋体" panose="02010600030101010101" pitchFamily="2" charset="-122"/>
                <a:ea typeface="宋体" panose="02010600030101010101" pitchFamily="2" charset="-122"/>
                <a:cs typeface="宋体" panose="02010600030101010101" pitchFamily="2" charset="-122"/>
                <a:sym typeface="+mn-ea"/>
              </a:rPr>
              <a:t>一年两熟                 D</a:t>
            </a:r>
            <a:r>
              <a:rPr lang="en-US" altLang="zh-CN" sz="1800" b="1">
                <a:latin typeface="宋体" panose="02010600030101010101" pitchFamily="2" charset="-122"/>
                <a:ea typeface="宋体" panose="02010600030101010101" pitchFamily="2" charset="-122"/>
                <a:cs typeface="宋体" panose="02010600030101010101" pitchFamily="2" charset="-122"/>
                <a:sym typeface="+mn-ea"/>
              </a:rPr>
              <a:t>.</a:t>
            </a:r>
            <a:r>
              <a:rPr lang="zh-CN" altLang="en-US" sz="1800" b="1">
                <a:latin typeface="宋体" panose="02010600030101010101" pitchFamily="2" charset="-122"/>
                <a:ea typeface="宋体" panose="02010600030101010101" pitchFamily="2" charset="-122"/>
                <a:cs typeface="宋体" panose="02010600030101010101" pitchFamily="2" charset="-122"/>
                <a:sym typeface="+mn-ea"/>
              </a:rPr>
              <a:t>一年三熟</a:t>
            </a:r>
            <a:endParaRPr lang="zh-CN" altLang="en-US" sz="1800" b="1">
              <a:latin typeface="宋体" panose="02010600030101010101" pitchFamily="2" charset="-122"/>
              <a:ea typeface="宋体" panose="02010600030101010101" pitchFamily="2" charset="-122"/>
              <a:cs typeface="宋体" panose="02010600030101010101" pitchFamily="2" charset="-122"/>
            </a:endParaRP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5</a:t>
            </a:r>
            <a:r>
              <a:rPr lang="en-US" altLang="zh-CN" sz="1800" b="1">
                <a:latin typeface="宋体" panose="02010600030101010101" pitchFamily="2" charset="-122"/>
                <a:ea typeface="宋体" panose="02010600030101010101" pitchFamily="2" charset="-122"/>
                <a:cs typeface="宋体" panose="02010600030101010101" pitchFamily="2" charset="-122"/>
                <a:sym typeface="+mn-ea"/>
              </a:rPr>
              <a:t>.</a:t>
            </a:r>
            <a:r>
              <a:rPr lang="zh-CN" altLang="en-US" sz="1800" b="1">
                <a:latin typeface="宋体" panose="02010600030101010101" pitchFamily="2" charset="-122"/>
                <a:ea typeface="宋体" panose="02010600030101010101" pitchFamily="2" charset="-122"/>
                <a:cs typeface="宋体" panose="02010600030101010101" pitchFamily="2" charset="-122"/>
                <a:sym typeface="+mn-ea"/>
              </a:rPr>
              <a:t>长江和汉江从武汉穿城而过，下列关于</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长江、汉江对武汉发展的影响，说法错误的是（</a:t>
            </a:r>
            <a:r>
              <a:rPr lang="en-US" altLang="zh-CN" sz="1800" b="1">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a:latin typeface="宋体" panose="02010600030101010101" pitchFamily="2" charset="-122"/>
                <a:ea typeface="宋体" panose="02010600030101010101" pitchFamily="2" charset="-122"/>
                <a:cs typeface="宋体" panose="02010600030101010101" pitchFamily="2" charset="-122"/>
                <a:sym typeface="+mn-ea"/>
              </a:rPr>
              <a:t>）</a:t>
            </a:r>
            <a:endParaRPr lang="zh-CN" altLang="en-US" sz="1800" b="1">
              <a:latin typeface="宋体" panose="02010600030101010101" pitchFamily="2" charset="-122"/>
              <a:ea typeface="宋体" panose="02010600030101010101" pitchFamily="2" charset="-122"/>
              <a:cs typeface="宋体" panose="02010600030101010101" pitchFamily="2" charset="-122"/>
            </a:endParaRP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A</a:t>
            </a:r>
            <a:r>
              <a:rPr lang="en-US" altLang="zh-CN" sz="1800" b="1">
                <a:latin typeface="宋体" panose="02010600030101010101" pitchFamily="2" charset="-122"/>
                <a:ea typeface="宋体" panose="02010600030101010101" pitchFamily="2" charset="-122"/>
                <a:cs typeface="宋体" panose="02010600030101010101" pitchFamily="2" charset="-122"/>
                <a:sym typeface="+mn-ea"/>
              </a:rPr>
              <a:t>.</a:t>
            </a:r>
            <a:r>
              <a:rPr lang="zh-CN" altLang="en-US" sz="1800" b="1">
                <a:latin typeface="宋体" panose="02010600030101010101" pitchFamily="2" charset="-122"/>
                <a:ea typeface="宋体" panose="02010600030101010101" pitchFamily="2" charset="-122"/>
                <a:cs typeface="宋体" panose="02010600030101010101" pitchFamily="2" charset="-122"/>
                <a:sym typeface="+mn-ea"/>
              </a:rPr>
              <a:t>航运价值高，水路运输便利        B</a:t>
            </a:r>
            <a:r>
              <a:rPr lang="en-US" altLang="zh-CN" sz="1800" b="1">
                <a:latin typeface="宋体" panose="02010600030101010101" pitchFamily="2" charset="-122"/>
                <a:ea typeface="宋体" panose="02010600030101010101" pitchFamily="2" charset="-122"/>
                <a:cs typeface="宋体" panose="02010600030101010101" pitchFamily="2" charset="-122"/>
                <a:sym typeface="+mn-ea"/>
              </a:rPr>
              <a:t>.</a:t>
            </a:r>
            <a:r>
              <a:rPr lang="zh-CN" altLang="en-US" sz="1800" b="1">
                <a:latin typeface="宋体" panose="02010600030101010101" pitchFamily="2" charset="-122"/>
                <a:ea typeface="宋体" panose="02010600030101010101" pitchFamily="2" charset="-122"/>
                <a:cs typeface="宋体" panose="02010600030101010101" pitchFamily="2" charset="-122"/>
                <a:sym typeface="+mn-ea"/>
              </a:rPr>
              <a:t>提供丰富的灌溉水源和饮用水</a:t>
            </a:r>
            <a:endParaRPr lang="zh-CN" altLang="en-US" sz="1800" b="1">
              <a:latin typeface="宋体" panose="02010600030101010101" pitchFamily="2" charset="-122"/>
              <a:ea typeface="宋体" panose="02010600030101010101" pitchFamily="2" charset="-122"/>
              <a:cs typeface="宋体" panose="02010600030101010101" pitchFamily="2" charset="-122"/>
            </a:endParaRP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C</a:t>
            </a:r>
            <a:r>
              <a:rPr lang="en-US" altLang="zh-CN" sz="1800" b="1">
                <a:latin typeface="宋体" panose="02010600030101010101" pitchFamily="2" charset="-122"/>
                <a:ea typeface="宋体" panose="02010600030101010101" pitchFamily="2" charset="-122"/>
                <a:cs typeface="宋体" panose="02010600030101010101" pitchFamily="2" charset="-122"/>
                <a:sym typeface="+mn-ea"/>
              </a:rPr>
              <a:t>.</a:t>
            </a:r>
            <a:r>
              <a:rPr lang="zh-CN" altLang="en-US" sz="1800" b="1">
                <a:latin typeface="宋体" panose="02010600030101010101" pitchFamily="2" charset="-122"/>
                <a:ea typeface="宋体" panose="02010600030101010101" pitchFamily="2" charset="-122"/>
                <a:cs typeface="宋体" panose="02010600030101010101" pitchFamily="2" charset="-122"/>
                <a:sym typeface="+mn-ea"/>
              </a:rPr>
              <a:t>提供丰富的水能资源              D</a:t>
            </a:r>
            <a:r>
              <a:rPr lang="en-US" altLang="zh-CN" sz="1800" b="1">
                <a:latin typeface="宋体" panose="02010600030101010101" pitchFamily="2" charset="-122"/>
                <a:ea typeface="宋体" panose="02010600030101010101" pitchFamily="2" charset="-122"/>
                <a:cs typeface="宋体" panose="02010600030101010101" pitchFamily="2" charset="-122"/>
                <a:sym typeface="+mn-ea"/>
              </a:rPr>
              <a:t>.</a:t>
            </a:r>
            <a:r>
              <a:rPr lang="zh-CN" altLang="en-US" sz="1800" b="1">
                <a:latin typeface="宋体" panose="02010600030101010101" pitchFamily="2" charset="-122"/>
                <a:ea typeface="宋体" panose="02010600030101010101" pitchFamily="2" charset="-122"/>
                <a:cs typeface="宋体" panose="02010600030101010101" pitchFamily="2" charset="-122"/>
                <a:sym typeface="+mn-ea"/>
              </a:rPr>
              <a:t>易引发洪涝灾害</a:t>
            </a:r>
            <a:endParaRPr lang="zh-CN" altLang="en-US" sz="1800" b="1">
              <a:latin typeface="宋体" panose="02010600030101010101" pitchFamily="2" charset="-122"/>
              <a:ea typeface="宋体" panose="02010600030101010101" pitchFamily="2" charset="-122"/>
              <a:cs typeface="宋体" panose="02010600030101010101" pitchFamily="2" charset="-122"/>
            </a:endParaRPr>
          </a:p>
        </p:txBody>
      </p:sp>
      <p:sp>
        <p:nvSpPr>
          <p:cNvPr id="9" name="文本框 8"/>
          <p:cNvSpPr txBox="1"/>
          <p:nvPr/>
        </p:nvSpPr>
        <p:spPr>
          <a:xfrm>
            <a:off x="1449229" y="1082040"/>
            <a:ext cx="366712" cy="391477"/>
          </a:xfrm>
          <a:prstGeom prst="rect">
            <a:avLst/>
          </a:prstGeom>
          <a:noFill/>
        </p:spPr>
        <p:txBody>
          <a:bodyPr wrap="square" rtlCol="0" anchor="t">
            <a:spAutoFit/>
          </a:bodyPr>
          <a:lstStyle>
            <a:defPPr algn="l" rtl="0" eaLnBrk="1" hangingPunct="0">
              <a:defRPr kumimoji="0" lang="zh-CN"/>
            </a:defPPr>
          </a:lstStyle>
          <a:p>
            <a:r>
              <a:rPr lang="zh-CN" altLang="en-US" sz="2100" b="1">
                <a:solidFill>
                  <a:srgbClr val="FF0000"/>
                </a:solidFill>
              </a:rPr>
              <a:t>C</a:t>
            </a:r>
          </a:p>
        </p:txBody>
      </p:sp>
      <p:sp>
        <p:nvSpPr>
          <p:cNvPr id="10" name="文本框 9"/>
          <p:cNvSpPr txBox="1"/>
          <p:nvPr/>
        </p:nvSpPr>
        <p:spPr>
          <a:xfrm>
            <a:off x="3295174" y="2160270"/>
            <a:ext cx="366712" cy="391477"/>
          </a:xfrm>
          <a:prstGeom prst="rect">
            <a:avLst/>
          </a:prstGeom>
          <a:noFill/>
        </p:spPr>
        <p:txBody>
          <a:bodyPr wrap="square" rtlCol="0" anchor="t">
            <a:spAutoFit/>
          </a:bodyPr>
          <a:lstStyle>
            <a:defPPr algn="l" rtl="0" eaLnBrk="1" hangingPunct="0">
              <a:defRPr kumimoji="0" lang="zh-CN"/>
            </a:defPPr>
          </a:lstStyle>
          <a:p>
            <a:r>
              <a:rPr lang="en-US" altLang="zh-CN" sz="2100" b="1">
                <a:solidFill>
                  <a:srgbClr val="FF0000"/>
                </a:solidFill>
              </a:rPr>
              <a:t>D</a:t>
            </a:r>
          </a:p>
        </p:txBody>
      </p:sp>
      <p:sp>
        <p:nvSpPr>
          <p:cNvPr id="11" name="文本框 10"/>
          <p:cNvSpPr txBox="1"/>
          <p:nvPr/>
        </p:nvSpPr>
        <p:spPr>
          <a:xfrm>
            <a:off x="5454491" y="3575685"/>
            <a:ext cx="366712" cy="391477"/>
          </a:xfrm>
          <a:prstGeom prst="rect">
            <a:avLst/>
          </a:prstGeom>
          <a:noFill/>
        </p:spPr>
        <p:txBody>
          <a:bodyPr wrap="square" rtlCol="0" anchor="t">
            <a:spAutoFit/>
          </a:bodyPr>
          <a:lstStyle>
            <a:defPPr algn="l" rtl="0" eaLnBrk="1" hangingPunct="0">
              <a:defRPr kumimoji="0" lang="zh-CN"/>
            </a:defPPr>
          </a:lstStyle>
          <a:p>
            <a:r>
              <a:rPr lang="zh-CN" altLang="en-US" sz="2100" b="1">
                <a:solidFill>
                  <a:srgbClr val="FF0000"/>
                </a:solidFill>
              </a:rPr>
              <a:t>C</a:t>
            </a: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 presetClass="entr" presetSubtype="4" fill="hold" grpId="1"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ppt_x"/>
                                          </p:val>
                                        </p:tav>
                                        <p:tav tm="100000">
                                          <p:val>
                                            <p:strVal val="#ppt_x"/>
                                          </p:val>
                                        </p:tav>
                                      </p:tavLst>
                                    </p:anim>
                                    <p:anim calcmode="lin" valueType="num">
                                      <p:cBhvr additive="base">
                                        <p:cTn id="1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2" presetClass="entr" presetSubtype="4" fill="hold" grpId="2"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indefinite"/>
                            </p:stCondLst>
                          </p:cTn>
                        </p:par>
                        <p:par>
                          <p:cTn id="25" fill="hold" nodeType="afterGroup">
                            <p:stCondLst>
                              <p:cond delay="0"/>
                            </p:stCondLst>
                            <p:childTnLst>
                              <p:par>
                                <p:cTn id="26" presetID="2" presetClass="entr" presetSubtype="4" fill="hold" grpId="3" nodeType="click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fill="hold"/>
                                        <p:tgtEl>
                                          <p:spTgt spid="11"/>
                                        </p:tgtEl>
                                        <p:attrNameLst>
                                          <p:attrName>ppt_x</p:attrName>
                                        </p:attrNameLst>
                                      </p:cBhvr>
                                      <p:tavLst>
                                        <p:tav tm="0">
                                          <p:val>
                                            <p:strVal val="#ppt_x"/>
                                          </p:val>
                                        </p:tav>
                                        <p:tav tm="100000">
                                          <p:val>
                                            <p:strVal val="#ppt_x"/>
                                          </p:val>
                                        </p:tav>
                                      </p:tavLst>
                                    </p:anim>
                                    <p:anim calcmode="lin" valueType="num">
                                      <p:cBhvr additive="base">
                                        <p:cTn id="29"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1"/>
      <p:bldP spid="10" grpId="2"/>
      <p:bldP spid="11" grpId="3"/>
    </p:bldLst>
  </p:timing>
</p:sld>
</file>

<file path=ppt/slides/slide2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280988" y="353378"/>
            <a:ext cx="7756683" cy="3557112"/>
          </a:xfrm>
          <a:prstGeom prst="rect">
            <a:avLst/>
          </a:prstGeom>
          <a:noFill/>
        </p:spPr>
        <p:txBody>
          <a:bodyPr wrap="square" rtlCol="0" anchor="t">
            <a:spAutoFit/>
          </a:bodyPr>
          <a:lstStyle>
            <a:defPPr algn="l" rtl="0" eaLnBrk="1" hangingPunct="0">
              <a:defRPr kumimoji="0" lang="zh-CN"/>
            </a:defPPr>
          </a:lstStyle>
          <a:p>
            <a:pPr>
              <a:lnSpc>
                <a:spcPct val="140000"/>
              </a:lnSpc>
            </a:pPr>
            <a:r>
              <a:rPr lang="zh-CN" altLang="en-US" sz="1800" b="1">
                <a:latin typeface="宋体" panose="02010600030101010101" pitchFamily="2" charset="-122"/>
                <a:ea typeface="宋体" panose="02010600030101010101" pitchFamily="2" charset="-122"/>
                <a:cs typeface="宋体" panose="02010600030101010101" pitchFamily="2" charset="-122"/>
              </a:rPr>
              <a:t>（2020·菏泽）读长江三角洲地区示意图，完成6~7题。</a:t>
            </a:r>
          </a:p>
          <a:p>
            <a:pPr>
              <a:lnSpc>
                <a:spcPct val="140000"/>
              </a:lnSpc>
            </a:pPr>
            <a:r>
              <a:rPr lang="zh-CN" altLang="en-US" sz="1800" b="1">
                <a:latin typeface="宋体" panose="02010600030101010101" pitchFamily="2" charset="-122"/>
                <a:ea typeface="宋体" panose="02010600030101010101" pitchFamily="2" charset="-122"/>
                <a:cs typeface="宋体" panose="02010600030101010101" pitchFamily="2" charset="-122"/>
              </a:rPr>
              <a:t>6</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对该区域经济发展影响最显著的河流是（</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a:t>
            </a:r>
          </a:p>
          <a:p>
            <a:pPr>
              <a:lnSpc>
                <a:spcPct val="14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长江</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淮河</a:t>
            </a:r>
          </a:p>
          <a:p>
            <a:pPr>
              <a:lnSpc>
                <a:spcPct val="140000"/>
              </a:lnSpc>
            </a:pPr>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钱塘江</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京杭运河</a:t>
            </a:r>
          </a:p>
          <a:p>
            <a:pPr>
              <a:lnSpc>
                <a:spcPct val="140000"/>
              </a:lnSpc>
            </a:pPr>
            <a:r>
              <a:rPr lang="zh-CN" altLang="en-US" sz="1800" b="1">
                <a:latin typeface="宋体" panose="02010600030101010101" pitchFamily="2" charset="-122"/>
                <a:ea typeface="宋体" panose="02010600030101010101" pitchFamily="2" charset="-122"/>
                <a:cs typeface="宋体" panose="02010600030101010101" pitchFamily="2" charset="-122"/>
              </a:rPr>
              <a:t>7</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关于图示区域地理特征的叙述，不正确的是（</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a:t>
            </a:r>
          </a:p>
          <a:p>
            <a:pPr>
              <a:lnSpc>
                <a:spcPct val="14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地势低平，河网密布，是著名的“鱼米之乡”</a:t>
            </a:r>
          </a:p>
          <a:p>
            <a:pPr>
              <a:lnSpc>
                <a:spcPct val="140000"/>
              </a:lnSpc>
            </a:pPr>
            <a:r>
              <a:rPr lang="zh-CN" altLang="en-US" sz="1800" b="1">
                <a:latin typeface="宋体" panose="02010600030101010101" pitchFamily="2" charset="-122"/>
                <a:ea typeface="宋体" panose="02010600030101010101" pitchFamily="2" charset="-122"/>
                <a:cs typeface="宋体" panose="02010600030101010101" pitchFamily="2" charset="-122"/>
              </a:rPr>
              <a:t>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海陆空交通便利，是全国对外开放的前沿基地</a:t>
            </a:r>
          </a:p>
          <a:p>
            <a:pPr>
              <a:lnSpc>
                <a:spcPct val="140000"/>
              </a:lnSpc>
            </a:pPr>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河流水量巨大，是全国水能资源最丰富的地区</a:t>
            </a:r>
          </a:p>
          <a:p>
            <a:pPr>
              <a:lnSpc>
                <a:spcPct val="140000"/>
              </a:lnSpc>
            </a:pPr>
            <a:r>
              <a:rPr lang="zh-CN" altLang="en-US" sz="1800" b="1">
                <a:latin typeface="宋体" panose="02010600030101010101" pitchFamily="2" charset="-122"/>
                <a:ea typeface="宋体" panose="02010600030101010101" pitchFamily="2" charset="-122"/>
                <a:cs typeface="宋体" panose="02010600030101010101" pitchFamily="2" charset="-122"/>
              </a:rPr>
              <a:t>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城市密集，是全国经济实力最强的区域</a:t>
            </a:r>
          </a:p>
        </p:txBody>
      </p:sp>
      <p:pic>
        <p:nvPicPr>
          <p:cNvPr id="3" name="图片 2" descr="(VGPCE)(RXZGG$AY(J`FL[G"/>
          <p:cNvPicPr>
            <a:picLocks noChangeAspect="1"/>
          </p:cNvPicPr>
          <p:nvPr/>
        </p:nvPicPr>
        <p:blipFill>
          <a:blip r:embed="rId2"/>
          <a:stretch>
            <a:fillRect/>
          </a:stretch>
        </p:blipFill>
        <p:spPr>
          <a:xfrm>
            <a:off x="5275897" y="2387918"/>
            <a:ext cx="3335655" cy="2486978"/>
          </a:xfrm>
          <a:prstGeom prst="rect">
            <a:avLst/>
          </a:prstGeom>
        </p:spPr>
      </p:pic>
      <p:sp>
        <p:nvSpPr>
          <p:cNvPr id="4" name="文本框 3"/>
          <p:cNvSpPr txBox="1"/>
          <p:nvPr/>
        </p:nvSpPr>
        <p:spPr>
          <a:xfrm>
            <a:off x="4842510" y="851059"/>
            <a:ext cx="329565" cy="391477"/>
          </a:xfrm>
          <a:prstGeom prst="rect">
            <a:avLst/>
          </a:prstGeom>
          <a:noFill/>
        </p:spPr>
        <p:txBody>
          <a:bodyPr wrap="square" rtlCol="0">
            <a:spAutoFit/>
          </a:bodyPr>
          <a:lstStyle>
            <a:defPPr algn="l" rtl="0" eaLnBrk="1" hangingPunct="0">
              <a:defRPr kumimoji="0" lang="zh-CN"/>
            </a:defPPr>
          </a:lstStyle>
          <a:p>
            <a:r>
              <a:rPr lang="en-US" altLang="zh-CN" sz="2100" b="1">
                <a:solidFill>
                  <a:srgbClr val="FF0000"/>
                </a:solidFill>
              </a:rPr>
              <a:t>A</a:t>
            </a:r>
          </a:p>
        </p:txBody>
      </p:sp>
      <p:sp>
        <p:nvSpPr>
          <p:cNvPr id="5" name="文本框 4"/>
          <p:cNvSpPr txBox="1"/>
          <p:nvPr/>
        </p:nvSpPr>
        <p:spPr>
          <a:xfrm>
            <a:off x="5336381" y="1935956"/>
            <a:ext cx="329565" cy="391477"/>
          </a:xfrm>
          <a:prstGeom prst="rect">
            <a:avLst/>
          </a:prstGeom>
          <a:noFill/>
        </p:spPr>
        <p:txBody>
          <a:bodyPr wrap="none" rtlCol="0">
            <a:spAutoFit/>
          </a:bodyPr>
          <a:lstStyle>
            <a:defPPr algn="l" rtl="0" eaLnBrk="1" hangingPunct="0">
              <a:defRPr kumimoji="0" lang="zh-CN"/>
            </a:defPPr>
          </a:lstStyle>
          <a:p>
            <a:r>
              <a:rPr lang="en-US" altLang="zh-CN" sz="2100" b="1">
                <a:solidFill>
                  <a:srgbClr val="FF0000"/>
                </a:solidFill>
              </a:rPr>
              <a:t>C</a:t>
            </a: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2" presetClass="entr" presetSubtype="4" fill="hold" grpId="2"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2"/>
      <p:bldP spid="5" grpId="3"/>
    </p:bldLst>
  </p:timing>
</p:sld>
</file>

<file path=ppt/slides/slide2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矩形 1"/>
          <p:cNvSpPr/>
          <p:nvPr/>
        </p:nvSpPr>
        <p:spPr>
          <a:xfrm>
            <a:off x="278130" y="266224"/>
            <a:ext cx="8587739" cy="4611529"/>
          </a:xfrm>
          <a:prstGeom prst="rect">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sz="1350"/>
          </a:p>
        </p:txBody>
      </p:sp>
      <p:sp>
        <p:nvSpPr>
          <p:cNvPr id="3" name="文本框 2"/>
          <p:cNvSpPr txBox="1"/>
          <p:nvPr/>
        </p:nvSpPr>
        <p:spPr>
          <a:xfrm>
            <a:off x="683419" y="266224"/>
            <a:ext cx="6834663" cy="345281"/>
          </a:xfrm>
          <a:prstGeom prst="rect">
            <a:avLst/>
          </a:prstGeom>
          <a:noFill/>
        </p:spPr>
        <p:txBody>
          <a:bodyPr wrap="square" rtlCol="0" anchor="t">
            <a:spAutoFit/>
          </a:bodyPr>
          <a:lstStyle>
            <a:defPPr algn="l" rtl="0" eaLnBrk="1" hangingPunct="0">
              <a:defRPr kumimoji="0" lang="zh-CN"/>
            </a:defPPr>
          </a:lstStyle>
          <a:p>
            <a:r>
              <a:rPr lang="zh-CN" altLang="en-US" sz="1800" b="1">
                <a:latin typeface="宋体" panose="02010600030101010101" pitchFamily="2" charset="-122"/>
                <a:ea typeface="宋体" panose="02010600030101010101" pitchFamily="2" charset="-122"/>
                <a:cs typeface="宋体" panose="02010600030101010101" pitchFamily="2" charset="-122"/>
              </a:rPr>
              <a:t>（2018·广西北部湾）读台湾岛地形及地形剖面图，完成8～9题。</a:t>
            </a:r>
          </a:p>
        </p:txBody>
      </p:sp>
      <p:pic>
        <p:nvPicPr>
          <p:cNvPr id="4" name="图片 3" descr="截图20210216202900"/>
          <p:cNvPicPr>
            <a:picLocks noChangeAspect="1"/>
          </p:cNvPicPr>
          <p:nvPr/>
        </p:nvPicPr>
        <p:blipFill>
          <a:blip r:embed="rId2"/>
          <a:stretch>
            <a:fillRect/>
          </a:stretch>
        </p:blipFill>
        <p:spPr>
          <a:xfrm>
            <a:off x="5179219" y="732949"/>
            <a:ext cx="3564731" cy="3195161"/>
          </a:xfrm>
          <a:prstGeom prst="rect">
            <a:avLst/>
          </a:prstGeom>
        </p:spPr>
      </p:pic>
      <p:pic>
        <p:nvPicPr>
          <p:cNvPr id="5" name="图片 4" descr="截图20210216203014"/>
          <p:cNvPicPr>
            <a:picLocks noChangeAspect="1"/>
          </p:cNvPicPr>
          <p:nvPr/>
        </p:nvPicPr>
        <p:blipFill>
          <a:blip r:embed="rId3"/>
          <a:stretch>
            <a:fillRect/>
          </a:stretch>
        </p:blipFill>
        <p:spPr>
          <a:xfrm>
            <a:off x="922496" y="695801"/>
            <a:ext cx="3829050" cy="1514475"/>
          </a:xfrm>
          <a:prstGeom prst="rect">
            <a:avLst/>
          </a:prstGeom>
        </p:spPr>
      </p:pic>
      <p:sp>
        <p:nvSpPr>
          <p:cNvPr id="7" name="文本框 6"/>
          <p:cNvSpPr txBox="1"/>
          <p:nvPr/>
        </p:nvSpPr>
        <p:spPr>
          <a:xfrm>
            <a:off x="405765" y="2210276"/>
            <a:ext cx="8521542" cy="2727007"/>
          </a:xfrm>
          <a:prstGeom prst="rect">
            <a:avLst/>
          </a:prstGeom>
          <a:noFill/>
        </p:spPr>
        <p:txBody>
          <a:bodyPr wrap="square" rtlCol="0" anchor="t">
            <a:spAutoFit/>
          </a:bodyPr>
          <a:lstStyle>
            <a:defPPr algn="l" rtl="0" eaLnBrk="1" hangingPunct="0">
              <a:defRPr kumimoji="0" lang="zh-CN"/>
            </a:defPPr>
          </a:lstStyle>
          <a:p>
            <a:pPr>
              <a:lnSpc>
                <a:spcPct val="120000"/>
              </a:lnSpc>
            </a:pPr>
            <a:r>
              <a:rPr lang="en-US" altLang="zh-CN" sz="1800" b="1">
                <a:latin typeface="宋体" panose="02010600030101010101" pitchFamily="2" charset="-122"/>
                <a:ea typeface="宋体" panose="02010600030101010101" pitchFamily="2" charset="-122"/>
                <a:cs typeface="宋体" panose="02010600030101010101" pitchFamily="2" charset="-122"/>
              </a:rPr>
              <a:t>8.</a:t>
            </a:r>
            <a:r>
              <a:rPr lang="zh-CN" altLang="en-US" sz="1800" b="1">
                <a:latin typeface="宋体" panose="02010600030101010101" pitchFamily="2" charset="-122"/>
                <a:ea typeface="宋体" panose="02010600030101010101" pitchFamily="2" charset="-122"/>
                <a:cs typeface="宋体" panose="02010600030101010101" pitchFamily="2" charset="-122"/>
              </a:rPr>
              <a:t>下列关于台湾岛的叙述，正确的是（    ）</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城市主要分布在东部地区                         </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铁路线环岛分布</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西部的降水比东部的多                             </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西部的河流比东部的短小</a:t>
            </a:r>
          </a:p>
          <a:p>
            <a:pPr>
              <a:lnSpc>
                <a:spcPct val="120000"/>
              </a:lnSpc>
            </a:pPr>
            <a:r>
              <a:rPr lang="en-US" altLang="zh-CN" sz="1800" b="1">
                <a:latin typeface="宋体" panose="02010600030101010101" pitchFamily="2" charset="-122"/>
                <a:ea typeface="宋体" panose="02010600030101010101" pitchFamily="2" charset="-122"/>
                <a:cs typeface="宋体" panose="02010600030101010101" pitchFamily="2" charset="-122"/>
              </a:rPr>
              <a:t>9.</a:t>
            </a:r>
            <a:r>
              <a:rPr lang="zh-CN" altLang="en-US" sz="1800" b="1">
                <a:latin typeface="宋体" panose="02010600030101010101" pitchFamily="2" charset="-122"/>
                <a:ea typeface="宋体" panose="02010600030101010101" pitchFamily="2" charset="-122"/>
                <a:cs typeface="宋体" panose="02010600030101010101" pitchFamily="2" charset="-122"/>
              </a:rPr>
              <a:t>由图中信息可知（   </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钓鱼岛位于台湾岛的西南方向           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北回归线穿过广东省和台湾省</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台湾岛的地势特征是西高东低           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台湾海峡冬季结冰</a:t>
            </a:r>
          </a:p>
        </p:txBody>
      </p:sp>
      <p:sp>
        <p:nvSpPr>
          <p:cNvPr id="8" name="文本框 7"/>
          <p:cNvSpPr txBox="1"/>
          <p:nvPr/>
        </p:nvSpPr>
        <p:spPr>
          <a:xfrm>
            <a:off x="4482941" y="2210276"/>
            <a:ext cx="366712" cy="391477"/>
          </a:xfrm>
          <a:prstGeom prst="rect">
            <a:avLst/>
          </a:prstGeom>
          <a:noFill/>
        </p:spPr>
        <p:txBody>
          <a:bodyPr wrap="square" rtlCol="0" anchor="t">
            <a:spAutoFit/>
          </a:bodyPr>
          <a:lstStyle>
            <a:defPPr algn="l" rtl="0" eaLnBrk="1" hangingPunct="0">
              <a:defRPr kumimoji="0" lang="zh-CN"/>
            </a:defPPr>
          </a:lstStyle>
          <a:p>
            <a:r>
              <a:rPr lang="en-US" altLang="zh-CN" sz="2100" b="1">
                <a:solidFill>
                  <a:srgbClr val="FF0000"/>
                </a:solidFill>
              </a:rPr>
              <a:t>B</a:t>
            </a:r>
          </a:p>
        </p:txBody>
      </p:sp>
      <p:sp>
        <p:nvSpPr>
          <p:cNvPr id="9" name="文本框 8"/>
          <p:cNvSpPr txBox="1"/>
          <p:nvPr/>
        </p:nvSpPr>
        <p:spPr>
          <a:xfrm>
            <a:off x="2703671" y="3858578"/>
            <a:ext cx="366712" cy="391477"/>
          </a:xfrm>
          <a:prstGeom prst="rect">
            <a:avLst/>
          </a:prstGeom>
          <a:noFill/>
        </p:spPr>
        <p:txBody>
          <a:bodyPr wrap="square" rtlCol="0" anchor="t">
            <a:spAutoFit/>
          </a:bodyPr>
          <a:lstStyle>
            <a:defPPr algn="l" rtl="0" eaLnBrk="1" hangingPunct="0">
              <a:defRPr kumimoji="0" lang="zh-CN"/>
            </a:defPPr>
          </a:lstStyle>
          <a:p>
            <a:r>
              <a:rPr lang="en-US" altLang="zh-CN" sz="2100" b="1">
                <a:solidFill>
                  <a:srgbClr val="FF0000"/>
                </a:solidFill>
              </a:rPr>
              <a:t>B</a:t>
            </a:r>
          </a:p>
        </p:txBody>
      </p:sp>
    </p:spTree>
    <p:custDataLst>
      <p:tags r:id="rId4"/>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 presetClass="entr" presetSubtype="4" fill="hold" grpId="1"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fill="hold"/>
                                        <p:tgtEl>
                                          <p:spTgt spid="8"/>
                                        </p:tgtEl>
                                        <p:attrNameLst>
                                          <p:attrName>ppt_x</p:attrName>
                                        </p:attrNameLst>
                                      </p:cBhvr>
                                      <p:tavLst>
                                        <p:tav tm="0">
                                          <p:val>
                                            <p:strVal val="#ppt_x"/>
                                          </p:val>
                                        </p:tav>
                                        <p:tav tm="100000">
                                          <p:val>
                                            <p:strVal val="#ppt_x"/>
                                          </p:val>
                                        </p:tav>
                                      </p:tavLst>
                                    </p:anim>
                                    <p:anim calcmode="lin" valueType="num">
                                      <p:cBhvr additive="base">
                                        <p:cTn id="1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2" presetClass="entr" presetSubtype="4" fill="hold" grpId="2"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1"/>
      <p:bldP spid="9" grpId="2"/>
    </p:bldLst>
  </p:timing>
</p:sld>
</file>

<file path=ppt/slides/slide2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692468" y="391954"/>
            <a:ext cx="7289006" cy="345281"/>
          </a:xfrm>
          <a:prstGeom prst="rect">
            <a:avLst/>
          </a:prstGeom>
          <a:noFill/>
        </p:spPr>
        <p:txBody>
          <a:bodyPr wrap="square" rtlCol="0" anchor="t">
            <a:spAutoFit/>
          </a:bodyPr>
          <a:lstStyle>
            <a:defPPr algn="l" rtl="0" eaLnBrk="1" hangingPunct="0">
              <a:defRPr kumimoji="0" lang="zh-CN"/>
            </a:defPPr>
          </a:lstStyle>
          <a:p>
            <a:r>
              <a:rPr lang="zh-CN" altLang="en-US" sz="1800" b="1">
                <a:latin typeface="宋体" panose="02010600030101010101" pitchFamily="2" charset="-122"/>
                <a:ea typeface="宋体" panose="02010600030101010101" pitchFamily="2" charset="-122"/>
                <a:cs typeface="宋体" panose="02010600030101010101" pitchFamily="2" charset="-122"/>
              </a:rPr>
              <a:t>1</a:t>
            </a:r>
            <a:r>
              <a:rPr lang="en-US" altLang="zh-CN" sz="1800" b="1">
                <a:latin typeface="宋体" panose="02010600030101010101" pitchFamily="2" charset="-122"/>
                <a:ea typeface="宋体" panose="02010600030101010101" pitchFamily="2" charset="-122"/>
                <a:cs typeface="宋体" panose="02010600030101010101" pitchFamily="2" charset="-122"/>
              </a:rPr>
              <a:t>0.</a:t>
            </a:r>
            <a:r>
              <a:rPr lang="zh-CN" altLang="en-US" sz="1800" b="1">
                <a:latin typeface="宋体" panose="02010600030101010101" pitchFamily="2" charset="-122"/>
                <a:ea typeface="宋体" panose="02010600030101010101" pitchFamily="2" charset="-122"/>
                <a:cs typeface="宋体" panose="02010600030101010101" pitchFamily="2" charset="-122"/>
              </a:rPr>
              <a:t>下图为我国长江中下游平原简图，读图回答下列问题。</a:t>
            </a:r>
          </a:p>
        </p:txBody>
      </p:sp>
      <p:pic>
        <p:nvPicPr>
          <p:cNvPr id="3" name="图片 2" descr="截图20210216205122"/>
          <p:cNvPicPr>
            <a:picLocks noChangeAspect="1"/>
          </p:cNvPicPr>
          <p:nvPr/>
        </p:nvPicPr>
        <p:blipFill>
          <a:blip r:embed="rId2"/>
          <a:stretch>
            <a:fillRect/>
          </a:stretch>
        </p:blipFill>
        <p:spPr>
          <a:xfrm>
            <a:off x="4532471" y="737235"/>
            <a:ext cx="4526280" cy="2356485"/>
          </a:xfrm>
          <a:prstGeom prst="rect">
            <a:avLst/>
          </a:prstGeom>
        </p:spPr>
      </p:pic>
      <p:sp>
        <p:nvSpPr>
          <p:cNvPr id="4" name="文本框 3"/>
          <p:cNvSpPr txBox="1"/>
          <p:nvPr/>
        </p:nvSpPr>
        <p:spPr>
          <a:xfrm>
            <a:off x="362903" y="812959"/>
            <a:ext cx="8418671" cy="3665696"/>
          </a:xfrm>
          <a:prstGeom prst="rect">
            <a:avLst/>
          </a:prstGeom>
          <a:noFill/>
        </p:spPr>
        <p:txBody>
          <a:bodyPr wrap="square" rtlCol="0" anchor="t">
            <a:spAutoFit/>
          </a:bodyPr>
          <a:lstStyle>
            <a:defPPr algn="l" rtl="0" eaLnBrk="1" hangingPunct="0">
              <a:defRPr kumimoji="0" lang="zh-CN"/>
            </a:defPPr>
          </a:lstStyle>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（1）2020年，我国爆发了严重的新冠</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肺炎疫情，图中所示上海、南京、武汉</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三城市中，爆发疫情最严重的城市</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是</a:t>
            </a:r>
            <a:r>
              <a:rPr lang="zh-CN" altLang="en-US" sz="1800" b="1" u="sng">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，图中南北向大铁路A是</a:t>
            </a:r>
            <a:r>
              <a:rPr lang="zh-CN" altLang="en-US" sz="1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a:latin typeface="宋体" panose="02010600030101010101" pitchFamily="2" charset="-122"/>
                <a:ea typeface="宋体" panose="02010600030101010101" pitchFamily="2" charset="-122"/>
                <a:cs typeface="宋体" panose="02010600030101010101" pitchFamily="2" charset="-122"/>
              </a:rPr>
              <a:t>。</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（2）长江水能资源丰富，有世界最大的</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水利工程B是</a:t>
            </a:r>
            <a:r>
              <a:rPr lang="zh-CN" altLang="en-US" sz="1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a:latin typeface="宋体" panose="02010600030101010101" pitchFamily="2" charset="-122"/>
                <a:ea typeface="宋体" panose="02010600030101010101" pitchFamily="2" charset="-122"/>
                <a:cs typeface="宋体" panose="02010600030101010101" pitchFamily="2" charset="-122"/>
              </a:rPr>
              <a:t>；长江干支流形成</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纵横广阔的水运网，通航里程占总里程</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的2/3，被人们称为“</a:t>
            </a:r>
            <a:r>
              <a:rPr lang="zh-CN" altLang="en-US" sz="1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a:latin typeface="宋体" panose="02010600030101010101" pitchFamily="2" charset="-122"/>
                <a:ea typeface="宋体" panose="02010600030101010101" pitchFamily="2" charset="-122"/>
                <a:cs typeface="宋体" panose="02010600030101010101" pitchFamily="2" charset="-122"/>
              </a:rPr>
              <a:t>”。</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（3）学习地理，关爱地球和生命，面对新冠肺炎疫情，请列举至少一条防治新冠肺炎疫情的措施：</a:t>
            </a:r>
            <a:r>
              <a:rPr lang="zh-CN" altLang="en-US" sz="1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a:latin typeface="宋体" panose="02010600030101010101" pitchFamily="2" charset="-122"/>
                <a:ea typeface="宋体" panose="02010600030101010101" pitchFamily="2" charset="-122"/>
                <a:cs typeface="宋体" panose="02010600030101010101" pitchFamily="2" charset="-122"/>
              </a:rPr>
              <a:t>。</a:t>
            </a:r>
          </a:p>
        </p:txBody>
      </p:sp>
      <p:sp>
        <p:nvSpPr>
          <p:cNvPr id="100" name="文本框 99"/>
          <p:cNvSpPr txBox="1"/>
          <p:nvPr/>
        </p:nvSpPr>
        <p:spPr>
          <a:xfrm>
            <a:off x="645795" y="1835944"/>
            <a:ext cx="672465" cy="345281"/>
          </a:xfrm>
          <a:prstGeom prst="rect">
            <a:avLst/>
          </a:prstGeom>
          <a:noFill/>
          <a:ln w="9525">
            <a:noFill/>
          </a:ln>
        </p:spPr>
        <p:txBody>
          <a:bodyPr wrap="square">
            <a:spAutoFit/>
          </a:bodyPr>
          <a:lstStyle>
            <a:defPPr algn="l" rtl="0" eaLnBrk="1" hangingPunct="0">
              <a:defRPr kumimoji="0" lang="zh-CN"/>
            </a:defPPr>
          </a:lstStyle>
          <a:p>
            <a:pPr indent="0"/>
            <a:r>
              <a:rPr lang="zh-CN" sz="1800" b="1">
                <a:solidFill>
                  <a:srgbClr val="FF0000"/>
                </a:solidFill>
                <a:latin typeface="宋体" panose="02010600030101010101" pitchFamily="2" charset="-122"/>
                <a:ea typeface="宋体" panose="02010600030101010101" pitchFamily="2" charset="-122"/>
              </a:rPr>
              <a:t>武汉</a:t>
            </a:r>
            <a:endParaRPr lang="zh-CN" altLang="en-US" sz="1800" b="1">
              <a:solidFill>
                <a:srgbClr val="FF0000"/>
              </a:solidFill>
              <a:latin typeface="宋体" panose="02010600030101010101" pitchFamily="2" charset="-122"/>
              <a:ea typeface="宋体" panose="02010600030101010101" pitchFamily="2" charset="-122"/>
            </a:endParaRPr>
          </a:p>
        </p:txBody>
      </p:sp>
      <p:sp>
        <p:nvSpPr>
          <p:cNvPr id="5" name="文本框 4"/>
          <p:cNvSpPr txBox="1"/>
          <p:nvPr/>
        </p:nvSpPr>
        <p:spPr>
          <a:xfrm>
            <a:off x="3695700" y="1835944"/>
            <a:ext cx="836771" cy="345281"/>
          </a:xfrm>
          <a:prstGeom prst="rect">
            <a:avLst/>
          </a:prstGeom>
          <a:noFill/>
          <a:ln w="9525">
            <a:noFill/>
          </a:ln>
        </p:spPr>
        <p:txBody>
          <a:bodyPr wrap="square">
            <a:spAutoFit/>
          </a:bodyPr>
          <a:lstStyle>
            <a:defPPr algn="l" rtl="0" eaLnBrk="1" hangingPunct="0">
              <a:defRPr kumimoji="0" lang="zh-CN"/>
            </a:defPPr>
          </a:lstStyle>
          <a:p>
            <a:pPr indent="0"/>
            <a:r>
              <a:rPr lang="zh-CN" sz="1800" b="1">
                <a:solidFill>
                  <a:srgbClr val="FF0000"/>
                </a:solidFill>
                <a:latin typeface="宋体" panose="02010600030101010101" pitchFamily="2" charset="-122"/>
                <a:ea typeface="宋体" panose="02010600030101010101" pitchFamily="2" charset="-122"/>
              </a:rPr>
              <a:t>京广线</a:t>
            </a:r>
            <a:endParaRPr lang="zh-CN" altLang="en-US" sz="1800" b="1">
              <a:solidFill>
                <a:srgbClr val="FF0000"/>
              </a:solidFill>
              <a:latin typeface="宋体" panose="02010600030101010101" pitchFamily="2" charset="-122"/>
              <a:ea typeface="宋体" panose="02010600030101010101" pitchFamily="2" charset="-122"/>
            </a:endParaRPr>
          </a:p>
        </p:txBody>
      </p:sp>
      <p:sp>
        <p:nvSpPr>
          <p:cNvPr id="7" name="文本框 6"/>
          <p:cNvSpPr txBox="1"/>
          <p:nvPr/>
        </p:nvSpPr>
        <p:spPr>
          <a:xfrm>
            <a:off x="2815590" y="3239453"/>
            <a:ext cx="1441133" cy="345281"/>
          </a:xfrm>
          <a:prstGeom prst="rect">
            <a:avLst/>
          </a:prstGeom>
          <a:noFill/>
          <a:ln w="9525">
            <a:noFill/>
          </a:ln>
        </p:spPr>
        <p:txBody>
          <a:bodyPr wrap="square">
            <a:spAutoFit/>
          </a:bodyPr>
          <a:lstStyle>
            <a:defPPr algn="l" rtl="0" eaLnBrk="1" hangingPunct="0">
              <a:defRPr kumimoji="0" lang="zh-CN"/>
            </a:defPPr>
          </a:lstStyle>
          <a:p>
            <a:pPr indent="0"/>
            <a:r>
              <a:rPr lang="zh-CN" sz="1800" b="1">
                <a:solidFill>
                  <a:srgbClr val="FF0000"/>
                </a:solidFill>
                <a:latin typeface="宋体" panose="02010600030101010101" pitchFamily="2" charset="-122"/>
                <a:ea typeface="宋体" panose="02010600030101010101" pitchFamily="2" charset="-122"/>
              </a:rPr>
              <a:t>黄金水道</a:t>
            </a:r>
            <a:endParaRPr lang="zh-CN" altLang="en-US" sz="1800" b="1">
              <a:solidFill>
                <a:srgbClr val="FF0000"/>
              </a:solidFill>
              <a:latin typeface="宋体" panose="02010600030101010101" pitchFamily="2" charset="-122"/>
              <a:ea typeface="宋体" panose="02010600030101010101" pitchFamily="2" charset="-122"/>
            </a:endParaRPr>
          </a:p>
        </p:txBody>
      </p:sp>
      <p:sp>
        <p:nvSpPr>
          <p:cNvPr id="8" name="文本框 7"/>
          <p:cNvSpPr txBox="1"/>
          <p:nvPr/>
        </p:nvSpPr>
        <p:spPr>
          <a:xfrm>
            <a:off x="2268856" y="3993356"/>
            <a:ext cx="5259229" cy="345281"/>
          </a:xfrm>
          <a:prstGeom prst="rect">
            <a:avLst/>
          </a:prstGeom>
          <a:noFill/>
          <a:ln w="9525">
            <a:noFill/>
          </a:ln>
        </p:spPr>
        <p:txBody>
          <a:bodyPr wrap="square">
            <a:spAutoFit/>
          </a:bodyPr>
          <a:lstStyle>
            <a:defPPr algn="l" rtl="0" eaLnBrk="1" hangingPunct="0">
              <a:defRPr kumimoji="0" lang="zh-CN"/>
            </a:defPPr>
          </a:lstStyle>
          <a:p>
            <a:pPr indent="0"/>
            <a:r>
              <a:rPr 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配带口罩</a:t>
            </a:r>
            <a:r>
              <a:rPr 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 (</a:t>
            </a:r>
            <a:r>
              <a:rPr 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酒精消毒、尽量不出入公共场合</a:t>
            </a:r>
            <a:r>
              <a:rPr 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a:t>
            </a:r>
            <a:endParaRPr lang="en-US" altLang="en-US" sz="1800" b="1">
              <a:solidFill>
                <a:srgbClr val="FF0000"/>
              </a:solidFill>
              <a:latin typeface="宋体" panose="02010600030101010101" pitchFamily="2" charset="-122"/>
              <a:ea typeface="宋体" panose="02010600030101010101" pitchFamily="2" charset="-122"/>
              <a:cs typeface="宋体" panose="02010600030101010101" pitchFamily="2" charset="-122"/>
            </a:endParaRPr>
          </a:p>
        </p:txBody>
      </p:sp>
      <p:sp>
        <p:nvSpPr>
          <p:cNvPr id="9" name="文本框 8"/>
          <p:cNvSpPr txBox="1"/>
          <p:nvPr/>
        </p:nvSpPr>
        <p:spPr>
          <a:xfrm>
            <a:off x="1762601" y="2523649"/>
            <a:ext cx="624840" cy="345281"/>
          </a:xfrm>
          <a:prstGeom prst="rect">
            <a:avLst/>
          </a:prstGeom>
          <a:noFill/>
          <a:ln w="9525">
            <a:noFill/>
          </a:ln>
        </p:spPr>
        <p:txBody>
          <a:bodyPr wrap="square">
            <a:spAutoFit/>
          </a:bodyPr>
          <a:lstStyle>
            <a:defPPr algn="l" rtl="0" eaLnBrk="1" hangingPunct="0">
              <a:defRPr kumimoji="0" lang="zh-CN"/>
            </a:defPPr>
          </a:lstStyle>
          <a:p>
            <a:pPr indent="0"/>
            <a:r>
              <a:rPr lang="zh-CN" altLang="en-US" sz="1800" b="1">
                <a:solidFill>
                  <a:srgbClr val="FF0000"/>
                </a:solidFill>
                <a:latin typeface="宋体" panose="02010600030101010101" pitchFamily="2" charset="-122"/>
                <a:ea typeface="宋体" panose="02010600030101010101" pitchFamily="2" charset="-122"/>
              </a:rPr>
              <a:t>三峡</a:t>
            </a: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0"/>
                                        </p:tgtEl>
                                        <p:attrNameLst>
                                          <p:attrName>style.visibility</p:attrName>
                                        </p:attrNameLst>
                                      </p:cBhvr>
                                      <p:to>
                                        <p:strVal val="visible"/>
                                      </p:to>
                                    </p:set>
                                    <p:anim calcmode="lin" valueType="num">
                                      <p:cBhvr additive="base">
                                        <p:cTn id="7" dur="500" fill="hold"/>
                                        <p:tgtEl>
                                          <p:spTgt spid="100"/>
                                        </p:tgtEl>
                                        <p:attrNameLst>
                                          <p:attrName>ppt_x</p:attrName>
                                        </p:attrNameLst>
                                      </p:cBhvr>
                                      <p:tavLst>
                                        <p:tav tm="0">
                                          <p:val>
                                            <p:strVal val="#ppt_x"/>
                                          </p:val>
                                        </p:tav>
                                        <p:tav tm="100000">
                                          <p:val>
                                            <p:strVal val="#ppt_x"/>
                                          </p:val>
                                        </p:tav>
                                      </p:tavLst>
                                    </p:anim>
                                    <p:anim calcmode="lin" valueType="num">
                                      <p:cBhvr additive="base">
                                        <p:cTn id="8" dur="500" fill="hold"/>
                                        <p:tgtEl>
                                          <p:spTgt spid="100"/>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3" presetClass="entr" presetSubtype="10" fill="hold" grpId="1"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linds(horizontal)">
                                      <p:cBhvr>
                                        <p:cTn id="14" dur="500"/>
                                        <p:tgtEl>
                                          <p:spTgt spid="5"/>
                                        </p:tgtEl>
                                      </p:cBhvr>
                                    </p:animEffect>
                                  </p:childTnLst>
                                </p:cTn>
                              </p:par>
                            </p:childTnLst>
                          </p:cTn>
                        </p:par>
                      </p:childTnLst>
                    </p:cTn>
                  </p:par>
                  <p:par>
                    <p:cTn id="15" fill="hold" nodeType="clickPar">
                      <p:stCondLst>
                        <p:cond delay="indefinite"/>
                      </p:stCondLst>
                      <p:childTnLst>
                        <p:par>
                          <p:cTn id="16" fill="hold" nodeType="withGroup">
                            <p:stCondLst>
                              <p:cond delay="indefinite"/>
                            </p:stCondLst>
                          </p:cTn>
                        </p:par>
                        <p:par>
                          <p:cTn id="17" fill="hold" nodeType="afterGroup">
                            <p:stCondLst>
                              <p:cond delay="0"/>
                            </p:stCondLst>
                            <p:childTnLst>
                              <p:par>
                                <p:cTn id="18" presetID="4" presetClass="entr" presetSubtype="16" fill="hold" grpId="2"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box(in)">
                                      <p:cBhvr>
                                        <p:cTn id="20" dur="2000"/>
                                        <p:tgtEl>
                                          <p:spTgt spid="9"/>
                                        </p:tgtEl>
                                      </p:cBhvr>
                                    </p:animEffect>
                                  </p:childTnLst>
                                </p:cTn>
                              </p:par>
                            </p:childTnLst>
                          </p:cTn>
                        </p:par>
                      </p:childTnLst>
                    </p:cTn>
                  </p:par>
                  <p:par>
                    <p:cTn id="21" fill="hold" nodeType="clickPar">
                      <p:stCondLst>
                        <p:cond delay="indefinite"/>
                      </p:stCondLst>
                      <p:childTnLst>
                        <p:par>
                          <p:cTn id="22" fill="hold" nodeType="withGroup">
                            <p:stCondLst>
                              <p:cond delay="indefinite"/>
                            </p:stCondLst>
                          </p:cTn>
                        </p:par>
                        <p:par>
                          <p:cTn id="23" fill="hold" nodeType="afterGroup">
                            <p:stCondLst>
                              <p:cond delay="0"/>
                            </p:stCondLst>
                            <p:childTnLst>
                              <p:par>
                                <p:cTn id="24" presetID="18" presetClass="entr" presetSubtype="12" fill="hold" grpId="3"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strips(downLeft)">
                                      <p:cBhvr>
                                        <p:cTn id="26" dur="500"/>
                                        <p:tgtEl>
                                          <p:spTgt spid="7"/>
                                        </p:tgtEl>
                                      </p:cBhvr>
                                    </p:animEffect>
                                  </p:childTnLst>
                                </p:cTn>
                              </p:par>
                            </p:childTnLst>
                          </p:cTn>
                        </p:par>
                      </p:childTnLst>
                    </p:cTn>
                  </p:par>
                  <p:par>
                    <p:cTn id="27" fill="hold" nodeType="clickPar">
                      <p:stCondLst>
                        <p:cond delay="indefinite"/>
                      </p:stCondLst>
                      <p:childTnLst>
                        <p:par>
                          <p:cTn id="28" fill="hold" nodeType="withGroup">
                            <p:stCondLst>
                              <p:cond delay="indefinite"/>
                            </p:stCondLst>
                          </p:cTn>
                        </p:par>
                        <p:par>
                          <p:cTn id="29" fill="hold" nodeType="afterGroup">
                            <p:stCondLst>
                              <p:cond delay="0"/>
                            </p:stCondLst>
                            <p:childTnLst>
                              <p:par>
                                <p:cTn id="30" presetID="21" presetClass="entr" presetSubtype="1" fill="hold" grpId="4"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heel(1)">
                                      <p:cBhvr>
                                        <p:cTn id="3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5" grpId="1"/>
      <p:bldP spid="9" grpId="2"/>
      <p:bldP spid="7" grpId="3"/>
      <p:bldP spid="8" grpId="4"/>
    </p:bldLst>
  </p:timing>
</p:sld>
</file>

<file path=ppt/slides/slide2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669607" y="285274"/>
            <a:ext cx="6580346" cy="345281"/>
          </a:xfrm>
          <a:prstGeom prst="rect">
            <a:avLst/>
          </a:prstGeom>
          <a:noFill/>
        </p:spPr>
        <p:txBody>
          <a:bodyPr wrap="square" rtlCol="0" anchor="t">
            <a:spAutoFit/>
          </a:bodyPr>
          <a:lstStyle>
            <a:defPPr algn="l" rtl="0" eaLnBrk="1" hangingPunct="0">
              <a:defRPr kumimoji="0" lang="zh-CN"/>
            </a:defPPr>
          </a:lstStyle>
          <a:p>
            <a:r>
              <a:rPr lang="en-US" altLang="zh-CN" sz="1800" b="1">
                <a:latin typeface="宋体" panose="02010600030101010101" pitchFamily="2" charset="-122"/>
                <a:ea typeface="宋体" panose="02010600030101010101" pitchFamily="2" charset="-122"/>
                <a:cs typeface="宋体" panose="02010600030101010101" pitchFamily="2" charset="-122"/>
              </a:rPr>
              <a:t>11.</a:t>
            </a:r>
            <a:r>
              <a:rPr lang="zh-CN" altLang="en-US" sz="1800" b="1">
                <a:latin typeface="宋体" panose="02010600030101010101" pitchFamily="2" charset="-122"/>
                <a:ea typeface="宋体" panose="02010600030101010101" pitchFamily="2" charset="-122"/>
                <a:cs typeface="宋体" panose="02010600030101010101" pitchFamily="2" charset="-122"/>
              </a:rPr>
              <a:t>（2017·广西北部湾）读南方地区示意图，完成下列各题。</a:t>
            </a:r>
          </a:p>
        </p:txBody>
      </p:sp>
      <p:pic>
        <p:nvPicPr>
          <p:cNvPr id="3" name="图片 2" descr="截图20210216205749"/>
          <p:cNvPicPr>
            <a:picLocks noChangeAspect="1"/>
          </p:cNvPicPr>
          <p:nvPr/>
        </p:nvPicPr>
        <p:blipFill>
          <a:blip r:embed="rId2"/>
          <a:stretch>
            <a:fillRect/>
          </a:stretch>
        </p:blipFill>
        <p:spPr>
          <a:xfrm>
            <a:off x="4481036" y="1876425"/>
            <a:ext cx="4240530" cy="2960846"/>
          </a:xfrm>
          <a:prstGeom prst="rect">
            <a:avLst/>
          </a:prstGeom>
        </p:spPr>
      </p:pic>
      <p:sp>
        <p:nvSpPr>
          <p:cNvPr id="4" name="文本框 3"/>
          <p:cNvSpPr txBox="1"/>
          <p:nvPr/>
        </p:nvSpPr>
        <p:spPr>
          <a:xfrm>
            <a:off x="400526" y="688657"/>
            <a:ext cx="9219248" cy="3944303"/>
          </a:xfrm>
          <a:prstGeom prst="rect">
            <a:avLst/>
          </a:prstGeom>
          <a:noFill/>
        </p:spPr>
        <p:txBody>
          <a:bodyPr wrap="square" rtlCol="0" anchor="t">
            <a:spAutoFit/>
          </a:bodyPr>
          <a:lstStyle>
            <a:defPPr algn="l" rtl="0" eaLnBrk="1" hangingPunct="0">
              <a:defRPr kumimoji="0" lang="zh-CN"/>
            </a:defPPr>
          </a:lstStyle>
          <a:p>
            <a:pPr>
              <a:lnSpc>
                <a:spcPct val="140000"/>
              </a:lnSpc>
            </a:pPr>
            <a:r>
              <a:rPr lang="zh-CN" altLang="en-US" sz="1800" b="1">
                <a:latin typeface="宋体" panose="02010600030101010101" pitchFamily="2" charset="-122"/>
                <a:ea typeface="宋体" panose="02010600030101010101" pitchFamily="2" charset="-122"/>
                <a:cs typeface="宋体" panose="02010600030101010101" pitchFamily="2" charset="-122"/>
              </a:rPr>
              <a:t>（1）A河自古以来有“黄金水道”之称，请你分析其原因：</a:t>
            </a:r>
          </a:p>
          <a:p>
            <a:pPr>
              <a:lnSpc>
                <a:spcPct val="140000"/>
              </a:lnSpc>
            </a:pPr>
            <a:r>
              <a:rPr lang="zh-CN" altLang="en-US" sz="1800" b="1">
                <a:latin typeface="宋体" panose="02010600030101010101" pitchFamily="2" charset="-122"/>
                <a:ea typeface="宋体" panose="02010600030101010101" pitchFamily="2" charset="-122"/>
                <a:cs typeface="宋体" panose="02010600030101010101" pitchFamily="2" charset="-122"/>
              </a:rPr>
              <a:t>①自然原因</a:t>
            </a:r>
            <a:r>
              <a:rPr lang="zh-CN" altLang="en-US" sz="1800" b="1" u="sng">
                <a:latin typeface="宋体" panose="02010600030101010101" pitchFamily="2" charset="-122"/>
                <a:ea typeface="宋体" panose="02010600030101010101" pitchFamily="2" charset="-122"/>
                <a:cs typeface="宋体" panose="02010600030101010101" pitchFamily="2" charset="-122"/>
              </a:rPr>
              <a:t>                  </a:t>
            </a:r>
            <a:r>
              <a:rPr lang="en-US" altLang="zh-CN" sz="1800" b="1" u="sng">
                <a:latin typeface="宋体" panose="02010600030101010101" pitchFamily="2" charset="-122"/>
                <a:ea typeface="宋体" panose="02010600030101010101" pitchFamily="2" charset="-122"/>
                <a:cs typeface="宋体" panose="02010600030101010101" pitchFamily="2" charset="-122"/>
              </a:rPr>
              <a:t>     </a:t>
            </a:r>
            <a:r>
              <a:rPr lang="zh-CN" altLang="en-US" sz="1800" b="1" u="sng">
                <a:latin typeface="宋体" panose="02010600030101010101" pitchFamily="2" charset="-122"/>
                <a:ea typeface="宋体" panose="02010600030101010101" pitchFamily="2" charset="-122"/>
                <a:cs typeface="宋体" panose="02010600030101010101" pitchFamily="2" charset="-122"/>
              </a:rPr>
              <a:t>   </a:t>
            </a:r>
            <a:r>
              <a:rPr lang="en-US" altLang="zh-CN" sz="1800" b="1" u="sng">
                <a:latin typeface="宋体" panose="02010600030101010101" pitchFamily="2" charset="-122"/>
                <a:ea typeface="宋体" panose="02010600030101010101" pitchFamily="2" charset="-122"/>
                <a:cs typeface="宋体" panose="02010600030101010101" pitchFamily="2" charset="-122"/>
              </a:rPr>
              <a:t> </a:t>
            </a:r>
            <a:r>
              <a:rPr lang="zh-CN" altLang="en-US" sz="1800" b="1" u="sng">
                <a:latin typeface="宋体" panose="02010600030101010101" pitchFamily="2" charset="-122"/>
                <a:ea typeface="宋体" panose="02010600030101010101" pitchFamily="2" charset="-122"/>
                <a:cs typeface="宋体" panose="02010600030101010101" pitchFamily="2" charset="-122"/>
              </a:rPr>
              <a:t> </a:t>
            </a:r>
            <a:r>
              <a:rPr lang="en-US" altLang="zh-CN" sz="1800" b="1" u="sng">
                <a:latin typeface="宋体" panose="02010600030101010101" pitchFamily="2" charset="-122"/>
                <a:ea typeface="宋体" panose="02010600030101010101" pitchFamily="2" charset="-122"/>
                <a:cs typeface="宋体" panose="02010600030101010101" pitchFamily="2" charset="-122"/>
              </a:rPr>
              <a:t> </a:t>
            </a:r>
            <a:r>
              <a:rPr lang="zh-CN" altLang="en-US" sz="1800" b="1" u="sng">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a:t>
            </a:r>
          </a:p>
          <a:p>
            <a:pPr>
              <a:lnSpc>
                <a:spcPct val="140000"/>
              </a:lnSpc>
            </a:pPr>
            <a:r>
              <a:rPr lang="zh-CN" altLang="en-US" sz="1800" b="1">
                <a:latin typeface="宋体" panose="02010600030101010101" pitchFamily="2" charset="-122"/>
                <a:ea typeface="宋体" panose="02010600030101010101" pitchFamily="2" charset="-122"/>
                <a:cs typeface="宋体" panose="02010600030101010101" pitchFamily="2" charset="-122"/>
              </a:rPr>
              <a:t>②社会经济原因</a:t>
            </a:r>
            <a:r>
              <a:rPr lang="zh-CN" altLang="en-US" sz="1800" b="1"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1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a:latin typeface="宋体" panose="02010600030101010101" pitchFamily="2" charset="-122"/>
                <a:ea typeface="宋体" panose="02010600030101010101" pitchFamily="2" charset="-122"/>
                <a:cs typeface="宋体" panose="02010600030101010101" pitchFamily="2" charset="-122"/>
              </a:rPr>
              <a:t>。</a:t>
            </a:r>
          </a:p>
          <a:p>
            <a:pPr>
              <a:lnSpc>
                <a:spcPct val="140000"/>
              </a:lnSpc>
            </a:pPr>
            <a:r>
              <a:rPr lang="zh-CN" altLang="en-US" sz="1800" b="1">
                <a:latin typeface="宋体" panose="02010600030101010101" pitchFamily="2" charset="-122"/>
                <a:ea typeface="宋体" panose="02010600030101010101" pitchFamily="2" charset="-122"/>
                <a:cs typeface="宋体" panose="02010600030101010101" pitchFamily="2" charset="-122"/>
              </a:rPr>
              <a:t>（2）B所示山脉大致与我国</a:t>
            </a:r>
            <a:r>
              <a:rPr lang="zh-CN" altLang="en-US" sz="1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a:latin typeface="宋体" panose="02010600030101010101" pitchFamily="2" charset="-122"/>
                <a:ea typeface="宋体" panose="02010600030101010101" pitchFamily="2" charset="-122"/>
                <a:cs typeface="宋体" panose="02010600030101010101" pitchFamily="2" charset="-122"/>
              </a:rPr>
              <a:t>毫米</a:t>
            </a:r>
          </a:p>
          <a:p>
            <a:pPr>
              <a:lnSpc>
                <a:spcPct val="140000"/>
              </a:lnSpc>
            </a:pPr>
            <a:r>
              <a:rPr lang="zh-CN" altLang="en-US" sz="1800" b="1">
                <a:latin typeface="宋体" panose="02010600030101010101" pitchFamily="2" charset="-122"/>
                <a:ea typeface="宋体" panose="02010600030101010101" pitchFamily="2" charset="-122"/>
                <a:cs typeface="宋体" panose="02010600030101010101" pitchFamily="2" charset="-122"/>
              </a:rPr>
              <a:t>年等降水量线基本吻合，此山脉以南</a:t>
            </a:r>
          </a:p>
          <a:p>
            <a:pPr>
              <a:lnSpc>
                <a:spcPct val="140000"/>
              </a:lnSpc>
            </a:pPr>
            <a:r>
              <a:rPr lang="zh-CN" altLang="en-US" sz="1800" b="1">
                <a:latin typeface="宋体" panose="02010600030101010101" pitchFamily="2" charset="-122"/>
                <a:ea typeface="宋体" panose="02010600030101010101" pitchFamily="2" charset="-122"/>
                <a:cs typeface="宋体" panose="02010600030101010101" pitchFamily="2" charset="-122"/>
              </a:rPr>
              <a:t>种植的主要粮食作物是</a:t>
            </a:r>
            <a:r>
              <a:rPr lang="zh-CN" altLang="en-US" sz="1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a:latin typeface="宋体" panose="02010600030101010101" pitchFamily="2" charset="-122"/>
                <a:ea typeface="宋体" panose="02010600030101010101" pitchFamily="2" charset="-122"/>
                <a:cs typeface="宋体" panose="02010600030101010101" pitchFamily="2" charset="-122"/>
              </a:rPr>
              <a:t>。</a:t>
            </a:r>
          </a:p>
          <a:p>
            <a:pPr>
              <a:lnSpc>
                <a:spcPct val="140000"/>
              </a:lnSpc>
            </a:pPr>
            <a:r>
              <a:rPr lang="zh-CN" altLang="en-US" sz="1800" b="1">
                <a:latin typeface="宋体" panose="02010600030101010101" pitchFamily="2" charset="-122"/>
                <a:ea typeface="宋体" panose="02010600030101010101" pitchFamily="2" charset="-122"/>
                <a:cs typeface="宋体" panose="02010600030101010101" pitchFamily="2" charset="-122"/>
              </a:rPr>
              <a:t>（3）南方地区发展农业生产最有利的</a:t>
            </a:r>
          </a:p>
          <a:p>
            <a:pPr>
              <a:lnSpc>
                <a:spcPct val="140000"/>
              </a:lnSpc>
            </a:pPr>
            <a:r>
              <a:rPr lang="zh-CN" altLang="en-US" sz="1800" b="1">
                <a:latin typeface="宋体" panose="02010600030101010101" pitchFamily="2" charset="-122"/>
                <a:ea typeface="宋体" panose="02010600030101010101" pitchFamily="2" charset="-122"/>
                <a:cs typeface="宋体" panose="02010600030101010101" pitchFamily="2" charset="-122"/>
              </a:rPr>
              <a:t>自然条件是</a:t>
            </a:r>
            <a:r>
              <a:rPr lang="zh-CN" altLang="en-US" sz="1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a:latin typeface="宋体" panose="02010600030101010101" pitchFamily="2" charset="-122"/>
                <a:ea typeface="宋体" panose="02010600030101010101" pitchFamily="2" charset="-122"/>
                <a:cs typeface="宋体" panose="02010600030101010101" pitchFamily="2" charset="-122"/>
              </a:rPr>
              <a:t>、</a:t>
            </a:r>
          </a:p>
          <a:p>
            <a:pPr>
              <a:lnSpc>
                <a:spcPct val="140000"/>
              </a:lnSpc>
            </a:pPr>
            <a:r>
              <a:rPr lang="zh-CN" altLang="en-US" sz="1800" b="1"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1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a:latin typeface="宋体" panose="02010600030101010101" pitchFamily="2" charset="-122"/>
                <a:ea typeface="宋体" panose="02010600030101010101" pitchFamily="2" charset="-122"/>
                <a:cs typeface="宋体" panose="02010600030101010101" pitchFamily="2" charset="-122"/>
              </a:rPr>
              <a:t>。</a:t>
            </a:r>
          </a:p>
          <a:p>
            <a:pPr>
              <a:lnSpc>
                <a:spcPct val="140000"/>
              </a:lnSpc>
            </a:pPr>
            <a:r>
              <a:rPr lang="zh-CN" altLang="en-US" sz="1800" b="1">
                <a:latin typeface="宋体" panose="02010600030101010101" pitchFamily="2" charset="-122"/>
                <a:ea typeface="宋体" panose="02010600030101010101" pitchFamily="2" charset="-122"/>
                <a:cs typeface="宋体" panose="02010600030101010101" pitchFamily="2" charset="-122"/>
              </a:rPr>
              <a:t>（至少答出两点）</a:t>
            </a:r>
          </a:p>
        </p:txBody>
      </p:sp>
      <p:sp>
        <p:nvSpPr>
          <p:cNvPr id="100" name="文本框 99"/>
          <p:cNvSpPr txBox="1"/>
          <p:nvPr/>
        </p:nvSpPr>
        <p:spPr>
          <a:xfrm>
            <a:off x="1672590" y="1080611"/>
            <a:ext cx="3325178" cy="345281"/>
          </a:xfrm>
          <a:prstGeom prst="rect">
            <a:avLst/>
          </a:prstGeom>
          <a:noFill/>
          <a:ln w="9525">
            <a:noFill/>
          </a:ln>
        </p:spPr>
        <p:txBody>
          <a:bodyPr wrap="square">
            <a:spAutoFit/>
          </a:bodyPr>
          <a:lstStyle>
            <a:defPPr algn="l" rtl="0" eaLnBrk="1" hangingPunct="0">
              <a:defRPr kumimoji="0" lang="zh-CN"/>
            </a:defPPr>
          </a:lstStyle>
          <a:p>
            <a:pPr indent="0"/>
            <a:r>
              <a:rPr lang="zh-CN" sz="1800" b="1">
                <a:solidFill>
                  <a:srgbClr val="FF0000"/>
                </a:solidFill>
                <a:latin typeface="宋体" panose="02010600030101010101" pitchFamily="2" charset="-122"/>
                <a:ea typeface="宋体" panose="02010600030101010101" pitchFamily="2" charset="-122"/>
              </a:rPr>
              <a:t>水深面阔（水量大，流速慢）</a:t>
            </a:r>
            <a:endParaRPr lang="zh-CN" altLang="en-US" sz="1800" b="1">
              <a:solidFill>
                <a:srgbClr val="FF0000"/>
              </a:solidFill>
              <a:latin typeface="宋体" panose="02010600030101010101" pitchFamily="2" charset="-122"/>
              <a:ea typeface="宋体" panose="02010600030101010101" pitchFamily="2" charset="-122"/>
            </a:endParaRPr>
          </a:p>
        </p:txBody>
      </p:sp>
      <p:sp>
        <p:nvSpPr>
          <p:cNvPr id="5" name="文本框 4"/>
          <p:cNvSpPr txBox="1"/>
          <p:nvPr/>
        </p:nvSpPr>
        <p:spPr>
          <a:xfrm>
            <a:off x="2181701" y="1531144"/>
            <a:ext cx="3761422" cy="345281"/>
          </a:xfrm>
          <a:prstGeom prst="rect">
            <a:avLst/>
          </a:prstGeom>
          <a:noFill/>
          <a:ln w="9525">
            <a:noFill/>
          </a:ln>
        </p:spPr>
        <p:txBody>
          <a:bodyPr wrap="square">
            <a:spAutoFit/>
          </a:bodyPr>
          <a:lstStyle>
            <a:defPPr algn="l" rtl="0" eaLnBrk="1" hangingPunct="0">
              <a:defRPr kumimoji="0" lang="zh-CN"/>
            </a:defPPr>
          </a:lstStyle>
          <a:p>
            <a:pPr indent="0"/>
            <a:r>
              <a:rPr lang="zh-CN" sz="1800" b="1">
                <a:solidFill>
                  <a:srgbClr val="FF0000"/>
                </a:solidFill>
                <a:latin typeface="宋体" panose="02010600030101010101" pitchFamily="2" charset="-122"/>
                <a:ea typeface="宋体" panose="02010600030101010101" pitchFamily="2" charset="-122"/>
              </a:rPr>
              <a:t>人口多（城市集中、物产丰富）</a:t>
            </a:r>
            <a:endParaRPr lang="zh-CN" altLang="en-US" sz="1800" b="1">
              <a:solidFill>
                <a:srgbClr val="FF0000"/>
              </a:solidFill>
              <a:latin typeface="宋体" panose="02010600030101010101" pitchFamily="2" charset="-122"/>
              <a:ea typeface="宋体" panose="02010600030101010101" pitchFamily="2" charset="-122"/>
            </a:endParaRPr>
          </a:p>
        </p:txBody>
      </p:sp>
      <p:sp>
        <p:nvSpPr>
          <p:cNvPr id="7" name="文本框 6"/>
          <p:cNvSpPr txBox="1"/>
          <p:nvPr/>
        </p:nvSpPr>
        <p:spPr>
          <a:xfrm>
            <a:off x="3228975" y="1876425"/>
            <a:ext cx="510540" cy="345281"/>
          </a:xfrm>
          <a:prstGeom prst="rect">
            <a:avLst/>
          </a:prstGeom>
          <a:noFill/>
          <a:ln w="9525">
            <a:noFill/>
          </a:ln>
        </p:spPr>
        <p:txBody>
          <a:bodyPr wrap="square">
            <a:spAutoFit/>
          </a:bodyPr>
          <a:lstStyle>
            <a:defPPr algn="l" rtl="0" eaLnBrk="1" hangingPunct="0">
              <a:defRPr kumimoji="0" lang="zh-CN"/>
            </a:defPPr>
          </a:lstStyle>
          <a:p>
            <a:pPr indent="0"/>
            <a:r>
              <a:rPr lang="en-US" sz="1800" b="1">
                <a:solidFill>
                  <a:srgbClr val="FF0000"/>
                </a:solidFill>
                <a:latin typeface="宋体" panose="02010600030101010101" pitchFamily="2" charset="-122"/>
                <a:ea typeface="宋体" panose="02010600030101010101" pitchFamily="2" charset="-122"/>
              </a:rPr>
              <a:t>800</a:t>
            </a:r>
            <a:endParaRPr lang="en-US" altLang="en-US" sz="1800" b="1">
              <a:solidFill>
                <a:srgbClr val="FF0000"/>
              </a:solidFill>
              <a:latin typeface="宋体" panose="02010600030101010101" pitchFamily="2" charset="-122"/>
              <a:ea typeface="宋体" panose="02010600030101010101" pitchFamily="2" charset="-122"/>
            </a:endParaRPr>
          </a:p>
        </p:txBody>
      </p:sp>
      <p:sp>
        <p:nvSpPr>
          <p:cNvPr id="8" name="文本框 7"/>
          <p:cNvSpPr txBox="1"/>
          <p:nvPr/>
        </p:nvSpPr>
        <p:spPr>
          <a:xfrm>
            <a:off x="2727484" y="2626519"/>
            <a:ext cx="646271" cy="345281"/>
          </a:xfrm>
          <a:prstGeom prst="rect">
            <a:avLst/>
          </a:prstGeom>
          <a:noFill/>
          <a:ln w="9525">
            <a:noFill/>
          </a:ln>
        </p:spPr>
        <p:txBody>
          <a:bodyPr wrap="square">
            <a:spAutoFit/>
          </a:bodyPr>
          <a:lstStyle>
            <a:defPPr algn="l" rtl="0" eaLnBrk="1" hangingPunct="0">
              <a:defRPr kumimoji="0" lang="zh-CN"/>
            </a:defPPr>
          </a:lstStyle>
          <a:p>
            <a:pPr indent="0"/>
            <a:r>
              <a:rPr lang="zh-CN" sz="1800" b="1">
                <a:solidFill>
                  <a:srgbClr val="FF0000"/>
                </a:solidFill>
                <a:latin typeface="宋体" panose="02010600030101010101" pitchFamily="2" charset="-122"/>
                <a:ea typeface="宋体" panose="02010600030101010101" pitchFamily="2" charset="-122"/>
              </a:rPr>
              <a:t>水稻</a:t>
            </a:r>
            <a:endParaRPr lang="zh-CN" altLang="en-US" sz="1800" b="1">
              <a:solidFill>
                <a:srgbClr val="FF0000"/>
              </a:solidFill>
              <a:latin typeface="宋体" panose="02010600030101010101" pitchFamily="2" charset="-122"/>
              <a:ea typeface="宋体" panose="02010600030101010101" pitchFamily="2" charset="-122"/>
            </a:endParaRPr>
          </a:p>
        </p:txBody>
      </p:sp>
      <p:sp>
        <p:nvSpPr>
          <p:cNvPr id="9" name="文本框 8"/>
          <p:cNvSpPr txBox="1"/>
          <p:nvPr/>
        </p:nvSpPr>
        <p:spPr>
          <a:xfrm>
            <a:off x="1734503" y="3400425"/>
            <a:ext cx="1195388" cy="345281"/>
          </a:xfrm>
          <a:prstGeom prst="rect">
            <a:avLst/>
          </a:prstGeom>
          <a:noFill/>
          <a:ln w="9525">
            <a:noFill/>
          </a:ln>
        </p:spPr>
        <p:txBody>
          <a:bodyPr wrap="square">
            <a:spAutoFit/>
          </a:bodyPr>
          <a:lstStyle>
            <a:defPPr algn="l" rtl="0" eaLnBrk="1" hangingPunct="0">
              <a:defRPr kumimoji="0" lang="zh-CN"/>
            </a:defPPr>
          </a:lstStyle>
          <a:p>
            <a:pPr indent="0"/>
            <a:r>
              <a:rPr 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热量充足</a:t>
            </a:r>
            <a:endPar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endParaRPr>
          </a:p>
        </p:txBody>
      </p:sp>
      <p:sp>
        <p:nvSpPr>
          <p:cNvPr id="6" name="文本框 5"/>
          <p:cNvSpPr txBox="1"/>
          <p:nvPr/>
        </p:nvSpPr>
        <p:spPr>
          <a:xfrm>
            <a:off x="669607" y="3745706"/>
            <a:ext cx="4107656" cy="345281"/>
          </a:xfrm>
          <a:prstGeom prst="rect">
            <a:avLst/>
          </a:prstGeom>
          <a:noFill/>
          <a:ln w="9525">
            <a:noFill/>
          </a:ln>
        </p:spPr>
        <p:txBody>
          <a:bodyPr wrap="square">
            <a:spAutoFit/>
          </a:bodyPr>
          <a:lstStyle>
            <a:defPPr algn="l" rtl="0" eaLnBrk="1" hangingPunct="0">
              <a:defRPr kumimoji="0" lang="zh-CN"/>
            </a:defPPr>
          </a:lstStyle>
          <a:p>
            <a:pPr indent="0"/>
            <a:r>
              <a:rPr 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水源充足（降水丰富、水热充足）</a:t>
            </a:r>
            <a:endPar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endParaRP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wheel(1)">
                                      <p:cBhvr>
                                        <p:cTn id="7" dur="2000"/>
                                        <p:tgtEl>
                                          <p:spTgt spid="100"/>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8" presetClass="entr" presetSubtype="12" fill="hold" grpId="1"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strips(downLeft)">
                                      <p:cBhvr>
                                        <p:cTn id="13" dur="500"/>
                                        <p:tgtEl>
                                          <p:spTgt spid="5"/>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2" presetClass="entr" presetSubtype="4" fill="hold" grpId="2"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indefinite"/>
                            </p:stCondLst>
                          </p:cTn>
                        </p:par>
                        <p:par>
                          <p:cTn id="23" fill="hold" nodeType="afterGroup">
                            <p:stCondLst>
                              <p:cond delay="0"/>
                            </p:stCondLst>
                            <p:childTnLst>
                              <p:par>
                                <p:cTn id="24" presetID="4" presetClass="entr" presetSubtype="16" fill="hold" grpId="3"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box(in)">
                                      <p:cBhvr>
                                        <p:cTn id="26" dur="2000"/>
                                        <p:tgtEl>
                                          <p:spTgt spid="8"/>
                                        </p:tgtEl>
                                      </p:cBhvr>
                                    </p:animEffect>
                                  </p:childTnLst>
                                </p:cTn>
                              </p:par>
                            </p:childTnLst>
                          </p:cTn>
                        </p:par>
                      </p:childTnLst>
                    </p:cTn>
                  </p:par>
                  <p:par>
                    <p:cTn id="27" fill="hold" nodeType="clickPar">
                      <p:stCondLst>
                        <p:cond delay="indefinite"/>
                      </p:stCondLst>
                      <p:childTnLst>
                        <p:par>
                          <p:cTn id="28" fill="hold" nodeType="withGroup">
                            <p:stCondLst>
                              <p:cond delay="indefinite"/>
                            </p:stCondLst>
                          </p:cTn>
                        </p:par>
                        <p:par>
                          <p:cTn id="29" fill="hold" nodeType="afterGroup">
                            <p:stCondLst>
                              <p:cond delay="0"/>
                            </p:stCondLst>
                            <p:childTnLst>
                              <p:par>
                                <p:cTn id="30" presetID="3" presetClass="entr" presetSubtype="10" fill="hold" grpId="4"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linds(horizontal)">
                                      <p:cBhvr>
                                        <p:cTn id="32" dur="500"/>
                                        <p:tgtEl>
                                          <p:spTgt spid="9"/>
                                        </p:tgtEl>
                                      </p:cBhvr>
                                    </p:animEffect>
                                  </p:childTnLst>
                                </p:cTn>
                              </p:par>
                            </p:childTnLst>
                          </p:cTn>
                        </p:par>
                      </p:childTnLst>
                    </p:cTn>
                  </p:par>
                  <p:par>
                    <p:cTn id="33" fill="hold" nodeType="clickPar">
                      <p:stCondLst>
                        <p:cond delay="indefinite"/>
                      </p:stCondLst>
                      <p:childTnLst>
                        <p:par>
                          <p:cTn id="34" fill="hold" nodeType="withGroup">
                            <p:stCondLst>
                              <p:cond delay="indefinite"/>
                            </p:stCondLst>
                          </p:cTn>
                        </p:par>
                        <p:par>
                          <p:cTn id="35" fill="hold" nodeType="afterGroup">
                            <p:stCondLst>
                              <p:cond delay="0"/>
                            </p:stCondLst>
                            <p:childTnLst>
                              <p:par>
                                <p:cTn id="36" presetID="3" presetClass="entr" presetSubtype="10" fill="hold" grpId="5" nodeType="click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blinds(horizontal)">
                                      <p:cBhvr>
                                        <p:cTn id="3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5" grpId="1"/>
      <p:bldP spid="7" grpId="2"/>
      <p:bldP spid="8" grpId="3"/>
      <p:bldP spid="9" grpId="4"/>
      <p:bldP spid="6" grpId="5"/>
    </p:bldLst>
  </p:timing>
</p:sld>
</file>

<file path=ppt/slides/slide2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470535" y="301943"/>
            <a:ext cx="8382476" cy="981551"/>
          </a:xfrm>
          <a:prstGeom prst="rect">
            <a:avLst/>
          </a:prstGeom>
          <a:noFill/>
        </p:spPr>
        <p:txBody>
          <a:bodyPr wrap="square" rtlCol="0" anchor="t">
            <a:spAutoFit/>
          </a:bodyPr>
          <a:lstStyle>
            <a:defPPr algn="l" rtl="0" eaLnBrk="1" hangingPunct="0">
              <a:defRPr kumimoji="0" lang="zh-CN"/>
            </a:defPPr>
          </a:lstStyle>
          <a:p>
            <a:pPr>
              <a:lnSpc>
                <a:spcPct val="110000"/>
              </a:lnSpc>
            </a:pPr>
            <a:r>
              <a:rPr lang="en-US" altLang="zh-CN" sz="1800" b="1">
                <a:latin typeface="宋体" panose="02010600030101010101" pitchFamily="2" charset="-122"/>
                <a:ea typeface="宋体" panose="02010600030101010101" pitchFamily="2" charset="-122"/>
                <a:cs typeface="宋体" panose="02010600030101010101" pitchFamily="2" charset="-122"/>
              </a:rPr>
              <a:t>12.</a:t>
            </a:r>
            <a:r>
              <a:rPr lang="zh-CN" altLang="en-US" sz="1800" b="1">
                <a:latin typeface="宋体" panose="02010600030101010101" pitchFamily="2" charset="-122"/>
                <a:ea typeface="宋体" panose="02010600030101010101" pitchFamily="2" charset="-122"/>
                <a:cs typeface="宋体" panose="02010600030101010101" pitchFamily="2" charset="-122"/>
              </a:rPr>
              <a:t>（2019·广西北部湾）港珠澳大桥是连接香港、珠海和澳门的特大型桥梁隧道结合工程，是世界上最长的跨海大桥。读珠江三角洲地区示意图，据所学知识完成下列各题。</a:t>
            </a:r>
          </a:p>
        </p:txBody>
      </p:sp>
      <p:pic>
        <p:nvPicPr>
          <p:cNvPr id="3" name="图片 2" descr="截图20210216210301"/>
          <p:cNvPicPr>
            <a:picLocks noChangeAspect="1"/>
          </p:cNvPicPr>
          <p:nvPr/>
        </p:nvPicPr>
        <p:blipFill>
          <a:blip r:embed="rId2"/>
          <a:stretch>
            <a:fillRect/>
          </a:stretch>
        </p:blipFill>
        <p:spPr>
          <a:xfrm>
            <a:off x="3901917" y="2518886"/>
            <a:ext cx="5198269" cy="2202180"/>
          </a:xfrm>
          <a:prstGeom prst="rect">
            <a:avLst/>
          </a:prstGeom>
        </p:spPr>
      </p:pic>
      <p:sp>
        <p:nvSpPr>
          <p:cNvPr id="4" name="文本框 3"/>
          <p:cNvSpPr txBox="1"/>
          <p:nvPr/>
        </p:nvSpPr>
        <p:spPr>
          <a:xfrm>
            <a:off x="230029" y="1201102"/>
            <a:ext cx="9007317" cy="3058954"/>
          </a:xfrm>
          <a:prstGeom prst="rect">
            <a:avLst/>
          </a:prstGeom>
          <a:noFill/>
        </p:spPr>
        <p:txBody>
          <a:bodyPr wrap="square" rtlCol="0" anchor="t">
            <a:spAutoFit/>
          </a:bodyPr>
          <a:lstStyle>
            <a:defPPr algn="l" rtl="0" eaLnBrk="1" hangingPunct="0">
              <a:defRPr kumimoji="0" lang="zh-CN"/>
            </a:defPPr>
          </a:lstStyle>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（1）写出特别行政区A的名称</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en-US" altLang="zh-CN" sz="1800" b="1" u="sng">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；甲地所在省区的简称</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en-US" altLang="zh-CN" sz="1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a:latin typeface="宋体" panose="02010600030101010101" pitchFamily="2" charset="-122"/>
                <a:ea typeface="宋体" panose="02010600030101010101" pitchFamily="2" charset="-122"/>
                <a:cs typeface="宋体" panose="02010600030101010101" pitchFamily="2" charset="-122"/>
              </a:rPr>
              <a:t>。</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（2）港珠澳大桥在两个人工岛之间修建海底隧道的主要原因是</a:t>
            </a:r>
            <a:r>
              <a:rPr lang="en-US" altLang="zh-CN" sz="1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a:latin typeface="宋体" panose="02010600030101010101" pitchFamily="2" charset="-122"/>
                <a:ea typeface="宋体" panose="02010600030101010101" pitchFamily="2" charset="-122"/>
                <a:cs typeface="宋体" panose="02010600030101010101" pitchFamily="2" charset="-122"/>
              </a:rPr>
              <a:t>；</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该桥可能遇到的自然灾害有</a:t>
            </a:r>
            <a:r>
              <a:rPr lang="en-US" altLang="zh-CN" sz="1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a:latin typeface="宋体" panose="02010600030101010101" pitchFamily="2" charset="-122"/>
                <a:ea typeface="宋体" panose="02010600030101010101" pitchFamily="2" charset="-122"/>
                <a:cs typeface="宋体" panose="02010600030101010101" pitchFamily="2" charset="-122"/>
              </a:rPr>
              <a:t>。</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（3）每年春节过后，广西有许多农民工往甲地务工，主要原因</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是甲地</a:t>
            </a:r>
            <a:r>
              <a:rPr lang="en-US" altLang="zh-CN" sz="1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a:latin typeface="宋体" panose="02010600030101010101" pitchFamily="2" charset="-122"/>
                <a:ea typeface="宋体" panose="02010600030101010101" pitchFamily="2" charset="-122"/>
                <a:cs typeface="宋体" panose="02010600030101010101" pitchFamily="2" charset="-122"/>
              </a:rPr>
              <a:t>。</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（4）特别行政区A、B面积狭小，</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人口密集。为了解决人多地少的</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矛盾，可采取的措施</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有</a:t>
            </a:r>
            <a:r>
              <a:rPr lang="en-US" altLang="zh-CN" sz="1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a:latin typeface="宋体" panose="02010600030101010101" pitchFamily="2" charset="-122"/>
                <a:ea typeface="宋体" panose="02010600030101010101" pitchFamily="2" charset="-122"/>
                <a:cs typeface="宋体" panose="02010600030101010101" pitchFamily="2" charset="-122"/>
              </a:rPr>
              <a:t>。</a:t>
            </a:r>
          </a:p>
        </p:txBody>
      </p:sp>
      <p:sp>
        <p:nvSpPr>
          <p:cNvPr id="100" name="文本框 99"/>
          <p:cNvSpPr txBox="1"/>
          <p:nvPr/>
        </p:nvSpPr>
        <p:spPr>
          <a:xfrm>
            <a:off x="3686175" y="1201103"/>
            <a:ext cx="621506" cy="345281"/>
          </a:xfrm>
          <a:prstGeom prst="rect">
            <a:avLst/>
          </a:prstGeom>
          <a:noFill/>
          <a:ln w="9525">
            <a:noFill/>
          </a:ln>
        </p:spPr>
        <p:txBody>
          <a:bodyPr wrap="square">
            <a:spAutoFit/>
          </a:bodyPr>
          <a:lstStyle>
            <a:defPPr algn="l" rtl="0" eaLnBrk="1" hangingPunct="0">
              <a:defRPr kumimoji="0" lang="zh-CN"/>
            </a:defPPr>
          </a:lstStyle>
          <a:p>
            <a:pPr indent="0"/>
            <a:r>
              <a:rPr lang="zh-CN" sz="1800" b="1">
                <a:solidFill>
                  <a:srgbClr val="FF0000"/>
                </a:solidFill>
                <a:latin typeface="宋体" panose="02010600030101010101" pitchFamily="2" charset="-122"/>
                <a:ea typeface="宋体" panose="02010600030101010101" pitchFamily="2" charset="-122"/>
              </a:rPr>
              <a:t>香港</a:t>
            </a:r>
            <a:endParaRPr lang="zh-CN" altLang="en-US" sz="1800" b="1">
              <a:solidFill>
                <a:srgbClr val="FF0000"/>
              </a:solidFill>
              <a:latin typeface="宋体" panose="02010600030101010101" pitchFamily="2" charset="-122"/>
              <a:ea typeface="宋体" panose="02010600030101010101" pitchFamily="2" charset="-122"/>
            </a:endParaRPr>
          </a:p>
        </p:txBody>
      </p:sp>
      <p:sp>
        <p:nvSpPr>
          <p:cNvPr id="5" name="文本框 4"/>
          <p:cNvSpPr txBox="1"/>
          <p:nvPr/>
        </p:nvSpPr>
        <p:spPr>
          <a:xfrm>
            <a:off x="7226142" y="1201103"/>
            <a:ext cx="473393" cy="345281"/>
          </a:xfrm>
          <a:prstGeom prst="rect">
            <a:avLst/>
          </a:prstGeom>
          <a:noFill/>
          <a:ln w="9525">
            <a:noFill/>
          </a:ln>
        </p:spPr>
        <p:txBody>
          <a:bodyPr wrap="square">
            <a:spAutoFit/>
          </a:bodyPr>
          <a:lstStyle>
            <a:defPPr algn="l" rtl="0" eaLnBrk="1" hangingPunct="0">
              <a:defRPr kumimoji="0" lang="zh-CN"/>
            </a:defPPr>
          </a:lstStyle>
          <a:p>
            <a:pPr indent="0"/>
            <a:r>
              <a:rPr lang="zh-CN" sz="1800" b="1">
                <a:solidFill>
                  <a:srgbClr val="FF0000"/>
                </a:solidFill>
                <a:latin typeface="宋体" panose="02010600030101010101" pitchFamily="2" charset="-122"/>
                <a:ea typeface="宋体" panose="02010600030101010101" pitchFamily="2" charset="-122"/>
              </a:rPr>
              <a:t>粤</a:t>
            </a:r>
            <a:endParaRPr lang="zh-CN" altLang="en-US" sz="1800" b="1">
              <a:solidFill>
                <a:srgbClr val="FF0000"/>
              </a:solidFill>
              <a:latin typeface="宋体" panose="02010600030101010101" pitchFamily="2" charset="-122"/>
              <a:ea typeface="宋体" panose="02010600030101010101" pitchFamily="2" charset="-122"/>
            </a:endParaRPr>
          </a:p>
        </p:txBody>
      </p:sp>
      <p:sp>
        <p:nvSpPr>
          <p:cNvPr id="7" name="文本框 6"/>
          <p:cNvSpPr txBox="1"/>
          <p:nvPr/>
        </p:nvSpPr>
        <p:spPr>
          <a:xfrm>
            <a:off x="6769894" y="1546384"/>
            <a:ext cx="2083117" cy="345281"/>
          </a:xfrm>
          <a:prstGeom prst="rect">
            <a:avLst/>
          </a:prstGeom>
          <a:noFill/>
          <a:ln w="9525">
            <a:noFill/>
          </a:ln>
        </p:spPr>
        <p:txBody>
          <a:bodyPr wrap="square">
            <a:spAutoFit/>
          </a:bodyPr>
          <a:lstStyle>
            <a:defPPr algn="l" rtl="0" eaLnBrk="1" hangingPunct="0">
              <a:defRPr kumimoji="0" lang="zh-CN"/>
            </a:defPPr>
          </a:lstStyle>
          <a:p>
            <a:pPr indent="0"/>
            <a:r>
              <a:rPr lang="zh-CN" sz="1800" b="1">
                <a:solidFill>
                  <a:srgbClr val="FF0000"/>
                </a:solidFill>
                <a:latin typeface="宋体" panose="02010600030101010101" pitchFamily="2" charset="-122"/>
                <a:ea typeface="宋体" panose="02010600030101010101" pitchFamily="2" charset="-122"/>
              </a:rPr>
              <a:t>便于大型船舶通行</a:t>
            </a:r>
            <a:endParaRPr lang="zh-CN" altLang="en-US" sz="1800" b="1">
              <a:solidFill>
                <a:srgbClr val="FF0000"/>
              </a:solidFill>
              <a:latin typeface="宋体" panose="02010600030101010101" pitchFamily="2" charset="-122"/>
              <a:ea typeface="宋体" panose="02010600030101010101" pitchFamily="2" charset="-122"/>
            </a:endParaRPr>
          </a:p>
        </p:txBody>
      </p:sp>
      <p:sp>
        <p:nvSpPr>
          <p:cNvPr id="8" name="文本框 7"/>
          <p:cNvSpPr txBox="1"/>
          <p:nvPr/>
        </p:nvSpPr>
        <p:spPr>
          <a:xfrm>
            <a:off x="3167539" y="1870710"/>
            <a:ext cx="1710214" cy="345281"/>
          </a:xfrm>
          <a:prstGeom prst="rect">
            <a:avLst/>
          </a:prstGeom>
          <a:noFill/>
          <a:ln w="9525">
            <a:noFill/>
          </a:ln>
        </p:spPr>
        <p:txBody>
          <a:bodyPr wrap="square">
            <a:spAutoFit/>
          </a:bodyPr>
          <a:lstStyle>
            <a:defPPr algn="l" rtl="0" eaLnBrk="1" hangingPunct="0">
              <a:defRPr kumimoji="0" lang="zh-CN"/>
            </a:defPPr>
          </a:lstStyle>
          <a:p>
            <a:pPr indent="0"/>
            <a:r>
              <a:rPr lang="zh-CN" sz="1800" b="1">
                <a:solidFill>
                  <a:srgbClr val="FF0000"/>
                </a:solidFill>
                <a:latin typeface="宋体" panose="02010600030101010101" pitchFamily="2" charset="-122"/>
                <a:ea typeface="宋体" panose="02010600030101010101" pitchFamily="2" charset="-122"/>
              </a:rPr>
              <a:t>台风（风暴潮）</a:t>
            </a:r>
            <a:endParaRPr lang="zh-CN" altLang="en-US" sz="1800" b="1">
              <a:solidFill>
                <a:srgbClr val="FF0000"/>
              </a:solidFill>
              <a:latin typeface="宋体" panose="02010600030101010101" pitchFamily="2" charset="-122"/>
              <a:ea typeface="宋体" panose="02010600030101010101" pitchFamily="2" charset="-122"/>
            </a:endParaRPr>
          </a:p>
        </p:txBody>
      </p:sp>
      <p:sp>
        <p:nvSpPr>
          <p:cNvPr id="9" name="文本框 8"/>
          <p:cNvSpPr txBox="1"/>
          <p:nvPr/>
        </p:nvSpPr>
        <p:spPr>
          <a:xfrm>
            <a:off x="1036320" y="2518886"/>
            <a:ext cx="2762250" cy="345281"/>
          </a:xfrm>
          <a:prstGeom prst="rect">
            <a:avLst/>
          </a:prstGeom>
          <a:noFill/>
          <a:ln w="9525">
            <a:noFill/>
          </a:ln>
        </p:spPr>
        <p:txBody>
          <a:bodyPr wrap="square">
            <a:spAutoFit/>
          </a:bodyPr>
          <a:lstStyle>
            <a:defPPr algn="l" rtl="0" eaLnBrk="1" hangingPunct="0">
              <a:defRPr kumimoji="0" lang="zh-CN"/>
            </a:defPPr>
          </a:lstStyle>
          <a:p>
            <a:pPr indent="0"/>
            <a:r>
              <a:rPr lang="zh-CN" sz="1800" b="1">
                <a:solidFill>
                  <a:srgbClr val="FF0000"/>
                </a:solidFill>
                <a:latin typeface="宋体" panose="02010600030101010101" pitchFamily="2" charset="-122"/>
                <a:ea typeface="宋体" panose="02010600030101010101" pitchFamily="2" charset="-122"/>
              </a:rPr>
              <a:t>经济发达（就业机会多）</a:t>
            </a:r>
            <a:endParaRPr lang="zh-CN" altLang="en-US" sz="1800" b="1">
              <a:solidFill>
                <a:srgbClr val="FF0000"/>
              </a:solidFill>
              <a:latin typeface="宋体" panose="02010600030101010101" pitchFamily="2" charset="-122"/>
              <a:ea typeface="宋体" panose="02010600030101010101" pitchFamily="2" charset="-122"/>
            </a:endParaRPr>
          </a:p>
        </p:txBody>
      </p:sp>
      <p:sp>
        <p:nvSpPr>
          <p:cNvPr id="10" name="文本框 9"/>
          <p:cNvSpPr txBox="1"/>
          <p:nvPr/>
        </p:nvSpPr>
        <p:spPr>
          <a:xfrm>
            <a:off x="640556" y="3821906"/>
            <a:ext cx="3418999" cy="345281"/>
          </a:xfrm>
          <a:prstGeom prst="rect">
            <a:avLst/>
          </a:prstGeom>
          <a:noFill/>
          <a:ln w="9525">
            <a:noFill/>
          </a:ln>
        </p:spPr>
        <p:txBody>
          <a:bodyPr wrap="square">
            <a:spAutoFit/>
          </a:bodyPr>
          <a:lstStyle>
            <a:defPPr algn="l" rtl="0" eaLnBrk="1" hangingPunct="0">
              <a:defRPr kumimoji="0" lang="zh-CN"/>
            </a:defPPr>
          </a:lstStyle>
          <a:p>
            <a:pPr indent="0"/>
            <a:r>
              <a:rPr lang="zh-CN" sz="1800" b="1">
                <a:solidFill>
                  <a:srgbClr val="FF0000"/>
                </a:solidFill>
                <a:latin typeface="宋体" panose="02010600030101010101" pitchFamily="2" charset="-122"/>
                <a:ea typeface="宋体" panose="02010600030101010101" pitchFamily="2" charset="-122"/>
              </a:rPr>
              <a:t>填海造陆（建高楼大厦）</a:t>
            </a:r>
            <a:endParaRPr lang="zh-CN" altLang="en-US" sz="1800" b="1">
              <a:solidFill>
                <a:srgbClr val="FF0000"/>
              </a:solidFill>
              <a:latin typeface="宋体" panose="02010600030101010101" pitchFamily="2" charset="-122"/>
              <a:ea typeface="宋体" panose="02010600030101010101" pitchFamily="2" charset="-122"/>
            </a:endParaRP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0"/>
                                        </p:tgtEl>
                                        <p:attrNameLst>
                                          <p:attrName>style.visibility</p:attrName>
                                        </p:attrNameLst>
                                      </p:cBhvr>
                                      <p:to>
                                        <p:strVal val="visible"/>
                                      </p:to>
                                    </p:set>
                                    <p:anim calcmode="lin" valueType="num">
                                      <p:cBhvr additive="base">
                                        <p:cTn id="7" dur="500" fill="hold"/>
                                        <p:tgtEl>
                                          <p:spTgt spid="100"/>
                                        </p:tgtEl>
                                        <p:attrNameLst>
                                          <p:attrName>ppt_x</p:attrName>
                                        </p:attrNameLst>
                                      </p:cBhvr>
                                      <p:tavLst>
                                        <p:tav tm="0">
                                          <p:val>
                                            <p:strVal val="#ppt_x"/>
                                          </p:val>
                                        </p:tav>
                                        <p:tav tm="100000">
                                          <p:val>
                                            <p:strVal val="#ppt_x"/>
                                          </p:val>
                                        </p:tav>
                                      </p:tavLst>
                                    </p:anim>
                                    <p:anim calcmode="lin" valueType="num">
                                      <p:cBhvr additive="base">
                                        <p:cTn id="8" dur="500" fill="hold"/>
                                        <p:tgtEl>
                                          <p:spTgt spid="100"/>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 presetClass="entr" presetSubtype="4" fill="hold" grpId="1"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3" presetClass="entr" presetSubtype="10" fill="hold" grpId="2"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blinds(horizontal)">
                                      <p:cBhvr>
                                        <p:cTn id="21" dur="500"/>
                                        <p:tgtEl>
                                          <p:spTgt spid="7"/>
                                        </p:tgtEl>
                                      </p:cBhvr>
                                    </p:animEffect>
                                  </p:childTnLst>
                                </p:cTn>
                              </p:par>
                            </p:childTnLst>
                          </p:cTn>
                        </p:par>
                      </p:childTnLst>
                    </p:cTn>
                  </p:par>
                  <p:par>
                    <p:cTn id="22" fill="hold" nodeType="clickPar">
                      <p:stCondLst>
                        <p:cond delay="indefinite"/>
                      </p:stCondLst>
                      <p:childTnLst>
                        <p:par>
                          <p:cTn id="23" fill="hold" nodeType="withGroup">
                            <p:stCondLst>
                              <p:cond delay="indefinite"/>
                            </p:stCondLst>
                          </p:cTn>
                        </p:par>
                        <p:par>
                          <p:cTn id="24" fill="hold" nodeType="afterGroup">
                            <p:stCondLst>
                              <p:cond delay="0"/>
                            </p:stCondLst>
                            <p:childTnLst>
                              <p:par>
                                <p:cTn id="25" presetID="4" presetClass="entr" presetSubtype="16" fill="hold" grpId="3"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ox(in)">
                                      <p:cBhvr>
                                        <p:cTn id="27" dur="2000"/>
                                        <p:tgtEl>
                                          <p:spTgt spid="8"/>
                                        </p:tgtEl>
                                      </p:cBhvr>
                                    </p:animEffect>
                                  </p:childTnLst>
                                </p:cTn>
                              </p:par>
                            </p:childTnLst>
                          </p:cTn>
                        </p:par>
                      </p:childTnLst>
                    </p:cTn>
                  </p:par>
                  <p:par>
                    <p:cTn id="28" fill="hold" nodeType="clickPar">
                      <p:stCondLst>
                        <p:cond delay="indefinite"/>
                      </p:stCondLst>
                      <p:childTnLst>
                        <p:par>
                          <p:cTn id="29" fill="hold" nodeType="withGroup">
                            <p:stCondLst>
                              <p:cond delay="indefinite"/>
                            </p:stCondLst>
                          </p:cTn>
                        </p:par>
                        <p:par>
                          <p:cTn id="30" fill="hold" nodeType="afterGroup">
                            <p:stCondLst>
                              <p:cond delay="0"/>
                            </p:stCondLst>
                            <p:childTnLst>
                              <p:par>
                                <p:cTn id="31" presetID="18" presetClass="entr" presetSubtype="12" fill="hold" grpId="4"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strips(downLeft)">
                                      <p:cBhvr>
                                        <p:cTn id="33" dur="500"/>
                                        <p:tgtEl>
                                          <p:spTgt spid="9"/>
                                        </p:tgtEl>
                                      </p:cBhvr>
                                    </p:animEffect>
                                  </p:childTnLst>
                                </p:cTn>
                              </p:par>
                            </p:childTnLst>
                          </p:cTn>
                        </p:par>
                      </p:childTnLst>
                    </p:cTn>
                  </p:par>
                  <p:par>
                    <p:cTn id="34" fill="hold" nodeType="clickPar">
                      <p:stCondLst>
                        <p:cond delay="indefinite"/>
                      </p:stCondLst>
                      <p:childTnLst>
                        <p:par>
                          <p:cTn id="35" fill="hold" nodeType="withGroup">
                            <p:stCondLst>
                              <p:cond delay="indefinite"/>
                            </p:stCondLst>
                          </p:cTn>
                        </p:par>
                        <p:par>
                          <p:cTn id="36" fill="hold" nodeType="afterGroup">
                            <p:stCondLst>
                              <p:cond delay="0"/>
                            </p:stCondLst>
                            <p:childTnLst>
                              <p:par>
                                <p:cTn id="37" presetID="21" presetClass="entr" presetSubtype="1" fill="hold" grpId="5"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heel(1)">
                                      <p:cBhvr>
                                        <p:cTn id="39"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5" grpId="1"/>
      <p:bldP spid="7" grpId="2"/>
      <p:bldP spid="8" grpId="3"/>
      <p:bldP spid="9" grpId="4"/>
      <p:bldP spid="10" grpId="5"/>
    </p:bldLst>
  </p:timing>
</p:sld>
</file>

<file path=ppt/tags/tag1.xml><?xml version="1.0" encoding="utf-8"?>
<p:tagLst xmlns:p="http://schemas.openxmlformats.org/presentationml/2006/main">
  <p:tag name="KSO_WM_BEAUTIFY_FLAG" val="#wm#"/>
  <p:tag name="KSO_WM_TEMPLATE_CATEGORY" val="custom"/>
  <p:tag name="KSO_WM_TEMPLATE_INDEX" val="20205176"/>
</p:tagLst>
</file>

<file path=ppt/tags/tag2.xml><?xml version="1.0" encoding="utf-8"?>
<p:tagLst xmlns:p="http://schemas.openxmlformats.org/presentationml/2006/main">
  <p:tag name="KSO_WM_BEAUTIFY_FLAG" val="#wm#"/>
  <p:tag name="KSO_WM_TEMPLATE_CATEGORY" val="custom"/>
  <p:tag name="KSO_WM_TEMPLATE_INDEX" val="20205176"/>
</p:tagLst>
</file>

<file path=ppt/tags/tag3.xml><?xml version="1.0" encoding="utf-8"?>
<p:tagLst xmlns:p="http://schemas.openxmlformats.org/presentationml/2006/main">
  <p:tag name="KSO_WM_UNIT_TABLE_BEAUTIFY" val="smartTable{968f8303-ed25-4dc5-8ad0-4e8e702641d7}"/>
  <p:tag name="TABLE_ENDDRAG_ORIGIN_RECT" val="932*444"/>
  <p:tag name="TABLE_ENDDRAG_RECT" val="16*36*932*444"/>
</p:tagLst>
</file>

<file path=ppt/tags/tag4.xml><?xml version="1.0" encoding="utf-8"?>
<p:tagLst xmlns:p="http://schemas.openxmlformats.org/presentationml/2006/main">
  <p:tag name="KSO_WM_BEAUTIFY_FLAG" val="#wm#"/>
  <p:tag name="KSO_WM_TEMPLATE_CATEGORY" val="custom"/>
  <p:tag name="KSO_WM_TEMPLATE_INDEX" val="20205176"/>
</p:tagLst>
</file>

<file path=ppt/tags/tag5.xml><?xml version="1.0" encoding="utf-8"?>
<p:tagLst xmlns:p="http://schemas.openxmlformats.org/presentationml/2006/main">
  <p:tag name="KSO_WM_BEAUTIFY_FLAG" val="#wm#"/>
  <p:tag name="KSO_WM_TEMPLATE_CATEGORY" val="custom"/>
  <p:tag name="KSO_WM_TEMPLATE_INDEX" val="20205176"/>
</p:tagLst>
</file>

<file path=ppt/tags/tag6.xml><?xml version="1.0" encoding="utf-8"?>
<p:tagLst xmlns:p="http://schemas.openxmlformats.org/presentationml/2006/main">
  <p:tag name="KSO_WM_BEAUTIFY_FLAG" val="#wm#"/>
  <p:tag name="KSO_WM_TEMPLATE_CATEGORY" val="custom"/>
  <p:tag name="KSO_WM_TEMPLATE_INDEX" val="20205176"/>
</p:tagLst>
</file>

<file path=ppt/tags/tag7.xml><?xml version="1.0" encoding="utf-8"?>
<p:tagLst xmlns:p="http://schemas.openxmlformats.org/presentationml/2006/main">
  <p:tag name="KSO_WM_BEAUTIFY_FLAG" val="#wm#"/>
  <p:tag name="KSO_WM_TEMPLATE_CATEGORY" val="custom"/>
  <p:tag name="KSO_WM_TEMPLATE_INDEX" val="20205176"/>
</p:tagLst>
</file>

<file path=ppt/tags/tag8.xml><?xml version="1.0" encoding="utf-8"?>
<p:tagLst xmlns:p="http://schemas.openxmlformats.org/presentationml/2006/main">
  <p:tag name="KSO_WM_BEAUTIFY_FLAG" val="#wm#"/>
  <p:tag name="KSO_WM_TEMPLATE_CATEGORY" val="custom"/>
  <p:tag name="KSO_WM_TEMPLATE_INDEX" val="20205176"/>
</p:tagLst>
</file>

<file path=ppt/tags/tag9.xml><?xml version="1.0" encoding="utf-8"?>
<p:tagLst xmlns:p="http://schemas.openxmlformats.org/presentationml/2006/main">
  <p:tag name="KSO_WM_BEAUTIFY_FLAG" val="#wm#"/>
  <p:tag name="KSO_WM_TEMPLATE_CATEGORY" val="custom"/>
  <p:tag name="KSO_WM_TEMPLATE_INDEX" val="20205176"/>
</p:tagLst>
</file>

<file path=ppt/tags/tag10.xml><?xml version="1.0" encoding="utf-8"?>
<p:tagLst xmlns:p="http://schemas.openxmlformats.org/presentationml/2006/main">
  <p:tag name="KSO_WM_BEAUTIFY_FLAG" val="#wm#"/>
  <p:tag name="KSO_WM_TEMPLATE_CATEGORY" val="custom"/>
  <p:tag name="KSO_WM_TEMPLATE_INDEX" val="20205176"/>
</p:tagLst>
</file>

<file path=ppt/tags/tag11.xml><?xml version="1.0" encoding="utf-8"?>
<p:tagLst xmlns:p="http://schemas.openxmlformats.org/presentationml/2006/main">
  <p:tag name="KSO_WM_BEAUTIFY_FLAG" val="#wm#"/>
  <p:tag name="KSO_WM_TEMPLATE_CATEGORY" val="custom"/>
  <p:tag name="KSO_WM_TEMPLATE_INDEX" val="20205176"/>
</p:tagLst>
</file>

<file path=ppt/tags/tag12.xml><?xml version="1.0" encoding="utf-8"?>
<p:tagLst xmlns:p="http://schemas.openxmlformats.org/presentationml/2006/main">
  <p:tag name="KSO_WM_BEAUTIFY_FLAG" val="#wm#"/>
  <p:tag name="KSO_WM_TEMPLATE_CATEGORY" val="custom"/>
  <p:tag name="KSO_WM_TEMPLATE_INDEX" val="20205176"/>
</p:tagLst>
</file>

<file path=ppt/tags/tag13.xml><?xml version="1.0" encoding="utf-8"?>
<p:tagLst xmlns:p="http://schemas.openxmlformats.org/presentationml/2006/main">
  <p:tag name="KSO_WM_BEAUTIFY_FLAG" val="#wm#"/>
  <p:tag name="KSO_WM_TEMPLATE_CATEGORY" val="custom"/>
  <p:tag name="KSO_WM_TEMPLATE_INDEX" val="20205176"/>
</p:tagLst>
</file>

<file path=ppt/tags/tag14.xml><?xml version="1.0" encoding="utf-8"?>
<p:tagLst xmlns:p="http://schemas.openxmlformats.org/presentationml/2006/main">
  <p:tag name="KSO_WM_BEAUTIFY_FLAG" val="#wm#"/>
  <p:tag name="KSO_WM_TEMPLATE_CATEGORY" val="custom"/>
  <p:tag name="KSO_WM_TEMPLATE_INDEX" val="20205176"/>
</p:tagLst>
</file>

<file path=ppt/tags/tag15.xml><?xml version="1.0" encoding="utf-8"?>
<p:tagLst xmlns:p="http://schemas.openxmlformats.org/presentationml/2006/main">
  <p:tag name="KSO_WM_BEAUTIFY_FLAG" val="#wm#"/>
  <p:tag name="KSO_WM_TEMPLATE_CATEGORY" val="custom"/>
  <p:tag name="KSO_WM_TEMPLATE_INDEX" val="20205176"/>
</p:tagLst>
</file>

<file path=ppt/tags/tag16.xml><?xml version="1.0" encoding="utf-8"?>
<p:tagLst xmlns:p="http://schemas.openxmlformats.org/presentationml/2006/main">
  <p:tag name="KSO_WM_BEAUTIFY_FLAG" val="#wm#"/>
  <p:tag name="KSO_WM_TEMPLATE_CATEGORY" val="custom"/>
  <p:tag name="KSO_WM_TEMPLATE_INDEX" val="20205176"/>
</p:tagLst>
</file>

<file path=ppt/tags/tag17.xml><?xml version="1.0" encoding="utf-8"?>
<p:tagLst xmlns:p="http://schemas.openxmlformats.org/presentationml/2006/main">
  <p:tag name="KSO_WM_BEAUTIFY_FLAG" val="#wm#"/>
  <p:tag name="KSO_WM_TEMPLATE_CATEGORY" val="custom"/>
  <p:tag name="KSO_WM_TEMPLATE_INDEX" val="20205176"/>
</p:tagLst>
</file>

<file path=ppt/tags/tag18.xml><?xml version="1.0" encoding="utf-8"?>
<p:tagLst xmlns:p="http://schemas.openxmlformats.org/presentationml/2006/main">
  <p:tag name="KSO_WM_BEAUTIFY_FLAG" val="#wm#"/>
  <p:tag name="KSO_WM_TEMPLATE_CATEGORY" val="custom"/>
  <p:tag name="KSO_WM_TEMPLATE_INDEX" val="20205176"/>
</p:tagLst>
</file>

<file path=ppt/tags/tag19.xml><?xml version="1.0" encoding="utf-8"?>
<p:tagLst xmlns:p="http://schemas.openxmlformats.org/presentationml/2006/main">
  <p:tag name="KSO_WM_BEAUTIFY_FLAG" val="#wm#"/>
  <p:tag name="KSO_WM_TEMPLATE_CATEGORY" val="custom"/>
  <p:tag name="KSO_WM_TEMPLATE_INDEX" val="20205176"/>
</p:tagLst>
</file>

<file path=ppt/tags/tag20.xml><?xml version="1.0" encoding="utf-8"?>
<p:tagLst xmlns:p="http://schemas.openxmlformats.org/presentationml/2006/main">
  <p:tag name="KSO_WM_BEAUTIFY_FLAG" val="#wm#"/>
  <p:tag name="KSO_WM_TEMPLATE_CATEGORY" val="custom"/>
  <p:tag name="KSO_WM_TEMPLATE_INDEX" val="20205176"/>
</p:tagLst>
</file>

<file path=ppt/tags/tag21.xml><?xml version="1.0" encoding="utf-8"?>
<p:tagLst xmlns:p="http://schemas.openxmlformats.org/presentationml/2006/main">
  <p:tag name="KSO_WM_BEAUTIFY_FLAG" val="#wm#"/>
  <p:tag name="KSO_WM_TEMPLATE_CATEGORY" val="custom"/>
  <p:tag name="KSO_WM_TEMPLATE_INDEX" val="20205176"/>
</p:tagLst>
</file>

<file path=ppt/tags/tag22.xml><?xml version="1.0" encoding="utf-8"?>
<p:tagLst xmlns:p="http://schemas.openxmlformats.org/presentationml/2006/main">
  <p:tag name="KSO_WM_BEAUTIFY_FLAG" val="#wm#"/>
  <p:tag name="KSO_WM_TEMPLATE_CATEGORY" val="custom"/>
  <p:tag name="KSO_WM_TEMPLATE_INDEX" val="20205176"/>
</p:tagLst>
</file>

<file path=ppt/tags/tag23.xml><?xml version="1.0" encoding="utf-8"?>
<p:tagLst xmlns:p="http://schemas.openxmlformats.org/presentationml/2006/main">
  <p:tag name="KSO_WM_BEAUTIFY_FLAG" val="#wm#"/>
  <p:tag name="KSO_WM_TEMPLATE_CATEGORY" val="custom"/>
  <p:tag name="KSO_WM_TEMPLATE_INDEX" val="20205176"/>
</p:tagLst>
</file>

<file path=ppt/tags/tag24.xml><?xml version="1.0" encoding="utf-8"?>
<p:tagLst xmlns:p="http://schemas.openxmlformats.org/presentationml/2006/main">
  <p:tag name="KSO_WM_BEAUTIFY_FLAG" val="#wm#"/>
  <p:tag name="KSO_WM_TEMPLATE_CATEGORY" val="custom"/>
  <p:tag name="KSO_WM_TEMPLATE_INDEX" val="20205176"/>
</p:tagLst>
</file>

<file path=ppt/tags/tag25.xml><?xml version="1.0" encoding="utf-8"?>
<p:tagLst xmlns:p="http://schemas.openxmlformats.org/presentationml/2006/main">
  <p:tag name="KSO_WM_BEAUTIFY_FLAG" val="#wm#"/>
  <p:tag name="KSO_WM_TEMPLATE_CATEGORY" val="custom"/>
  <p:tag name="KSO_WM_TEMPLATE_INDEX" val="20205176"/>
</p:tagLst>
</file>

<file path=ppt/tags/tag26.xml><?xml version="1.0" encoding="utf-8"?>
<p:tagLst xmlns:p="http://schemas.openxmlformats.org/presentationml/2006/main">
  <p:tag name="AS_NET" val="4.0.30319.42000"/>
  <p:tag name="AS_OS" val="Microsoft Windows NT 6.2.9200.0"/>
  <p:tag name="AS_RELEASE_DATE" val="2017.06.14"/>
  <p:tag name="AS_TITLE" val="Aspose.Slides for .NET 4.0 Client Profile"/>
  <p:tag name="AS_VERSION" val="17.6"/>
</p:tagLst>
</file>

<file path=ppt/theme/theme1.xml><?xml version="1.0" encoding="utf-8"?>
<a:theme xmlns:r="http://schemas.openxmlformats.org/officeDocument/2006/relationships" xmlns:a="http://schemas.openxmlformats.org/drawingml/2006/main" name="1_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黑-T">
      <a:majorFont>
        <a:latin typeface="Times New Roman"/>
        <a:ea typeface="黑体"/>
        <a:cs typeface="Arial"/>
      </a:majorFont>
      <a:minorFont>
        <a:latin typeface="Times New Roman"/>
        <a:ea typeface="黑体"/>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aragraphs>200</Paragraphs>
  <Slides>24</Slides>
  <Notes>0</Notes>
  <TotalTime>0</TotalTime>
  <HiddenSlides>0</HiddenSlides>
  <MMClips>0</MMClips>
  <ScaleCrop>0</ScaleCrop>
  <HeadingPairs>
    <vt:vector baseType="variant" size="4">
      <vt:variant>
        <vt:lpstr>Theme</vt:lpstr>
      </vt:variant>
      <vt:variant>
        <vt:i4>1</vt:i4>
      </vt:variant>
      <vt:variant>
        <vt:lpstr>Slide Titles</vt:lpstr>
      </vt:variant>
      <vt:variant>
        <vt:i4>24</vt:i4>
      </vt:variant>
    </vt:vector>
  </HeadingPairs>
  <TitlesOfParts>
    <vt:vector baseType="lpstr" size="25">
      <vt:lpstr>1_默认设计模板</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vector>
  </TitlesOfParts>
  <LinksUpToDate>0</LinksUpToDate>
  <SharedDoc>0</SharedDoc>
  <HyperlinksChanged>0</HyperlinksChanged>
  <Application>Aspose.Slides for .NET</Application>
  <AppVersion>17.0600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第3节 广播、电视和移动通信</dc:title>
  <cp:lastModifiedBy>天天向上</cp:lastModifiedBy>
  <cp:revision>21</cp:revision>
  <dcterms:created xsi:type="dcterms:W3CDTF">2021-10-02T06:55:46Z</dcterms:created>
  <dcterms:modified xsi:type="dcterms:W3CDTF">2021-10-21T00:56:52Z</dcterms:modified>
</cp:coreProperties>
</file>

<file path=docProps/custom.xml><?xml version="1.0" encoding="utf-8"?>
<Properties xmlns:vt="http://schemas.openxmlformats.org/officeDocument/2006/docPropsVTypes" xmlns="http://schemas.openxmlformats.org/officeDocument/2006/custom-properties">
  <property fmtid="{D5CDD505-2E9C-101B-9397-08002B2CF9AE}" pid="2" name="ICV">
    <vt:lpwstr>5C277C69C7B045A88695789C469DB2B9</vt:lpwstr>
  </property>
  <property fmtid="{D5CDD505-2E9C-101B-9397-08002B2CF9AE}" pid="3" name="KSOProductBuildVer">
    <vt:lpwstr>2052-11.1.0.11365</vt:lpwstr>
  </property>
</Properties>
</file>