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868" r:id="rId1"/>
    <p:sldMasterId id="2147494905" r:id="rId2"/>
  </p:sldMasterIdLst>
  <p:notesMasterIdLst>
    <p:notesMasterId r:id="rId3"/>
  </p:notesMasterIdLst>
  <p:sldIdLst>
    <p:sldId id="5733" r:id="rId4"/>
    <p:sldId id="5737" r:id="rId5"/>
    <p:sldId id="5740" r:id="rId6"/>
    <p:sldId id="5743" r:id="rId7"/>
    <p:sldId id="5749" r:id="rId9"/>
    <p:sldId id="5752" r:id="rId10"/>
    <p:sldId id="5755" r:id="rId11"/>
    <p:sldId id="5758" r:id="rId12"/>
    <p:sldId id="5761" r:id="rId13"/>
    <p:sldId id="5767" r:id="rId15"/>
    <p:sldId id="5770" r:id="rId16"/>
    <p:sldId id="5773" r:id="rId17"/>
    <p:sldId id="5776" r:id="rId18"/>
    <p:sldId id="5779" r:id="rId19"/>
    <p:sldId id="5785" r:id="rId21"/>
    <p:sldId id="5788" r:id="rId22"/>
    <p:sldId id="5791" r:id="rId23"/>
    <p:sldId id="5794" r:id="rId24"/>
    <p:sldId id="5797" r:id="rId25"/>
    <p:sldId id="5803" r:id="rId27"/>
    <p:sldId id="5806" r:id="rId28"/>
    <p:sldId id="5809" r:id="rId29"/>
    <p:sldId id="5812" r:id="rId30"/>
    <p:sldId id="5815" r:id="rId31"/>
    <p:sldId id="5821" r:id="rId33"/>
    <p:sldId id="5824" r:id="rId34"/>
    <p:sldId id="5827" r:id="rId35"/>
    <p:sldId id="583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69" r:id="rId1"/>
    <p:sldLayoutId id="2147494870" r:id="rId2"/>
    <p:sldLayoutId id="2147494871" r:id="rId3"/>
    <p:sldLayoutId id="2147494872" r:id="rId4"/>
    <p:sldLayoutId id="2147494873" r:id="rId5"/>
    <p:sldLayoutId id="2147494874" r:id="rId6"/>
    <p:sldLayoutId id="2147494875" r:id="rId7"/>
    <p:sldLayoutId id="2147494876" r:id="rId8"/>
    <p:sldLayoutId id="2147494877" r:id="rId9"/>
    <p:sldLayoutId id="2147494878" r:id="rId10"/>
    <p:sldLayoutId id="21474948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06" r:id="rId1"/>
    <p:sldLayoutId id="2147494907" r:id="rId2"/>
    <p:sldLayoutId id="2147494908" r:id="rId3"/>
    <p:sldLayoutId id="2147494909" r:id="rId4"/>
    <p:sldLayoutId id="2147494910" r:id="rId5"/>
    <p:sldLayoutId id="2147494911" r:id="rId6"/>
    <p:sldLayoutId id="2147494912" r:id="rId7"/>
    <p:sldLayoutId id="2147494913" r:id="rId8"/>
    <p:sldLayoutId id="2147494914" r:id="rId9"/>
    <p:sldLayoutId id="2147494915" r:id="rId10"/>
    <p:sldLayoutId id="21474949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企业管理的创新和创新管理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企业管理的创新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创新管理的实施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创新管理的成果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企业管理的创新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创新管理的概念</a:t>
            </a:r>
            <a:endParaRPr altLang="en-US" lang="zh-CN"/>
          </a:p>
        </p:txBody>
      </p:sp>
      <p:sp>
        <p:nvSpPr>
          <p:cNvPr id="10489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创新管理的实践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创新管理的原则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创新管理的特点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创新管理的意义</a:t>
            </a:r>
            <a:endParaRPr altLang="en-US" lang="zh-CN"/>
          </a:p>
        </p:txBody>
      </p:sp>
      <p:sp>
        <p:nvSpPr>
          <p:cNvPr id="10489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促进企业发展：创新管理能够为企业带来新的增长点，推动企业持续发展。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提升企业竞争力：通过创新管理，企业能够不断推出新的产品、服务和技术，从而在市场上获得竞争优势。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增强企业创新能力：创新管理能够激发员工的创新精神，提高企业的创新能力。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提升企业形象：通过创新管理，企业能够展示自己的创新实力和品牌形象，赢得客户的信任和认可。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创新管理的实践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创新管理组织：建立扁平化、柔性化的组织结构，提高组织适应性和创新能力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创新管理文化：营造开放、包容、创新的企业文化，鼓励员工创新和尝试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创新管理理念：强调创新思维、开放思维和跨界思维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创新管理方法：采用敏捷管理、精益管理、六西格玛等先进管理方法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创新管理的挑战</a:t>
            </a:r>
            <a:endParaRPr altLang="en-US" lang="zh-CN"/>
          </a:p>
        </p:txBody>
      </p:sp>
      <p:sp>
        <p:nvSpPr>
          <p:cNvPr id="10490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创新管理需要具备创新思维和创新能力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创新管理需要建立完善的创新机制和流程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创新管理需要注重人才培养和团队建设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创新管理需要不断学习和借鉴先进的管理理念和方法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创新管理的重要性</a:t>
            </a:r>
            <a:endParaRPr altLang="en-US" lang="zh-CN"/>
          </a:p>
        </p:txBody>
      </p:sp>
      <p:sp>
        <p:nvSpPr>
          <p:cNvPr id="10491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1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创新管理能够增强企业创新能力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创新管理能够提升企业品牌形象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创新管理能够推动企业持续发展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创新管理能够提高企业市场竞争力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推动企业发展</a:t>
            </a:r>
            <a:endParaRPr altLang="en-US" lang="zh-CN"/>
          </a:p>
        </p:txBody>
      </p:sp>
      <p:sp>
        <p:nvSpPr>
          <p:cNvPr id="10492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创新管理是企业发展的核心动力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创新管理能够提高企业的竞争力和市场份额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创新管理能够激发员工的创造力和工作热情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创新管理能够促进企业的可持续发展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492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培养创新思维：鼓励员工提出新想法、新方法，激发创新精神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建立创新机制：建立完善的创新管理制度，为创新提供支持和保障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加大研发投入：增加研发经费，提高技术水平和创新能力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引进优秀人才：吸引和培养具有创新精神和实践经验的人才，为企业创新提供智力支持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提升企业管理水平</a:t>
            </a:r>
            <a:endParaRPr altLang="en-US" lang="zh-CN"/>
          </a:p>
        </p:txBody>
      </p:sp>
      <p:sp>
        <p:nvSpPr>
          <p:cNvPr id="10493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创新管理能够提升企业的品牌形象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创新管理能够增强企业的创新能力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创新管理能够提高企业的竞争力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创新管理能够促进企业的可持续发展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创新管理的实施</a:t>
            </a:r>
            <a:endParaRPr altLang="en-US" lang="zh-CN"/>
          </a:p>
        </p:txBody>
      </p:sp>
      <p:sp>
        <p:nvSpPr>
          <p:cNvPr id="10494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建立创新管理机制</a:t>
            </a:r>
            <a:endParaRPr altLang="en-US" lang="zh-CN"/>
          </a:p>
        </p:txBody>
      </p:sp>
      <p:sp>
        <p:nvSpPr>
          <p:cNvPr id="10494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创新管理机制的内涵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创新管理机制的建立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创新管理机制的运作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创新管理机制的评估与改进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培养创新人才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创新人才的重要性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培养创新人才的方法和途径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激发创新人才的创造力和创新精神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建立创新人才激励机制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营造创新氛围</a:t>
            </a:r>
            <a:endParaRPr altLang="en-US" lang="zh-CN"/>
          </a:p>
        </p:txBody>
      </p:sp>
      <p:sp>
        <p:nvSpPr>
          <p:cNvPr id="10495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鼓励员工提出新想法和创意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培养员工的创新能力和意识，提供培训和发展机会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建立开放和包容的文化，鼓励失败和接受风险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提供创新资源和支持，如资金、设备等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推进技术研发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合作创新：与高校、科研机构等合作，共同推进技术研发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加大投入：增加研发经费，提高研发能力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引进人才：招聘优秀人才，提高研发团队水平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激励机制：建立激励机制，激发员工创新积极性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创新管理的成果</a:t>
            </a:r>
            <a:endParaRPr altLang="en-US" lang="zh-CN"/>
          </a:p>
        </p:txBody>
      </p:sp>
      <p:sp>
        <p:nvSpPr>
          <p:cNvPr id="10497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提高企业经济效益</a:t>
            </a:r>
            <a:endParaRPr altLang="en-US" lang="zh-CN"/>
          </a:p>
        </p:txBody>
      </p:sp>
      <p:sp>
        <p:nvSpPr>
          <p:cNvPr id="10497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创新管理促进企业转型升级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创新管理实现企业价值最大化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创新管理推动企业可持续发展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增强企业品牌影响力</a:t>
            </a:r>
            <a:endParaRPr altLang="en-US" lang="zh-CN"/>
          </a:p>
        </p:txBody>
      </p:sp>
      <p:sp>
        <p:nvSpPr>
          <p:cNvPr id="10498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创新管理提升品牌形象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创新产品增加品牌价值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创新营销策略扩大品牌知名度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推动行业进步</a:t>
            </a:r>
            <a:endParaRPr altLang="en-US" lang="zh-CN"/>
          </a:p>
        </p:txBody>
      </p:sp>
      <p:sp>
        <p:nvSpPr>
          <p:cNvPr id="10499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创新管理推动行业技术进步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创新管理引领行业市场变革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创新管理提升行业整体竞争力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创新管理促进行业可持续发展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促进社会经济发展</a:t>
            </a:r>
            <a:endParaRPr altLang="en-US" lang="zh-CN"/>
          </a:p>
        </p:txBody>
      </p:sp>
      <p:sp>
        <p:nvSpPr>
          <p:cNvPr id="1049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提高生产效率：创新管理通过优化生产流程、提高生产效率，降低成本，为企业创造更多利润。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推动产业升级：创新管理通过研发新技术、新产品，推动产业升级，提高企业竞争力。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促进经济增长：创新管理通过提高生产效率、推动产业升级，促进经济增长，为社会创造更多就业机会。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提升国际竞争力：创新管理通过研发国际领先的技术和产品，提升企业在国际市场的竞争力，为国家赢得更多荣誉。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00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创新管理的发展趋势</a:t>
            </a:r>
            <a:endParaRPr altLang="en-US" lang="zh-CN"/>
          </a:p>
        </p:txBody>
      </p:sp>
      <p:sp>
        <p:nvSpPr>
          <p:cNvPr id="10500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人才发展：重视员工培训和人才储备，提升企业核心竞争力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敏捷组织：构建快速响应市场变化的组织结构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可持续发展：将环保和社会责任纳入企业管理体系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企业管理的未来挑战</a:t>
            </a:r>
            <a:endParaRPr altLang="en-US" lang="zh-CN"/>
          </a:p>
        </p:txBody>
      </p:sp>
      <p:sp>
        <p:nvSpPr>
          <p:cNvPr id="10501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人才管理挑战：如何吸引和留住优秀人才，提高员工满意度和忠诚度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技术变革带来的挑战：如何应对数字化、智能化等技术的快速发展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创新管理挑战：如何激发创新思维，提高企业的创新能力和竞争力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社会责任挑战：如何平衡经济效益和社会责任，实现可持续发展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创新管理的未来方向</a:t>
            </a:r>
            <a:endParaRPr altLang="en-US" lang="zh-CN"/>
          </a:p>
        </p:txBody>
      </p:sp>
      <p:sp>
        <p:nvSpPr>
          <p:cNvPr id="10501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人才发展：重视员工培训和职业发展，激发创新精神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敏捷组织：构建快速响应市场变化的组织结构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跨界合作：与其他行业、企业进行合作，共同推动创新发展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5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2023-12-19T11:46:46Z</dcterms:created>
  <dcterms:modified xsi:type="dcterms:W3CDTF">2023-12-19T11:46:46Z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01b3cb9e026943578dcf2473ed206153_21</vt:lpwstr>
  </property>
</Properties>
</file>