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842" r:id="rId1"/>
    <p:sldMasterId id="2147484879" r:id="rId2"/>
  </p:sldMasterIdLst>
  <p:notesMasterIdLst>
    <p:notesMasterId r:id="rId3"/>
  </p:notesMasterIdLst>
  <p:sldIdLst>
    <p:sldId id="791" r:id="rId4"/>
    <p:sldId id="794" r:id="rId5"/>
    <p:sldId id="797" r:id="rId6"/>
    <p:sldId id="800" r:id="rId7"/>
    <p:sldId id="803" r:id="rId8"/>
    <p:sldId id="806" r:id="rId9"/>
    <p:sldId id="809" r:id="rId10"/>
    <p:sldId id="812" r:id="rId11"/>
    <p:sldId id="815" r:id="rId12"/>
    <p:sldId id="818" r:id="rId13"/>
    <p:sldId id="821" r:id="rId14"/>
    <p:sldId id="824" r:id="rId15"/>
    <p:sldId id="827" r:id="rId16"/>
    <p:sldId id="830" r:id="rId17"/>
    <p:sldId id="833" r:id="rId18"/>
    <p:sldId id="836" r:id="rId19"/>
    <p:sldId id="839" r:id="rId20"/>
    <p:sldId id="842" r:id="rId21"/>
    <p:sldId id="845" r:id="rId22"/>
    <p:sldId id="848" r:id="rId23"/>
    <p:sldId id="851" r:id="rId24"/>
    <p:sldId id="854" r:id="rId25"/>
    <p:sldId id="857" r:id="rId26"/>
    <p:sldId id="860"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843" r:id="rId1"/>
    <p:sldLayoutId id="2147484844" r:id="rId2"/>
    <p:sldLayoutId id="2147484845" r:id="rId3"/>
    <p:sldLayoutId id="2147484846" r:id="rId4"/>
    <p:sldLayoutId id="2147484847" r:id="rId5"/>
    <p:sldLayoutId id="2147484848" r:id="rId6"/>
    <p:sldLayoutId id="2147484849" r:id="rId7"/>
    <p:sldLayoutId id="2147484850" r:id="rId8"/>
    <p:sldLayoutId id="2147484851" r:id="rId9"/>
    <p:sldLayoutId id="2147484852" r:id="rId10"/>
    <p:sldLayoutId id="214748485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880" r:id="rId1"/>
    <p:sldLayoutId id="2147484881" r:id="rId2"/>
    <p:sldLayoutId id="2147484882" r:id="rId3"/>
    <p:sldLayoutId id="2147484883" r:id="rId4"/>
    <p:sldLayoutId id="2147484884" r:id="rId5"/>
    <p:sldLayoutId id="2147484885" r:id="rId6"/>
    <p:sldLayoutId id="2147484886" r:id="rId7"/>
    <p:sldLayoutId id="2147484887" r:id="rId8"/>
    <p:sldLayoutId id="2147484888" r:id="rId9"/>
    <p:sldLayoutId id="2147484889" r:id="rId10"/>
    <p:sldLayoutId id="2147484890" r:id="rId11"/>
  </p:sldLayoutIdLs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tags" Target="../tags/tag209.xml"/><Relationship Id="rId10" Type="http://schemas.openxmlformats.org/officeDocument/2006/relationships/tags" Target="../tags/tag210.xml"/><Relationship Id="rId11" Type="http://schemas.openxmlformats.org/officeDocument/2006/relationships/tags" Target="../tags/tag211.xml"/><Relationship Id="rId12" Type="http://schemas.openxmlformats.org/officeDocument/2006/relationships/tags" Target="../tags/tag212.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tags" Target="../tags/tag22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tags" Target="../tags/tag245.xml"/><Relationship Id="rId10" Type="http://schemas.openxmlformats.org/officeDocument/2006/relationships/tags" Target="../tags/tag246.xml"/><Relationship Id="rId11" Type="http://schemas.openxmlformats.org/officeDocument/2006/relationships/tags" Target="../tags/tag247.xml"/><Relationship Id="rId12" Type="http://schemas.openxmlformats.org/officeDocument/2006/relationships/tags" Target="../tags/tag24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tags" Target="../tags/tag268.xml"/><Relationship Id="rId14" Type="http://schemas.openxmlformats.org/officeDocument/2006/relationships/tags" Target="../tags/tag269.xml"/><Relationship Id="rId15" Type="http://schemas.openxmlformats.org/officeDocument/2006/relationships/tags" Target="../tags/tag270.xml"/><Relationship Id="rId16" Type="http://schemas.openxmlformats.org/officeDocument/2006/relationships/tags" Target="../tags/tag271.xml"/><Relationship Id="rId17" Type="http://schemas.openxmlformats.org/officeDocument/2006/relationships/tags" Target="../tags/tag272.xml"/><Relationship Id="rId18" Type="http://schemas.openxmlformats.org/officeDocument/2006/relationships/tags" Target="../tags/tag273.xml"/><Relationship Id="rId19" Type="http://schemas.openxmlformats.org/officeDocument/2006/relationships/tags" Target="../tags/tag274.xml"/><Relationship Id="rId20" Type="http://schemas.openxmlformats.org/officeDocument/2006/relationships/tags" Target="../tags/tag275.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tags" Target="../tags/tag295.xml"/><Relationship Id="rId14" Type="http://schemas.openxmlformats.org/officeDocument/2006/relationships/tags" Target="../tags/tag296.xml"/><Relationship Id="rId15" Type="http://schemas.openxmlformats.org/officeDocument/2006/relationships/tags" Target="../tags/tag297.xml"/><Relationship Id="rId16" Type="http://schemas.openxmlformats.org/officeDocument/2006/relationships/tags" Target="../tags/tag298.xml"/><Relationship Id="rId17" Type="http://schemas.openxmlformats.org/officeDocument/2006/relationships/tags" Target="../tags/tag299.xml"/><Relationship Id="rId18" Type="http://schemas.openxmlformats.org/officeDocument/2006/relationships/tags" Target="../tags/tag300.xml"/><Relationship Id="rId19" Type="http://schemas.openxmlformats.org/officeDocument/2006/relationships/tags" Target="../tags/tag301.xml"/><Relationship Id="rId20" Type="http://schemas.openxmlformats.org/officeDocument/2006/relationships/tags" Target="../tags/tag302.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tags" Target="../tags/tag315.xml"/><Relationship Id="rId10" Type="http://schemas.openxmlformats.org/officeDocument/2006/relationships/tags" Target="../tags/tag316.xml"/><Relationship Id="rId11" Type="http://schemas.openxmlformats.org/officeDocument/2006/relationships/tags" Target="../tags/tag317.xml"/><Relationship Id="rId12" Type="http://schemas.openxmlformats.org/officeDocument/2006/relationships/tags" Target="../tags/tag31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p>
            <a:r>
              <a:rPr altLang="en-US" dirty="0" lang="zh-CN">
                <a:solidFill>
                  <a:schemeClr val="lt1">
                    <a:lumMod val="100000"/>
                  </a:schemeClr>
                </a:solidFill>
              </a:rPr>
              <a:t>小学生科技教育的创新方法</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XX,a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474970" y="1788795"/>
            <a:ext cx="1568767" cy="808790"/>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493247" y="2160717"/>
            <a:ext cx="3803938" cy="402873"/>
          </a:xfrm>
          <a:prstGeom prst="rect"/>
          <a:noFill/>
        </p:spPr>
        <p:txBody>
          <a:bodyPr anchor="b" bIns="0" lIns="0" rIns="0" rtlCol="0" tIns="0" wrap="square">
            <a:normAutofit/>
          </a:bodyPr>
          <a:p>
            <a:pPr>
              <a:lnSpc>
                <a:spcPct val="100000"/>
              </a:lnSpc>
            </a:pPr>
            <a:r>
              <a:rPr altLang="en-US" b="1" dirty="0" sz="2200" kern="0" lang="zh-CN" spc="100">
                <a:effectLst/>
                <a:latin typeface="+中文标题" charset="0"/>
                <a:ea typeface="+mj-ea"/>
              </a:rPr>
              <a:t>科技教育的重要性</a:t>
            </a:r>
            <a:endParaRPr altLang="en-US" b="1" dirty="0" sz="2200" kern="0" lang="zh-CN" spc="100">
              <a:effectLst/>
              <a:latin typeface="+中文标题" charset="0"/>
              <a:ea typeface="+mj-ea"/>
            </a:endParaRPr>
          </a:p>
        </p:txBody>
      </p:sp>
      <p:cxnSp>
        <p:nvCxnSpPr>
          <p:cNvPr id="3145741" name="直接箭头连接符 36"/>
          <p:cNvCxnSpPr>
            <a:cxnSpLocks/>
          </p:cNvCxnSpPr>
          <p:nvPr>
            <p:custDataLst>
              <p:tags r:id="rId5"/>
            </p:custDataLst>
          </p:nvPr>
        </p:nvCxnSpPr>
        <p:spPr>
          <a:xfrm>
            <a:off x="5530308" y="2623970"/>
            <a:ext cx="399705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6087137" y="2616327"/>
            <a:ext cx="1568808"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6096275" y="3024918"/>
            <a:ext cx="3804037" cy="403008"/>
          </a:xfrm>
          <a:prstGeom prst="rect"/>
          <a:noFill/>
        </p:spPr>
        <p:txBody>
          <a:bodyPr anchor="b" bIns="0" lIns="0" rIns="0" rtlCol="0" tIns="0" wrap="square">
            <a:normAutofit fontScale="83571"/>
          </a:bodyPr>
          <a:p>
            <a:pPr>
              <a:lnSpc>
                <a:spcPct val="100000"/>
              </a:lnSpc>
            </a:pPr>
            <a:r>
              <a:rPr altLang="en-US" b="1" dirty="0" sz="2800" kern="0" lang="zh-CN" spc="100">
                <a:effectLst/>
                <a:latin typeface="+中文标题" charset="0"/>
                <a:ea typeface="+mj-ea"/>
              </a:rPr>
              <a:t>当前小学生科技教育的现状</a:t>
            </a:r>
            <a:endParaRPr altLang="en-US" b="1" dirty="0" sz="2800" kern="0" lang="zh-CN" spc="100">
              <a:effectLst/>
              <a:latin typeface="+中文标题" charset="0"/>
              <a:ea typeface="+mj-ea"/>
            </a:endParaRPr>
          </a:p>
        </p:txBody>
      </p:sp>
      <p:cxnSp>
        <p:nvCxnSpPr>
          <p:cNvPr id="3145743" name="直接箭头连接符 33"/>
          <p:cNvCxnSpPr>
            <a:cxnSpLocks/>
          </p:cNvCxnSpPr>
          <p:nvPr>
            <p:custDataLst>
              <p:tags r:id="rId8"/>
            </p:custDataLst>
          </p:nvPr>
        </p:nvCxnSpPr>
        <p:spPr>
          <a:xfrm>
            <a:off x="6133338" y="3488327"/>
            <a:ext cx="3997161"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657613" y="3473736"/>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657613" y="3882327"/>
            <a:ext cx="3803482" cy="403008"/>
          </a:xfrm>
          <a:prstGeom prst="rect"/>
          <a:noFill/>
        </p:spPr>
        <p:txBody>
          <a:bodyPr anchor="b" bIns="0" lIns="0" rIns="0" rtlCol="0" tIns="0" wrap="square">
            <a:normAutofit/>
          </a:bodyPr>
          <a:p>
            <a:pPr>
              <a:lnSpc>
                <a:spcPct val="100000"/>
              </a:lnSpc>
            </a:pPr>
            <a:r>
              <a:rPr altLang="en-US" b="1" dirty="0" sz="2200" kern="0" lang="zh-CN" spc="100">
                <a:effectLst/>
                <a:latin typeface="+中文标题" charset="0"/>
                <a:ea typeface="+mj-ea"/>
              </a:rPr>
              <a:t>创新方法的探索与实践</a:t>
            </a:r>
            <a:endParaRPr altLang="en-US" b="1" dirty="0" sz="2200" kern="0" lang="zh-CN" spc="100">
              <a:effectLst/>
              <a:latin typeface="+中文标题" charset="0"/>
              <a:ea typeface="+mj-ea"/>
            </a:endParaRPr>
          </a:p>
        </p:txBody>
      </p:sp>
      <p:cxnSp>
        <p:nvCxnSpPr>
          <p:cNvPr id="3145745" name="直接箭头连接符 30"/>
          <p:cNvCxnSpPr>
            <a:cxnSpLocks/>
          </p:cNvCxnSpPr>
          <p:nvPr>
            <p:custDataLst>
              <p:tags r:id="rId11"/>
            </p:custDataLst>
          </p:nvPr>
        </p:nvCxnSpPr>
        <p:spPr>
          <a:xfrm>
            <a:off x="6694670" y="4345736"/>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7237818" y="4331840"/>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7237818" y="4740431"/>
            <a:ext cx="3803482" cy="403008"/>
          </a:xfrm>
          <a:prstGeom prst="rect"/>
          <a:noFill/>
        </p:spPr>
        <p:txBody>
          <a:bodyPr anchor="b" bIns="0" lIns="0" rIns="0" rtlCol="0" tIns="0" wrap="square">
            <a:normAutofit/>
          </a:bodyPr>
          <a:p>
            <a:pPr>
              <a:lnSpc>
                <a:spcPct val="100000"/>
              </a:lnSpc>
            </a:pPr>
            <a:r>
              <a:rPr altLang="en-US" b="1" dirty="0" sz="2200" kern="0" lang="zh-CN" spc="100">
                <a:effectLst/>
                <a:latin typeface="+中文标题" charset="0"/>
                <a:ea typeface="+mj-ea"/>
              </a:rPr>
              <a:t>创新方法的挑战与对策</a:t>
            </a:r>
            <a:endParaRPr altLang="en-US" b="1" dirty="0" sz="2200" kern="0" lang="zh-CN" spc="100">
              <a:effectLst/>
              <a:latin typeface="+中文标题" charset="0"/>
              <a:ea typeface="+mj-ea"/>
            </a:endParaRPr>
          </a:p>
        </p:txBody>
      </p:sp>
      <p:cxnSp>
        <p:nvCxnSpPr>
          <p:cNvPr id="3145747" name="直接箭头连接符 27"/>
          <p:cNvCxnSpPr>
            <a:cxnSpLocks/>
          </p:cNvCxnSpPr>
          <p:nvPr>
            <p:custDataLst>
              <p:tags r:id="rId14"/>
            </p:custDataLst>
          </p:nvPr>
        </p:nvCxnSpPr>
        <p:spPr>
          <a:xfrm>
            <a:off x="7274875" y="5203840"/>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870136" y="5246919"/>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870136" y="5655510"/>
            <a:ext cx="3803482" cy="403008"/>
          </a:xfrm>
          <a:prstGeom prst="rect"/>
          <a:noFill/>
        </p:spPr>
        <p:txBody>
          <a:bodyPr anchor="b" bIns="0" lIns="0" rIns="0" rtlCol="0" tIns="0" wrap="square">
            <a:normAutofit/>
          </a:bodyPr>
          <a:p>
            <a:pPr>
              <a:lnSpc>
                <a:spcPct val="100000"/>
              </a:lnSpc>
            </a:pPr>
            <a:r>
              <a:rPr altLang="en-US" b="1" dirty="0" sz="2200" kern="0" lang="zh-CN" spc="100">
                <a:effectLst/>
                <a:latin typeface="+中文标题" charset="0"/>
                <a:ea typeface="+mj-ea"/>
              </a:rPr>
              <a:t>未来科技教育的发展趋势</a:t>
            </a:r>
            <a:endParaRPr altLang="en-US" b="1" dirty="0" sz="2200" kern="0" lang="zh-CN" spc="100">
              <a:effectLst/>
              <a:latin typeface="+中文标题" charset="0"/>
              <a:ea typeface="+mj-ea"/>
            </a:endParaRPr>
          </a:p>
        </p:txBody>
      </p:sp>
      <p:cxnSp>
        <p:nvCxnSpPr>
          <p:cNvPr id="3145749" name="直接箭头连接符 18"/>
          <p:cNvCxnSpPr>
            <a:cxnSpLocks/>
          </p:cNvCxnSpPr>
          <p:nvPr>
            <p:custDataLst>
              <p:tags r:id="rId17"/>
            </p:custDataLst>
          </p:nvPr>
        </p:nvCxnSpPr>
        <p:spPr>
          <a:xfrm>
            <a:off x="7907193" y="6118919"/>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科技教育的重要性</a:t>
            </a:r>
            <a:endParaRPr altLang="en-US" dirty="0" lang="zh-CN">
              <a:solidFill>
                <a:schemeClr val="lt1">
                  <a:lumMod val="100000"/>
                </a:schemeClr>
              </a:solidFill>
            </a:endParaRPr>
          </a:p>
        </p:txBody>
      </p:sp>
      <p:sp>
        <p:nvSpPr>
          <p:cNvPr id="1048932"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4" name="标题 1"/>
          <p:cNvSpPr>
            <a:spLocks noGrp="1"/>
          </p:cNvSpPr>
          <p:nvPr>
            <p:ph type="title"/>
          </p:nvPr>
        </p:nvSpPr>
        <p:spPr/>
        <p:txBody>
          <a:bodyPr/>
          <a:p>
            <a:r>
              <a:rPr altLang="en-US" lang="zh-CN"/>
              <a:t>培养创新思维</a:t>
            </a:r>
            <a:endParaRPr altLang="en-US" lang="zh-CN"/>
          </a:p>
        </p:txBody>
      </p:sp>
      <p:sp>
        <p:nvSpPr>
          <p:cNvPr id="104897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科技教育能够激发小学生的好奇心和探索欲望，培养他们的创新思维和解决问题的能力。</a:t>
            </a:r>
            <a:endParaRPr altLang="en-US" dirty="0" sz="2000" lang="zh-CN" spc="150">
              <a:solidFill>
                <a:schemeClr val="tx1">
                  <a:lumMod val="75000"/>
                  <a:lumOff val="25000"/>
                </a:schemeClr>
              </a:solidFill>
              <a:latin typeface="+mn-ea"/>
              <a:sym typeface="+mn-ea"/>
            </a:endParaRPr>
          </a:p>
        </p:txBody>
      </p:sp>
      <p:sp>
        <p:nvSpPr>
          <p:cNvPr id="104898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8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通过科技教育，小学生可以接触到最新的科技知识和技术，从而培养他们的创新思维和创造力。</a:t>
            </a:r>
            <a:endParaRPr altLang="en-US" dirty="0" sz="2000" lang="zh-CN" spc="150">
              <a:solidFill>
                <a:schemeClr val="tx1">
                  <a:lumMod val="75000"/>
                  <a:lumOff val="25000"/>
                </a:schemeClr>
              </a:solidFill>
              <a:latin typeface="+mn-ea"/>
              <a:sym typeface="+mn-ea"/>
            </a:endParaRPr>
          </a:p>
        </p:txBody>
      </p:sp>
      <p:sp>
        <p:nvSpPr>
          <p:cNvPr id="104898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8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科技教育强调实践和动手能力，让小学生在实践中发现问题、解决问题，从而培养他们的创新思维和实践能力。</a:t>
            </a:r>
            <a:endParaRPr altLang="en-US" dirty="0" sz="2000" lang="zh-CN" spc="150">
              <a:solidFill>
                <a:schemeClr val="tx1">
                  <a:lumMod val="75000"/>
                  <a:lumOff val="25000"/>
                </a:schemeClr>
              </a:solidFill>
              <a:latin typeface="+mn-ea"/>
              <a:sym typeface="+mn-ea"/>
            </a:endParaRPr>
          </a:p>
        </p:txBody>
      </p:sp>
      <p:sp>
        <p:nvSpPr>
          <p:cNvPr id="1048992"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9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科技教育注重团队合作和交流，让小学生学会合作、分享和交流，从而培养他们的创新思维和协作能力。</a:t>
            </a:r>
            <a:endParaRPr altLang="en-US" dirty="0" sz="2000" lang="zh-CN" spc="150">
              <a:solidFill>
                <a:schemeClr val="tx1">
                  <a:lumMod val="75000"/>
                  <a:lumOff val="25000"/>
                </a:schemeClr>
              </a:solidFill>
              <a:latin typeface="+mn-ea"/>
              <a:sym typeface="+mn-ea"/>
            </a:endParaRPr>
          </a:p>
        </p:txBody>
      </p:sp>
      <p:sp>
        <p:nvSpPr>
          <p:cNvPr id="104899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036" name="标题 1"/>
          <p:cNvSpPr>
            <a:spLocks noGrp="1"/>
          </p:cNvSpPr>
          <p:nvPr>
            <p:ph type="title"/>
          </p:nvPr>
        </p:nvSpPr>
        <p:spPr/>
        <p:txBody>
          <a:bodyPr/>
          <a:p>
            <a:r>
              <a:rPr altLang="en-US" lang="zh-CN"/>
              <a:t>激发学习兴趣</a:t>
            </a:r>
            <a:endParaRPr altLang="en-US" lang="zh-CN"/>
          </a:p>
        </p:txBody>
      </p:sp>
      <p:sp>
        <p:nvSpPr>
          <p:cNvPr id="104903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利用科技手段，如VR、AR等技术，增强学习的趣味性和互动性。</a:t>
            </a:r>
            <a:endParaRPr altLang="en-US" dirty="0" sz="1200" lang="zh-CN" spc="150">
              <a:solidFill>
                <a:schemeClr val="tx1">
                  <a:lumMod val="85000"/>
                  <a:lumOff val="15000"/>
                </a:schemeClr>
              </a:solidFill>
              <a:latin typeface="+mn-ea"/>
              <a:sym typeface="+mn-ea"/>
            </a:endParaRPr>
          </a:p>
        </p:txBody>
      </p:sp>
      <p:sp>
        <p:nvSpPr>
          <p:cNvPr id="104904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结合生活实际，将科技教育与日常生活紧密相连，让学生感受到科技的实际应用价值。</a:t>
            </a:r>
            <a:endParaRPr altLang="en-US" dirty="0" sz="1200" lang="zh-CN" spc="150">
              <a:solidFill>
                <a:schemeClr val="tx1">
                  <a:lumMod val="85000"/>
                  <a:lumOff val="15000"/>
                </a:schemeClr>
              </a:solidFill>
              <a:latin typeface="+mn-ea"/>
              <a:sym typeface="+mn-ea"/>
            </a:endParaRPr>
          </a:p>
        </p:txBody>
      </p:sp>
      <p:sp>
        <p:nvSpPr>
          <p:cNvPr id="104904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5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开展科技竞赛和活动，鼓励学生参与其中，通过竞争和合作激发学习动力。</a:t>
            </a:r>
            <a:endParaRPr altLang="en-US" dirty="0" sz="1200" lang="zh-CN" spc="150">
              <a:solidFill>
                <a:schemeClr val="tx1">
                  <a:lumMod val="85000"/>
                  <a:lumOff val="15000"/>
                </a:schemeClr>
              </a:solidFill>
              <a:latin typeface="+mn-ea"/>
              <a:sym typeface="+mn-ea"/>
            </a:endParaRPr>
          </a:p>
        </p:txBody>
      </p:sp>
      <p:sp>
        <p:nvSpPr>
          <p:cNvPr id="104905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5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5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创设良好的学习环境，提供丰富的学习资源和工具，让学生在学习中感受到成就感和满足感。</a:t>
            </a:r>
            <a:endParaRPr altLang="en-US" dirty="0" sz="1200" lang="zh-CN" spc="150">
              <a:solidFill>
                <a:schemeClr val="tx1">
                  <a:lumMod val="85000"/>
                  <a:lumOff val="15000"/>
                </a:schemeClr>
              </a:solidFill>
              <a:latin typeface="+mn-ea"/>
              <a:sym typeface="+mn-ea"/>
            </a:endParaRPr>
          </a:p>
        </p:txBody>
      </p:sp>
      <p:sp>
        <p:nvSpPr>
          <p:cNvPr id="104905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98" name="标题 1"/>
          <p:cNvSpPr>
            <a:spLocks noGrp="1"/>
          </p:cNvSpPr>
          <p:nvPr>
            <p:ph type="title"/>
          </p:nvPr>
        </p:nvSpPr>
        <p:spPr/>
        <p:txBody>
          <a:bodyPr/>
          <a:p>
            <a:r>
              <a:rPr altLang="en-US" lang="zh-CN"/>
              <a:t>提升综合素质</a:t>
            </a:r>
            <a:endParaRPr altLang="en-US" lang="zh-CN"/>
          </a:p>
        </p:txBody>
      </p:sp>
      <p:sp>
        <p:nvSpPr>
          <p:cNvPr id="1049100"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培养创新思维：科技教育注重培养学生的创新思维和解决问题的能力，有助于提高学生的综合素质。</a:t>
            </a:r>
            <a:endParaRPr altLang="en-US" dirty="0" sz="1200" lang="zh-CN" spc="150">
              <a:solidFill>
                <a:schemeClr val="tx1">
                  <a:lumMod val="65000"/>
                  <a:lumOff val="35000"/>
                </a:schemeClr>
              </a:solidFill>
              <a:latin typeface="+mn-ea"/>
              <a:sym typeface="+mn-ea"/>
            </a:endParaRPr>
          </a:p>
        </p:txBody>
      </p:sp>
      <p:sp>
        <p:nvSpPr>
          <p:cNvPr id="1049102"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增强实践能力：科技教育注重实践操作，能够增强学生的动手能力和实践能力，提高学生的综合素质。</a:t>
            </a:r>
            <a:endParaRPr altLang="en-US" dirty="0" sz="1200" lang="zh-CN" spc="150">
              <a:solidFill>
                <a:schemeClr val="tx1">
                  <a:lumMod val="65000"/>
                  <a:lumOff val="35000"/>
                </a:schemeClr>
              </a:solidFill>
              <a:latin typeface="+mn-ea"/>
              <a:sym typeface="+mn-ea"/>
            </a:endParaRPr>
          </a:p>
        </p:txBody>
      </p:sp>
      <p:sp>
        <p:nvSpPr>
          <p:cNvPr id="1049104"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拓宽知识面：科技教育涵盖多个领域的知识，能够帮助学生拓宽知识面，增强综合素质。</a:t>
            </a:r>
            <a:endParaRPr altLang="en-US" dirty="0" sz="1200" lang="zh-CN" spc="150">
              <a:solidFill>
                <a:schemeClr val="tx1">
                  <a:lumMod val="65000"/>
                  <a:lumOff val="35000"/>
                </a:schemeClr>
              </a:solidFill>
              <a:latin typeface="+mn-ea"/>
              <a:sym typeface="+mn-ea"/>
            </a:endParaRPr>
          </a:p>
        </p:txBody>
      </p:sp>
      <p:sp>
        <p:nvSpPr>
          <p:cNvPr id="1049106"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提高竞争力：接受科技教育的学生在未来的职场竞争中更具优势，能够提高他们的综合素质和竞争力。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4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当前小学生科技教育的现状</a:t>
            </a:r>
            <a:endParaRPr altLang="en-US" dirty="0" lang="zh-CN">
              <a:solidFill>
                <a:schemeClr val="lt1">
                  <a:lumMod val="100000"/>
                </a:schemeClr>
              </a:solidFill>
            </a:endParaRPr>
          </a:p>
        </p:txBody>
      </p:sp>
      <p:sp>
        <p:nvSpPr>
          <p:cNvPr id="1049146"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88" name="标题 1"/>
          <p:cNvSpPr>
            <a:spLocks noGrp="1"/>
          </p:cNvSpPr>
          <p:nvPr>
            <p:ph type="title"/>
          </p:nvPr>
        </p:nvSpPr>
        <p:spPr/>
        <p:txBody>
          <a:bodyPr/>
          <a:p>
            <a:r>
              <a:rPr altLang="en-US" lang="zh-CN"/>
              <a:t>教育资源不均衡</a:t>
            </a:r>
            <a:endParaRPr altLang="en-US" lang="zh-CN"/>
          </a:p>
        </p:txBody>
      </p:sp>
      <p:sp>
        <p:nvSpPr>
          <p:cNvPr id="1049190"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2"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4"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城市与农村教育资源差距大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96"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8"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0"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不同地区教育资源投入不均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202"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4"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6"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优秀师资力量集中在发达地区</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208"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10"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12"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贫困地区缺乏基本的教育设施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50" name="标题 1"/>
          <p:cNvSpPr>
            <a:spLocks noGrp="1"/>
          </p:cNvSpPr>
          <p:nvPr>
            <p:ph type="title"/>
          </p:nvPr>
        </p:nvSpPr>
        <p:spPr/>
        <p:txBody>
          <a:bodyPr/>
          <a:p>
            <a:r>
              <a:rPr altLang="en-US" lang="zh-CN"/>
              <a:t>教育方式单一</a:t>
            </a:r>
            <a:endParaRPr altLang="en-US" lang="zh-CN"/>
          </a:p>
        </p:txBody>
      </p:sp>
      <p:sp>
        <p:nvSpPr>
          <p:cNvPr id="1049252"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4"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6"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传统教育方式仍占主导地位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258"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0"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2"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缺乏创新性和实践性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264"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6"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8"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难以激发学生的学习兴趣和创造力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270"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72"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74"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不能满足学生个性化发展的需求</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12" name="标题 1"/>
          <p:cNvSpPr>
            <a:spLocks noGrp="1"/>
          </p:cNvSpPr>
          <p:nvPr>
            <p:ph type="title"/>
          </p:nvPr>
        </p:nvSpPr>
        <p:spPr/>
        <p:txBody>
          <a:bodyPr/>
          <a:p>
            <a:r>
              <a:rPr altLang="en-US" lang="zh-CN"/>
              <a:t>缺乏实践机会</a:t>
            </a:r>
            <a:endParaRPr altLang="en-US" lang="zh-CN"/>
          </a:p>
        </p:txBody>
      </p:sp>
      <p:sp>
        <p:nvSpPr>
          <p:cNvPr id="1049314"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6"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18"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0"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22"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4"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26"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8"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30"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实践机会的缺乏导致学生难以真正掌握科技知识，培养科技创新能力。</a:t>
            </a:r>
            <a:endParaRPr altLang="en-US" dirty="0" sz="2400" lang="zh-CN">
              <a:latin typeface="+mn-ea"/>
              <a:ea typeface="+mn-ea"/>
            </a:endParaRPr>
          </a:p>
        </p:txBody>
      </p:sp>
      <p:sp>
        <p:nvSpPr>
          <p:cNvPr id="1049332"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需要增加实践操作课程，让学生亲身体验科技知识的应用与乐趣。</a:t>
            </a:r>
            <a:endParaRPr altLang="en-US" dirty="0" sz="2400" lang="zh-CN">
              <a:latin typeface="+mn-ea"/>
              <a:ea typeface="+mn-ea"/>
            </a:endParaRPr>
          </a:p>
        </p:txBody>
      </p:sp>
      <p:sp>
        <p:nvSpPr>
          <p:cNvPr id="1049334"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当前小学生科技教育过于注重理论，缺乏实践操作的机会。</a:t>
            </a:r>
            <a:endParaRPr altLang="en-US" dirty="0" sz="2400" lang="zh-CN">
              <a:latin typeface="+mn-ea"/>
              <a:ea typeface="+mn-ea"/>
            </a:endParaRPr>
          </a:p>
        </p:txBody>
      </p:sp>
      <p:sp>
        <p:nvSpPr>
          <p:cNvPr id="1049336"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学生在科技教育过程中往往只能听讲，无法亲自动手实践。</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7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创新方法的探索与实践</a:t>
            </a:r>
            <a:endParaRPr altLang="en-US" dirty="0" lang="zh-CN">
              <a:solidFill>
                <a:schemeClr val="lt1">
                  <a:lumMod val="100000"/>
                </a:schemeClr>
              </a:solidFill>
            </a:endParaRPr>
          </a:p>
        </p:txBody>
      </p:sp>
      <p:sp>
        <p:nvSpPr>
          <p:cNvPr id="1049376"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18" name="标题 1"/>
          <p:cNvSpPr>
            <a:spLocks noGrp="1"/>
          </p:cNvSpPr>
          <p:nvPr>
            <p:ph type="title"/>
          </p:nvPr>
        </p:nvSpPr>
        <p:spPr/>
        <p:txBody>
          <a:bodyPr/>
          <a:p>
            <a:r>
              <a:rPr altLang="en-US" lang="zh-CN"/>
              <a:t>引入创客教育理念</a:t>
            </a:r>
            <a:endParaRPr altLang="en-US" lang="zh-CN"/>
          </a:p>
        </p:txBody>
      </p:sp>
      <p:sp>
        <p:nvSpPr>
          <p:cNvPr id="1049420"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2"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24"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创客教育理念的定义和意义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26"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8"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0"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创客教育在小学生科技教育中的应用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32"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4"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6"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创客教育与传统教育的区别和优势</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38"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0"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2"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创客教育理念对小学生科技教育的启示和影响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80" name="标题 1"/>
          <p:cNvSpPr>
            <a:spLocks noGrp="1"/>
          </p:cNvSpPr>
          <p:nvPr>
            <p:ph type="title"/>
          </p:nvPr>
        </p:nvSpPr>
        <p:spPr/>
        <p:txBody>
          <a:bodyPr/>
          <a:p>
            <a:r>
              <a:rPr altLang="en-US" lang="zh-CN"/>
              <a:t>开展多元化教学活动</a:t>
            </a:r>
            <a:endParaRPr altLang="en-US" lang="zh-CN"/>
          </a:p>
        </p:txBody>
      </p:sp>
      <p:sp>
        <p:nvSpPr>
          <p:cNvPr id="104948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引入科技元素，激发学生学习兴趣</a:t>
            </a:r>
            <a:endParaRPr altLang="en-US" dirty="0" sz="2000" lang="zh-CN" spc="150">
              <a:solidFill>
                <a:schemeClr val="tx1">
                  <a:lumMod val="85000"/>
                  <a:lumOff val="15000"/>
                </a:schemeClr>
              </a:solidFill>
              <a:latin typeface="+mn-ea"/>
              <a:sym typeface="+mn-ea"/>
            </a:endParaRPr>
          </a:p>
        </p:txBody>
      </p:sp>
      <p:sp>
        <p:nvSpPr>
          <p:cNvPr id="104948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组织科技竞赛，培养学生创新能力</a:t>
            </a:r>
            <a:endParaRPr altLang="en-US" dirty="0" sz="2000" lang="zh-CN" spc="150">
              <a:solidFill>
                <a:schemeClr val="tx1">
                  <a:lumMod val="85000"/>
                  <a:lumOff val="15000"/>
                </a:schemeClr>
              </a:solidFill>
              <a:latin typeface="+mn-ea"/>
              <a:sym typeface="+mn-ea"/>
            </a:endParaRPr>
          </a:p>
        </p:txBody>
      </p:sp>
      <p:sp>
        <p:nvSpPr>
          <p:cNvPr id="104949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开展科技讲座，拓宽学生知识视野</a:t>
            </a:r>
            <a:endParaRPr altLang="en-US" dirty="0" sz="2000" lang="zh-CN" spc="150">
              <a:solidFill>
                <a:schemeClr val="tx1">
                  <a:lumMod val="85000"/>
                  <a:lumOff val="15000"/>
                </a:schemeClr>
              </a:solidFill>
              <a:latin typeface="+mn-ea"/>
              <a:sym typeface="+mn-ea"/>
            </a:endParaRPr>
          </a:p>
        </p:txBody>
      </p:sp>
      <p:sp>
        <p:nvSpPr>
          <p:cNvPr id="104950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结合生活实际，引导学生实践应用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42" name="标题 1"/>
          <p:cNvSpPr>
            <a:spLocks noGrp="1"/>
          </p:cNvSpPr>
          <p:nvPr>
            <p:ph type="title"/>
          </p:nvPr>
        </p:nvSpPr>
        <p:spPr/>
        <p:txBody>
          <a:bodyPr/>
          <a:p>
            <a:r>
              <a:rPr altLang="en-US" lang="zh-CN"/>
              <a:t>利用科技手段提升教学效果</a:t>
            </a:r>
            <a:endParaRPr altLang="en-US" lang="zh-CN"/>
          </a:p>
        </p:txBody>
      </p:sp>
      <p:sp>
        <p:nvSpPr>
          <p:cNvPr id="104954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利用多媒体技术，丰富教学内容，激发学生的学习兴趣。</a:t>
            </a:r>
            <a:endParaRPr altLang="en-US" dirty="0" sz="1200" lang="zh-CN" spc="150">
              <a:solidFill>
                <a:schemeClr val="tx1">
                  <a:lumMod val="85000"/>
                  <a:lumOff val="15000"/>
                </a:schemeClr>
              </a:solidFill>
              <a:latin typeface="+mn-ea"/>
              <a:sym typeface="+mn-ea"/>
            </a:endParaRPr>
          </a:p>
        </p:txBody>
      </p:sp>
      <p:sp>
        <p:nvSpPr>
          <p:cNvPr id="104954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采用在线教育平台，实现远程教学，方便学生随时随地学习。</a:t>
            </a:r>
            <a:endParaRPr altLang="en-US" dirty="0" sz="1200" lang="zh-CN" spc="150">
              <a:solidFill>
                <a:schemeClr val="tx1">
                  <a:lumMod val="85000"/>
                  <a:lumOff val="15000"/>
                </a:schemeClr>
              </a:solidFill>
              <a:latin typeface="+mn-ea"/>
              <a:sym typeface="+mn-ea"/>
            </a:endParaRPr>
          </a:p>
        </p:txBody>
      </p:sp>
      <p:sp>
        <p:nvSpPr>
          <p:cNvPr id="104955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利用虚拟现实技术，模拟真实场景，增强学生的实践能力和创新思维。</a:t>
            </a:r>
            <a:endParaRPr altLang="en-US" dirty="0" sz="1200" lang="zh-CN" spc="150">
              <a:solidFill>
                <a:schemeClr val="tx1">
                  <a:lumMod val="85000"/>
                  <a:lumOff val="15000"/>
                </a:schemeClr>
              </a:solidFill>
              <a:latin typeface="+mn-ea"/>
              <a:sym typeface="+mn-ea"/>
            </a:endParaRPr>
          </a:p>
        </p:txBody>
      </p:sp>
      <p:sp>
        <p:nvSpPr>
          <p:cNvPr id="104955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利用大数据分析，精准评估学生的学习情况，为个性化教学提供支持。</a:t>
            </a:r>
            <a:endParaRPr altLang="en-US" dirty="0" sz="1200" lang="zh-CN" spc="150">
              <a:solidFill>
                <a:schemeClr val="tx1">
                  <a:lumMod val="85000"/>
                  <a:lumOff val="15000"/>
                </a:schemeClr>
              </a:solidFill>
              <a:latin typeface="+mn-ea"/>
              <a:sym typeface="+mn-ea"/>
            </a:endParaRPr>
          </a:p>
        </p:txBody>
      </p:sp>
      <p:sp>
        <p:nvSpPr>
          <p:cNvPr id="104956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604" name="标题 1"/>
          <p:cNvSpPr>
            <a:spLocks noGrp="1"/>
          </p:cNvSpPr>
          <p:nvPr>
            <p:ph type="title"/>
          </p:nvPr>
        </p:nvSpPr>
        <p:spPr/>
        <p:txBody>
          <a:bodyPr/>
          <a:p>
            <a:r>
              <a:rPr altLang="en-US" lang="zh-CN"/>
              <a:t>建立科学评价体系</a:t>
            </a:r>
            <a:endParaRPr altLang="en-US" lang="zh-CN"/>
          </a:p>
        </p:txBody>
      </p:sp>
      <p:sp>
        <p:nvSpPr>
          <p:cNvPr id="104960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评价目标：激发小学生的创新思维和实践能力</a:t>
            </a:r>
            <a:endParaRPr altLang="en-US" dirty="0" sz="2000" lang="zh-CN" spc="150">
              <a:solidFill>
                <a:schemeClr val="tx1">
                  <a:lumMod val="75000"/>
                  <a:lumOff val="25000"/>
                </a:schemeClr>
              </a:solidFill>
              <a:latin typeface="+mn-ea"/>
              <a:sym typeface="+mn-ea"/>
            </a:endParaRPr>
          </a:p>
        </p:txBody>
      </p:sp>
      <p:sp>
        <p:nvSpPr>
          <p:cNvPr id="104961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1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1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评价内容：注重小学生的科技作品、实践成果和创新过程</a:t>
            </a:r>
            <a:endParaRPr altLang="en-US" dirty="0" sz="2000" lang="zh-CN" spc="150">
              <a:solidFill>
                <a:schemeClr val="tx1">
                  <a:lumMod val="75000"/>
                  <a:lumOff val="25000"/>
                </a:schemeClr>
              </a:solidFill>
              <a:latin typeface="+mn-ea"/>
              <a:sym typeface="+mn-ea"/>
            </a:endParaRPr>
          </a:p>
        </p:txBody>
      </p:sp>
      <p:sp>
        <p:nvSpPr>
          <p:cNvPr id="104961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1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评价方式：采用多元评价方式，包括教师评价、学生自评和互评等</a:t>
            </a:r>
            <a:endParaRPr altLang="en-US" dirty="0" sz="2000" lang="zh-CN" spc="150">
              <a:solidFill>
                <a:schemeClr val="tx1">
                  <a:lumMod val="75000"/>
                  <a:lumOff val="25000"/>
                </a:schemeClr>
              </a:solidFill>
              <a:latin typeface="+mn-ea"/>
              <a:sym typeface="+mn-ea"/>
            </a:endParaRPr>
          </a:p>
        </p:txBody>
      </p:sp>
      <p:sp>
        <p:nvSpPr>
          <p:cNvPr id="1049622"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2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评价结果：为小学生提供有针对性的指导和建议，促进其全面发展</a:t>
            </a:r>
            <a:endParaRPr altLang="en-US" dirty="0" sz="2000" lang="zh-CN" spc="150">
              <a:solidFill>
                <a:schemeClr val="tx1">
                  <a:lumMod val="75000"/>
                  <a:lumOff val="25000"/>
                </a:schemeClr>
              </a:solidFill>
              <a:latin typeface="+mn-ea"/>
              <a:sym typeface="+mn-ea"/>
            </a:endParaRPr>
          </a:p>
        </p:txBody>
      </p:sp>
      <p:sp>
        <p:nvSpPr>
          <p:cNvPr id="104962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666"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创新方法的挑战与对策</a:t>
            </a:r>
            <a:endParaRPr altLang="en-US" dirty="0" lang="zh-CN">
              <a:solidFill>
                <a:schemeClr val="lt1">
                  <a:lumMod val="100000"/>
                </a:schemeClr>
              </a:solidFill>
            </a:endParaRPr>
          </a:p>
        </p:txBody>
      </p:sp>
      <p:sp>
        <p:nvSpPr>
          <p:cNvPr id="1049668"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10" name="标题 1"/>
          <p:cNvSpPr>
            <a:spLocks noGrp="1"/>
          </p:cNvSpPr>
          <p:nvPr>
            <p:ph type="title"/>
          </p:nvPr>
        </p:nvSpPr>
        <p:spPr/>
        <p:txBody>
          <a:bodyPr/>
          <a:p>
            <a:r>
              <a:rPr altLang="en-US" lang="zh-CN"/>
              <a:t>教师能力不足的应对策略</a:t>
            </a:r>
            <a:endParaRPr altLang="en-US" lang="zh-CN"/>
          </a:p>
        </p:txBody>
      </p:sp>
      <p:sp>
        <p:nvSpPr>
          <p:cNvPr id="104971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培训提升：定期开展教师培训，提升教师科技教育能力</a:t>
            </a:r>
            <a:endParaRPr altLang="en-US" dirty="0" sz="1200" lang="zh-CN" spc="150">
              <a:solidFill>
                <a:schemeClr val="tx1">
                  <a:lumMod val="65000"/>
                  <a:lumOff val="35000"/>
                </a:schemeClr>
              </a:solidFill>
              <a:latin typeface="+mn-ea"/>
              <a:sym typeface="+mn-ea"/>
            </a:endParaRPr>
          </a:p>
        </p:txBody>
      </p:sp>
      <p:sp>
        <p:nvSpPr>
          <p:cNvPr id="104971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引进人才：招聘具有科技教育背景的教师，优化教师队伍</a:t>
            </a:r>
            <a:endParaRPr altLang="en-US" dirty="0" sz="1200" lang="zh-CN" spc="150">
              <a:solidFill>
                <a:schemeClr val="tx1">
                  <a:lumMod val="65000"/>
                  <a:lumOff val="35000"/>
                </a:schemeClr>
              </a:solidFill>
              <a:latin typeface="+mn-ea"/>
              <a:sym typeface="+mn-ea"/>
            </a:endParaRPr>
          </a:p>
        </p:txBody>
      </p:sp>
      <p:sp>
        <p:nvSpPr>
          <p:cNvPr id="104971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合作交流：与其他学校或机构开展科技教育交流，共享资源与经验</a:t>
            </a:r>
            <a:endParaRPr altLang="en-US" dirty="0" sz="1200" lang="zh-CN" spc="150">
              <a:solidFill>
                <a:schemeClr val="tx1">
                  <a:lumMod val="65000"/>
                  <a:lumOff val="35000"/>
                </a:schemeClr>
              </a:solidFill>
              <a:latin typeface="+mn-ea"/>
              <a:sym typeface="+mn-ea"/>
            </a:endParaRPr>
          </a:p>
        </p:txBody>
      </p:sp>
      <p:sp>
        <p:nvSpPr>
          <p:cNvPr id="104971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激励措施：设立奖励机制，鼓励教师积极参与科技教育创新实践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56" name="标题 1"/>
          <p:cNvSpPr>
            <a:spLocks noGrp="1"/>
          </p:cNvSpPr>
          <p:nvPr>
            <p:ph type="title"/>
          </p:nvPr>
        </p:nvSpPr>
        <p:spPr/>
        <p:txBody>
          <a:bodyPr/>
          <a:p>
            <a:r>
              <a:rPr altLang="en-US" lang="zh-CN"/>
              <a:t>教育资源匮乏的解决途径</a:t>
            </a:r>
            <a:endParaRPr altLang="en-US" lang="zh-CN"/>
          </a:p>
        </p:txBody>
      </p:sp>
      <p:sp>
        <p:nvSpPr>
          <p:cNvPr id="1049758"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0"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利用互联网资源，实现优质教育资源共享</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鼓励社会力量参与，扩大科技教育资源供给</a:t>
            </a:r>
            <a:endParaRPr dirty="0" sz="2000" err="1">
              <a:solidFill>
                <a:schemeClr val="tx1">
                  <a:lumMod val="75000"/>
                  <a:lumOff val="25000"/>
                </a:schemeClr>
              </a:solidFill>
              <a:latin typeface="+mn-ea"/>
              <a:ea typeface="+mn-ea"/>
              <a:cs typeface="+mn-ea"/>
              <a:sym typeface="+mn-lt"/>
            </a:endParaRPr>
          </a:p>
        </p:txBody>
      </p:sp>
      <p:sp>
        <p:nvSpPr>
          <p:cNvPr id="1049778"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0"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84"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提高教师素质，培养具备创新能力的科技教育人才</a:t>
            </a:r>
            <a:endParaRPr dirty="0" sz="2000" err="1">
              <a:solidFill>
                <a:schemeClr val="tx1">
                  <a:lumMod val="75000"/>
                  <a:lumOff val="25000"/>
                </a:schemeClr>
              </a:solidFill>
              <a:latin typeface="+mn-ea"/>
              <a:ea typeface="+mn-ea"/>
              <a:cs typeface="+mn-ea"/>
              <a:sym typeface="+mn-lt"/>
            </a:endParaRPr>
          </a:p>
        </p:txBody>
      </p:sp>
      <p:sp>
        <p:nvSpPr>
          <p:cNvPr id="10497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开展科技竞赛，激发学生学习兴趣和创造力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34" name="标题 1"/>
          <p:cNvSpPr>
            <a:spLocks noGrp="1"/>
          </p:cNvSpPr>
          <p:nvPr>
            <p:ph type="title"/>
          </p:nvPr>
        </p:nvSpPr>
        <p:spPr/>
        <p:txBody>
          <a:bodyPr/>
          <a:p>
            <a:r>
              <a:rPr altLang="en-US" lang="zh-CN"/>
              <a:t>保障教育公平的措施</a:t>
            </a:r>
            <a:endParaRPr altLang="en-US" lang="zh-CN"/>
          </a:p>
        </p:txBody>
      </p:sp>
      <p:sp>
        <p:nvSpPr>
          <p:cNvPr id="104983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均衡配置教育资源，确保城乡小学生均能享受到优质的教育环境和资源。</a:t>
            </a:r>
            <a:endParaRPr altLang="en-US" dirty="0" sz="1200" lang="zh-CN" spc="150">
              <a:solidFill>
                <a:schemeClr val="tx1">
                  <a:lumMod val="65000"/>
                  <a:lumOff val="35000"/>
                </a:schemeClr>
              </a:solidFill>
              <a:latin typeface="+mn-ea"/>
              <a:sym typeface="+mn-ea"/>
            </a:endParaRPr>
          </a:p>
        </p:txBody>
      </p:sp>
      <p:sp>
        <p:nvSpPr>
          <p:cNvPr id="104983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完善教育政策，确保不同家庭背景的小学生都有平等的机会接受科技教育。</a:t>
            </a:r>
            <a:endParaRPr altLang="en-US" dirty="0" sz="1200" lang="zh-CN" spc="150">
              <a:solidFill>
                <a:schemeClr val="tx1">
                  <a:lumMod val="65000"/>
                  <a:lumOff val="35000"/>
                </a:schemeClr>
              </a:solidFill>
              <a:latin typeface="+mn-ea"/>
              <a:sym typeface="+mn-ea"/>
            </a:endParaRPr>
          </a:p>
        </p:txBody>
      </p:sp>
      <p:sp>
        <p:nvSpPr>
          <p:cNvPr id="104984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加强教师培训，提高科技教育教师的教学水平和专业素养，确保教学质量。</a:t>
            </a:r>
            <a:endParaRPr altLang="en-US" dirty="0" sz="1200" lang="zh-CN" spc="150">
              <a:solidFill>
                <a:schemeClr val="tx1">
                  <a:lumMod val="65000"/>
                  <a:lumOff val="35000"/>
                </a:schemeClr>
              </a:solidFill>
              <a:latin typeface="+mn-ea"/>
              <a:sym typeface="+mn-ea"/>
            </a:endParaRPr>
          </a:p>
        </p:txBody>
      </p:sp>
      <p:sp>
        <p:nvSpPr>
          <p:cNvPr id="104984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推广科技教育，鼓励小学生参与各类科技活动和竞赛，提高他们的科技素养和创新能力。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8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未来科技教育的发展趋势</a:t>
            </a:r>
            <a:endParaRPr altLang="en-US" dirty="0" lang="zh-CN">
              <a:solidFill>
                <a:schemeClr val="lt1">
                  <a:lumMod val="100000"/>
                </a:schemeClr>
              </a:solidFill>
            </a:endParaRPr>
          </a:p>
        </p:txBody>
      </p:sp>
      <p:sp>
        <p:nvSpPr>
          <p:cNvPr id="1049882"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24" name="标题 1"/>
          <p:cNvSpPr>
            <a:spLocks noGrp="1"/>
          </p:cNvSpPr>
          <p:nvPr>
            <p:ph type="title"/>
          </p:nvPr>
        </p:nvSpPr>
        <p:spPr/>
        <p:txBody>
          <a:bodyPr/>
          <a:p>
            <a:r>
              <a:rPr altLang="en-US" lang="zh-CN"/>
              <a:t>个性化教育的发展方向</a:t>
            </a:r>
            <a:endParaRPr altLang="en-US" lang="zh-CN"/>
          </a:p>
        </p:txBody>
      </p:sp>
      <p:sp>
        <p:nvSpPr>
          <p:cNvPr id="1049926"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8"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0"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2"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4"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6"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8"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0"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科技助力：利用大数据和人工智能技术，实现个性化教育资源的精准匹配。</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多元化评价：采用多元评价方式，关注学生的综合素质和创新能力，激发学生的学习潜能。</a:t>
            </a:r>
            <a:endParaRPr dirty="0" sz="2000" err="1">
              <a:solidFill>
                <a:schemeClr val="tx1">
                  <a:lumMod val="75000"/>
                  <a:lumOff val="25000"/>
                </a:schemeClr>
              </a:solidFill>
              <a:latin typeface="+mn-ea"/>
              <a:ea typeface="+mn-ea"/>
              <a:cs typeface="+mn-ea"/>
              <a:sym typeface="+mn-lt"/>
            </a:endParaRPr>
          </a:p>
        </p:txBody>
      </p:sp>
      <p:sp>
        <p:nvSpPr>
          <p:cNvPr id="1049946"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52"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4"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6"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教师角色转变：教师由传统的知识传授者转变为学生学习引导者和个性化发展的支持者。</a:t>
            </a:r>
            <a:endParaRPr dirty="0" sz="2000" err="1">
              <a:solidFill>
                <a:schemeClr val="tx1">
                  <a:lumMod val="75000"/>
                  <a:lumOff val="25000"/>
                </a:schemeClr>
              </a:solidFill>
              <a:latin typeface="+mn-ea"/>
              <a:ea typeface="+mn-ea"/>
              <a:cs typeface="+mn-ea"/>
              <a:sym typeface="+mn-lt"/>
            </a:endParaRPr>
          </a:p>
        </p:txBody>
      </p:sp>
      <p:sp>
        <p:nvSpPr>
          <p:cNvPr id="10499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关注个性：尊重学生的个性差异，注重培养学生的兴趣和特长，促进个性化发展。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02" name="标题 1"/>
          <p:cNvSpPr>
            <a:spLocks noGrp="1"/>
          </p:cNvSpPr>
          <p:nvPr>
            <p:ph type="title"/>
          </p:nvPr>
        </p:nvSpPr>
        <p:spPr/>
        <p:txBody>
          <a:bodyPr/>
          <a:p>
            <a:r>
              <a:rPr altLang="en-US" lang="zh-CN"/>
              <a:t>科技与教育深度融合</a:t>
            </a:r>
            <a:endParaRPr altLang="en-US" lang="zh-CN"/>
          </a:p>
        </p:txBody>
      </p:sp>
      <p:sp>
        <p:nvSpPr>
          <p:cNvPr id="1050004"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科技与教育将更加紧密地结合在一起，为学生提供更加丰富、多样化的学习体验。</a:t>
            </a:r>
            <a:endParaRPr altLang="en-US" dirty="0" sz="1200" lang="zh-CN" spc="150">
              <a:solidFill>
                <a:schemeClr val="tx1">
                  <a:lumMod val="65000"/>
                  <a:lumOff val="35000"/>
                </a:schemeClr>
              </a:solidFill>
              <a:latin typeface="+mn-ea"/>
              <a:sym typeface="+mn-ea"/>
            </a:endParaRPr>
          </a:p>
        </p:txBody>
      </p:sp>
      <p:sp>
        <p:nvSpPr>
          <p:cNvPr id="1050006"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人工智能、虚拟现实等先进技术的应用将进一步拓展教育的边界和可能性。</a:t>
            </a:r>
            <a:endParaRPr altLang="en-US" dirty="0" sz="1200" lang="zh-CN" spc="150">
              <a:solidFill>
                <a:schemeClr val="tx1">
                  <a:lumMod val="65000"/>
                  <a:lumOff val="35000"/>
                </a:schemeClr>
              </a:solidFill>
              <a:latin typeface="+mn-ea"/>
              <a:sym typeface="+mn-ea"/>
            </a:endParaRPr>
          </a:p>
        </p:txBody>
      </p:sp>
      <p:sp>
        <p:nvSpPr>
          <p:cNvPr id="1050008"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在线教育将继续发展，为学生提供更加灵活、个性化的学习方式。</a:t>
            </a:r>
            <a:endParaRPr altLang="en-US" dirty="0" sz="1200" lang="zh-CN" spc="150">
              <a:solidFill>
                <a:schemeClr val="tx1">
                  <a:lumMod val="65000"/>
                  <a:lumOff val="35000"/>
                </a:schemeClr>
              </a:solidFill>
              <a:latin typeface="+mn-ea"/>
              <a:sym typeface="+mn-ea"/>
            </a:endParaRPr>
          </a:p>
        </p:txBody>
      </p:sp>
      <p:sp>
        <p:nvSpPr>
          <p:cNvPr id="1050010"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科技将促进教育公平，使得优质教育资源得以更广泛地分享和利用。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048" name="标题 1"/>
          <p:cNvSpPr>
            <a:spLocks noGrp="1"/>
          </p:cNvSpPr>
          <p:nvPr>
            <p:ph type="title"/>
          </p:nvPr>
        </p:nvSpPr>
        <p:spPr/>
        <p:txBody>
          <a:bodyPr/>
          <a:p>
            <a:r>
              <a:rPr altLang="en-US" lang="zh-CN"/>
              <a:t>社会共同参与的教育生态</a:t>
            </a:r>
            <a:endParaRPr altLang="en-US" lang="zh-CN"/>
          </a:p>
        </p:txBody>
      </p:sp>
      <p:sp>
        <p:nvSpPr>
          <p:cNvPr id="1050050"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2"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54"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6"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58"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0"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62"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4"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66"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鼓励社会力量参与科技教育资源建设</a:t>
            </a:r>
            <a:endParaRPr altLang="en-US" dirty="0" sz="2400" lang="zh-CN">
              <a:latin typeface="+mn-ea"/>
              <a:ea typeface="+mn-ea"/>
            </a:endParaRPr>
          </a:p>
        </p:txBody>
      </p:sp>
      <p:sp>
        <p:nvSpPr>
          <p:cNvPr id="1050068"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建立科技教育评价体系，促进教育公平</a:t>
            </a:r>
            <a:endParaRPr altLang="en-US" dirty="0" sz="2400" lang="zh-CN">
              <a:latin typeface="+mn-ea"/>
              <a:ea typeface="+mn-ea"/>
            </a:endParaRPr>
          </a:p>
        </p:txBody>
      </p:sp>
      <p:sp>
        <p:nvSpPr>
          <p:cNvPr id="1050070"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家庭、学校、社区共同参与科技教育</a:t>
            </a:r>
            <a:endParaRPr altLang="en-US" dirty="0" sz="2400" lang="zh-CN">
              <a:latin typeface="+mn-ea"/>
              <a:ea typeface="+mn-ea"/>
            </a:endParaRPr>
          </a:p>
        </p:txBody>
      </p:sp>
      <p:sp>
        <p:nvSpPr>
          <p:cNvPr id="1050072"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利用科技手段实现个性化教育</a:t>
            </a:r>
            <a:endParaRPr altLang="en-US" dirty="0" sz="2400" lang="zh-CN">
              <a:latin typeface="+mn-ea"/>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110"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112" name="副标题"/>
          <p:cNvSpPr>
            <a:spLocks noGrp="1"/>
          </p:cNvSpPr>
          <p:nvPr>
            <p:ph type="subTitle" idx="1"/>
            <p:custDataLst>
              <p:tags r:id="rId2"/>
            </p:custDataLst>
          </p:nvPr>
        </p:nvSpPr>
        <p:spPr>
          <a:xfrm>
            <a:off x="556847" y="3822506"/>
            <a:ext cx="10515000" cy="972000"/>
          </a:xfrm>
        </p:spPr>
        <p:txBody>
          <a:bodyPr/>
          <a:p>
            <a:r>
              <a:rPr altLang="zh-CN" dirty="0" lang="en-US" err="1"/>
              <a:t>XX,a</a:t>
            </a:r>
            <a:r>
              <a:rPr altLang="zh-CN" dirty="0" lang="en-US"/>
              <a:t> click to unlimited possibilities</a:t>
            </a:r>
            <a:endParaRPr altLang="zh-CN" dirty="0" lang="en-US"/>
          </a:p>
        </p:txBody>
      </p:sp>
      <p:sp>
        <p:nvSpPr>
          <p:cNvPr id="1050114"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
        <p:nvSpPr>
          <p:cNvPr id="1050116"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5*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5*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5*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5*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5*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5*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5*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5*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5*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5*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5*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5*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SLIDE_ID" val="custom2023099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6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0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5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82.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23.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2024-01-03T11:41:28Z</dcterms:created>
  <dcterms:modified xsi:type="dcterms:W3CDTF">2024-01-03T11:41:28Z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73655632e9c94d4faf2199d86cf25913_21</vt:lpwstr>
  </property>
</Properties>
</file>