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933" r:id="rId1"/>
    <p:sldMasterId id="2147495970" r:id="rId2"/>
  </p:sldMasterIdLst>
  <p:notesMasterIdLst>
    <p:notesMasterId r:id="rId3"/>
  </p:notesMasterIdLst>
  <p:sldIdLst>
    <p:sldId id="5553" r:id="rId4"/>
    <p:sldId id="5556" r:id="rId5"/>
    <p:sldId id="5559" r:id="rId6"/>
    <p:sldId id="5562" r:id="rId7"/>
    <p:sldId id="5565" r:id="rId8"/>
    <p:sldId id="5568" r:id="rId9"/>
    <p:sldId id="5571" r:id="rId10"/>
    <p:sldId id="5574" r:id="rId11"/>
    <p:sldId id="5577" r:id="rId12"/>
    <p:sldId id="5580" r:id="rId13"/>
    <p:sldId id="5583" r:id="rId14"/>
    <p:sldId id="5586" r:id="rId15"/>
    <p:sldId id="5589" r:id="rId16"/>
    <p:sldId id="5592" r:id="rId17"/>
    <p:sldId id="5595" r:id="rId18"/>
    <p:sldId id="5598" r:id="rId19"/>
    <p:sldId id="5601" r:id="rId20"/>
    <p:sldId id="5604" r:id="rId21"/>
    <p:sldId id="5607" r:id="rId22"/>
    <p:sldId id="5610" r:id="rId23"/>
    <p:sldId id="5613" r:id="rId24"/>
    <p:sldId id="5616" r:id="rId25"/>
    <p:sldId id="5619" r:id="rId26"/>
    <p:sldId id="5622" r:id="rId27"/>
    <p:sldId id="5625" r:id="rId28"/>
    <p:sldId id="5628" r:id="rId29"/>
    <p:sldId id="5631" r:id="rId30"/>
    <p:sldId id="5634" r:id="rId31"/>
    <p:sldId id="5637"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934" r:id="rId1"/>
    <p:sldLayoutId id="2147495935" r:id="rId2"/>
    <p:sldLayoutId id="2147495936" r:id="rId3"/>
    <p:sldLayoutId id="2147495937" r:id="rId4"/>
    <p:sldLayoutId id="2147495938" r:id="rId5"/>
    <p:sldLayoutId id="2147495939" r:id="rId6"/>
    <p:sldLayoutId id="2147495940" r:id="rId7"/>
    <p:sldLayoutId id="2147495941" r:id="rId8"/>
    <p:sldLayoutId id="2147495942" r:id="rId9"/>
    <p:sldLayoutId id="2147495943" r:id="rId10"/>
    <p:sldLayoutId id="214749594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5971" r:id="rId1"/>
    <p:sldLayoutId id="2147495972" r:id="rId2"/>
    <p:sldLayoutId id="2147495973" r:id="rId3"/>
    <p:sldLayoutId id="2147495974" r:id="rId4"/>
    <p:sldLayoutId id="2147495975" r:id="rId5"/>
    <p:sldLayoutId id="2147495976" r:id="rId6"/>
    <p:sldLayoutId id="2147495977" r:id="rId7"/>
    <p:sldLayoutId id="2147495978" r:id="rId8"/>
    <p:sldLayoutId id="2147495979" r:id="rId9"/>
    <p:sldLayoutId id="2147495980" r:id="rId10"/>
    <p:sldLayoutId id="2147495981"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tags" Target="../tags/tag79.xml"/><Relationship Id="rId20" Type="http://schemas.openxmlformats.org/officeDocument/2006/relationships/tags" Target="../tags/tag80.xml"/><Relationship Id="rId21" Type="http://schemas.openxmlformats.org/officeDocument/2006/relationships/tags" Target="../tags/tag8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tags" Target="../tags/tag106.xml"/><Relationship Id="rId15" Type="http://schemas.openxmlformats.org/officeDocument/2006/relationships/tags" Target="../tags/tag107.xml"/><Relationship Id="rId16" Type="http://schemas.openxmlformats.org/officeDocument/2006/relationships/tags" Target="../tags/tag108.xml"/><Relationship Id="rId17" Type="http://schemas.openxmlformats.org/officeDocument/2006/relationships/tags" Target="../tags/tag109.xml"/><Relationship Id="rId18" Type="http://schemas.openxmlformats.org/officeDocument/2006/relationships/tags" Target="../tags/tag110.xml"/><Relationship Id="rId19" Type="http://schemas.openxmlformats.org/officeDocument/2006/relationships/tags" Target="../tags/tag111.xml"/><Relationship Id="rId20" Type="http://schemas.openxmlformats.org/officeDocument/2006/relationships/tags" Target="../tags/tag112.xml"/><Relationship Id="rId21" Type="http://schemas.openxmlformats.org/officeDocument/2006/relationships/tags" Target="../tags/tag113.xml"/><Relationship Id="rId22" Type="http://schemas.openxmlformats.org/officeDocument/2006/relationships/tags" Target="../tags/tag114.xml"/><Relationship Id="rId23" Type="http://schemas.openxmlformats.org/officeDocument/2006/relationships/tags" Target="../tags/tag115.xml"/><Relationship Id="rId24" Type="http://schemas.openxmlformats.org/officeDocument/2006/relationships/tags" Target="../tags/tag116.xml"/><Relationship Id="rId25" Type="http://schemas.openxmlformats.org/officeDocument/2006/relationships/tags" Target="../tags/tag117.xml"/><Relationship Id="rId26" Type="http://schemas.openxmlformats.org/officeDocument/2006/relationships/tags" Target="../tags/tag118.xml"/><Relationship Id="rId27" Type="http://schemas.openxmlformats.org/officeDocument/2006/relationships/tags" Target="../tags/tag119.xml"/><Relationship Id="rId28" Type="http://schemas.openxmlformats.org/officeDocument/2006/relationships/tags" Target="../tags/tag120.xml"/><Relationship Id="rId29" Type="http://schemas.openxmlformats.org/officeDocument/2006/relationships/tags" Target="../tags/tag121.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tags" Target="../tags/tag198.xml"/><Relationship Id="rId14" Type="http://schemas.openxmlformats.org/officeDocument/2006/relationships/tags" Target="../tags/tag199.xml"/><Relationship Id="rId15" Type="http://schemas.openxmlformats.org/officeDocument/2006/relationships/tags" Target="../tags/tag200.xml"/><Relationship Id="rId16" Type="http://schemas.openxmlformats.org/officeDocument/2006/relationships/tags" Target="../tags/tag201.xml"/><Relationship Id="rId17" Type="http://schemas.openxmlformats.org/officeDocument/2006/relationships/tags" Target="../tags/tag202.xml"/><Relationship Id="rId18" Type="http://schemas.openxmlformats.org/officeDocument/2006/relationships/tags" Target="../tags/tag203.xml"/><Relationship Id="rId1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tags" Target="../tags/tag271.xml"/><Relationship Id="rId18" Type="http://schemas.openxmlformats.org/officeDocument/2006/relationships/tags" Target="../tags/tag272.xml"/><Relationship Id="rId19" Type="http://schemas.openxmlformats.org/officeDocument/2006/relationships/tags" Target="../tags/tag273.xml"/><Relationship Id="rId20" Type="http://schemas.openxmlformats.org/officeDocument/2006/relationships/tags" Target="../tags/tag274.xml"/><Relationship Id="rId21" Type="http://schemas.openxmlformats.org/officeDocument/2006/relationships/tags" Target="../tags/tag275.xml"/><Relationship Id="rId22" Type="http://schemas.openxmlformats.org/officeDocument/2006/relationships/tags" Target="../tags/tag276.xml"/><Relationship Id="rId23" Type="http://schemas.openxmlformats.org/officeDocument/2006/relationships/tags" Target="../tags/tag277.xml"/><Relationship Id="rId24" Type="http://schemas.openxmlformats.org/officeDocument/2006/relationships/tags" Target="../tags/tag278.xml"/><Relationship Id="rId25" Type="http://schemas.openxmlformats.org/officeDocument/2006/relationships/tags" Target="../tags/tag279.xml"/><Relationship Id="rId26" Type="http://schemas.openxmlformats.org/officeDocument/2006/relationships/tags" Target="../tags/tag280.xml"/><Relationship Id="rId27" Type="http://schemas.openxmlformats.org/officeDocument/2006/relationships/tags" Target="../tags/tag281.xml"/><Relationship Id="rId28" Type="http://schemas.openxmlformats.org/officeDocument/2006/relationships/tags" Target="../tags/tag282.xml"/><Relationship Id="rId29" Type="http://schemas.openxmlformats.org/officeDocument/2006/relationships/tags" Target="../tags/tag283.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tags" Target="../tags/tag303.xml"/><Relationship Id="rId14" Type="http://schemas.openxmlformats.org/officeDocument/2006/relationships/tags" Target="../tags/tag304.xml"/><Relationship Id="rId15" Type="http://schemas.openxmlformats.org/officeDocument/2006/relationships/tags" Target="../tags/tag305.xml"/><Relationship Id="rId16" Type="http://schemas.openxmlformats.org/officeDocument/2006/relationships/tags" Target="../tags/tag306.xml"/><Relationship Id="rId17" Type="http://schemas.openxmlformats.org/officeDocument/2006/relationships/tags" Target="../tags/tag307.xml"/><Relationship Id="rId18" Type="http://schemas.openxmlformats.org/officeDocument/2006/relationships/tags" Target="../tags/tag308.xml"/><Relationship Id="rId19" Type="http://schemas.openxmlformats.org/officeDocument/2006/relationships/tags" Target="../tags/tag309.xml"/><Relationship Id="rId20" Type="http://schemas.openxmlformats.org/officeDocument/2006/relationships/tags" Target="../tags/tag310.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tags" Target="../tags/tag331.xml"/><Relationship Id="rId14" Type="http://schemas.openxmlformats.org/officeDocument/2006/relationships/tags" Target="../tags/tag332.xml"/><Relationship Id="rId15" Type="http://schemas.openxmlformats.org/officeDocument/2006/relationships/tags" Target="../tags/tag333.xml"/><Relationship Id="rId16" Type="http://schemas.openxmlformats.org/officeDocument/2006/relationships/tags" Target="../tags/tag334.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tags" Target="../tags/tag350.xml"/><Relationship Id="rId14" Type="http://schemas.openxmlformats.org/officeDocument/2006/relationships/tags" Target="../tags/tag351.xml"/><Relationship Id="rId15" Type="http://schemas.openxmlformats.org/officeDocument/2006/relationships/tags" Target="../tags/tag352.xml"/><Relationship Id="rId16" Type="http://schemas.openxmlformats.org/officeDocument/2006/relationships/tags" Target="../tags/tag353.xml"/><Relationship Id="rId17" Type="http://schemas.openxmlformats.org/officeDocument/2006/relationships/tags" Target="../tags/tag354.xml"/><Relationship Id="rId18" Type="http://schemas.openxmlformats.org/officeDocument/2006/relationships/tags" Target="../tags/tag355.xml"/><Relationship Id="rId19" Type="http://schemas.openxmlformats.org/officeDocument/2006/relationships/tags" Target="../tags/tag356.xml"/><Relationship Id="rId20" Type="http://schemas.openxmlformats.org/officeDocument/2006/relationships/tags" Target="../tags/tag357.xml"/><Relationship Id="rId21" Type="http://schemas.openxmlformats.org/officeDocument/2006/relationships/tags" Target="../tags/tag358.xml"/><Relationship Id="rId22" Type="http://schemas.openxmlformats.org/officeDocument/2006/relationships/tags" Target="../tags/tag359.xml"/><Relationship Id="rId23" Type="http://schemas.openxmlformats.org/officeDocument/2006/relationships/tags" Target="../tags/tag360.xml"/><Relationship Id="rId24" Type="http://schemas.openxmlformats.org/officeDocument/2006/relationships/tags" Target="../tags/tag361.xml"/><Relationship Id="rId25" Type="http://schemas.openxmlformats.org/officeDocument/2006/relationships/tags" Target="../tags/tag362.xml"/><Relationship Id="rId26" Type="http://schemas.openxmlformats.org/officeDocument/2006/relationships/tags" Target="../tags/tag363.xml"/><Relationship Id="rId27" Type="http://schemas.openxmlformats.org/officeDocument/2006/relationships/tags" Target="../tags/tag364.xml"/><Relationship Id="rId28" Type="http://schemas.openxmlformats.org/officeDocument/2006/relationships/tags" Target="../tags/tag365.xml"/><Relationship Id="rId29" Type="http://schemas.openxmlformats.org/officeDocument/2006/relationships/tags" Target="../tags/tag366.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tags" Target="../tags/tag379.xml"/><Relationship Id="rId14" Type="http://schemas.openxmlformats.org/officeDocument/2006/relationships/tags" Target="../tags/tag380.xml"/><Relationship Id="rId15" Type="http://schemas.openxmlformats.org/officeDocument/2006/relationships/tags" Target="../tags/tag381.xml"/><Relationship Id="rId16" Type="http://schemas.openxmlformats.org/officeDocument/2006/relationships/tags" Target="../tags/tag382.xml"/><Relationship Id="rId17" Type="http://schemas.openxmlformats.org/officeDocument/2006/relationships/tags" Target="../tags/tag383.xml"/><Relationship Id="rId18" Type="http://schemas.openxmlformats.org/officeDocument/2006/relationships/tags" Target="../tags/tag384.xml"/><Relationship Id="rId19" Type="http://schemas.openxmlformats.org/officeDocument/2006/relationships/tags" Target="../tags/tag385.xml"/><Relationship Id="rId20" Type="http://schemas.openxmlformats.org/officeDocument/2006/relationships/tags" Target="../tags/tag386.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tags" Target="../tags/tag390.xml"/><Relationship Id="rId5" Type="http://schemas.openxmlformats.org/officeDocument/2006/relationships/tags" Target="../tags/tag391.xml"/><Relationship Id="rId6" Type="http://schemas.openxmlformats.org/officeDocument/2006/relationships/tags" Target="../tags/tag392.xml"/><Relationship Id="rId7" Type="http://schemas.openxmlformats.org/officeDocument/2006/relationships/tags" Target="../tags/tag393.xml"/><Relationship Id="rId8" Type="http://schemas.openxmlformats.org/officeDocument/2006/relationships/tags" Target="../tags/tag394.xml"/><Relationship Id="rId9" Type="http://schemas.openxmlformats.org/officeDocument/2006/relationships/tags" Target="../tags/tag395.xml"/><Relationship Id="rId10" Type="http://schemas.openxmlformats.org/officeDocument/2006/relationships/tags" Target="../tags/tag396.xml"/><Relationship Id="rId11" Type="http://schemas.openxmlformats.org/officeDocument/2006/relationships/tags" Target="../tags/tag397.xml"/><Relationship Id="rId12" Type="http://schemas.openxmlformats.org/officeDocument/2006/relationships/tags" Target="../tags/tag398.xml"/><Relationship Id="rId13" Type="http://schemas.openxmlformats.org/officeDocument/2006/relationships/tags" Target="../tags/tag399.xml"/><Relationship Id="rId14" Type="http://schemas.openxmlformats.org/officeDocument/2006/relationships/tags" Target="../tags/tag400.xml"/><Relationship Id="rId15" Type="http://schemas.openxmlformats.org/officeDocument/2006/relationships/tags" Target="../tags/tag401.xml"/><Relationship Id="rId16" Type="http://schemas.openxmlformats.org/officeDocument/2006/relationships/tags" Target="../tags/tag402.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小学课程设计的个性化与差异化</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16"/>
          <p:cNvSpPr/>
          <p:nvPr>
            <p:custDataLst>
              <p:tags r:id="rId3"/>
            </p:custDataLst>
          </p:nvPr>
        </p:nvSpPr>
        <p:spPr>
          <a:xfrm>
            <a:off x="6096000"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68" name="矩形: 圆角 7"/>
          <p:cNvSpPr/>
          <p:nvPr>
            <p:custDataLst>
              <p:tags r:id="rId4"/>
            </p:custDataLst>
          </p:nvPr>
        </p:nvSpPr>
        <p:spPr>
          <a:xfrm>
            <a:off x="130117"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0" name="矩形: 圆角 10"/>
          <p:cNvSpPr/>
          <p:nvPr>
            <p:custDataLst>
              <p:tags r:id="rId5"/>
            </p:custDataLst>
          </p:nvPr>
        </p:nvSpPr>
        <p:spPr>
          <a:xfrm>
            <a:off x="214593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2" name="矩形: 圆角 13"/>
          <p:cNvSpPr/>
          <p:nvPr>
            <p:custDataLst>
              <p:tags r:id="rId6"/>
            </p:custDataLst>
          </p:nvPr>
        </p:nvSpPr>
        <p:spPr>
          <a:xfrm>
            <a:off x="4121455"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4" name="矩形: 圆角 16"/>
          <p:cNvSpPr/>
          <p:nvPr>
            <p:custDataLst>
              <p:tags r:id="rId7"/>
            </p:custDataLst>
          </p:nvPr>
        </p:nvSpPr>
        <p:spPr>
          <a:xfrm>
            <a:off x="811279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6" name="矩形: 圆角 16"/>
          <p:cNvSpPr/>
          <p:nvPr>
            <p:custDataLst>
              <p:tags r:id="rId8"/>
            </p:custDataLst>
          </p:nvPr>
        </p:nvSpPr>
        <p:spPr>
          <a:xfrm>
            <a:off x="10135177"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8" name="文本框 14"/>
          <p:cNvSpPr txBox="1"/>
          <p:nvPr>
            <p:custDataLst>
              <p:tags r:id="rId9"/>
            </p:custDataLst>
          </p:nvPr>
        </p:nvSpPr>
        <p:spPr>
          <a:xfrm flipH="1">
            <a:off x="16637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0" name="文本框 17"/>
          <p:cNvSpPr txBox="1"/>
          <p:nvPr>
            <p:custDataLst>
              <p:tags r:id="rId10"/>
            </p:custDataLst>
          </p:nvPr>
        </p:nvSpPr>
        <p:spPr>
          <a:xfrm>
            <a:off x="11493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82" name="文本框 14"/>
          <p:cNvSpPr txBox="1"/>
          <p:nvPr>
            <p:custDataLst>
              <p:tags r:id="rId11"/>
            </p:custDataLst>
          </p:nvPr>
        </p:nvSpPr>
        <p:spPr>
          <a:xfrm flipH="1">
            <a:off x="220726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4" name="文本框 17"/>
          <p:cNvSpPr txBox="1"/>
          <p:nvPr>
            <p:custDataLst>
              <p:tags r:id="rId12"/>
            </p:custDataLst>
          </p:nvPr>
        </p:nvSpPr>
        <p:spPr>
          <a:xfrm>
            <a:off x="215582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6" name="文本框 14"/>
          <p:cNvSpPr txBox="1"/>
          <p:nvPr>
            <p:custDataLst>
              <p:tags r:id="rId13"/>
            </p:custDataLst>
          </p:nvPr>
        </p:nvSpPr>
        <p:spPr>
          <a:xfrm flipH="1">
            <a:off x="418338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8" name="文本框 17"/>
          <p:cNvSpPr txBox="1"/>
          <p:nvPr>
            <p:custDataLst>
              <p:tags r:id="rId14"/>
            </p:custDataLst>
          </p:nvPr>
        </p:nvSpPr>
        <p:spPr>
          <a:xfrm>
            <a:off x="413194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90" name="文本框 17"/>
          <p:cNvSpPr txBox="1"/>
          <p:nvPr>
            <p:custDataLst>
              <p:tags r:id="rId15"/>
            </p:custDataLst>
          </p:nvPr>
        </p:nvSpPr>
        <p:spPr>
          <a:xfrm flipH="1">
            <a:off x="616204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2" name="文本框 17"/>
          <p:cNvSpPr txBox="1"/>
          <p:nvPr>
            <p:custDataLst>
              <p:tags r:id="rId16"/>
            </p:custDataLst>
          </p:nvPr>
        </p:nvSpPr>
        <p:spPr>
          <a:xfrm>
            <a:off x="611060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4" name="文本框 29"/>
          <p:cNvSpPr txBox="1"/>
          <p:nvPr>
            <p:custDataLst>
              <p:tags r:id="rId17"/>
            </p:custDataLst>
          </p:nvPr>
        </p:nvSpPr>
        <p:spPr>
          <a:xfrm flipH="1">
            <a:off x="8176895"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6" name="文本框 17"/>
          <p:cNvSpPr txBox="1"/>
          <p:nvPr>
            <p:custDataLst>
              <p:tags r:id="rId18"/>
            </p:custDataLst>
          </p:nvPr>
        </p:nvSpPr>
        <p:spPr>
          <a:xfrm>
            <a:off x="812546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
        <p:nvSpPr>
          <p:cNvPr id="1048798" name="文本框 31"/>
          <p:cNvSpPr txBox="1"/>
          <p:nvPr>
            <p:custDataLst>
              <p:tags r:id="rId19"/>
            </p:custDataLst>
          </p:nvPr>
        </p:nvSpPr>
        <p:spPr>
          <a:xfrm flipH="1">
            <a:off x="1016381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800" name="文本框 17"/>
          <p:cNvSpPr txBox="1"/>
          <p:nvPr>
            <p:custDataLst>
              <p:tags r:id="rId20"/>
            </p:custDataLst>
          </p:nvPr>
        </p:nvSpPr>
        <p:spPr>
          <a:xfrm>
            <a:off x="1013587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Six</a:t>
            </a:r>
            <a:endParaRPr altLang="zh-CN" dirty="0" sz="2000" lang="en-US">
              <a:solidFill>
                <a:schemeClr val="accent1"/>
              </a:solidFill>
              <a:latin typeface="+mj-ea"/>
              <a:ea typeface="+mj-ea"/>
              <a:cs typeface="微软雅黑" panose="020B0503020204020204" charset="-122"/>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2" name="标题"/>
          <p:cNvSpPr>
            <a:spLocks noGrp="1"/>
          </p:cNvSpPr>
          <p:nvPr>
            <p:ph type="title"/>
            <p:custDataLst>
              <p:tags r:id="rId1"/>
            </p:custDataLst>
          </p:nvPr>
        </p:nvSpPr>
        <p:spPr>
          <a:xfrm>
            <a:off x="1526400" y="3381109"/>
            <a:ext cx="9144000" cy="1152000"/>
          </a:xfrm>
        </p:spPr>
        <p:txBody>
          <a:bodyPr/>
          <a:p>
            <a:r>
              <a:rPr altLang="en-US" dirty="0" lang="zh-CN"/>
              <a:t>个性化与差异化课程设计的背景</a:t>
            </a:r>
            <a:endParaRPr altLang="en-US" dirty="0" lang="zh-CN"/>
          </a:p>
        </p:txBody>
      </p:sp>
      <p:sp>
        <p:nvSpPr>
          <p:cNvPr id="1048824"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1"/>
          <p:cNvSpPr>
            <a:spLocks noGrp="1"/>
          </p:cNvSpPr>
          <p:nvPr>
            <p:ph type="title"/>
          </p:nvPr>
        </p:nvSpPr>
        <p:spPr/>
        <p:txBody>
          <a:bodyPr/>
          <a:p>
            <a:r>
              <a:rPr altLang="en-US" lang="zh-CN"/>
              <a:t>当前小学教育的现状与问题</a:t>
            </a:r>
            <a:endParaRPr altLang="en-US" lang="zh-CN"/>
          </a:p>
        </p:txBody>
      </p:sp>
      <p:sp>
        <p:nvSpPr>
          <p:cNvPr id="1048852"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54"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56"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58"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60"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教育资源不均衡：城乡之间、学校之间的教育资源差距较大</a:t>
            </a:r>
            <a:endParaRPr altLang="en-US" sz="1400" lang="zh-CN" spc="150">
              <a:solidFill>
                <a:schemeClr val="tx1"/>
              </a:solidFill>
              <a:effectLst/>
              <a:latin typeface="+mn-ea"/>
              <a:sym typeface="+mn-ea"/>
            </a:endParaRPr>
          </a:p>
        </p:txBody>
      </p:sp>
      <p:sp>
        <p:nvSpPr>
          <p:cNvPr id="1048862"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传统教育模式：以教师为中心，缺乏个性化与差异化</a:t>
            </a:r>
            <a:endParaRPr altLang="en-US" dirty="0" sz="1400" lang="zh-CN" spc="150">
              <a:solidFill>
                <a:schemeClr val="tx1"/>
              </a:solidFill>
              <a:effectLst/>
              <a:latin typeface="+mn-ea"/>
              <a:sym typeface="+mn-ea"/>
            </a:endParaRPr>
          </a:p>
        </p:txBody>
      </p:sp>
      <p:sp>
        <p:nvSpPr>
          <p:cNvPr id="1048864"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学生个性化需求：不同学生有不同的兴趣、特长和需求</a:t>
            </a:r>
            <a:endParaRPr altLang="en-US" sz="1400" lang="zh-CN" spc="150">
              <a:solidFill>
                <a:schemeClr val="tx1"/>
              </a:solidFill>
              <a:effectLst/>
              <a:latin typeface="+mn-ea"/>
              <a:sym typeface="+mn-ea"/>
            </a:endParaRPr>
          </a:p>
        </p:txBody>
      </p:sp>
      <p:sp>
        <p:nvSpPr>
          <p:cNvPr id="1048866"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应对新时代的挑战：适应社会发展的需要，培养具有创新精神和实践能力的人才</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0" name="标题 1"/>
          <p:cNvSpPr>
            <a:spLocks noGrp="1"/>
          </p:cNvSpPr>
          <p:nvPr>
            <p:ph type="title"/>
          </p:nvPr>
        </p:nvSpPr>
        <p:spPr/>
        <p:txBody>
          <a:bodyPr/>
          <a:p>
            <a:r>
              <a:rPr altLang="en-US" lang="zh-CN"/>
              <a:t>个性化与差异化课程设计的必要性</a:t>
            </a:r>
            <a:endParaRPr altLang="en-US" lang="zh-CN"/>
          </a:p>
        </p:txBody>
      </p:sp>
      <p:sp>
        <p:nvSpPr>
          <p:cNvPr id="1048902"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04"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06"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08"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0"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12"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4"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6"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18"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20"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22"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24"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26"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28"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30"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32"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34"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36"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38"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满足学生个性化需求，提高学习效果</a:t>
            </a:r>
            <a:endParaRPr altLang="en-US" dirty="0" sz="1200" lang="zh-CN" spc="150">
              <a:solidFill>
                <a:schemeClr val="tx1">
                  <a:lumMod val="65000"/>
                  <a:lumOff val="35000"/>
                </a:schemeClr>
              </a:solidFill>
              <a:latin typeface="+mn-ea"/>
              <a:sym typeface="+mn-ea"/>
            </a:endParaRPr>
          </a:p>
        </p:txBody>
      </p:sp>
      <p:sp>
        <p:nvSpPr>
          <p:cNvPr id="1048940"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促进教师专业成长，增强课程创新能力</a:t>
            </a:r>
            <a:endParaRPr altLang="en-US" dirty="0" sz="1200" lang="zh-CN" spc="150">
              <a:solidFill>
                <a:schemeClr val="tx1">
                  <a:lumMod val="65000"/>
                  <a:lumOff val="35000"/>
                </a:schemeClr>
              </a:solidFill>
              <a:latin typeface="+mn-ea"/>
              <a:sym typeface="+mn-ea"/>
            </a:endParaRPr>
          </a:p>
        </p:txBody>
      </p:sp>
      <p:sp>
        <p:nvSpPr>
          <p:cNvPr id="1048942"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打破传统教学模式，提升教学质量</a:t>
            </a:r>
            <a:endParaRPr altLang="en-US" dirty="0" sz="1200" lang="zh-CN" spc="150">
              <a:solidFill>
                <a:schemeClr val="tx1">
                  <a:lumMod val="65000"/>
                  <a:lumOff val="35000"/>
                </a:schemeClr>
              </a:solidFill>
              <a:latin typeface="+mn-ea"/>
              <a:sym typeface="+mn-ea"/>
            </a:endParaRPr>
          </a:p>
        </p:txBody>
      </p:sp>
      <p:sp>
        <p:nvSpPr>
          <p:cNvPr id="1048944"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适应社会多元化发展，培养多样化人才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8" name="标题 1"/>
          <p:cNvSpPr>
            <a:spLocks noGrp="1"/>
          </p:cNvSpPr>
          <p:nvPr>
            <p:ph type="title"/>
          </p:nvPr>
        </p:nvSpPr>
        <p:spPr/>
        <p:txBody>
          <a:bodyPr/>
          <a:p>
            <a:r>
              <a:rPr altLang="en-US" lang="zh-CN"/>
              <a:t>课程设计改革的方向与目标</a:t>
            </a:r>
            <a:endParaRPr altLang="en-US" lang="zh-CN"/>
          </a:p>
        </p:txBody>
      </p:sp>
      <p:sp>
        <p:nvSpPr>
          <p:cNvPr id="1048980" name="圆角矩形 21"/>
          <p:cNvSpPr/>
          <p:nvPr>
            <p:custDataLst>
              <p:tags r:id="rId1"/>
            </p:custDataLst>
          </p:nvPr>
        </p:nvSpPr>
        <p:spPr>
          <a:xfrm rot="16200000">
            <a:off x="6005966" y="-1850250"/>
            <a:ext cx="866014" cy="98283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2" name="圆角矩形 22"/>
          <p:cNvSpPr/>
          <p:nvPr>
            <p:custDataLst>
              <p:tags r:id="rId2"/>
            </p:custDataLst>
          </p:nvPr>
        </p:nvSpPr>
        <p:spPr>
          <a:xfrm rot="16200000">
            <a:off x="1156767" y="2998376"/>
            <a:ext cx="864588" cy="12972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4" name="圆角矩形 5"/>
          <p:cNvSpPr/>
          <p:nvPr>
            <p:custDataLst>
              <p:tags r:id="rId3"/>
            </p:custDataLst>
          </p:nvPr>
        </p:nvSpPr>
        <p:spPr>
          <a:xfrm rot="16200000">
            <a:off x="6006540" y="-436402"/>
            <a:ext cx="866014" cy="982908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6" name="圆角矩形 6"/>
          <p:cNvSpPr/>
          <p:nvPr>
            <p:custDataLst>
              <p:tags r:id="rId4"/>
            </p:custDataLst>
          </p:nvPr>
        </p:nvSpPr>
        <p:spPr>
          <a:xfrm rot="16200000">
            <a:off x="1157341" y="4413371"/>
            <a:ext cx="864588" cy="12972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8" name="文本框 3"/>
          <p:cNvSpPr txBox="1"/>
          <p:nvPr>
            <p:custDataLst>
              <p:tags r:id="rId5"/>
            </p:custDataLst>
          </p:nvPr>
        </p:nvSpPr>
        <p:spPr>
          <a:xfrm>
            <a:off x="1937137" y="2630569"/>
            <a:ext cx="9415677" cy="86601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方向：从传统的以教师为中心转向以学生为中心</a:t>
            </a:r>
            <a:endParaRPr altLang="en-US" dirty="0" sz="2400" lang="zh-CN">
              <a:latin typeface="+mn-ea"/>
              <a:ea typeface="+mn-ea"/>
            </a:endParaRPr>
          </a:p>
        </p:txBody>
      </p:sp>
      <p:sp>
        <p:nvSpPr>
          <p:cNvPr id="1048990" name="文本框 4"/>
          <p:cNvSpPr txBox="1"/>
          <p:nvPr>
            <p:custDataLst>
              <p:tags r:id="rId6"/>
            </p:custDataLst>
          </p:nvPr>
        </p:nvSpPr>
        <p:spPr>
          <a:xfrm>
            <a:off x="1937137" y="4046138"/>
            <a:ext cx="9415677" cy="86530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目标：提高学生的学习效果和兴趣，培养学生的创新能力和实践能力</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4" name="标题"/>
          <p:cNvSpPr>
            <a:spLocks noGrp="1"/>
          </p:cNvSpPr>
          <p:nvPr>
            <p:ph type="title"/>
            <p:custDataLst>
              <p:tags r:id="rId1"/>
            </p:custDataLst>
          </p:nvPr>
        </p:nvSpPr>
        <p:spPr>
          <a:xfrm>
            <a:off x="1526400" y="3381109"/>
            <a:ext cx="9144000" cy="1152000"/>
          </a:xfrm>
        </p:spPr>
        <p:txBody>
          <a:bodyPr/>
          <a:p>
            <a:r>
              <a:rPr altLang="en-US" dirty="0" lang="zh-CN"/>
              <a:t>个性化课程设计的实施策略</a:t>
            </a:r>
            <a:endParaRPr altLang="en-US" dirty="0" lang="zh-CN"/>
          </a:p>
        </p:txBody>
      </p:sp>
      <p:sp>
        <p:nvSpPr>
          <p:cNvPr id="1049026"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52" name="标题 1"/>
          <p:cNvSpPr>
            <a:spLocks noGrp="1"/>
          </p:cNvSpPr>
          <p:nvPr>
            <p:ph type="title"/>
          </p:nvPr>
        </p:nvSpPr>
        <p:spPr/>
        <p:txBody>
          <a:bodyPr/>
          <a:p>
            <a:r>
              <a:rPr altLang="en-US" lang="zh-CN"/>
              <a:t>了解学生的个性特点与需求</a:t>
            </a:r>
            <a:endParaRPr altLang="en-US" lang="zh-CN"/>
          </a:p>
        </p:txBody>
      </p:sp>
      <p:sp>
        <p:nvSpPr>
          <p:cNvPr id="1049054"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针对不同学生的兴趣和特长，设计个性化的课程内容和教学方式。</a:t>
            </a:r>
            <a:endParaRPr altLang="en-US" dirty="0" sz="1200" lang="zh-CN" spc="150">
              <a:solidFill>
                <a:schemeClr val="tx1">
                  <a:lumMod val="85000"/>
                  <a:lumOff val="15000"/>
                </a:schemeClr>
              </a:solidFill>
              <a:latin typeface="+mn-ea"/>
              <a:sym typeface="+mn-ea"/>
            </a:endParaRPr>
          </a:p>
        </p:txBody>
      </p:sp>
      <p:sp>
        <p:nvSpPr>
          <p:cNvPr id="1049056"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8"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0"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了解学生的认知风格和学习方式，根据不同学生的特点进行差异化教学。</a:t>
            </a:r>
            <a:endParaRPr altLang="en-US" dirty="0" sz="1200" lang="zh-CN" spc="150">
              <a:solidFill>
                <a:schemeClr val="tx1">
                  <a:lumMod val="85000"/>
                  <a:lumOff val="15000"/>
                </a:schemeClr>
              </a:solidFill>
              <a:latin typeface="+mn-ea"/>
              <a:sym typeface="+mn-ea"/>
            </a:endParaRPr>
          </a:p>
        </p:txBody>
      </p:sp>
      <p:sp>
        <p:nvSpPr>
          <p:cNvPr id="1049062"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4"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6"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通过观察和评估，了解学生的个性特点和需求，为个性化课程设计提供依据。</a:t>
            </a:r>
            <a:endParaRPr altLang="en-US" dirty="0" sz="1200" lang="zh-CN" spc="150">
              <a:solidFill>
                <a:schemeClr val="tx1">
                  <a:lumMod val="85000"/>
                  <a:lumOff val="15000"/>
                </a:schemeClr>
              </a:solidFill>
              <a:latin typeface="+mn-ea"/>
              <a:sym typeface="+mn-ea"/>
            </a:endParaRPr>
          </a:p>
        </p:txBody>
      </p:sp>
      <p:sp>
        <p:nvSpPr>
          <p:cNvPr id="1049068"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0"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2"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鼓励学生自我评价和同伴评价，引导学生认识自己的个性特点和需求。</a:t>
            </a:r>
            <a:endParaRPr altLang="en-US" dirty="0" sz="1200" lang="zh-CN" spc="150">
              <a:solidFill>
                <a:schemeClr val="tx1">
                  <a:lumMod val="85000"/>
                  <a:lumOff val="15000"/>
                </a:schemeClr>
              </a:solidFill>
              <a:latin typeface="+mn-ea"/>
              <a:sym typeface="+mn-ea"/>
            </a:endParaRPr>
          </a:p>
        </p:txBody>
      </p:sp>
      <p:sp>
        <p:nvSpPr>
          <p:cNvPr id="1049074"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6"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多元化课程设置与选择</a:t>
            </a:r>
            <a:endParaRPr altLang="en-US" lang="zh-CN"/>
          </a:p>
        </p:txBody>
      </p:sp>
      <p:sp>
        <p:nvSpPr>
          <p:cNvPr id="1049112"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实施多元化课程设置需要学校与教师共同制定课程计划，确保课程内容的科学性和有效性。</a:t>
            </a:r>
            <a:endParaRPr altLang="zh-CN" dirty="0" lang="en-US">
              <a:solidFill>
                <a:schemeClr val="dk1">
                  <a:lumMod val="80000"/>
                  <a:lumOff val="20000"/>
                </a:schemeClr>
              </a:solidFill>
              <a:latin typeface="+mn-ea"/>
              <a:sym typeface="+mn-ea"/>
            </a:endParaRPr>
          </a:p>
        </p:txBody>
      </p:sp>
      <p:sp>
        <p:nvSpPr>
          <p:cNvPr id="1049120"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文本框 56"/>
          <p:cNvSpPr txBox="1"/>
          <p:nvPr>
            <p:custDataLst>
              <p:tags r:id="rId8"/>
            </p:custDataLst>
          </p:nvPr>
        </p:nvSpPr>
        <p:spPr>
          <a:xfrm>
            <a:off x="2395499" y="1510531"/>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实施个性化课程设计的策略之一是多元化课程设置与选择，以满足不同学生的兴趣和需求。</a:t>
            </a:r>
            <a:endParaRPr altLang="en-US" dirty="0" lang="zh-CN">
              <a:solidFill>
                <a:schemeClr val="dk1">
                  <a:lumMod val="80000"/>
                  <a:lumOff val="20000"/>
                </a:schemeClr>
              </a:solidFill>
              <a:latin typeface="+mn-ea"/>
              <a:sym typeface="+mn-ea"/>
            </a:endParaRPr>
          </a:p>
        </p:txBody>
      </p:sp>
      <p:sp>
        <p:nvSpPr>
          <p:cNvPr id="1049128"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文本框 8"/>
          <p:cNvSpPr txBox="1"/>
          <p:nvPr>
            <p:custDataLst>
              <p:tags r:id="rId12"/>
            </p:custDataLst>
          </p:nvPr>
        </p:nvSpPr>
        <p:spPr>
          <a:xfrm>
            <a:off x="23954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多元化课程设置可以包括必修课、选修课、特色课程等不同类型，让学生根据自己的兴趣和特长进行选择。</a:t>
            </a:r>
            <a:endParaRPr altLang="en-US" dirty="0" lang="zh-CN">
              <a:solidFill>
                <a:schemeClr val="dk1">
                  <a:lumMod val="80000"/>
                  <a:lumOff val="20000"/>
                </a:schemeClr>
              </a:solidFill>
              <a:latin typeface="+mn-ea"/>
              <a:sym typeface="+mn-ea"/>
            </a:endParaRPr>
          </a:p>
        </p:txBody>
      </p:sp>
      <p:sp>
        <p:nvSpPr>
          <p:cNvPr id="1049136"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多元化课程设置还需要学校提供足够的资源和设施，以满足不同课程的需求。</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6" name="标题 1"/>
          <p:cNvSpPr>
            <a:spLocks noGrp="1"/>
          </p:cNvSpPr>
          <p:nvPr>
            <p:ph type="title"/>
          </p:nvPr>
        </p:nvSpPr>
        <p:spPr/>
        <p:txBody>
          <a:bodyPr/>
          <a:p>
            <a:r>
              <a:rPr altLang="en-US" lang="zh-CN"/>
              <a:t>个性化学习计划的制定与实施</a:t>
            </a:r>
            <a:endParaRPr altLang="en-US" lang="zh-CN"/>
          </a:p>
        </p:txBody>
      </p:sp>
      <p:sp>
        <p:nvSpPr>
          <p:cNvPr id="1049178"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0"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根据学生的兴趣和特长制定个性化的学习计划</a:t>
            </a:r>
            <a:endParaRPr altLang="en-US" dirty="0" sz="2000" lang="zh-CN" spc="150">
              <a:solidFill>
                <a:schemeClr val="tx1">
                  <a:lumMod val="75000"/>
                  <a:lumOff val="25000"/>
                </a:schemeClr>
              </a:solidFill>
              <a:latin typeface="+mn-ea"/>
              <a:sym typeface="+mn-ea"/>
            </a:endParaRPr>
          </a:p>
        </p:txBody>
      </p:sp>
      <p:sp>
        <p:nvSpPr>
          <p:cNvPr id="1049182"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4"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6"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结合学生的实际情况，制定可操作的学习目标</a:t>
            </a:r>
            <a:endParaRPr altLang="en-US" dirty="0" sz="2000" lang="zh-CN" spc="150">
              <a:solidFill>
                <a:schemeClr val="tx1">
                  <a:lumMod val="75000"/>
                  <a:lumOff val="25000"/>
                </a:schemeClr>
              </a:solidFill>
              <a:latin typeface="+mn-ea"/>
              <a:sym typeface="+mn-ea"/>
            </a:endParaRPr>
          </a:p>
        </p:txBody>
      </p:sp>
      <p:sp>
        <p:nvSpPr>
          <p:cNvPr id="1049188"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90"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2"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灵活调整学习进度，满足不同学生的学习需求</a:t>
            </a:r>
            <a:endParaRPr altLang="en-US" dirty="0" sz="2000" lang="zh-CN" spc="150">
              <a:solidFill>
                <a:schemeClr val="tx1">
                  <a:lumMod val="75000"/>
                  <a:lumOff val="25000"/>
                </a:schemeClr>
              </a:solidFill>
              <a:latin typeface="+mn-ea"/>
              <a:sym typeface="+mn-ea"/>
            </a:endParaRPr>
          </a:p>
        </p:txBody>
      </p:sp>
      <p:sp>
        <p:nvSpPr>
          <p:cNvPr id="1049194"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96"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8"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及时反馈学生的学习情况，调整学习计划，提高学习效果</a:t>
            </a:r>
            <a:endParaRPr altLang="en-US" dirty="0" sz="2000" lang="zh-CN" spc="150">
              <a:solidFill>
                <a:schemeClr val="tx1">
                  <a:lumMod val="75000"/>
                  <a:lumOff val="25000"/>
                </a:schemeClr>
              </a:solidFill>
              <a:latin typeface="+mn-ea"/>
              <a:sym typeface="+mn-ea"/>
            </a:endParaRPr>
          </a:p>
        </p:txBody>
      </p:sp>
      <p:sp>
        <p:nvSpPr>
          <p:cNvPr id="1049200"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34" name="标题 1"/>
          <p:cNvSpPr>
            <a:spLocks noGrp="1"/>
          </p:cNvSpPr>
          <p:nvPr>
            <p:ph type="title"/>
          </p:nvPr>
        </p:nvSpPr>
        <p:spPr/>
        <p:txBody>
          <a:bodyPr/>
          <a:p>
            <a:r>
              <a:rPr altLang="en-US" lang="zh-CN"/>
              <a:t>灵活多样的教学方式与方法</a:t>
            </a:r>
            <a:endParaRPr altLang="en-US" lang="zh-CN"/>
          </a:p>
        </p:txBody>
      </p:sp>
      <p:sp>
        <p:nvSpPr>
          <p:cNvPr id="1049236"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8"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0"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2"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4"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6"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8"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0"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2"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引入游戏化元素，提高学生的学习兴趣</a:t>
            </a:r>
            <a:endParaRPr altLang="en-US" dirty="0" sz="2400" lang="zh-CN">
              <a:latin typeface="+mn-ea"/>
              <a:ea typeface="+mn-ea"/>
            </a:endParaRPr>
          </a:p>
        </p:txBody>
      </p:sp>
      <p:sp>
        <p:nvSpPr>
          <p:cNvPr id="1049254"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实施翻转课堂，让学生自主安排学习进度</a:t>
            </a:r>
            <a:endParaRPr altLang="en-US" dirty="0" sz="2400" lang="zh-CN">
              <a:latin typeface="+mn-ea"/>
              <a:ea typeface="+mn-ea"/>
            </a:endParaRPr>
          </a:p>
        </p:txBody>
      </p:sp>
      <p:sp>
        <p:nvSpPr>
          <p:cNvPr id="1049256"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利用信息技术辅助教学，提供个性化学习资源</a:t>
            </a:r>
            <a:endParaRPr altLang="en-US" dirty="0" sz="2400" lang="zh-CN">
              <a:latin typeface="+mn-ea"/>
              <a:ea typeface="+mn-ea"/>
            </a:endParaRPr>
          </a:p>
        </p:txBody>
      </p:sp>
      <p:sp>
        <p:nvSpPr>
          <p:cNvPr id="1049258"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开展项目式学习，让学生主动探究问题</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2" name="标题"/>
          <p:cNvSpPr>
            <a:spLocks noGrp="1"/>
          </p:cNvSpPr>
          <p:nvPr>
            <p:ph type="title"/>
            <p:custDataLst>
              <p:tags r:id="rId1"/>
            </p:custDataLst>
          </p:nvPr>
        </p:nvSpPr>
        <p:spPr>
          <a:xfrm>
            <a:off x="1526400" y="3381109"/>
            <a:ext cx="9144000" cy="1152000"/>
          </a:xfrm>
        </p:spPr>
        <p:txBody>
          <a:bodyPr/>
          <a:p>
            <a:r>
              <a:rPr altLang="en-US" dirty="0" lang="zh-CN"/>
              <a:t>差异化课程设计的实施策略</a:t>
            </a:r>
            <a:endParaRPr altLang="en-US" dirty="0" lang="zh-CN"/>
          </a:p>
        </p:txBody>
      </p:sp>
      <p:sp>
        <p:nvSpPr>
          <p:cNvPr id="1049294"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20" name="标题 1"/>
          <p:cNvSpPr>
            <a:spLocks noGrp="1"/>
          </p:cNvSpPr>
          <p:nvPr>
            <p:ph type="title"/>
          </p:nvPr>
        </p:nvSpPr>
        <p:spPr/>
        <p:txBody>
          <a:bodyPr/>
          <a:p>
            <a:r>
              <a:rPr altLang="en-US" lang="zh-CN"/>
              <a:t>不同年级学生的差异化需求</a:t>
            </a:r>
            <a:endParaRPr altLang="en-US" lang="zh-CN"/>
          </a:p>
        </p:txBody>
      </p:sp>
      <p:sp>
        <p:nvSpPr>
          <p:cNvPr id="1049322" name="任意多边形: 形状 2"/>
          <p:cNvSpPr/>
          <p:nvPr>
            <p:custDataLst>
              <p:tags r:id="rId1"/>
            </p:custDataLst>
          </p:nvPr>
        </p:nvSpPr>
        <p:spPr>
          <a:xfrm rot="10800000">
            <a:off x="1616637" y="3892622"/>
            <a:ext cx="3095170" cy="1997267"/>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4" name="矩形 4"/>
          <p:cNvSpPr/>
          <p:nvPr>
            <p:custDataLst>
              <p:tags r:id="rId2"/>
            </p:custDataLst>
          </p:nvPr>
        </p:nvSpPr>
        <p:spPr>
          <a:xfrm>
            <a:off x="1536503" y="4214864"/>
            <a:ext cx="160082" cy="16131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文本框 5"/>
          <p:cNvSpPr txBox="1"/>
          <p:nvPr>
            <p:custDataLst>
              <p:tags r:id="rId3"/>
            </p:custDataLst>
          </p:nvPr>
        </p:nvSpPr>
        <p:spPr>
          <a:xfrm>
            <a:off x="1803617" y="4175649"/>
            <a:ext cx="2720889" cy="112948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四年级学生：注重学科知识的扩展和深化，加强自主学习和探究能力的培养</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28" name="任意多边形: 形状 56"/>
          <p:cNvSpPr/>
          <p:nvPr>
            <p:custDataLst>
              <p:tags r:id="rId4"/>
            </p:custDataLst>
          </p:nvPr>
        </p:nvSpPr>
        <p:spPr>
          <a:xfrm rot="10800000">
            <a:off x="4937946" y="3892622"/>
            <a:ext cx="3095170" cy="1997267"/>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30" name="矩形 57"/>
          <p:cNvSpPr/>
          <p:nvPr>
            <p:custDataLst>
              <p:tags r:id="rId5"/>
            </p:custDataLst>
          </p:nvPr>
        </p:nvSpPr>
        <p:spPr>
          <a:xfrm>
            <a:off x="4857812" y="4214864"/>
            <a:ext cx="160082" cy="16131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文本框 58"/>
          <p:cNvSpPr txBox="1"/>
          <p:nvPr>
            <p:custDataLst>
              <p:tags r:id="rId6"/>
            </p:custDataLst>
          </p:nvPr>
        </p:nvSpPr>
        <p:spPr>
          <a:xfrm>
            <a:off x="5124926" y="4175649"/>
            <a:ext cx="2720889" cy="1129488"/>
          </a:xfrm>
          <a:prstGeom prst="rect"/>
          <a:noFill/>
        </p:spPr>
        <p:txBody>
          <a:bodyPr anchor="t" anchorCtr="0" bIns="46800" lIns="90000" rIns="90000" rtlCol="0" tIns="46800" vert="horz" wrap="square">
            <a:normAutofit fontScale="85556"/>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五年级学生：注重学科知识的综合运用和实践操作，加强团队合作和领导力的培养</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34" name="任意多边形: 形状 60"/>
          <p:cNvSpPr/>
          <p:nvPr>
            <p:custDataLst>
              <p:tags r:id="rId7"/>
            </p:custDataLst>
          </p:nvPr>
        </p:nvSpPr>
        <p:spPr>
          <a:xfrm rot="10800000">
            <a:off x="8258686" y="3892622"/>
            <a:ext cx="3095170" cy="1997267"/>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36" name="矩形 61"/>
          <p:cNvSpPr/>
          <p:nvPr>
            <p:custDataLst>
              <p:tags r:id="rId8"/>
            </p:custDataLst>
          </p:nvPr>
        </p:nvSpPr>
        <p:spPr>
          <a:xfrm>
            <a:off x="8179120" y="4214864"/>
            <a:ext cx="160082" cy="16131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文本框 62"/>
          <p:cNvSpPr txBox="1"/>
          <p:nvPr>
            <p:custDataLst>
              <p:tags r:id="rId9"/>
            </p:custDataLst>
          </p:nvPr>
        </p:nvSpPr>
        <p:spPr>
          <a:xfrm>
            <a:off x="8446234" y="4175649"/>
            <a:ext cx="2720889" cy="112948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六年级学生：全面提升学科素养和综合能力，为初中学习做好准备</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40" name="任意多边形: 形状 64"/>
          <p:cNvSpPr/>
          <p:nvPr>
            <p:custDataLst>
              <p:tags r:id="rId10"/>
            </p:custDataLst>
          </p:nvPr>
        </p:nvSpPr>
        <p:spPr>
          <a:xfrm rot="10800000">
            <a:off x="1603566" y="1652273"/>
            <a:ext cx="3095170" cy="1997267"/>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42" name="矩形 65"/>
          <p:cNvSpPr/>
          <p:nvPr>
            <p:custDataLst>
              <p:tags r:id="rId11"/>
            </p:custDataLst>
          </p:nvPr>
        </p:nvSpPr>
        <p:spPr>
          <a:xfrm>
            <a:off x="1524000" y="1973947"/>
            <a:ext cx="160082" cy="16131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文本框 66"/>
          <p:cNvSpPr txBox="1"/>
          <p:nvPr>
            <p:custDataLst>
              <p:tags r:id="rId12"/>
            </p:custDataLst>
          </p:nvPr>
        </p:nvSpPr>
        <p:spPr>
          <a:xfrm>
            <a:off x="1791114" y="1934732"/>
            <a:ext cx="2720889" cy="112948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一年级学生：以游戏化教学为主，注重培养学习兴趣和基础认知能力</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46" name="任意多边形: 形状 68"/>
          <p:cNvSpPr/>
          <p:nvPr>
            <p:custDataLst>
              <p:tags r:id="rId13"/>
            </p:custDataLst>
          </p:nvPr>
        </p:nvSpPr>
        <p:spPr>
          <a:xfrm rot="10800000">
            <a:off x="4924874" y="1652273"/>
            <a:ext cx="3095170" cy="1997267"/>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48" name="矩形 69"/>
          <p:cNvSpPr/>
          <p:nvPr>
            <p:custDataLst>
              <p:tags r:id="rId14"/>
            </p:custDataLst>
          </p:nvPr>
        </p:nvSpPr>
        <p:spPr>
          <a:xfrm>
            <a:off x="4844740" y="1973947"/>
            <a:ext cx="160082" cy="16131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文本框 70"/>
          <p:cNvSpPr txBox="1"/>
          <p:nvPr>
            <p:custDataLst>
              <p:tags r:id="rId15"/>
            </p:custDataLst>
          </p:nvPr>
        </p:nvSpPr>
        <p:spPr>
          <a:xfrm>
            <a:off x="5111854" y="1934732"/>
            <a:ext cx="2720889" cy="112948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二年级学生：适当增加学科知识，注重培养学习方法和思维能力</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52" name="任意多边形: 形状 72"/>
          <p:cNvSpPr/>
          <p:nvPr>
            <p:custDataLst>
              <p:tags r:id="rId16"/>
            </p:custDataLst>
          </p:nvPr>
        </p:nvSpPr>
        <p:spPr>
          <a:xfrm rot="10800000">
            <a:off x="8246183" y="1652273"/>
            <a:ext cx="3095170" cy="1997267"/>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54" name="矩形 73"/>
          <p:cNvSpPr/>
          <p:nvPr>
            <p:custDataLst>
              <p:tags r:id="rId17"/>
            </p:custDataLst>
          </p:nvPr>
        </p:nvSpPr>
        <p:spPr>
          <a:xfrm>
            <a:off x="8166049" y="1973947"/>
            <a:ext cx="160082" cy="16131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74"/>
          <p:cNvSpPr txBox="1"/>
          <p:nvPr>
            <p:custDataLst>
              <p:tags r:id="rId18"/>
            </p:custDataLst>
          </p:nvPr>
        </p:nvSpPr>
        <p:spPr>
          <a:xfrm>
            <a:off x="8433163" y="1934732"/>
            <a:ext cx="2720889" cy="112948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三年级学生：注重学科知识的系统性和连贯性，加强基础知识的巩固和应用</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0" name="标题 1"/>
          <p:cNvSpPr>
            <a:spLocks noGrp="1"/>
          </p:cNvSpPr>
          <p:nvPr>
            <p:ph type="title"/>
          </p:nvPr>
        </p:nvSpPr>
        <p:spPr/>
        <p:txBody>
          <a:bodyPr/>
          <a:p>
            <a:r>
              <a:rPr altLang="en-US" lang="zh-CN"/>
              <a:t>不同学科内容的差异化设计</a:t>
            </a:r>
            <a:endParaRPr altLang="en-US" lang="zh-CN"/>
          </a:p>
        </p:txBody>
      </p:sp>
      <p:sp>
        <p:nvSpPr>
          <p:cNvPr id="1049392"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94"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96"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根据学生特点，选择适合不同学科的差异化教学内容。</a:t>
            </a:r>
            <a:endParaRPr altLang="en-US" dirty="0" sz="2000" lang="zh-CN" spc="200">
              <a:solidFill>
                <a:schemeClr val="tx1">
                  <a:lumMod val="85000"/>
                  <a:lumOff val="15000"/>
                </a:schemeClr>
              </a:solidFill>
              <a:latin typeface="+mn-ea"/>
              <a:sym typeface="+mn-ea"/>
            </a:endParaRPr>
          </a:p>
        </p:txBody>
      </p:sp>
      <p:sp>
        <p:nvSpPr>
          <p:cNvPr id="1049398"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0"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02"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针对不同学科的特点，采用不同的教学方法和手段，以激发学生的学习兴趣。</a:t>
            </a:r>
            <a:endParaRPr altLang="en-US" dirty="0" sz="2000" lang="zh-CN" spc="200">
              <a:solidFill>
                <a:schemeClr val="tx1">
                  <a:lumMod val="85000"/>
                  <a:lumOff val="15000"/>
                </a:schemeClr>
              </a:solidFill>
              <a:latin typeface="+mn-ea"/>
              <a:sym typeface="+mn-ea"/>
            </a:endParaRPr>
          </a:p>
        </p:txBody>
      </p:sp>
      <p:sp>
        <p:nvSpPr>
          <p:cNvPr id="1049404"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6"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08"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在设计差异化教学内容时，要注重学科知识的系统性和连贯性，避免出现知识点的重复和脱节。</a:t>
            </a:r>
            <a:endParaRPr altLang="en-US" dirty="0" sz="2000" lang="zh-CN" spc="200">
              <a:solidFill>
                <a:schemeClr val="tx1">
                  <a:lumMod val="85000"/>
                  <a:lumOff val="15000"/>
                </a:schemeClr>
              </a:solidFill>
              <a:latin typeface="+mn-ea"/>
              <a:sym typeface="+mn-ea"/>
            </a:endParaRPr>
          </a:p>
        </p:txBody>
      </p:sp>
      <p:sp>
        <p:nvSpPr>
          <p:cNvPr id="1049410"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2"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14"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在选择差异化教学内容时，要注重与实际生活的联系，增强学生的实践能力和应用能力。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48" name="标题 1"/>
          <p:cNvSpPr>
            <a:spLocks noGrp="1"/>
          </p:cNvSpPr>
          <p:nvPr>
            <p:ph type="title"/>
          </p:nvPr>
        </p:nvSpPr>
        <p:spPr/>
        <p:txBody>
          <a:bodyPr/>
          <a:p>
            <a:r>
              <a:rPr altLang="en-US" lang="zh-CN"/>
              <a:t>不同学生的学习能力的差异化教学</a:t>
            </a:r>
            <a:endParaRPr altLang="en-US" lang="zh-CN"/>
          </a:p>
        </p:txBody>
      </p:sp>
      <p:sp>
        <p:nvSpPr>
          <p:cNvPr id="1049450"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针对学生的个性特点和学习风格，进行有针对性的教学</a:t>
            </a:r>
            <a:endParaRPr altLang="zh-CN" dirty="0" lang="en-US">
              <a:solidFill>
                <a:schemeClr val="dk1">
                  <a:lumMod val="80000"/>
                  <a:lumOff val="20000"/>
                </a:schemeClr>
              </a:solidFill>
              <a:latin typeface="+mn-ea"/>
              <a:sym typeface="+mn-ea"/>
            </a:endParaRPr>
          </a:p>
        </p:txBody>
      </p:sp>
      <p:sp>
        <p:nvSpPr>
          <p:cNvPr id="1049458"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根据学生的学习能力差异，制定不同的教学目标和教学计划</a:t>
            </a:r>
            <a:endParaRPr altLang="en-US" dirty="0" lang="zh-CN">
              <a:solidFill>
                <a:schemeClr val="dk1">
                  <a:lumMod val="80000"/>
                  <a:lumOff val="20000"/>
                </a:schemeClr>
              </a:solidFill>
              <a:latin typeface="+mn-ea"/>
              <a:sym typeface="+mn-ea"/>
            </a:endParaRPr>
          </a:p>
        </p:txBody>
      </p:sp>
      <p:sp>
        <p:nvSpPr>
          <p:cNvPr id="1049466"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采用多样化的教学方法和手段，满足不同学生的需求</a:t>
            </a:r>
            <a:endParaRPr altLang="en-US" dirty="0" lang="zh-CN">
              <a:solidFill>
                <a:schemeClr val="dk1">
                  <a:lumMod val="80000"/>
                  <a:lumOff val="20000"/>
                </a:schemeClr>
              </a:solidFill>
              <a:latin typeface="+mn-ea"/>
              <a:sym typeface="+mn-ea"/>
            </a:endParaRPr>
          </a:p>
        </p:txBody>
      </p:sp>
      <p:sp>
        <p:nvSpPr>
          <p:cNvPr id="1049474"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定期评估学生的学习进度和能力水平，调整教学策略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14" name="标题 1"/>
          <p:cNvSpPr>
            <a:spLocks noGrp="1"/>
          </p:cNvSpPr>
          <p:nvPr>
            <p:ph type="title"/>
          </p:nvPr>
        </p:nvSpPr>
        <p:spPr/>
        <p:txBody>
          <a:bodyPr/>
          <a:p>
            <a:r>
              <a:rPr altLang="en-US" lang="zh-CN"/>
              <a:t>差异化评价体系的建立与实施</a:t>
            </a:r>
            <a:endParaRPr altLang="en-US" lang="zh-CN"/>
          </a:p>
        </p:txBody>
      </p:sp>
      <p:sp>
        <p:nvSpPr>
          <p:cNvPr id="1049516"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实施差异化评价体系的方法：根据学生的特点和发展需求，制定个性化的评价方案，采用多样化的评价方式进行评价。</a:t>
            </a:r>
            <a:endParaRPr altLang="zh-CN" dirty="0" lang="en-US">
              <a:solidFill>
                <a:schemeClr val="dk1">
                  <a:lumMod val="80000"/>
                  <a:lumOff val="20000"/>
                </a:schemeClr>
              </a:solidFill>
              <a:latin typeface="+mn-ea"/>
              <a:sym typeface="+mn-ea"/>
            </a:endParaRPr>
          </a:p>
        </p:txBody>
      </p:sp>
      <p:sp>
        <p:nvSpPr>
          <p:cNvPr id="1049524"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建立差异化评价体系的目的：满足不同学生的发展需求，提高教育质量。</a:t>
            </a:r>
            <a:endParaRPr altLang="en-US" dirty="0" sz="1600" lang="zh-CN">
              <a:solidFill>
                <a:schemeClr val="dk1">
                  <a:lumMod val="80000"/>
                  <a:lumOff val="20000"/>
                </a:schemeClr>
              </a:solidFill>
              <a:latin typeface="+mn-ea"/>
              <a:sym typeface="+mn-ea"/>
            </a:endParaRPr>
          </a:p>
        </p:txBody>
      </p:sp>
      <p:sp>
        <p:nvSpPr>
          <p:cNvPr id="1049532"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差异化评价体系的构成：包括评价标准、评价内容、评价方式等方面的差异化。</a:t>
            </a:r>
            <a:endParaRPr altLang="en-US" dirty="0" sz="1600" lang="zh-CN">
              <a:solidFill>
                <a:schemeClr val="dk1">
                  <a:lumMod val="80000"/>
                  <a:lumOff val="20000"/>
                </a:schemeClr>
              </a:solidFill>
              <a:latin typeface="+mn-ea"/>
              <a:sym typeface="+mn-ea"/>
            </a:endParaRPr>
          </a:p>
        </p:txBody>
      </p:sp>
      <p:sp>
        <p:nvSpPr>
          <p:cNvPr id="1049540"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实施差异化评价体系的注意事项：要注重评价的公正性和有效性，避免过于强调差异而忽视学生的整体发展。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0" name="标题"/>
          <p:cNvSpPr>
            <a:spLocks noGrp="1"/>
          </p:cNvSpPr>
          <p:nvPr>
            <p:ph type="title"/>
            <p:custDataLst>
              <p:tags r:id="rId1"/>
            </p:custDataLst>
          </p:nvPr>
        </p:nvSpPr>
        <p:spPr>
          <a:xfrm>
            <a:off x="1526400" y="3381109"/>
            <a:ext cx="9144000" cy="1152000"/>
          </a:xfrm>
        </p:spPr>
        <p:txBody>
          <a:bodyPr/>
          <a:p>
            <a:r>
              <a:rPr altLang="en-US" dirty="0" lang="zh-CN"/>
              <a:t>个性化与差异化课程设计的案例分析</a:t>
            </a:r>
            <a:endParaRPr altLang="en-US" dirty="0" lang="zh-CN"/>
          </a:p>
        </p:txBody>
      </p:sp>
      <p:sp>
        <p:nvSpPr>
          <p:cNvPr id="1049582"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8" name="标题 1"/>
          <p:cNvSpPr>
            <a:spLocks noGrp="1"/>
          </p:cNvSpPr>
          <p:nvPr>
            <p:ph type="title"/>
          </p:nvPr>
        </p:nvSpPr>
        <p:spPr/>
        <p:txBody>
          <a:bodyPr/>
          <a:p>
            <a:r>
              <a:rPr altLang="en-US" lang="zh-CN"/>
              <a:t>成功案例的介绍与分析</a:t>
            </a:r>
            <a:endParaRPr altLang="en-US" lang="zh-CN"/>
          </a:p>
        </p:txBody>
      </p:sp>
      <p:sp>
        <p:nvSpPr>
          <p:cNvPr id="1049610"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案例名称：小学英语个性化与差异化课程设计</a:t>
            </a:r>
            <a:endParaRPr altLang="en-US" dirty="0" sz="1200" lang="zh-CN" spc="150">
              <a:solidFill>
                <a:schemeClr val="tx1">
                  <a:lumMod val="65000"/>
                  <a:lumOff val="35000"/>
                </a:schemeClr>
              </a:solidFill>
              <a:latin typeface="+mn-ea"/>
              <a:sym typeface="+mn-ea"/>
            </a:endParaRPr>
          </a:p>
        </p:txBody>
      </p:sp>
      <p:sp>
        <p:nvSpPr>
          <p:cNvPr id="1049612"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案例背景：针对不同学生的英语水平，提供个性化的学习资源和教学方法</a:t>
            </a:r>
            <a:endParaRPr altLang="en-US" dirty="0" sz="1200" lang="zh-CN" spc="150">
              <a:solidFill>
                <a:schemeClr val="tx1">
                  <a:lumMod val="65000"/>
                  <a:lumOff val="35000"/>
                </a:schemeClr>
              </a:solidFill>
              <a:latin typeface="+mn-ea"/>
              <a:sym typeface="+mn-ea"/>
            </a:endParaRPr>
          </a:p>
        </p:txBody>
      </p:sp>
      <p:sp>
        <p:nvSpPr>
          <p:cNvPr id="1049614"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案例实施：通过调整教学内容、设计分层作业、开展课外拓展等方式实现差异化教学</a:t>
            </a:r>
            <a:endParaRPr altLang="en-US" dirty="0" sz="1200" lang="zh-CN" spc="150">
              <a:solidFill>
                <a:schemeClr val="tx1">
                  <a:lumMod val="65000"/>
                  <a:lumOff val="35000"/>
                </a:schemeClr>
              </a:solidFill>
              <a:latin typeface="+mn-ea"/>
              <a:sym typeface="+mn-ea"/>
            </a:endParaRPr>
          </a:p>
        </p:txBody>
      </p:sp>
      <p:sp>
        <p:nvSpPr>
          <p:cNvPr id="1049616"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案例效果：有效提高了学生的学习成绩和兴趣，减轻了教师的工作负担</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0" name="标题 1"/>
          <p:cNvSpPr>
            <a:spLocks noGrp="1"/>
          </p:cNvSpPr>
          <p:nvPr>
            <p:ph type="title"/>
          </p:nvPr>
        </p:nvSpPr>
        <p:spPr/>
        <p:txBody>
          <a:bodyPr/>
          <a:p>
            <a:r>
              <a:rPr altLang="en-US" lang="zh-CN"/>
              <a:t>案例的启示与借鉴意义</a:t>
            </a:r>
            <a:endParaRPr altLang="en-US" lang="zh-CN"/>
          </a:p>
        </p:txBody>
      </p:sp>
      <p:sp>
        <p:nvSpPr>
          <p:cNvPr id="1049652"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4"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6"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8"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0"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2"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4"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6"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8"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0"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72"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74"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6"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8"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80"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2"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4"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6"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8"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案例分析：个性化与差异化课程设计的成功实践</a:t>
            </a:r>
            <a:endParaRPr altLang="en-US" dirty="0" sz="1200" lang="zh-CN" spc="150">
              <a:solidFill>
                <a:schemeClr val="tx1">
                  <a:lumMod val="65000"/>
                  <a:lumOff val="35000"/>
                </a:schemeClr>
              </a:solidFill>
              <a:latin typeface="+mn-ea"/>
              <a:sym typeface="+mn-ea"/>
            </a:endParaRPr>
          </a:p>
        </p:txBody>
      </p:sp>
      <p:sp>
        <p:nvSpPr>
          <p:cNvPr id="1049690"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未来发展方向：持续优化个性化与差异化的课程设计</a:t>
            </a:r>
            <a:endParaRPr altLang="en-US" dirty="0" sz="1200" lang="zh-CN" spc="150">
              <a:solidFill>
                <a:schemeClr val="tx1">
                  <a:lumMod val="65000"/>
                  <a:lumOff val="35000"/>
                </a:schemeClr>
              </a:solidFill>
              <a:latin typeface="+mn-ea"/>
              <a:sym typeface="+mn-ea"/>
            </a:endParaRPr>
          </a:p>
        </p:txBody>
      </p:sp>
      <p:sp>
        <p:nvSpPr>
          <p:cNvPr id="1049692"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借鉴意义：将案例中的优秀做法应用到实际教学中</a:t>
            </a:r>
            <a:endParaRPr altLang="en-US" dirty="0" sz="1200" lang="zh-CN" spc="150">
              <a:solidFill>
                <a:schemeClr val="tx1">
                  <a:lumMod val="65000"/>
                  <a:lumOff val="35000"/>
                </a:schemeClr>
              </a:solidFill>
              <a:latin typeface="+mn-ea"/>
              <a:sym typeface="+mn-ea"/>
            </a:endParaRPr>
          </a:p>
        </p:txBody>
      </p:sp>
      <p:sp>
        <p:nvSpPr>
          <p:cNvPr id="1049694"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启示：注重学生的个性差异，因材施教</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8" name="标题 1"/>
          <p:cNvSpPr>
            <a:spLocks noGrp="1"/>
          </p:cNvSpPr>
          <p:nvPr>
            <p:ph type="title"/>
          </p:nvPr>
        </p:nvSpPr>
        <p:spPr/>
        <p:txBody>
          <a:bodyPr/>
          <a:p>
            <a:r>
              <a:rPr altLang="en-US" lang="zh-CN"/>
              <a:t>案例的不足与改进方向</a:t>
            </a:r>
            <a:endParaRPr altLang="en-US" lang="zh-CN"/>
          </a:p>
        </p:txBody>
      </p:sp>
      <p:sp>
        <p:nvSpPr>
          <p:cNvPr id="1049730"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案例中个性化与差异化的体现不够充分，需要进一步挖掘和强化。</a:t>
            </a:r>
            <a:endParaRPr altLang="en-US" dirty="0" sz="1200" lang="zh-CN" spc="150">
              <a:solidFill>
                <a:schemeClr val="tx1">
                  <a:lumMod val="65000"/>
                  <a:lumOff val="35000"/>
                </a:schemeClr>
              </a:solidFill>
              <a:latin typeface="+mn-ea"/>
              <a:sym typeface="+mn-ea"/>
            </a:endParaRPr>
          </a:p>
        </p:txBody>
      </p:sp>
      <p:sp>
        <p:nvSpPr>
          <p:cNvPr id="1049732"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案例中的课程设计缺乏创新性，需要引入更多新颖的教学方法和手段。</a:t>
            </a:r>
            <a:endParaRPr altLang="en-US" dirty="0" sz="1200" lang="zh-CN" spc="150">
              <a:solidFill>
                <a:schemeClr val="tx1">
                  <a:lumMod val="65000"/>
                  <a:lumOff val="35000"/>
                </a:schemeClr>
              </a:solidFill>
              <a:latin typeface="+mn-ea"/>
              <a:sym typeface="+mn-ea"/>
            </a:endParaRPr>
          </a:p>
        </p:txBody>
      </p:sp>
      <p:sp>
        <p:nvSpPr>
          <p:cNvPr id="1049734"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案例中对于学生的学习需求和特点考虑不足，需要进一步完善课程设计的针对性。</a:t>
            </a:r>
            <a:endParaRPr altLang="en-US" dirty="0" sz="1200" lang="zh-CN" spc="150">
              <a:solidFill>
                <a:schemeClr val="tx1">
                  <a:lumMod val="65000"/>
                  <a:lumOff val="35000"/>
                </a:schemeClr>
              </a:solidFill>
              <a:latin typeface="+mn-ea"/>
              <a:sym typeface="+mn-ea"/>
            </a:endParaRPr>
          </a:p>
        </p:txBody>
      </p:sp>
      <p:sp>
        <p:nvSpPr>
          <p:cNvPr id="1049736"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案例中对于课程评价和反馈机制不够完善，需要建立更加科学合理的评价体系。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0" name="标题"/>
          <p:cNvSpPr>
            <a:spLocks noGrp="1"/>
          </p:cNvSpPr>
          <p:nvPr>
            <p:ph type="title"/>
            <p:custDataLst>
              <p:tags r:id="rId1"/>
            </p:custDataLst>
          </p:nvPr>
        </p:nvSpPr>
        <p:spPr>
          <a:xfrm>
            <a:off x="1526400" y="3381109"/>
            <a:ext cx="9144000" cy="1152000"/>
          </a:xfrm>
        </p:spPr>
        <p:txBody>
          <a:bodyPr/>
          <a:p>
            <a:r>
              <a:rPr altLang="en-US" dirty="0" lang="zh-CN"/>
              <a:t>个性化与差异化课程设计的挑战与对策</a:t>
            </a:r>
            <a:endParaRPr altLang="en-US" dirty="0" lang="zh-CN"/>
          </a:p>
        </p:txBody>
      </p:sp>
      <p:sp>
        <p:nvSpPr>
          <p:cNvPr id="1049772"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98" name="标题 1"/>
          <p:cNvSpPr>
            <a:spLocks noGrp="1"/>
          </p:cNvSpPr>
          <p:nvPr>
            <p:ph type="title"/>
          </p:nvPr>
        </p:nvSpPr>
        <p:spPr/>
        <p:txBody>
          <a:bodyPr/>
          <a:p>
            <a:r>
              <a:rPr altLang="en-US" lang="zh-CN"/>
              <a:t>面临的挑战与困难</a:t>
            </a:r>
            <a:endParaRPr altLang="en-US" lang="zh-CN"/>
          </a:p>
        </p:txBody>
      </p:sp>
      <p:sp>
        <p:nvSpPr>
          <p:cNvPr id="1049800"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传统教育观念的束缚</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教育资源的不均衡分配</a:t>
            </a:r>
            <a:endParaRPr dirty="0" sz="2000" err="1">
              <a:solidFill>
                <a:schemeClr val="tx1">
                  <a:lumMod val="75000"/>
                  <a:lumOff val="25000"/>
                </a:schemeClr>
              </a:solidFill>
              <a:latin typeface="+mn-ea"/>
              <a:ea typeface="+mn-ea"/>
              <a:cs typeface="+mn-ea"/>
              <a:sym typeface="+mn-lt"/>
            </a:endParaRPr>
          </a:p>
        </p:txBody>
      </p:sp>
      <p:sp>
        <p:nvSpPr>
          <p:cNvPr id="1049820"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4"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26"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8"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家长对个性化教育的误解与抵触</a:t>
            </a:r>
            <a:endParaRPr dirty="0" sz="2000" err="1">
              <a:solidFill>
                <a:schemeClr val="tx1">
                  <a:lumMod val="75000"/>
                  <a:lumOff val="25000"/>
                </a:schemeClr>
              </a:solidFill>
              <a:latin typeface="+mn-ea"/>
              <a:ea typeface="+mn-ea"/>
              <a:cs typeface="+mn-ea"/>
              <a:sym typeface="+mn-lt"/>
            </a:endParaRPr>
          </a:p>
        </p:txBody>
      </p:sp>
      <p:sp>
        <p:nvSpPr>
          <p:cNvPr id="10498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教师专业能力的不足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72" name="标题 1"/>
          <p:cNvSpPr>
            <a:spLocks noGrp="1"/>
          </p:cNvSpPr>
          <p:nvPr>
            <p:ph type="title"/>
          </p:nvPr>
        </p:nvSpPr>
        <p:spPr/>
        <p:txBody>
          <a:bodyPr/>
          <a:p>
            <a:r>
              <a:rPr altLang="en-US" lang="zh-CN"/>
              <a:t>对策与解决方案的探讨</a:t>
            </a:r>
            <a:endParaRPr altLang="en-US" lang="zh-CN"/>
          </a:p>
        </p:txBody>
      </p:sp>
      <p:sp>
        <p:nvSpPr>
          <p:cNvPr id="1049874"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6"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8"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80"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82"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针对教学资源不足的问题，可以通过共享优质教学资源、开发符合个性化与差异化课程设计的教材和教辅等措施来解决。</a:t>
            </a:r>
            <a:endParaRPr altLang="en-US" sz="1400" lang="zh-CN" spc="150">
              <a:solidFill>
                <a:schemeClr val="tx1"/>
              </a:solidFill>
              <a:effectLst/>
              <a:latin typeface="+mn-ea"/>
              <a:sym typeface="+mn-ea"/>
            </a:endParaRPr>
          </a:p>
        </p:txBody>
      </p:sp>
      <p:sp>
        <p:nvSpPr>
          <p:cNvPr id="1049884"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针对个性化与差异化课程设计的挑战，应深入了解学生的需求和特点，制定个性化的教学计划。</a:t>
            </a:r>
            <a:endParaRPr altLang="en-US" dirty="0" sz="1400" lang="zh-CN" spc="150">
              <a:solidFill>
                <a:schemeClr val="tx1"/>
              </a:solidFill>
              <a:effectLst/>
              <a:latin typeface="+mn-ea"/>
              <a:sym typeface="+mn-ea"/>
            </a:endParaRPr>
          </a:p>
        </p:txBody>
      </p:sp>
      <p:sp>
        <p:nvSpPr>
          <p:cNvPr id="1049886"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针对教师能力不足的问题，可以通过培训、交流等方式提高教师的教学水平和专业素养。</a:t>
            </a:r>
            <a:endParaRPr altLang="en-US" sz="1400" lang="zh-CN" spc="150">
              <a:solidFill>
                <a:schemeClr val="tx1"/>
              </a:solidFill>
              <a:effectLst/>
              <a:latin typeface="+mn-ea"/>
              <a:sym typeface="+mn-ea"/>
            </a:endParaRPr>
          </a:p>
        </p:txBody>
      </p:sp>
      <p:sp>
        <p:nvSpPr>
          <p:cNvPr id="1049888"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针对评价标准不统一的问题，可以制定科学、合理的评价标准，建立多元化的评价体系，确保评价结果客观、公正。</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2" name="标题 1"/>
          <p:cNvSpPr>
            <a:spLocks noGrp="1"/>
          </p:cNvSpPr>
          <p:nvPr>
            <p:ph type="title"/>
          </p:nvPr>
        </p:nvSpPr>
        <p:spPr/>
        <p:txBody>
          <a:bodyPr/>
          <a:p>
            <a:r>
              <a:rPr altLang="en-US" lang="zh-CN"/>
              <a:t>未来发展的趋势与展望</a:t>
            </a:r>
            <a:endParaRPr altLang="en-US" lang="zh-CN"/>
          </a:p>
        </p:txBody>
      </p:sp>
      <p:sp>
        <p:nvSpPr>
          <p:cNvPr id="1049924"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随着教育信息化程度的提高，在线课程将成为主流，为个性化与差异化课程设计提供更多可能性。</a:t>
            </a:r>
            <a:endParaRPr altLang="zh-CN" dirty="0" lang="en-US">
              <a:solidFill>
                <a:schemeClr val="dk1">
                  <a:lumMod val="80000"/>
                  <a:lumOff val="20000"/>
                </a:schemeClr>
              </a:solidFill>
              <a:latin typeface="+mn-ea"/>
              <a:sym typeface="+mn-ea"/>
            </a:endParaRPr>
          </a:p>
        </p:txBody>
      </p:sp>
      <p:sp>
        <p:nvSpPr>
          <p:cNvPr id="1049932"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人工智能技术将进一步应用于课程设计，实现更加精准的个性化与差异化。</a:t>
            </a:r>
            <a:endParaRPr altLang="en-US" dirty="0" sz="1600" lang="zh-CN">
              <a:solidFill>
                <a:schemeClr val="dk1">
                  <a:lumMod val="80000"/>
                  <a:lumOff val="20000"/>
                </a:schemeClr>
              </a:solidFill>
              <a:latin typeface="+mn-ea"/>
              <a:sym typeface="+mn-ea"/>
            </a:endParaRPr>
          </a:p>
        </p:txBody>
      </p:sp>
      <p:sp>
        <p:nvSpPr>
          <p:cNvPr id="1049940"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未来课程设计将更加注重跨学科整合，培养学生的综合素质。</a:t>
            </a:r>
            <a:endParaRPr altLang="en-US" dirty="0" sz="1600" lang="zh-CN">
              <a:solidFill>
                <a:schemeClr val="dk1">
                  <a:lumMod val="80000"/>
                  <a:lumOff val="20000"/>
                </a:schemeClr>
              </a:solidFill>
              <a:latin typeface="+mn-ea"/>
              <a:sym typeface="+mn-ea"/>
            </a:endParaRPr>
          </a:p>
        </p:txBody>
      </p:sp>
      <p:sp>
        <p:nvSpPr>
          <p:cNvPr id="1049948"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未来课程设计将更加注重学生的情感需求，关注学生的心理健康和成长体验。</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88" name="标题"/>
          <p:cNvSpPr>
            <a:spLocks noGrp="1"/>
          </p:cNvSpPr>
          <p:nvPr>
            <p:ph type="title"/>
            <p:custDataLst>
              <p:tags r:id="rId1"/>
            </p:custDataLst>
          </p:nvPr>
        </p:nvSpPr>
        <p:spPr>
          <a:xfrm>
            <a:off x="1526400" y="3381109"/>
            <a:ext cx="9144000" cy="1152000"/>
          </a:xfrm>
        </p:spPr>
        <p:txBody>
          <a:bodyPr/>
          <a:p>
            <a:r>
              <a:rPr altLang="en-US" dirty="0" lang="zh-CN"/>
              <a:t>结论</a:t>
            </a:r>
            <a:endParaRPr altLang="en-US" dirty="0" lang="zh-CN"/>
          </a:p>
        </p:txBody>
      </p:sp>
      <p:sp>
        <p:nvSpPr>
          <p:cNvPr id="1049990" name="节编号"/>
          <p:cNvSpPr>
            <a:spLocks noGrp="1"/>
          </p:cNvSpPr>
          <p:nvPr>
            <p:ph type="body" sz="quarter" idx="13"/>
            <p:custDataLst>
              <p:tags r:id="rId2"/>
            </p:custDataLst>
          </p:nvPr>
        </p:nvSpPr>
        <p:spPr>
          <a:xfrm>
            <a:off x="1524000" y="2189693"/>
            <a:ext cx="9144000" cy="1148675"/>
          </a:xfrm>
        </p:spPr>
        <p:txBody>
          <a:bodyPr/>
          <a:p>
            <a:r>
              <a:rPr altLang="zh-CN" dirty="0" lang="en-US"/>
              <a:t>06</a:t>
            </a:r>
            <a:endParaRPr altLang="zh-CN" dirty="0" lang="en-US"/>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16" name="标题 1"/>
          <p:cNvSpPr>
            <a:spLocks noGrp="1"/>
          </p:cNvSpPr>
          <p:nvPr>
            <p:ph type="title"/>
          </p:nvPr>
        </p:nvSpPr>
        <p:spPr/>
        <p:txBody>
          <a:bodyPr/>
          <a:p>
            <a:r>
              <a:rPr altLang="en-US" lang="zh-CN"/>
              <a:t>个性化与差异化课程设计的意义与价值</a:t>
            </a:r>
            <a:endParaRPr altLang="en-US" lang="zh-CN"/>
          </a:p>
        </p:txBody>
      </p:sp>
      <p:sp>
        <p:nvSpPr>
          <p:cNvPr id="1050018"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0"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2"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4"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6"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28"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0"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2"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4"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6"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8"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0"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2"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4"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6"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48"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0"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2"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4"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提升学生学习兴趣和动力</a:t>
            </a:r>
            <a:endParaRPr altLang="en-US" dirty="0" sz="1200" lang="zh-CN" spc="150">
              <a:solidFill>
                <a:schemeClr val="tx1">
                  <a:lumMod val="65000"/>
                  <a:lumOff val="35000"/>
                </a:schemeClr>
              </a:solidFill>
              <a:latin typeface="+mn-ea"/>
              <a:sym typeface="+mn-ea"/>
            </a:endParaRPr>
          </a:p>
        </p:txBody>
      </p:sp>
      <p:sp>
        <p:nvSpPr>
          <p:cNvPr id="1050056"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实现教育公平和社会公正</a:t>
            </a:r>
            <a:endParaRPr altLang="en-US" dirty="0" sz="1200" lang="zh-CN" spc="150">
              <a:solidFill>
                <a:schemeClr val="tx1">
                  <a:lumMod val="65000"/>
                  <a:lumOff val="35000"/>
                </a:schemeClr>
              </a:solidFill>
              <a:latin typeface="+mn-ea"/>
              <a:sym typeface="+mn-ea"/>
            </a:endParaRPr>
          </a:p>
        </p:txBody>
      </p:sp>
      <p:sp>
        <p:nvSpPr>
          <p:cNvPr id="1050058"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促进教师专业发展和提高教学质量</a:t>
            </a:r>
            <a:endParaRPr altLang="en-US" dirty="0" sz="1200" lang="zh-CN" spc="150">
              <a:solidFill>
                <a:schemeClr val="tx1">
                  <a:lumMod val="65000"/>
                  <a:lumOff val="35000"/>
                </a:schemeClr>
              </a:solidFill>
              <a:latin typeface="+mn-ea"/>
              <a:sym typeface="+mn-ea"/>
            </a:endParaRPr>
          </a:p>
        </p:txBody>
      </p:sp>
      <p:sp>
        <p:nvSpPr>
          <p:cNvPr id="1050060"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培养学生的创新能力和批判性思维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94" name="标题 1"/>
          <p:cNvSpPr>
            <a:spLocks noGrp="1"/>
          </p:cNvSpPr>
          <p:nvPr>
            <p:ph type="title"/>
          </p:nvPr>
        </p:nvSpPr>
        <p:spPr/>
        <p:txBody>
          <a:bodyPr/>
          <a:p>
            <a:r>
              <a:rPr altLang="en-US" lang="zh-CN"/>
              <a:t>对教育实践的指导意义</a:t>
            </a:r>
            <a:endParaRPr altLang="en-US" lang="zh-CN"/>
          </a:p>
        </p:txBody>
      </p:sp>
      <p:sp>
        <p:nvSpPr>
          <p:cNvPr id="1050096"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2"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4"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0"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小学课程设计应注重个性化与差异化的结合，以满足不同学生的学习需求和发展潜力。</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学校应建立完善的课程评价体系，及时反馈学生的学习情况，调整教学策略，提高教学效果。</a:t>
            </a:r>
            <a:endParaRPr dirty="0" sz="1400" err="1">
              <a:solidFill>
                <a:schemeClr val="tx1">
                  <a:lumMod val="75000"/>
                  <a:lumOff val="25000"/>
                </a:schemeClr>
              </a:solidFill>
              <a:latin typeface="+mn-ea"/>
              <a:ea typeface="+mn-ea"/>
              <a:cs typeface="+mn-ea"/>
              <a:sym typeface="+mn-lt"/>
            </a:endParaRPr>
          </a:p>
        </p:txBody>
      </p:sp>
      <p:sp>
        <p:nvSpPr>
          <p:cNvPr id="1050116"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22"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8"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0"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家长、社会和政策制定者应支持小学课程设计的个性化与差异化，创造良好的教育环境和资源条件。</a:t>
            </a:r>
            <a:endParaRPr dirty="0" sz="2000" err="1">
              <a:solidFill>
                <a:schemeClr val="tx1">
                  <a:lumMod val="75000"/>
                  <a:lumOff val="25000"/>
                </a:schemeClr>
              </a:solidFill>
              <a:latin typeface="+mn-ea"/>
              <a:ea typeface="+mn-ea"/>
              <a:cs typeface="+mn-ea"/>
              <a:sym typeface="+mn-lt"/>
            </a:endParaRPr>
          </a:p>
        </p:txBody>
      </p:sp>
      <p:sp>
        <p:nvSpPr>
          <p:cNvPr id="10501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fontScale="7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教师需要深入了解学生的学习特点、兴趣爱好和认知风格，为每个学生制定个性化的学习计划和成长路径。</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68" name="标题 1"/>
          <p:cNvSpPr>
            <a:spLocks noGrp="1"/>
          </p:cNvSpPr>
          <p:nvPr>
            <p:ph type="title"/>
          </p:nvPr>
        </p:nvSpPr>
        <p:spPr/>
        <p:txBody>
          <a:bodyPr/>
          <a:p>
            <a:r>
              <a:rPr altLang="en-US" lang="zh-CN"/>
              <a:t>对教育改革的推动作用</a:t>
            </a:r>
            <a:endParaRPr altLang="en-US" lang="zh-CN"/>
          </a:p>
        </p:txBody>
      </p:sp>
      <p:sp>
        <p:nvSpPr>
          <p:cNvPr id="1050170"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4"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6"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培养创新能力：个性化与差异化的课程设计鼓励学生自主选择和探索，有利于培养学生的创新能力和独立思考能力。</a:t>
            </a:r>
            <a:endParaRPr altLang="zh-CN" dirty="0" lang="en-US">
              <a:solidFill>
                <a:schemeClr val="dk1">
                  <a:lumMod val="80000"/>
                  <a:lumOff val="20000"/>
                </a:schemeClr>
              </a:solidFill>
              <a:latin typeface="+mn-ea"/>
              <a:sym typeface="+mn-ea"/>
            </a:endParaRPr>
          </a:p>
        </p:txBody>
      </p:sp>
      <p:sp>
        <p:nvSpPr>
          <p:cNvPr id="1050178"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0"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2"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4" name="文本框 56"/>
          <p:cNvSpPr txBox="1"/>
          <p:nvPr>
            <p:custDataLst>
              <p:tags r:id="rId8"/>
            </p:custDataLst>
          </p:nvPr>
        </p:nvSpPr>
        <p:spPr>
          <a:xfrm>
            <a:off x="23954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促进教育公平：个性化与差异化的课程设计有助于满足不同学生的需求，减少教育资源的不平等分配。</a:t>
            </a:r>
            <a:endParaRPr altLang="en-US" dirty="0" lang="zh-CN">
              <a:solidFill>
                <a:schemeClr val="dk1">
                  <a:lumMod val="80000"/>
                  <a:lumOff val="20000"/>
                </a:schemeClr>
              </a:solidFill>
              <a:latin typeface="+mn-ea"/>
              <a:sym typeface="+mn-ea"/>
            </a:endParaRPr>
          </a:p>
        </p:txBody>
      </p:sp>
      <p:sp>
        <p:nvSpPr>
          <p:cNvPr id="1050186"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2" name="文本框 8"/>
          <p:cNvSpPr txBox="1"/>
          <p:nvPr>
            <p:custDataLst>
              <p:tags r:id="rId12"/>
            </p:custDataLst>
          </p:nvPr>
        </p:nvSpPr>
        <p:spPr>
          <a:xfrm>
            <a:off x="23954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提高教育质量：针对学生的个性化需求和差异进行课程设计，能够更好地激发学生的学习兴趣和潜力，提高教育质量。</a:t>
            </a:r>
            <a:endParaRPr altLang="en-US" dirty="0" lang="zh-CN">
              <a:solidFill>
                <a:schemeClr val="dk1">
                  <a:lumMod val="80000"/>
                  <a:lumOff val="20000"/>
                </a:schemeClr>
              </a:solidFill>
              <a:latin typeface="+mn-ea"/>
              <a:sym typeface="+mn-ea"/>
            </a:endParaRPr>
          </a:p>
        </p:txBody>
      </p:sp>
      <p:sp>
        <p:nvSpPr>
          <p:cNvPr id="1050194"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0"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推动教师专业发展：个性化与差异化的课程设计需要教师具备更高的专业素养和教育技能，从而促进教师的专业发展。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34"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236"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4_2"/>
  <p:tag name="KSO_WM_TEMPLATE_CATEGORY" val="custom"/>
  <p:tag name="KSO_WM_TEMPLATE_INDEX" val="20230995"/>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1_2"/>
  <p:tag name="KSO_WM_TEMPLATE_CATEGORY" val="custom"/>
  <p:tag name="KSO_WM_TEMPLATE_INDEX" val="20230995"/>
  <p:tag name="KSO_WM_UNIT_LAYERLEVEL" val="1_1_1"/>
  <p:tag name="KSO_WM_TAG_VERSION" val="1.0"/>
  <p:tag name="KSO_WM_BEAUTIFY_FLAG" val="#wm#"/>
  <p:tag name="KSO_WM_UNIT_TYPE" val="l_h_i"/>
  <p:tag name="KSO_WM_UNIT_INDEX" val="1_1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2_2"/>
  <p:tag name="KSO_WM_TEMPLATE_CATEGORY" val="custom"/>
  <p:tag name="KSO_WM_TEMPLATE_INDEX" val="20230995"/>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3_2"/>
  <p:tag name="KSO_WM_TEMPLATE_CATEGORY" val="custom"/>
  <p:tag name="KSO_WM_TEMPLATE_INDEX" val="20230995"/>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5_2"/>
  <p:tag name="KSO_WM_TEMPLATE_CATEGORY" val="custom"/>
  <p:tag name="KSO_WM_TEMPLATE_INDEX" val="20230995"/>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6_2"/>
  <p:tag name="KSO_WM_TEMPLATE_CATEGORY" val="custom"/>
  <p:tag name="KSO_WM_TEMPLATE_INDEX" val="20230995"/>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1_2"/>
  <p:tag name="KSO_WM_TEMPLATE_CATEGORY" val="custom"/>
  <p:tag name="KSO_WM_TEMPLATE_INDEX" val="20230995"/>
  <p:tag name="KSO_WM_UNIT_LAYERLEVEL" val="1_1_1"/>
  <p:tag name="KSO_WM_TAG_VERSION" val="1.0"/>
  <p:tag name="KSO_WM_UNIT_TYPE" val="l_h_a"/>
  <p:tag name="KSO_WM_UNIT_INDEX" val="1_1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1_1"/>
  <p:tag name="KSO_WM_TEMPLATE_CATEGORY" val="custom"/>
  <p:tag name="KSO_WM_TEMPLATE_INDEX" val="20230995"/>
  <p:tag name="KSO_WM_UNIT_LAYERLEVEL" val="1_1_1"/>
  <p:tag name="KSO_WM_TAG_VERSION" val="1.0"/>
  <p:tag name="KSO_WM_UNIT_TYPE" val="l_h_i"/>
  <p:tag name="KSO_WM_UNIT_INDEX" val="1_1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2_2"/>
  <p:tag name="KSO_WM_TEMPLATE_CATEGORY" val="custom"/>
  <p:tag name="KSO_WM_TEMPLATE_INDEX" val="20230995"/>
  <p:tag name="KSO_WM_UNIT_LAYERLEVEL" val="1_1_1"/>
  <p:tag name="KSO_WM_TAG_VERSION" val="1.0"/>
  <p:tag name="KSO_WM_UNIT_TYPE" val="l_h_a"/>
  <p:tag name="KSO_WM_UNIT_INDEX" val="1_2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2_1"/>
  <p:tag name="KSO_WM_TEMPLATE_CATEGORY" val="custom"/>
  <p:tag name="KSO_WM_TEMPLATE_INDEX" val="20230995"/>
  <p:tag name="KSO_WM_UNIT_LAYERLEVEL" val="1_1_1"/>
  <p:tag name="KSO_WM_TAG_VERSION" val="1.0"/>
  <p:tag name="KSO_WM_UNIT_TYPE" val="l_h_i"/>
  <p:tag name="KSO_WM_UNIT_INDEX" val="1_2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3_2"/>
  <p:tag name="KSO_WM_TEMPLATE_CATEGORY" val="custom"/>
  <p:tag name="KSO_WM_TEMPLATE_INDEX" val="20230995"/>
  <p:tag name="KSO_WM_UNIT_LAYERLEVEL" val="1_1_1"/>
  <p:tag name="KSO_WM_TAG_VERSION" val="1.0"/>
  <p:tag name="KSO_WM_UNIT_TYPE" val="l_h_a"/>
  <p:tag name="KSO_WM_UNIT_INDEX" val="1_3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3_1"/>
  <p:tag name="KSO_WM_TEMPLATE_CATEGORY" val="custom"/>
  <p:tag name="KSO_WM_TEMPLATE_INDEX" val="20230995"/>
  <p:tag name="KSO_WM_UNIT_LAYERLEVEL" val="1_1_1"/>
  <p:tag name="KSO_WM_TAG_VERSION" val="1.0"/>
  <p:tag name="KSO_WM_UNIT_TYPE" val="l_h_i"/>
  <p:tag name="KSO_WM_UNIT_INDEX" val="1_3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4_2"/>
  <p:tag name="KSO_WM_TEMPLATE_CATEGORY" val="custom"/>
  <p:tag name="KSO_WM_TEMPLATE_INDEX" val="20230995"/>
  <p:tag name="KSO_WM_UNIT_LAYERLEVEL" val="1_1_1"/>
  <p:tag name="KSO_WM_TAG_VERSION" val="1.0"/>
  <p:tag name="KSO_WM_UNIT_TYPE" val="l_h_a"/>
  <p:tag name="KSO_WM_UNIT_INDEX" val="1_4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4_1"/>
  <p:tag name="KSO_WM_TEMPLATE_CATEGORY" val="custom"/>
  <p:tag name="KSO_WM_TEMPLATE_INDEX" val="20230995"/>
  <p:tag name="KSO_WM_UNIT_LAYERLEVEL" val="1_1_1"/>
  <p:tag name="KSO_WM_TAG_VERSION" val="1.0"/>
  <p:tag name="KSO_WM_UNIT_TYPE" val="l_h_i"/>
  <p:tag name="KSO_WM_UNIT_INDEX" val="1_4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5_2"/>
  <p:tag name="KSO_WM_TEMPLATE_CATEGORY" val="custom"/>
  <p:tag name="KSO_WM_TEMPLATE_INDEX" val="20230995"/>
  <p:tag name="KSO_WM_UNIT_LAYERLEVEL" val="1_1_1"/>
  <p:tag name="KSO_WM_TAG_VERSION" val="1.0"/>
  <p:tag name="KSO_WM_UNIT_TYPE" val="l_h_a"/>
  <p:tag name="KSO_WM_UNIT_INDEX" val="1_5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5_1"/>
  <p:tag name="KSO_WM_TEMPLATE_CATEGORY" val="custom"/>
  <p:tag name="KSO_WM_TEMPLATE_INDEX" val="20230995"/>
  <p:tag name="KSO_WM_UNIT_LAYERLEVEL" val="1_1_1"/>
  <p:tag name="KSO_WM_TAG_VERSION" val="1.0"/>
  <p:tag name="KSO_WM_UNIT_TYPE" val="l_h_i"/>
  <p:tag name="KSO_WM_UNIT_INDEX" val="1_5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6_2"/>
  <p:tag name="KSO_WM_TEMPLATE_CATEGORY" val="custom"/>
  <p:tag name="KSO_WM_TEMPLATE_INDEX" val="20230995"/>
  <p:tag name="KSO_WM_UNIT_LAYERLEVEL" val="1_1_1"/>
  <p:tag name="KSO_WM_TAG_VERSION" val="1.0"/>
  <p:tag name="KSO_WM_UNIT_TYPE" val="l_h_a"/>
  <p:tag name="KSO_WM_UNIT_INDEX" val="1_6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UNIT_VALUE" val="12"/>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6_1"/>
  <p:tag name="KSO_WM_TEMPLATE_CATEGORY" val="custom"/>
  <p:tag name="KSO_WM_TEMPLATE_INDEX" val="20230995"/>
  <p:tag name="KSO_WM_UNIT_LAYERLEVEL" val="1_1_1"/>
  <p:tag name="KSO_WM_TAG_VERSION" val="1.0"/>
  <p:tag name="KSO_WM_UNIT_TYPE" val="l_h_i"/>
  <p:tag name="KSO_WM_UNIT_INDEX" val="1_6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SLIDE_ID" val="custom2023099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5.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5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9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37.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405.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2024-01-05T08:52:16Z</dcterms:created>
  <dcterms:modified xsi:type="dcterms:W3CDTF">2024-01-05T08:52:16Z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129bcf3273ac49f0933a2cbd8f5aff59_21</vt:lpwstr>
  </property>
</Properties>
</file>