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 id="343" r:id="rId23"/>
    <p:sldId id="346" r:id="rId24"/>
    <p:sldId id="349" r:id="rId25"/>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tags" Target="tags/tag25.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handoutMaster" Target="handoutMasters/handoutMaster1.xml" /><Relationship Id="rId30"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5</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gradFill>
            <a:gsLst>
              <a:gs pos="0">
                <a:srgbClr val="FE4444"/>
              </a:gs>
              <a:gs pos="100000">
                <a:srgbClr val="832B2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1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1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 Id="rId5" Type="http://schemas.openxmlformats.org/officeDocument/2006/relationships/tags" Target="../tags/tag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 Id="rId5" Type="http://schemas.openxmlformats.org/officeDocument/2006/relationships/tags" Target="../tags/tag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image" Target="../media/image13.png" /><Relationship Id="rId4" Type="http://schemas.openxmlformats.org/officeDocument/2006/relationships/tags" Target="../tags/tag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image" Target="../media/image14.png" /><Relationship Id="rId4" Type="http://schemas.openxmlformats.org/officeDocument/2006/relationships/tags" Target="../tags/tag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image" Target="../media/image15.png" /><Relationship Id="rId4" Type="http://schemas.openxmlformats.org/officeDocument/2006/relationships/tags" Target="../tags/tag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image" Target="../media/image16.png" /><Relationship Id="rId4" Type="http://schemas.openxmlformats.org/officeDocument/2006/relationships/tags" Target="../tags/tag2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image" Target="../media/image17.png" /><Relationship Id="rId4" Type="http://schemas.openxmlformats.org/officeDocument/2006/relationships/tags" Target="../tags/tag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png" /><Relationship Id="rId3" Type="http://schemas.openxmlformats.org/officeDocument/2006/relationships/image" Target="../media/image19.png" /><Relationship Id="rId4" Type="http://schemas.openxmlformats.org/officeDocument/2006/relationships/tags" Target="../tags/tag2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png" /><Relationship Id="rId3" Type="http://schemas.openxmlformats.org/officeDocument/2006/relationships/image" Target="../media/image20.png" /><Relationship Id="rId4"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png" /><Relationship Id="rId3" Type="http://schemas.openxmlformats.org/officeDocument/2006/relationships/image" Target="../media/image21.png" /><Relationship Id="rId4" Type="http://schemas.openxmlformats.org/officeDocument/2006/relationships/tags" Target="../tags/tag24.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2548255" y="197231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4" name="文本框 3"/>
          <p:cNvSpPr txBox="1"/>
          <p:nvPr/>
        </p:nvSpPr>
        <p:spPr>
          <a:xfrm>
            <a:off x="3799205" y="1931035"/>
            <a:ext cx="3815080" cy="645160"/>
          </a:xfrm>
          <a:prstGeom prst="rect">
            <a:avLst/>
          </a:prstGeom>
          <a:noFill/>
        </p:spPr>
        <p:txBody>
          <a:bodyPr wrap="square" rtlCol="0">
            <a:spAutoFit/>
          </a:bodyPr>
          <a:lstStyle>
            <a:defPPr>
              <a:defRPr lang="zh-CN"/>
            </a:defPPr>
          </a:lstStyle>
          <a:p>
            <a:r>
              <a:rPr lang="zh-CN" altLang="en-US" sz="3600"/>
              <a:t>考点解读</a:t>
            </a:r>
          </a:p>
        </p:txBody>
      </p:sp>
      <p:sp>
        <p:nvSpPr>
          <p:cNvPr id="5" name="圆角矩形 4"/>
          <p:cNvSpPr/>
          <p:nvPr/>
        </p:nvSpPr>
        <p:spPr>
          <a:xfrm>
            <a:off x="2548255" y="286194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6" name="圆角矩形 5"/>
          <p:cNvSpPr/>
          <p:nvPr/>
        </p:nvSpPr>
        <p:spPr>
          <a:xfrm>
            <a:off x="2618105" y="375158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7" name="圆角矩形 6"/>
          <p:cNvSpPr/>
          <p:nvPr/>
        </p:nvSpPr>
        <p:spPr>
          <a:xfrm>
            <a:off x="2618105" y="464121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04</a:t>
            </a:r>
          </a:p>
        </p:txBody>
      </p:sp>
      <p:sp>
        <p:nvSpPr>
          <p:cNvPr id="9" name="文本框 8"/>
          <p:cNvSpPr txBox="1"/>
          <p:nvPr/>
        </p:nvSpPr>
        <p:spPr>
          <a:xfrm>
            <a:off x="3799205" y="2847340"/>
            <a:ext cx="3815080" cy="645160"/>
          </a:xfrm>
          <a:prstGeom prst="rect">
            <a:avLst/>
          </a:prstGeom>
          <a:noFill/>
        </p:spPr>
        <p:txBody>
          <a:bodyPr wrap="square" rtlCol="0">
            <a:spAutoFit/>
          </a:bodyPr>
          <a:lstStyle>
            <a:defPPr>
              <a:defRPr lang="zh-CN"/>
            </a:defPPr>
          </a:lstStyle>
          <a:p>
            <a:r>
              <a:rPr lang="zh-CN" altLang="en-US" sz="3600"/>
              <a:t>考点梳理</a:t>
            </a:r>
          </a:p>
        </p:txBody>
      </p:sp>
      <p:sp>
        <p:nvSpPr>
          <p:cNvPr id="10" name="文本框 9"/>
          <p:cNvSpPr txBox="1"/>
          <p:nvPr/>
        </p:nvSpPr>
        <p:spPr>
          <a:xfrm>
            <a:off x="3799205" y="3710305"/>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12" name="文本框 11"/>
          <p:cNvSpPr txBox="1"/>
          <p:nvPr/>
        </p:nvSpPr>
        <p:spPr>
          <a:xfrm>
            <a:off x="3799205" y="5568315"/>
            <a:ext cx="3815080" cy="645160"/>
          </a:xfrm>
          <a:prstGeom prst="rect">
            <a:avLst/>
          </a:prstGeom>
          <a:noFill/>
        </p:spPr>
        <p:txBody>
          <a:bodyPr wrap="square" rtlCol="0">
            <a:spAutoFit/>
          </a:bodyPr>
          <a:lstStyle>
            <a:defPPr>
              <a:defRPr lang="zh-CN"/>
            </a:defPPr>
          </a:lstStyle>
          <a:p>
            <a:r>
              <a:rPr lang="zh-CN" altLang="en-US" sz="3600"/>
              <a:t>实战提分</a:t>
            </a:r>
          </a:p>
        </p:txBody>
      </p:sp>
      <p:sp>
        <p:nvSpPr>
          <p:cNvPr id="11" name="矩形 10"/>
          <p:cNvSpPr/>
          <p:nvPr/>
        </p:nvSpPr>
        <p:spPr>
          <a:xfrm>
            <a:off x="1266473" y="445135"/>
            <a:ext cx="7951470" cy="146748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4000" b="1"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第</a:t>
            </a:r>
            <a:r>
              <a:rPr lang="en-US" altLang="zh-CN" sz="4000" b="1"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15</a:t>
            </a:r>
            <a:r>
              <a:rPr lang="zh-CN" altLang="en-US" sz="4000" b="1"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讲</a:t>
            </a:r>
            <a:r>
              <a:rPr lang="en-US" altLang="zh-CN" sz="4000" b="1"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a:t>
            </a:r>
            <a:r>
              <a:rPr lang="zh-CN" altLang="en-US" sz="4000" b="1"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化学实验方案的设计</a:t>
            </a:r>
          </a:p>
          <a:p>
            <a:pPr algn="ctr"/>
            <a:r>
              <a:rPr lang="zh-CN" altLang="en-US" sz="4000" b="1"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与评价</a:t>
            </a:r>
            <a:endParaRPr lang="zh-CN" altLang="en-US" sz="40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endParaRPr>
          </a:p>
        </p:txBody>
      </p:sp>
      <p:sp>
        <p:nvSpPr>
          <p:cNvPr id="2" name="圆角矩形 1"/>
          <p:cNvSpPr/>
          <p:nvPr/>
        </p:nvSpPr>
        <p:spPr>
          <a:xfrm>
            <a:off x="2618105" y="558927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05</a:t>
            </a:r>
          </a:p>
        </p:txBody>
      </p:sp>
      <p:sp>
        <p:nvSpPr>
          <p:cNvPr id="13" name="文本框 12"/>
          <p:cNvSpPr txBox="1"/>
          <p:nvPr/>
        </p:nvSpPr>
        <p:spPr>
          <a:xfrm>
            <a:off x="3799205" y="4639310"/>
            <a:ext cx="3815080" cy="645160"/>
          </a:xfrm>
          <a:prstGeom prst="rect">
            <a:avLst/>
          </a:prstGeom>
          <a:noFill/>
        </p:spPr>
        <p:txBody>
          <a:bodyPr wrap="square" rtlCol="0">
            <a:spAutoFit/>
          </a:bodyPr>
          <a:lstStyle>
            <a:defPPr>
              <a:defRPr lang="zh-CN"/>
            </a:defPPr>
          </a:lstStyle>
          <a:p>
            <a:r>
              <a:rPr lang="zh-CN" altLang="en-US" sz="3600"/>
              <a:t>易错剖析</a:t>
            </a:r>
          </a:p>
        </p:txBody>
      </p:sp>
      <p:sp>
        <p:nvSpPr>
          <p:cNvPr id="14" name="矩形 13"/>
          <p:cNvSpPr/>
          <p:nvPr/>
        </p:nvSpPr>
        <p:spPr>
          <a:xfrm>
            <a:off x="3561715" y="286194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8" name="矩形 7"/>
          <p:cNvSpPr/>
          <p:nvPr/>
        </p:nvSpPr>
        <p:spPr>
          <a:xfrm>
            <a:off x="3498850" y="194056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5" name="矩形 14"/>
          <p:cNvSpPr/>
          <p:nvPr/>
        </p:nvSpPr>
        <p:spPr>
          <a:xfrm>
            <a:off x="3561715" y="373253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6" name="矩形 15"/>
          <p:cNvSpPr/>
          <p:nvPr/>
        </p:nvSpPr>
        <p:spPr>
          <a:xfrm>
            <a:off x="3631565" y="460311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7" name="矩形 16"/>
          <p:cNvSpPr/>
          <p:nvPr/>
        </p:nvSpPr>
        <p:spPr>
          <a:xfrm>
            <a:off x="3561715" y="556831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Tree>
    <p:custDataLst>
      <p:tags r:id="rId2"/>
    </p:custData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01</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28320" y="696595"/>
            <a:ext cx="11363960" cy="5695315"/>
          </a:xfrm>
          <a:prstGeom prst="rect">
            <a:avLst/>
          </a:prstGeom>
        </p:spPr>
      </p:pic>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02</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标题 3"/>
          <p:cNvSpPr>
            <a:spLocks noGrp="1"/>
          </p:cNvSpPr>
          <p:nvPr>
            <p:ph type="ctrTitle"/>
          </p:nvPr>
        </p:nvSpPr>
        <p:spPr/>
        <p:txBody>
          <a:bodyPr/>
          <a:lstStyle/>
          <a:p>
            <a:endParaRPr lang="zh-CN" altLang="en-US"/>
          </a:p>
        </p:txBody>
      </p:sp>
      <p:sp>
        <p:nvSpPr>
          <p:cNvPr id="5" name="副标题 4"/>
          <p:cNvSpPr>
            <a:spLocks noGrp="1"/>
          </p:cNvSpPr>
          <p:nvPr>
            <p:ph type="subTitle" idx="1"/>
          </p:nvPr>
        </p:nvSpPr>
        <p:spPr/>
        <p:txBody>
          <a:bodyPr/>
          <a:lstStyle/>
          <a:p>
            <a:endParaRPr lang="zh-CN" altLang="en-US"/>
          </a:p>
        </p:txBody>
      </p:sp>
      <p:sp>
        <p:nvSpPr>
          <p:cNvPr id="6" name="矩形 5"/>
          <p:cNvSpPr/>
          <p:nvPr/>
        </p:nvSpPr>
        <p:spPr>
          <a:xfrm>
            <a:off x="370840" y="354965"/>
            <a:ext cx="11450320" cy="6148705"/>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a:p>
        </p:txBody>
      </p:sp>
      <p:pic>
        <p:nvPicPr>
          <p:cNvPr id="16" name="图片 15"/>
          <p:cNvPicPr>
            <a:picLocks noChangeAspect="1"/>
          </p:cNvPicPr>
          <p:nvPr/>
        </p:nvPicPr>
        <p:blipFill>
          <a:blip r:embed="rId3"/>
          <a:srcRect l="26786" t="6022" r="14251" b="0"/>
          <a:stretch>
            <a:fillRect/>
          </a:stretch>
        </p:blipFill>
        <p:spPr>
          <a:xfrm rot="20460000">
            <a:off x="537210" y="220345"/>
            <a:ext cx="778510" cy="1151890"/>
          </a:xfrm>
          <a:prstGeom prst="rect">
            <a:avLst/>
          </a:prstGeom>
        </p:spPr>
      </p:pic>
      <p:pic>
        <p:nvPicPr>
          <p:cNvPr id="3" name="图片 2"/>
          <p:cNvPicPr>
            <a:picLocks noChangeAspect="1"/>
          </p:cNvPicPr>
          <p:nvPr/>
        </p:nvPicPr>
        <p:blipFill>
          <a:blip r:embed="rId4"/>
          <a:stretch>
            <a:fillRect/>
          </a:stretch>
        </p:blipFill>
        <p:spPr>
          <a:xfrm>
            <a:off x="1524000" y="1342390"/>
            <a:ext cx="9572625" cy="4762500"/>
          </a:xfrm>
          <a:prstGeom prst="rect">
            <a:avLst/>
          </a:prstGeom>
        </p:spPr>
      </p:pic>
      <p:pic>
        <p:nvPicPr>
          <p:cNvPr id="2" name="图片 1"/>
          <p:cNvPicPr>
            <a:picLocks noChangeAspect="1"/>
          </p:cNvPicPr>
          <p:nvPr/>
        </p:nvPicPr>
        <p:blipFill>
          <a:blip r:embed="rId5"/>
          <a:stretch>
            <a:fillRect/>
          </a:stretch>
        </p:blipFill>
        <p:spPr>
          <a:xfrm>
            <a:off x="1416685" y="470535"/>
            <a:ext cx="1901825" cy="65214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advTm="2000" p14:dur="1250">
        <p:random/>
      </p:transition>
    </mc:Choice>
    <mc:Fallback>
      <p:transition spd="slow" advTm="2000">
        <p:random/>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03</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2"/>
    </p:custData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024890" y="921385"/>
            <a:ext cx="10042525" cy="646331"/>
          </a:xfrm>
          <a:prstGeom prst="rect">
            <a:avLst/>
          </a:prstGeom>
          <a:noFill/>
        </p:spPr>
        <p:txBody>
          <a:bodyPr wrap="square" rtlCol="0">
            <a:spAutoFit/>
          </a:bodyPr>
          <a:lstStyle>
            <a:defPPr>
              <a:defRPr lang="zh-CN"/>
            </a:defPPr>
          </a:lstStyle>
          <a:p>
            <a:pPr>
              <a:lnSpc>
                <a:spcPct val="150000"/>
              </a:lnSpc>
            </a:pPr>
            <a:r>
              <a:rPr lang="zh-CN" altLang="en-US" sz="2400" b="1" smtClean="0">
                <a:solidFill>
                  <a:schemeClr val="accent1"/>
                </a:solidFill>
                <a:latin typeface="宋体" panose="02010600030101010101" pitchFamily="2" charset="-122"/>
                <a:ea typeface="宋体" panose="02010600030101010101" pitchFamily="2" charset="-122"/>
                <a:cs typeface="宋体" panose="02010600030101010101" pitchFamily="2" charset="-122"/>
              </a:rPr>
              <a:t>例</a:t>
            </a:r>
            <a:r>
              <a:rPr lang="en-US" altLang="zh-CN" sz="2400" b="1" smtClean="0">
                <a:solidFill>
                  <a:schemeClr val="accent1"/>
                </a:solidFill>
                <a:latin typeface="宋体" panose="02010600030101010101" pitchFamily="2" charset="-122"/>
                <a:ea typeface="宋体" panose="02010600030101010101" pitchFamily="2" charset="-122"/>
                <a:cs typeface="宋体" panose="02010600030101010101" pitchFamily="2" charset="-122"/>
              </a:rPr>
              <a:t>1</a:t>
            </a:r>
            <a:r>
              <a:rPr lang="zh-CN" altLang="en-US" sz="2400" b="1">
                <a:latin typeface="宋体" panose="02010600030101010101" pitchFamily="2" charset="-122"/>
                <a:ea typeface="宋体" panose="02010600030101010101" pitchFamily="2" charset="-122"/>
                <a:cs typeface="宋体" panose="02010600030101010101" pitchFamily="2" charset="-122"/>
              </a:rPr>
              <a:t>（</a:t>
            </a:r>
            <a:r>
              <a:rPr lang="en-US" altLang="zh-CN" sz="2400" b="1">
                <a:latin typeface="宋体" panose="02010600030101010101" pitchFamily="2" charset="-122"/>
                <a:ea typeface="宋体" panose="02010600030101010101" pitchFamily="2" charset="-122"/>
                <a:cs typeface="宋体" panose="02010600030101010101" pitchFamily="2" charset="-122"/>
              </a:rPr>
              <a:t>2020•</a:t>
            </a:r>
            <a:r>
              <a:rPr lang="zh-CN" altLang="en-US" sz="2400" b="1">
                <a:latin typeface="宋体" panose="02010600030101010101" pitchFamily="2" charset="-122"/>
                <a:ea typeface="宋体" panose="02010600030101010101" pitchFamily="2" charset="-122"/>
                <a:cs typeface="宋体" panose="02010600030101010101" pitchFamily="2" charset="-122"/>
              </a:rPr>
              <a:t>云南）下列实验不能达到相应实验目的的是（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8802086" y="983565"/>
            <a:ext cx="274320" cy="521970"/>
          </a:xfrm>
          <a:prstGeom prst="rect">
            <a:avLst/>
          </a:prstGeom>
          <a:noFill/>
        </p:spPr>
        <p:txBody>
          <a:bodyPr wrap="square" rtlCol="0">
            <a:spAutoFit/>
          </a:bodyPr>
          <a:lstStyle>
            <a:defPPr>
              <a:defRPr lang="zh-CN"/>
            </a:defPPr>
          </a:lstStyle>
          <a:p>
            <a:r>
              <a:rPr lang="en-US" altLang="zh-CN" sz="2800" smtClean="0">
                <a:solidFill>
                  <a:srgbClr val="FF0000"/>
                </a:solidFill>
              </a:rPr>
              <a:t>D</a:t>
            </a:r>
            <a:endParaRPr lang="en-US" altLang="zh-CN" sz="2800">
              <a:solidFill>
                <a:srgbClr val="FF0000"/>
              </a:solidFill>
            </a:endParaRPr>
          </a:p>
        </p:txBody>
      </p:sp>
      <p:sp>
        <p:nvSpPr>
          <p:cNvPr id="6" name="文本框 5"/>
          <p:cNvSpPr txBox="1"/>
          <p:nvPr/>
        </p:nvSpPr>
        <p:spPr>
          <a:xfrm>
            <a:off x="1297528" y="4764560"/>
            <a:ext cx="9967595" cy="1631216"/>
          </a:xfrm>
          <a:prstGeom prst="rect">
            <a:avLst/>
          </a:prstGeom>
          <a:noFill/>
        </p:spPr>
        <p:txBody>
          <a:bodyPr wrap="square" rtlCol="0">
            <a:spAutoFit/>
          </a:bodyPr>
          <a:lstStyle>
            <a:defPPr>
              <a:defRPr lang="zh-CN"/>
            </a:defPPr>
          </a:lstStyle>
          <a:p>
            <a:r>
              <a:rPr lang="zh-CN" altLang="en-US" sz="2000" smtClean="0">
                <a:solidFill>
                  <a:srgbClr val="FF0000"/>
                </a:solidFill>
              </a:rPr>
              <a:t>【</a:t>
            </a:r>
            <a:r>
              <a:rPr lang="zh-CN" altLang="en-US" sz="2000" smtClean="0">
                <a:solidFill>
                  <a:srgbClr val="FF0000"/>
                </a:solidFill>
                <a:latin typeface="宋体" panose="02010600030101010101" pitchFamily="2" charset="-122"/>
                <a:ea typeface="宋体" panose="02010600030101010101" pitchFamily="2" charset="-122"/>
                <a:cs typeface="宋体" panose="02010600030101010101" pitchFamily="2" charset="-122"/>
              </a:rPr>
              <a:t>解析】</a:t>
            </a:r>
            <a:endParaRPr lang="en-US" altLang="zh-CN" sz="2000" smtClean="0">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en-US" altLang="zh-CN" sz="2000" smtClean="0">
                <a:solidFill>
                  <a:srgbClr val="FF0000"/>
                </a:solidFill>
                <a:latin typeface="宋体" panose="02010600030101010101" pitchFamily="2" charset="-122"/>
                <a:ea typeface="宋体" panose="02010600030101010101" pitchFamily="2" charset="-122"/>
                <a:cs typeface="宋体" panose="02010600030101010101" pitchFamily="2" charset="-122"/>
              </a:rPr>
              <a:t>A</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相互刻划，纯铜片痕迹更明显，说明黄铜片硬度比纯铜片大；</a:t>
            </a:r>
          </a:p>
          <a:p>
            <a:r>
              <a:rPr lang="en-US" altLang="zh-CN" sz="2000" smtClean="0">
                <a:solidFill>
                  <a:srgbClr val="FF0000"/>
                </a:solidFill>
                <a:latin typeface="宋体" panose="02010600030101010101" pitchFamily="2" charset="-122"/>
                <a:ea typeface="宋体" panose="02010600030101010101" pitchFamily="2" charset="-122"/>
                <a:cs typeface="宋体" panose="02010600030101010101" pitchFamily="2" charset="-122"/>
              </a:rPr>
              <a:t>B</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红磷燃烧生成五氧化二磷，最终天平仍然平衡，说明化学反应遵循质量守恒定律；</a:t>
            </a:r>
          </a:p>
          <a:p>
            <a:r>
              <a:rPr lang="en-US" altLang="zh-CN" sz="2000" smtClean="0">
                <a:solidFill>
                  <a:srgbClr val="FF0000"/>
                </a:solidFill>
                <a:latin typeface="宋体" panose="02010600030101010101" pitchFamily="2" charset="-122"/>
                <a:ea typeface="宋体" panose="02010600030101010101" pitchFamily="2" charset="-122"/>
                <a:cs typeface="宋体" panose="02010600030101010101" pitchFamily="2" charset="-122"/>
              </a:rPr>
              <a:t>C</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把待测液滴在</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pH</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试纸上，与标准比色卡对比，读出</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pH</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a:t>
            </a:r>
          </a:p>
          <a:p>
            <a:r>
              <a:rPr lang="en-US" altLang="zh-CN" sz="2000" smtClean="0">
                <a:solidFill>
                  <a:srgbClr val="FF0000"/>
                </a:solidFill>
                <a:latin typeface="宋体" panose="02010600030101010101" pitchFamily="2" charset="-122"/>
                <a:ea typeface="宋体" panose="02010600030101010101" pitchFamily="2" charset="-122"/>
                <a:cs typeface="宋体" panose="02010600030101010101" pitchFamily="2" charset="-122"/>
              </a:rPr>
              <a:t>D</a:t>
            </a:r>
            <a:r>
              <a:rPr lang="en-US" altLang="zh-CN" sz="200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木炭燃烧生成二氧化碳气体，导致水不能进入集气瓶，不能测定氧气含量。</a:t>
            </a:r>
          </a:p>
        </p:txBody>
      </p:sp>
      <p:pic>
        <p:nvPicPr>
          <p:cNvPr id="2" name="图片 1"/>
          <p:cNvPicPr>
            <a:picLocks noChangeAspect="1"/>
          </p:cNvPicPr>
          <p:nvPr/>
        </p:nvPicPr>
        <p:blipFill>
          <a:blip r:embed="rId2"/>
          <a:stretch>
            <a:fillRect/>
          </a:stretch>
        </p:blipFill>
        <p:spPr>
          <a:xfrm>
            <a:off x="3741755" y="1441622"/>
            <a:ext cx="3926607" cy="3528884"/>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1111794" y="977084"/>
            <a:ext cx="10099040" cy="3416320"/>
          </a:xfrm>
          <a:prstGeom prst="rect">
            <a:avLst/>
          </a:prstGeom>
          <a:noFill/>
        </p:spPr>
        <p:txBody>
          <a:bodyPr wrap="square" rtlCol="0">
            <a:spAutoFit/>
          </a:bodyPr>
          <a:lstStyle>
            <a:defPPr>
              <a:defRPr lang="zh-CN"/>
            </a:defPPr>
          </a:lstStyle>
          <a:p>
            <a:pPr>
              <a:lnSpc>
                <a:spcPct val="150000"/>
              </a:lnSpc>
            </a:pPr>
            <a:r>
              <a:rPr lang="zh-CN" altLang="en-US" sz="2400" b="1" smtClean="0">
                <a:solidFill>
                  <a:schemeClr val="accent1"/>
                </a:solidFill>
                <a:latin typeface="宋体" panose="02010600030101010101" pitchFamily="2" charset="-122"/>
                <a:ea typeface="宋体" panose="02010600030101010101" pitchFamily="2" charset="-122"/>
                <a:cs typeface="宋体" panose="02010600030101010101" pitchFamily="2" charset="-122"/>
              </a:rPr>
              <a:t>变式</a:t>
            </a:r>
            <a:r>
              <a:rPr lang="zh-CN" altLang="en-US" sz="2400" b="1">
                <a:latin typeface="宋体" panose="02010600030101010101" pitchFamily="2" charset="-122"/>
                <a:ea typeface="宋体" panose="02010600030101010101" pitchFamily="2" charset="-122"/>
                <a:cs typeface="宋体" panose="02010600030101010101" pitchFamily="2" charset="-122"/>
              </a:rPr>
              <a:t>（</a:t>
            </a:r>
            <a:r>
              <a:rPr lang="en-US" altLang="zh-CN" sz="2400" b="1">
                <a:latin typeface="宋体" panose="02010600030101010101" pitchFamily="2" charset="-122"/>
                <a:ea typeface="宋体" panose="02010600030101010101" pitchFamily="2" charset="-122"/>
                <a:cs typeface="宋体" panose="02010600030101010101" pitchFamily="2" charset="-122"/>
              </a:rPr>
              <a:t>2020·</a:t>
            </a:r>
            <a:r>
              <a:rPr lang="zh-CN" altLang="en-US" sz="2400" b="1">
                <a:latin typeface="宋体" panose="02010600030101010101" pitchFamily="2" charset="-122"/>
                <a:ea typeface="宋体" panose="02010600030101010101" pitchFamily="2" charset="-122"/>
                <a:cs typeface="宋体" panose="02010600030101010101" pitchFamily="2" charset="-122"/>
              </a:rPr>
              <a:t>重庆）下列课本中的实验均做了一定的改动，改动后仍然能达到实验目的的是</a:t>
            </a:r>
            <a:r>
              <a:rPr lang="zh-CN" altLang="en-US" sz="2400" b="1" smtClean="0">
                <a:latin typeface="宋体" panose="02010600030101010101" pitchFamily="2" charset="-122"/>
                <a:ea typeface="宋体" panose="02010600030101010101" pitchFamily="2" charset="-122"/>
                <a:cs typeface="宋体" panose="02010600030101010101" pitchFamily="2" charset="-122"/>
              </a:rPr>
              <a:t>（  ）</a:t>
            </a:r>
            <a:endParaRPr lang="zh-CN" altLang="en-US" sz="2400" b="1">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A</a:t>
            </a:r>
            <a:r>
              <a:rPr lang="en-US" altLang="zh-CN" sz="2400" b="1">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测定空气中氧气的含量</a:t>
            </a:r>
          </a:p>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B</a:t>
            </a:r>
            <a:r>
              <a:rPr lang="en-US" altLang="zh-CN" sz="2400" b="1">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证明分子在不停地运动</a:t>
            </a:r>
          </a:p>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C</a:t>
            </a:r>
            <a:r>
              <a:rPr lang="en-US" altLang="zh-CN" sz="2400" b="1">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验证质量守恒定律</a:t>
            </a:r>
          </a:p>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D</a:t>
            </a:r>
            <a:r>
              <a:rPr lang="en-US" altLang="zh-CN" sz="2400" b="1">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探究燃烧的条件</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3915726" y="1610889"/>
            <a:ext cx="274320" cy="523220"/>
          </a:xfrm>
          <a:prstGeom prst="rect">
            <a:avLst/>
          </a:prstGeom>
          <a:noFill/>
        </p:spPr>
        <p:txBody>
          <a:bodyPr wrap="square" rtlCol="0">
            <a:spAutoFit/>
          </a:bodyPr>
          <a:lstStyle>
            <a:defPPr>
              <a:defRPr lang="zh-CN"/>
            </a:defPPr>
          </a:lstStyle>
          <a:p>
            <a:r>
              <a:rPr lang="en-US" altLang="zh-CN" sz="2800" smtClean="0">
                <a:solidFill>
                  <a:srgbClr val="FF0000"/>
                </a:solidFill>
              </a:rPr>
              <a:t>A</a:t>
            </a:r>
            <a:endParaRPr lang="en-US" altLang="zh-CN" sz="2800">
              <a:solidFill>
                <a:srgbClr val="FF0000"/>
              </a:solidFill>
            </a:endParaRPr>
          </a:p>
        </p:txBody>
      </p:sp>
      <p:pic>
        <p:nvPicPr>
          <p:cNvPr id="4" name="图片 3"/>
          <p:cNvPicPr>
            <a:picLocks noChangeAspect="1"/>
          </p:cNvPicPr>
          <p:nvPr/>
        </p:nvPicPr>
        <p:blipFill>
          <a:blip r:embed="rId2"/>
          <a:stretch>
            <a:fillRect/>
          </a:stretch>
        </p:blipFill>
        <p:spPr>
          <a:xfrm>
            <a:off x="5758248" y="1548455"/>
            <a:ext cx="4325251" cy="316047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024890" y="795291"/>
            <a:ext cx="10042525" cy="646331"/>
          </a:xfrm>
          <a:prstGeom prst="rect">
            <a:avLst/>
          </a:prstGeom>
          <a:noFill/>
        </p:spPr>
        <p:txBody>
          <a:bodyPr wrap="square" rtlCol="0">
            <a:spAutoFit/>
          </a:bodyPr>
          <a:lstStyle>
            <a:defPPr>
              <a:defRPr lang="zh-CN"/>
            </a:defPPr>
          </a:lstStyle>
          <a:p>
            <a:pPr>
              <a:lnSpc>
                <a:spcPct val="150000"/>
              </a:lnSpc>
            </a:pPr>
            <a:r>
              <a:rPr lang="zh-CN" altLang="en-US" sz="2400" b="1" smtClean="0">
                <a:solidFill>
                  <a:schemeClr val="accent1"/>
                </a:solidFill>
                <a:latin typeface="宋体" panose="02010600030101010101" pitchFamily="2" charset="-122"/>
                <a:ea typeface="宋体" panose="02010600030101010101" pitchFamily="2" charset="-122"/>
                <a:cs typeface="宋体" panose="02010600030101010101" pitchFamily="2" charset="-122"/>
              </a:rPr>
              <a:t>例</a:t>
            </a:r>
            <a:r>
              <a:rPr lang="en-US" altLang="zh-CN" sz="2400" b="1" smtClean="0">
                <a:solidFill>
                  <a:schemeClr val="accent1"/>
                </a:solidFill>
                <a:latin typeface="宋体" panose="02010600030101010101" pitchFamily="2" charset="-122"/>
                <a:ea typeface="宋体" panose="02010600030101010101" pitchFamily="2" charset="-122"/>
                <a:cs typeface="宋体" panose="02010600030101010101" pitchFamily="2" charset="-122"/>
              </a:rPr>
              <a:t>2</a:t>
            </a:r>
            <a:r>
              <a:rPr lang="zh-CN" altLang="en-US" sz="2400" b="1">
                <a:latin typeface="宋体" panose="02010600030101010101" pitchFamily="2" charset="-122"/>
                <a:ea typeface="宋体" panose="02010600030101010101" pitchFamily="2" charset="-122"/>
                <a:cs typeface="宋体" panose="02010600030101010101" pitchFamily="2" charset="-122"/>
              </a:rPr>
              <a:t>（</a:t>
            </a:r>
            <a:r>
              <a:rPr lang="en-US" altLang="zh-CN" sz="2400" b="1">
                <a:latin typeface="宋体" panose="02010600030101010101" pitchFamily="2" charset="-122"/>
                <a:ea typeface="宋体" panose="02010600030101010101" pitchFamily="2" charset="-122"/>
                <a:cs typeface="宋体" panose="02010600030101010101" pitchFamily="2" charset="-122"/>
              </a:rPr>
              <a:t>2021•</a:t>
            </a:r>
            <a:r>
              <a:rPr lang="zh-CN" altLang="en-US" sz="2400" b="1">
                <a:latin typeface="宋体" panose="02010600030101010101" pitchFamily="2" charset="-122"/>
                <a:ea typeface="宋体" panose="02010600030101010101" pitchFamily="2" charset="-122"/>
                <a:cs typeface="宋体" panose="02010600030101010101" pitchFamily="2" charset="-122"/>
              </a:rPr>
              <a:t>贵港）下列实验方案不能达到实验目的的是（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8802086" y="857471"/>
            <a:ext cx="274320" cy="521970"/>
          </a:xfrm>
          <a:prstGeom prst="rect">
            <a:avLst/>
          </a:prstGeom>
          <a:noFill/>
        </p:spPr>
        <p:txBody>
          <a:bodyPr wrap="square" rtlCol="0">
            <a:spAutoFit/>
          </a:bodyPr>
          <a:lstStyle>
            <a:defPPr>
              <a:defRPr lang="zh-CN"/>
            </a:defPPr>
          </a:lstStyle>
          <a:p>
            <a:r>
              <a:rPr lang="en-US" altLang="zh-CN" sz="2800" smtClean="0">
                <a:solidFill>
                  <a:srgbClr val="FF0000"/>
                </a:solidFill>
              </a:rPr>
              <a:t>D</a:t>
            </a:r>
            <a:endParaRPr lang="en-US" altLang="zh-CN" sz="2800">
              <a:solidFill>
                <a:srgbClr val="FF0000"/>
              </a:solidFill>
            </a:endParaRPr>
          </a:p>
        </p:txBody>
      </p:sp>
      <p:sp>
        <p:nvSpPr>
          <p:cNvPr id="6" name="文本框 5"/>
          <p:cNvSpPr txBox="1"/>
          <p:nvPr/>
        </p:nvSpPr>
        <p:spPr>
          <a:xfrm>
            <a:off x="1355193" y="5069360"/>
            <a:ext cx="9967595" cy="1014730"/>
          </a:xfrm>
          <a:prstGeom prst="rect">
            <a:avLst/>
          </a:prstGeom>
          <a:noFill/>
        </p:spPr>
        <p:txBody>
          <a:bodyPr wrap="square" rtlCol="0">
            <a:spAutoFit/>
          </a:bodyPr>
          <a:lstStyle>
            <a:defPPr>
              <a:defRPr lang="zh-CN"/>
            </a:defPPr>
          </a:lstStyle>
          <a:p>
            <a:r>
              <a:rPr lang="zh-CN" altLang="en-US" sz="2000" smtClean="0">
                <a:solidFill>
                  <a:srgbClr val="FF0000"/>
                </a:solidFill>
              </a:rPr>
              <a:t>【</a:t>
            </a:r>
            <a:r>
              <a:rPr lang="zh-CN" altLang="en-US" sz="2000" smtClean="0">
                <a:solidFill>
                  <a:srgbClr val="FF0000"/>
                </a:solidFill>
                <a:latin typeface="宋体" panose="02010600030101010101" pitchFamily="2" charset="-122"/>
                <a:ea typeface="宋体" panose="02010600030101010101" pitchFamily="2" charset="-122"/>
                <a:cs typeface="宋体" panose="02010600030101010101" pitchFamily="2" charset="-122"/>
              </a:rPr>
              <a:t>解析】</a:t>
            </a:r>
            <a:endParaRPr lang="en-US" altLang="zh-CN" sz="2000" smtClean="0">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en-US" altLang="zh-CN" sz="2000" smtClean="0">
                <a:solidFill>
                  <a:srgbClr val="FF0000"/>
                </a:solidFill>
                <a:latin typeface="宋体" panose="02010600030101010101" pitchFamily="2" charset="-122"/>
                <a:ea typeface="宋体" panose="02010600030101010101" pitchFamily="2" charset="-122"/>
                <a:cs typeface="宋体" panose="02010600030101010101" pitchFamily="2" charset="-122"/>
              </a:rPr>
              <a:t>D.</a:t>
            </a:r>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氯化钾易溶于水，二氧化锰难溶于水，可用加适量水溶解、过滤、蒸发的方法分离出氯化钾，再对滤渣进行洗涤、干燥，分离出二氧化锰。</a:t>
            </a:r>
          </a:p>
        </p:txBody>
      </p:sp>
      <p:pic>
        <p:nvPicPr>
          <p:cNvPr id="4" name="图片 3"/>
          <p:cNvPicPr>
            <a:picLocks noChangeAspect="1"/>
          </p:cNvPicPr>
          <p:nvPr/>
        </p:nvPicPr>
        <p:blipFill>
          <a:blip r:embed="rId2"/>
          <a:stretch>
            <a:fillRect/>
          </a:stretch>
        </p:blipFill>
        <p:spPr>
          <a:xfrm>
            <a:off x="3921125" y="1318260"/>
            <a:ext cx="3321685" cy="381635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1185935" y="771138"/>
            <a:ext cx="10099040" cy="646331"/>
          </a:xfrm>
          <a:prstGeom prst="rect">
            <a:avLst/>
          </a:prstGeom>
          <a:noFill/>
        </p:spPr>
        <p:txBody>
          <a:bodyPr wrap="square" rtlCol="0">
            <a:spAutoFit/>
          </a:bodyPr>
          <a:lstStyle>
            <a:defPPr>
              <a:defRPr lang="zh-CN"/>
            </a:defPPr>
          </a:lstStyle>
          <a:p>
            <a:pPr>
              <a:lnSpc>
                <a:spcPct val="150000"/>
              </a:lnSpc>
            </a:pPr>
            <a:r>
              <a:rPr lang="zh-CN" altLang="en-US" sz="2400" b="1" smtClean="0">
                <a:solidFill>
                  <a:schemeClr val="accent1"/>
                </a:solidFill>
                <a:latin typeface="宋体" panose="02010600030101010101" pitchFamily="2" charset="-122"/>
                <a:ea typeface="宋体" panose="02010600030101010101" pitchFamily="2" charset="-122"/>
                <a:cs typeface="宋体" panose="02010600030101010101" pitchFamily="2" charset="-122"/>
              </a:rPr>
              <a:t>变式</a:t>
            </a:r>
            <a:r>
              <a:rPr lang="zh-CN" altLang="en-US" sz="2400" b="1">
                <a:latin typeface="宋体" panose="02010600030101010101" pitchFamily="2" charset="-122"/>
                <a:ea typeface="宋体" panose="02010600030101010101" pitchFamily="2" charset="-122"/>
                <a:cs typeface="宋体" panose="02010600030101010101" pitchFamily="2" charset="-122"/>
              </a:rPr>
              <a:t>（</a:t>
            </a:r>
            <a:r>
              <a:rPr lang="en-US" altLang="zh-CN" sz="2400" b="1">
                <a:latin typeface="宋体" panose="02010600030101010101" pitchFamily="2" charset="-122"/>
                <a:ea typeface="宋体" panose="02010600030101010101" pitchFamily="2" charset="-122"/>
                <a:cs typeface="宋体" panose="02010600030101010101" pitchFamily="2" charset="-122"/>
              </a:rPr>
              <a:t>2020·</a:t>
            </a:r>
            <a:r>
              <a:rPr lang="zh-CN" altLang="en-US" sz="2400" b="1">
                <a:latin typeface="宋体" panose="02010600030101010101" pitchFamily="2" charset="-122"/>
                <a:ea typeface="宋体" panose="02010600030101010101" pitchFamily="2" charset="-122"/>
                <a:cs typeface="宋体" panose="02010600030101010101" pitchFamily="2" charset="-122"/>
              </a:rPr>
              <a:t>云南）下列实验方案设计不合理的是</a:t>
            </a:r>
            <a:r>
              <a:rPr lang="zh-CN" altLang="en-US" sz="2400" b="1" smtClean="0">
                <a:latin typeface="宋体" panose="02010600030101010101" pitchFamily="2" charset="-122"/>
                <a:ea typeface="宋体" panose="02010600030101010101" pitchFamily="2" charset="-122"/>
                <a:cs typeface="宋体" panose="02010600030101010101" pitchFamily="2" charset="-122"/>
              </a:rPr>
              <a:t>（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8306494" y="832693"/>
            <a:ext cx="274320" cy="523220"/>
          </a:xfrm>
          <a:prstGeom prst="rect">
            <a:avLst/>
          </a:prstGeom>
          <a:noFill/>
        </p:spPr>
        <p:txBody>
          <a:bodyPr wrap="square" rtlCol="0">
            <a:spAutoFit/>
          </a:bodyPr>
          <a:lstStyle>
            <a:defPPr>
              <a:defRPr lang="zh-CN"/>
            </a:defPPr>
          </a:lstStyle>
          <a:p>
            <a:r>
              <a:rPr lang="en-US" altLang="zh-CN" sz="2800" smtClean="0">
                <a:solidFill>
                  <a:srgbClr val="FF0000"/>
                </a:solidFill>
              </a:rPr>
              <a:t>B</a:t>
            </a:r>
            <a:endParaRPr lang="en-US" altLang="zh-CN" sz="2800">
              <a:solidFill>
                <a:srgbClr val="FF0000"/>
              </a:solidFill>
            </a:endParaRPr>
          </a:p>
        </p:txBody>
      </p:sp>
      <p:pic>
        <p:nvPicPr>
          <p:cNvPr id="5" name="图片 4"/>
          <p:cNvPicPr>
            <a:picLocks noChangeAspect="1"/>
          </p:cNvPicPr>
          <p:nvPr/>
        </p:nvPicPr>
        <p:blipFill>
          <a:blip r:embed="rId2"/>
          <a:stretch>
            <a:fillRect/>
          </a:stretch>
        </p:blipFill>
        <p:spPr>
          <a:xfrm>
            <a:off x="3295452" y="1355913"/>
            <a:ext cx="4884849" cy="5057903"/>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mtClean="0">
                <a:solidFill>
                  <a:srgbClr val="EAD900">
                    <a:lumMod val="75000"/>
                  </a:srgbClr>
                </a:solidFill>
                <a:cs typeface="+mn-ea"/>
                <a:sym typeface="+mn-ea"/>
              </a:rPr>
              <a:t>04</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smtClean="0"/>
              <a:t>易错剖析</a:t>
            </a:r>
            <a:endParaRPr lang="zh-CN" altLang="en-US" sz="4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内容占位符 1"/>
          <p:cNvSpPr txBox="1"/>
          <p:nvPr/>
        </p:nvSpPr>
        <p:spPr>
          <a:xfrm>
            <a:off x="406574" y="1122895"/>
            <a:ext cx="11387979" cy="624530"/>
          </a:xfrm>
          <a:prstGeom prst="rect">
            <a:avLst/>
          </a:prstGeom>
        </p:spPr>
        <p:txBody>
          <a:bodyPr vert="horz" wrap="square" lIns="91440" tIns="45720" rIns="91440" bIns="45720" rtlCol="0">
            <a:spAutoFit/>
          </a:bodyPr>
          <a:lstStyle>
            <a:defPPr>
              <a:defRPr lang="zh-CN"/>
            </a:defPPr>
            <a:lvl1pPr marL="0" indent="720090" algn="just" defTabSz="914400" rtl="0" eaLnBrk="1" latinLnBrk="0" hangingPunct="0">
              <a:lnSpc>
                <a:spcPct val="140000"/>
              </a:lnSpc>
              <a:spcBef>
                <a:spcPct val="0"/>
              </a:spcBef>
              <a:buFontTx/>
              <a:buNone/>
              <a:tabLst>
                <a:tab pos="5560695"/>
                <a:tab pos="10046970"/>
              </a:tabLst>
              <a:defRPr sz="2800" b="1"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spcBef>
                <a:spcPct val="20000"/>
              </a:spcBef>
              <a:buFontTx/>
              <a:buNone/>
              <a:defRPr sz="2800" b="1" kern="1200">
                <a:solidFill>
                  <a:schemeClr val="tx1"/>
                </a:solidFill>
                <a:latin typeface="+mn-lt"/>
                <a:ea typeface="+mn-ea"/>
                <a:cs typeface="+mn-cs"/>
              </a:defRPr>
            </a:lvl2pPr>
            <a:lvl3pPr marL="914400" indent="0" algn="l" defTabSz="914400" rtl="0" eaLnBrk="1" latinLnBrk="0" hangingPunct="1">
              <a:spcBef>
                <a:spcPct val="20000"/>
              </a:spcBef>
              <a:buFontTx/>
              <a:buNone/>
              <a:defRPr sz="2800" b="1" kern="1200">
                <a:solidFill>
                  <a:schemeClr val="tx1"/>
                </a:solidFill>
                <a:latin typeface="+mn-lt"/>
                <a:ea typeface="+mn-ea"/>
                <a:cs typeface="+mn-cs"/>
              </a:defRPr>
            </a:lvl3pPr>
            <a:lvl4pPr marL="1371600" indent="0" algn="l" defTabSz="914400" rtl="0" eaLnBrk="1" latinLnBrk="0" hangingPunct="1">
              <a:spcBef>
                <a:spcPct val="20000"/>
              </a:spcBef>
              <a:buFontTx/>
              <a:buNone/>
              <a:defRPr sz="2800" b="1" kern="1200">
                <a:solidFill>
                  <a:schemeClr val="tx1"/>
                </a:solidFill>
                <a:latin typeface="+mn-lt"/>
                <a:ea typeface="+mn-ea"/>
                <a:cs typeface="+mn-cs"/>
              </a:defRPr>
            </a:lvl4pPr>
            <a:lvl5pPr marL="1828800" indent="0" algn="l" defTabSz="914400" rtl="0" eaLnBrk="1" latinLnBrk="0" hangingPunct="1">
              <a:spcBef>
                <a:spcPct val="20000"/>
              </a:spcBef>
              <a:buFontTx/>
              <a:buNone/>
              <a:defRPr sz="28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180975"/>
            <a:r>
              <a:rPr lang="zh-CN" altLang="en-US" b="0" smtClean="0">
                <a:solidFill>
                  <a:schemeClr val="bg1"/>
                </a:solidFill>
                <a:latin typeface="黑体" panose="02010609060101010101" pitchFamily="2" charset="-122"/>
                <a:ea typeface="黑体" panose="02010609060101010101" pitchFamily="2" charset="-122"/>
              </a:rPr>
              <a:t>特别提醒</a:t>
            </a:r>
            <a:endParaRPr lang="zh-CN" altLang="en-US" b="0">
              <a:solidFill>
                <a:schemeClr val="bg1"/>
              </a:solidFill>
              <a:latin typeface="黑体" panose="02010609060101010101" pitchFamily="2" charset="-122"/>
              <a:ea typeface="黑体" panose="02010609060101010101" pitchFamily="2" charset="-122"/>
            </a:endParaRPr>
          </a:p>
        </p:txBody>
      </p:sp>
      <p:grpSp>
        <p:nvGrpSpPr>
          <p:cNvPr id="6" name="组合 5"/>
          <p:cNvGrpSpPr/>
          <p:nvPr/>
        </p:nvGrpSpPr>
        <p:grpSpPr>
          <a:xfrm>
            <a:off x="776686" y="349521"/>
            <a:ext cx="3044200" cy="1085148"/>
            <a:chOff x="2903735" y="2367977"/>
            <a:chExt cx="7108938" cy="2016177"/>
          </a:xfrm>
        </p:grpSpPr>
        <p:pic>
          <p:nvPicPr>
            <p:cNvPr id="7" name="图片 492546" descr="栏目B"/>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65749" y="2609031"/>
              <a:ext cx="5846924" cy="154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92547" descr="栏目A"/>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03735" y="2367977"/>
              <a:ext cx="2264892" cy="201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492548"/>
            <p:cNvSpPr txBox="1">
              <a:spLocks noChangeArrowheads="1"/>
            </p:cNvSpPr>
            <p:nvPr/>
          </p:nvSpPr>
          <p:spPr bwMode="auto">
            <a:xfrm>
              <a:off x="5087094" y="2901875"/>
              <a:ext cx="4752528" cy="85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stStyle>
            <a:p>
              <a:pPr algn="ctr" eaLnBrk="0" hangingPunct="0"/>
              <a:r>
                <a:rPr lang="zh-CN" altLang="en-US" sz="2800" b="1" smtClean="0">
                  <a:solidFill>
                    <a:schemeClr val="tx1"/>
                  </a:solidFill>
                  <a:latin typeface="Times New Roman" panose="02020603050405020304" pitchFamily="18" charset="0"/>
                  <a:ea typeface="黑体" panose="02010609060101010101" pitchFamily="2" charset="-122"/>
                  <a:cs typeface="Times New Roman" panose="02020603050405020304" pitchFamily="18" charset="0"/>
                </a:rPr>
                <a:t>特别提醒</a:t>
              </a:r>
              <a:endParaRPr lang="zh-CN" altLang="en-US" sz="2800" b="1">
                <a:solidFill>
                  <a:schemeClr val="tx1"/>
                </a:solidFill>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10" name="图片 492549" descr="Application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680388" y="2655161"/>
              <a:ext cx="1090099" cy="109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文本框 4"/>
          <p:cNvSpPr txBox="1"/>
          <p:nvPr/>
        </p:nvSpPr>
        <p:spPr>
          <a:xfrm>
            <a:off x="1711647" y="1254234"/>
            <a:ext cx="9854277" cy="6678751"/>
          </a:xfrm>
          <a:prstGeom prst="rect">
            <a:avLst/>
          </a:prstGeom>
          <a:noFill/>
        </p:spPr>
        <p:txBody>
          <a:bodyPr wrap="square" rtlCol="0">
            <a:spAutoFit/>
          </a:bodyPr>
          <a:lstStyle>
            <a:defPPr>
              <a:defRPr lang="zh-CN"/>
            </a:defPPr>
          </a:lstStyle>
          <a:p>
            <a:r>
              <a:rPr lang="zh-CN" altLang="en-US" sz="2000">
                <a:latin typeface="宋体" panose="02010600030101010101" pitchFamily="2" charset="-122"/>
                <a:ea typeface="宋体" panose="02010600030101010101" pitchFamily="2" charset="-122"/>
              </a:rPr>
              <a:t>实验方案的设计</a:t>
            </a:r>
          </a:p>
          <a:p>
            <a:r>
              <a:rPr lang="en-US" altLang="zh-CN" sz="200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．基本要求</a:t>
            </a:r>
          </a:p>
          <a:p>
            <a:r>
              <a:rPr lang="en-US" altLang="zh-CN" sz="200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科学性：实验原理、实验方法和操作过程必须科学、严谨、合理。</a:t>
            </a:r>
          </a:p>
          <a:p>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可行性：切实可行，所选用的药品、仪器、设备和方法等在中学现有的实验条件下能得到满足</a:t>
            </a:r>
            <a:r>
              <a:rPr lang="zh-CN" altLang="en-US" sz="2000" smtClean="0">
                <a:latin typeface="宋体" panose="02010600030101010101" pitchFamily="2" charset="-122"/>
                <a:ea typeface="宋体" panose="02010600030101010101" pitchFamily="2" charset="-122"/>
              </a:rPr>
              <a:t>。</a:t>
            </a:r>
            <a:endParaRPr lang="en-US" altLang="zh-CN" sz="2000" smtClean="0">
              <a:latin typeface="宋体" panose="02010600030101010101" pitchFamily="2" charset="-122"/>
              <a:ea typeface="宋体" panose="02010600030101010101" pitchFamily="2" charset="-122"/>
            </a:endParaRPr>
          </a:p>
          <a:p>
            <a:r>
              <a:rPr lang="en-US" altLang="zh-CN" sz="2000">
                <a:latin typeface="宋体" panose="02010600030101010101" pitchFamily="2" charset="-122"/>
                <a:ea typeface="宋体" panose="02010600030101010101" pitchFamily="2" charset="-122"/>
              </a:rPr>
              <a:t>(3)</a:t>
            </a:r>
            <a:r>
              <a:rPr lang="zh-CN" altLang="en-US" sz="2000">
                <a:latin typeface="宋体" panose="02010600030101010101" pitchFamily="2" charset="-122"/>
                <a:ea typeface="宋体" panose="02010600030101010101" pitchFamily="2" charset="-122"/>
              </a:rPr>
              <a:t>安全性：设计实验时，应尽量避免使用有毒药品和进行有一定危险性的实验操作。</a:t>
            </a:r>
          </a:p>
          <a:p>
            <a:r>
              <a:rPr lang="en-US" altLang="zh-CN" sz="2000">
                <a:latin typeface="宋体" panose="02010600030101010101" pitchFamily="2" charset="-122"/>
                <a:ea typeface="宋体" panose="02010600030101010101" pitchFamily="2" charset="-122"/>
              </a:rPr>
              <a:t>(4)</a:t>
            </a:r>
            <a:r>
              <a:rPr lang="zh-CN" altLang="en-US" sz="2000">
                <a:latin typeface="宋体" panose="02010600030101010101" pitchFamily="2" charset="-122"/>
                <a:ea typeface="宋体" panose="02010600030101010101" pitchFamily="2" charset="-122"/>
              </a:rPr>
              <a:t>简约性：实验方案设计要求操作简便、装置简单、实验现象明显。</a:t>
            </a:r>
          </a:p>
          <a:p>
            <a:r>
              <a:rPr lang="en-US" altLang="zh-CN" sz="2000">
                <a:latin typeface="宋体" panose="02010600030101010101" pitchFamily="2" charset="-122"/>
                <a:ea typeface="宋体" panose="02010600030101010101" pitchFamily="2" charset="-122"/>
              </a:rPr>
              <a:t>(5)</a:t>
            </a:r>
            <a:r>
              <a:rPr lang="zh-CN" altLang="en-US" sz="2000">
                <a:latin typeface="宋体" panose="02010600030101010101" pitchFamily="2" charset="-122"/>
                <a:ea typeface="宋体" panose="02010600030101010101" pitchFamily="2" charset="-122"/>
              </a:rPr>
              <a:t>创新性：有创新意识</a:t>
            </a:r>
            <a:r>
              <a:rPr lang="zh-CN" altLang="en-US" sz="2000" smtClean="0">
                <a:latin typeface="宋体" panose="02010600030101010101" pitchFamily="2" charset="-122"/>
                <a:ea typeface="宋体" panose="02010600030101010101" pitchFamily="2" charset="-122"/>
              </a:rPr>
              <a:t>。</a:t>
            </a:r>
            <a:endParaRPr lang="en-US" altLang="zh-CN" sz="2000" smtClean="0">
              <a:latin typeface="宋体" panose="02010600030101010101" pitchFamily="2" charset="-122"/>
              <a:ea typeface="宋体" panose="02010600030101010101" pitchFamily="2" charset="-122"/>
            </a:endParaRPr>
          </a:p>
          <a:p>
            <a:r>
              <a:rPr lang="en-US" altLang="zh-CN" sz="2000" smtClean="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．设计思路和方法</a:t>
            </a:r>
          </a:p>
          <a:p>
            <a:r>
              <a:rPr lang="en-US" altLang="zh-CN" sz="200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设计思路</a:t>
            </a:r>
          </a:p>
          <a:p>
            <a:r>
              <a:rPr lang="zh-CN" altLang="en-US" sz="2000">
                <a:latin typeface="宋体" panose="02010600030101010101" pitchFamily="2" charset="-122"/>
                <a:ea typeface="宋体" panose="02010600030101010101" pitchFamily="2" charset="-122"/>
              </a:rPr>
              <a:t>①明确实验目的和实验原理</a:t>
            </a:r>
            <a:r>
              <a:rPr lang="en-US" altLang="zh-CN" sz="2000">
                <a:latin typeface="宋体" panose="02010600030101010101" pitchFamily="2" charset="-122"/>
                <a:ea typeface="宋体" panose="02010600030101010101" pitchFamily="2" charset="-122"/>
              </a:rPr>
              <a:t>——</a:t>
            </a:r>
            <a:r>
              <a:rPr lang="zh-CN" altLang="en-US" sz="2000">
                <a:latin typeface="宋体" panose="02010600030101010101" pitchFamily="2" charset="-122"/>
                <a:ea typeface="宋体" panose="02010600030101010101" pitchFamily="2" charset="-122"/>
              </a:rPr>
              <a:t>明确实验的目的，弄清题给信息。</a:t>
            </a:r>
          </a:p>
          <a:p>
            <a:r>
              <a:rPr lang="zh-CN" altLang="en-US" sz="2000">
                <a:latin typeface="宋体" panose="02010600030101010101" pitchFamily="2" charset="-122"/>
                <a:ea typeface="宋体" panose="02010600030101010101" pitchFamily="2" charset="-122"/>
              </a:rPr>
              <a:t>②选择仪器和药品</a:t>
            </a:r>
            <a:r>
              <a:rPr lang="en-US" altLang="zh-CN" sz="2000">
                <a:latin typeface="宋体" panose="02010600030101010101" pitchFamily="2" charset="-122"/>
                <a:ea typeface="宋体" panose="02010600030101010101" pitchFamily="2" charset="-122"/>
              </a:rPr>
              <a:t>——</a:t>
            </a:r>
            <a:r>
              <a:rPr lang="zh-CN" altLang="en-US" sz="2000">
                <a:latin typeface="宋体" panose="02010600030101010101" pitchFamily="2" charset="-122"/>
                <a:ea typeface="宋体" panose="02010600030101010101" pitchFamily="2" charset="-122"/>
              </a:rPr>
              <a:t>选择合理的化学仪器和药品。</a:t>
            </a:r>
          </a:p>
          <a:p>
            <a:r>
              <a:rPr lang="zh-CN" altLang="en-US" sz="2000">
                <a:latin typeface="宋体" panose="02010600030101010101" pitchFamily="2" charset="-122"/>
                <a:ea typeface="宋体" panose="02010600030101010101" pitchFamily="2" charset="-122"/>
              </a:rPr>
              <a:t>③设计装置和步骤</a:t>
            </a:r>
            <a:r>
              <a:rPr lang="en-US" altLang="zh-CN" sz="2000">
                <a:latin typeface="宋体" panose="02010600030101010101" pitchFamily="2" charset="-122"/>
                <a:ea typeface="宋体" panose="02010600030101010101" pitchFamily="2" charset="-122"/>
              </a:rPr>
              <a:t>——</a:t>
            </a:r>
            <a:r>
              <a:rPr lang="zh-CN" altLang="en-US" sz="2000">
                <a:latin typeface="宋体" panose="02010600030101010101" pitchFamily="2" charset="-122"/>
                <a:ea typeface="宋体" panose="02010600030101010101" pitchFamily="2" charset="-122"/>
              </a:rPr>
              <a:t>设计出合理的实验装置和实验操作步骤。</a:t>
            </a:r>
          </a:p>
          <a:p>
            <a:r>
              <a:rPr lang="zh-CN" altLang="en-US" sz="2000">
                <a:latin typeface="宋体" panose="02010600030101010101" pitchFamily="2" charset="-122"/>
                <a:ea typeface="宋体" panose="02010600030101010101" pitchFamily="2" charset="-122"/>
              </a:rPr>
              <a:t>④记录现象和数据</a:t>
            </a:r>
            <a:r>
              <a:rPr lang="en-US" altLang="zh-CN" sz="2000">
                <a:latin typeface="宋体" panose="02010600030101010101" pitchFamily="2" charset="-122"/>
                <a:ea typeface="宋体" panose="02010600030101010101" pitchFamily="2" charset="-122"/>
              </a:rPr>
              <a:t>——</a:t>
            </a:r>
            <a:r>
              <a:rPr lang="zh-CN" altLang="en-US" sz="2000">
                <a:latin typeface="宋体" panose="02010600030101010101" pitchFamily="2" charset="-122"/>
                <a:ea typeface="宋体" panose="02010600030101010101" pitchFamily="2" charset="-122"/>
              </a:rPr>
              <a:t>全面、及时、准确地记录实验过程中的现象和数据。</a:t>
            </a:r>
          </a:p>
          <a:p>
            <a:r>
              <a:rPr lang="zh-CN" altLang="en-US" sz="2000">
                <a:latin typeface="宋体" panose="02010600030101010101" pitchFamily="2" charset="-122"/>
                <a:ea typeface="宋体" panose="02010600030101010101" pitchFamily="2" charset="-122"/>
              </a:rPr>
              <a:t>⑥分析得出结论</a:t>
            </a:r>
            <a:r>
              <a:rPr lang="en-US" altLang="zh-CN" sz="2000">
                <a:latin typeface="宋体" panose="02010600030101010101" pitchFamily="2" charset="-122"/>
                <a:ea typeface="宋体" panose="02010600030101010101" pitchFamily="2" charset="-122"/>
              </a:rPr>
              <a:t>——</a:t>
            </a:r>
            <a:r>
              <a:rPr lang="zh-CN" altLang="en-US" sz="2000">
                <a:latin typeface="宋体" panose="02010600030101010101" pitchFamily="2" charset="-122"/>
                <a:ea typeface="宋体" panose="02010600030101010101" pitchFamily="2" charset="-122"/>
              </a:rPr>
              <a:t>根据实验观察到的现象和记录的数据，通过分析、计算、推理等，得出正确的结论。</a:t>
            </a:r>
          </a:p>
          <a:p>
            <a:endParaRPr lang="zh-CN" altLang="en-US" sz="2000">
              <a:latin typeface="宋体" panose="02010600030101010101" pitchFamily="2" charset="-122"/>
              <a:ea typeface="宋体" panose="02010600030101010101" pitchFamily="2" charset="-122"/>
            </a:endParaRPr>
          </a:p>
          <a:p>
            <a:endParaRPr lang="zh-CN" altLang="en-US" sz="2000">
              <a:latin typeface="宋体" panose="02010600030101010101" pitchFamily="2" charset="-122"/>
              <a:ea typeface="宋体" panose="02010600030101010101" pitchFamily="2" charset="-122"/>
            </a:endParaRPr>
          </a:p>
          <a:p>
            <a:endParaRPr lang="zh-CN" altLang="en-US" sz="2000">
              <a:latin typeface="宋体" panose="02010600030101010101" pitchFamily="2" charset="-122"/>
              <a:ea typeface="宋体" panose="02010600030101010101" pitchFamily="2" charset="-122"/>
            </a:endParaRPr>
          </a:p>
          <a:p>
            <a:pPr>
              <a:lnSpc>
                <a:spcPct val="150000"/>
              </a:lnSpc>
            </a:pPr>
            <a:endParaRPr lang="zh-CN" altLang="en-US" sz="2000">
              <a:latin typeface="宋体" panose="02010600030101010101" pitchFamily="2" charset="-122"/>
              <a:ea typeface="宋体" panose="02010600030101010101" pitchFamily="2" charset="-122"/>
            </a:endParaRPr>
          </a:p>
          <a:p>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内容占位符 1"/>
          <p:cNvSpPr txBox="1"/>
          <p:nvPr/>
        </p:nvSpPr>
        <p:spPr>
          <a:xfrm>
            <a:off x="406574" y="1122895"/>
            <a:ext cx="11387979" cy="694055"/>
          </a:xfrm>
          <a:prstGeom prst="rect">
            <a:avLst/>
          </a:prstGeom>
        </p:spPr>
        <p:txBody>
          <a:bodyPr vert="horz" wrap="square" lIns="91440" tIns="45720" rIns="91440" bIns="45720" rtlCol="0">
            <a:spAutoFit/>
          </a:bodyPr>
          <a:lstStyle>
            <a:defPPr>
              <a:defRPr lang="zh-CN"/>
            </a:defPPr>
            <a:lvl1pPr marL="0" indent="720090" algn="just" defTabSz="914400" rtl="0" eaLnBrk="1" latinLnBrk="0" hangingPunct="0">
              <a:lnSpc>
                <a:spcPct val="140000"/>
              </a:lnSpc>
              <a:spcBef>
                <a:spcPct val="0"/>
              </a:spcBef>
              <a:buFontTx/>
              <a:buNone/>
              <a:tabLst>
                <a:tab pos="5560695"/>
                <a:tab pos="10046970"/>
              </a:tabLst>
              <a:defRPr sz="2800" b="1"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spcBef>
                <a:spcPct val="20000"/>
              </a:spcBef>
              <a:buFontTx/>
              <a:buNone/>
              <a:defRPr sz="2800" b="1" kern="1200">
                <a:solidFill>
                  <a:schemeClr val="tx1"/>
                </a:solidFill>
                <a:latin typeface="+mn-lt"/>
                <a:ea typeface="+mn-ea"/>
                <a:cs typeface="+mn-cs"/>
              </a:defRPr>
            </a:lvl2pPr>
            <a:lvl3pPr marL="914400" indent="0" algn="l" defTabSz="914400" rtl="0" eaLnBrk="1" latinLnBrk="0" hangingPunct="1">
              <a:spcBef>
                <a:spcPct val="20000"/>
              </a:spcBef>
              <a:buFontTx/>
              <a:buNone/>
              <a:defRPr sz="2800" b="1" kern="1200">
                <a:solidFill>
                  <a:schemeClr val="tx1"/>
                </a:solidFill>
                <a:latin typeface="+mn-lt"/>
                <a:ea typeface="+mn-ea"/>
                <a:cs typeface="+mn-cs"/>
              </a:defRPr>
            </a:lvl3pPr>
            <a:lvl4pPr marL="1371600" indent="0" algn="l" defTabSz="914400" rtl="0" eaLnBrk="1" latinLnBrk="0" hangingPunct="1">
              <a:spcBef>
                <a:spcPct val="20000"/>
              </a:spcBef>
              <a:buFontTx/>
              <a:buNone/>
              <a:defRPr sz="2800" b="1" kern="1200">
                <a:solidFill>
                  <a:schemeClr val="tx1"/>
                </a:solidFill>
                <a:latin typeface="+mn-lt"/>
                <a:ea typeface="+mn-ea"/>
                <a:cs typeface="+mn-cs"/>
              </a:defRPr>
            </a:lvl4pPr>
            <a:lvl5pPr marL="1828800" indent="0" algn="l" defTabSz="914400" rtl="0" eaLnBrk="1" latinLnBrk="0" hangingPunct="1">
              <a:spcBef>
                <a:spcPct val="20000"/>
              </a:spcBef>
              <a:buFontTx/>
              <a:buNone/>
              <a:defRPr sz="28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180975"/>
            <a:r>
              <a:rPr lang="zh-CN" altLang="en-US" b="0" smtClean="0">
                <a:solidFill>
                  <a:schemeClr val="bg1"/>
                </a:solidFill>
                <a:latin typeface="黑体" panose="02010609060101010101" pitchFamily="2" charset="-122"/>
                <a:ea typeface="黑体" panose="02010609060101010101" pitchFamily="2" charset="-122"/>
              </a:rPr>
              <a:t>特别提醒</a:t>
            </a:r>
            <a:endParaRPr lang="zh-CN" altLang="en-US" b="0">
              <a:solidFill>
                <a:schemeClr val="bg1"/>
              </a:solidFill>
              <a:latin typeface="黑体" panose="02010609060101010101" pitchFamily="2" charset="-122"/>
              <a:ea typeface="黑体" panose="02010609060101010101" pitchFamily="2" charset="-122"/>
            </a:endParaRPr>
          </a:p>
        </p:txBody>
      </p:sp>
      <p:grpSp>
        <p:nvGrpSpPr>
          <p:cNvPr id="6" name="组合 5"/>
          <p:cNvGrpSpPr/>
          <p:nvPr/>
        </p:nvGrpSpPr>
        <p:grpSpPr>
          <a:xfrm>
            <a:off x="776686" y="349521"/>
            <a:ext cx="3044200" cy="1085148"/>
            <a:chOff x="2903735" y="2367977"/>
            <a:chExt cx="7108938" cy="2016177"/>
          </a:xfrm>
        </p:grpSpPr>
        <p:pic>
          <p:nvPicPr>
            <p:cNvPr id="7" name="图片 492546" descr="栏目B"/>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65749" y="2609031"/>
              <a:ext cx="5846924" cy="154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92547" descr="栏目A"/>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03735" y="2367977"/>
              <a:ext cx="2264892" cy="201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492548"/>
            <p:cNvSpPr txBox="1">
              <a:spLocks noChangeArrowheads="1"/>
            </p:cNvSpPr>
            <p:nvPr/>
          </p:nvSpPr>
          <p:spPr bwMode="auto">
            <a:xfrm>
              <a:off x="5087094" y="2901875"/>
              <a:ext cx="4752528" cy="85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stStyle>
            <a:p>
              <a:pPr algn="ctr" eaLnBrk="0" hangingPunct="0"/>
              <a:r>
                <a:rPr lang="zh-CN" altLang="en-US" sz="2800" b="1" smtClean="0">
                  <a:solidFill>
                    <a:schemeClr val="tx1"/>
                  </a:solidFill>
                  <a:latin typeface="Times New Roman" panose="02020603050405020304" pitchFamily="18" charset="0"/>
                  <a:ea typeface="黑体" panose="02010609060101010101" pitchFamily="2" charset="-122"/>
                  <a:cs typeface="Times New Roman" panose="02020603050405020304" pitchFamily="18" charset="0"/>
                </a:rPr>
                <a:t>特别提醒</a:t>
              </a:r>
              <a:endParaRPr lang="zh-CN" altLang="en-US" sz="2800" b="1">
                <a:solidFill>
                  <a:schemeClr val="tx1"/>
                </a:solidFill>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10" name="图片 492549" descr="Application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680388" y="2655161"/>
              <a:ext cx="1090099" cy="109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文本框 4"/>
          <p:cNvSpPr txBox="1"/>
          <p:nvPr/>
        </p:nvSpPr>
        <p:spPr>
          <a:xfrm>
            <a:off x="1576070" y="1306592"/>
            <a:ext cx="9854277" cy="7077710"/>
          </a:xfrm>
          <a:prstGeom prst="rect">
            <a:avLst/>
          </a:prstGeom>
          <a:noFill/>
        </p:spPr>
        <p:txBody>
          <a:bodyPr wrap="square" rtlCol="0">
            <a:spAutoFit/>
          </a:bodyPr>
          <a:lstStyle>
            <a:defPPr>
              <a:defRPr lang="zh-CN"/>
            </a:defPPr>
          </a:lstStyle>
          <a:p>
            <a:r>
              <a:rPr lang="en-US" altLang="zh-CN" sz="2000" smtClean="0">
                <a:latin typeface="宋体" panose="02010600030101010101" pitchFamily="2" charset="-122"/>
                <a:ea typeface="宋体" panose="02010600030101010101" pitchFamily="2" charset="-122"/>
              </a:rPr>
              <a:t>(</a:t>
            </a:r>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方法</a:t>
            </a:r>
          </a:p>
          <a:p>
            <a:r>
              <a:rPr lang="zh-CN" altLang="en-US" sz="2000">
                <a:latin typeface="宋体" panose="02010600030101010101" pitchFamily="2" charset="-122"/>
                <a:ea typeface="宋体" panose="02010600030101010101" pitchFamily="2" charset="-122"/>
              </a:rPr>
              <a:t>①对比法。</a:t>
            </a:r>
          </a:p>
          <a:p>
            <a:r>
              <a:rPr lang="zh-CN" altLang="en-US" sz="2000">
                <a:latin typeface="宋体" panose="02010600030101010101" pitchFamily="2" charset="-122"/>
                <a:ea typeface="宋体" panose="02010600030101010101" pitchFamily="2" charset="-122"/>
              </a:rPr>
              <a:t>②控制变量法：需设置对照组和实验组，两组只有一个条件不相同，除该条件外其余条件均相同；控制变量法在实验数据表格上的反映为某两次实验只有一个条件不相同，若两次实验结果不同，则与该条件有关，否则无关</a:t>
            </a:r>
            <a:r>
              <a:rPr lang="zh-CN" altLang="en-US" sz="2000" smtClean="0">
                <a:latin typeface="宋体" panose="02010600030101010101" pitchFamily="2" charset="-122"/>
                <a:ea typeface="宋体" panose="02010600030101010101" pitchFamily="2" charset="-122"/>
              </a:rPr>
              <a:t>。</a:t>
            </a:r>
            <a:endParaRPr lang="en-US" altLang="zh-CN" sz="2000" smtClean="0">
              <a:latin typeface="宋体" panose="02010600030101010101" pitchFamily="2" charset="-122"/>
              <a:ea typeface="宋体" panose="02010600030101010101" pitchFamily="2" charset="-122"/>
            </a:endParaRPr>
          </a:p>
          <a:p>
            <a:r>
              <a:rPr lang="zh-CN" altLang="en-US" sz="2000">
                <a:latin typeface="宋体" panose="02010600030101010101" pitchFamily="2" charset="-122"/>
                <a:ea typeface="宋体" panose="02010600030101010101" pitchFamily="2" charset="-122"/>
              </a:rPr>
              <a:t>实验方案的评价</a:t>
            </a:r>
          </a:p>
          <a:p>
            <a:r>
              <a:rPr lang="en-US" altLang="zh-CN" sz="2000" smtClean="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．可行性</a:t>
            </a:r>
          </a:p>
          <a:p>
            <a:r>
              <a:rPr lang="en-US" altLang="zh-CN" sz="200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实验方案在理论上是否科学、合理。</a:t>
            </a:r>
          </a:p>
          <a:p>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在满足安全性的前提下，实验操作是否简单易行。</a:t>
            </a:r>
          </a:p>
          <a:p>
            <a:r>
              <a:rPr lang="en-US" altLang="zh-CN" sz="2000">
                <a:latin typeface="宋体" panose="02010600030101010101" pitchFamily="2" charset="-122"/>
                <a:ea typeface="宋体" panose="02010600030101010101" pitchFamily="2" charset="-122"/>
              </a:rPr>
              <a:t>(3)</a:t>
            </a:r>
            <a:r>
              <a:rPr lang="zh-CN" altLang="en-US" sz="2000">
                <a:latin typeface="宋体" panose="02010600030101010101" pitchFamily="2" charset="-122"/>
                <a:ea typeface="宋体" panose="02010600030101010101" pitchFamily="2" charset="-122"/>
              </a:rPr>
              <a:t>实验结果是否与实验目的一致</a:t>
            </a:r>
            <a:r>
              <a:rPr lang="zh-CN" altLang="en-US" sz="2000" smtClean="0">
                <a:latin typeface="宋体" panose="02010600030101010101" pitchFamily="2" charset="-122"/>
                <a:ea typeface="宋体" panose="02010600030101010101" pitchFamily="2" charset="-122"/>
              </a:rPr>
              <a:t>。</a:t>
            </a:r>
            <a:endParaRPr lang="en-US" altLang="zh-CN" sz="2000" smtClean="0">
              <a:latin typeface="宋体" panose="02010600030101010101" pitchFamily="2" charset="-122"/>
              <a:ea typeface="宋体" panose="02010600030101010101" pitchFamily="2" charset="-122"/>
            </a:endParaRPr>
          </a:p>
          <a:p>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．绿色化</a:t>
            </a:r>
          </a:p>
          <a:p>
            <a:r>
              <a:rPr lang="en-US" altLang="zh-CN" sz="200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原料是否易得、安全、无毒。</a:t>
            </a:r>
          </a:p>
          <a:p>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原料利用率和生成物的产率是否较高。</a:t>
            </a:r>
          </a:p>
          <a:p>
            <a:r>
              <a:rPr lang="en-US" altLang="zh-CN" sz="2000">
                <a:latin typeface="宋体" panose="02010600030101010101" pitchFamily="2" charset="-122"/>
                <a:ea typeface="宋体" panose="02010600030101010101" pitchFamily="2" charset="-122"/>
              </a:rPr>
              <a:t>(3)</a:t>
            </a:r>
            <a:r>
              <a:rPr lang="zh-CN" altLang="en-US" sz="2000">
                <a:latin typeface="宋体" panose="02010600030101010101" pitchFamily="2" charset="-122"/>
                <a:ea typeface="宋体" panose="02010600030101010101" pitchFamily="2" charset="-122"/>
              </a:rPr>
              <a:t>从环境角度考虑，是否会给环境造成污染。</a:t>
            </a:r>
          </a:p>
          <a:p>
            <a:r>
              <a:rPr lang="en-US" altLang="zh-CN" sz="2000">
                <a:latin typeface="宋体" panose="02010600030101010101" pitchFamily="2" charset="-122"/>
                <a:ea typeface="宋体" panose="02010600030101010101" pitchFamily="2" charset="-122"/>
              </a:rPr>
              <a:t>3</a:t>
            </a:r>
            <a:r>
              <a:rPr lang="zh-CN" altLang="en-US" sz="2000">
                <a:latin typeface="宋体" panose="02010600030101010101" pitchFamily="2" charset="-122"/>
                <a:ea typeface="宋体" panose="02010600030101010101" pitchFamily="2" charset="-122"/>
              </a:rPr>
              <a:t>．经济性：从经济角度评价，是否节约试剂、低成本和高产品质量。</a:t>
            </a:r>
          </a:p>
          <a:p>
            <a:endParaRPr lang="zh-CN" altLang="en-US" sz="2000">
              <a:latin typeface="宋体" panose="02010600030101010101" pitchFamily="2" charset="-122"/>
              <a:ea typeface="宋体" panose="02010600030101010101" pitchFamily="2" charset="-122"/>
            </a:endParaRPr>
          </a:p>
          <a:p>
            <a:endParaRPr lang="zh-CN" altLang="en-US" sz="2000">
              <a:latin typeface="宋体" panose="02010600030101010101" pitchFamily="2" charset="-122"/>
              <a:ea typeface="宋体" panose="02010600030101010101" pitchFamily="2" charset="-122"/>
            </a:endParaRPr>
          </a:p>
          <a:p>
            <a:endParaRPr lang="zh-CN" altLang="en-US" sz="2000">
              <a:latin typeface="宋体" panose="02010600030101010101" pitchFamily="2" charset="-122"/>
              <a:ea typeface="宋体" panose="02010600030101010101" pitchFamily="2" charset="-122"/>
            </a:endParaRPr>
          </a:p>
          <a:p>
            <a:endParaRPr lang="zh-CN" altLang="en-US" sz="2000">
              <a:latin typeface="宋体" panose="02010600030101010101" pitchFamily="2" charset="-122"/>
              <a:ea typeface="宋体" panose="02010600030101010101" pitchFamily="2" charset="-122"/>
            </a:endParaRPr>
          </a:p>
          <a:p>
            <a:endParaRPr lang="zh-CN" altLang="en-US" sz="2800">
              <a:latin typeface="宋体" panose="02010600030101010101" pitchFamily="2" charset="-122"/>
              <a:ea typeface="宋体" panose="02010600030101010101" pitchFamily="2" charset="-122"/>
            </a:endParaRPr>
          </a:p>
          <a:p>
            <a:endParaRPr lang="zh-CN" altLang="en-US" sz="2800">
              <a:latin typeface="宋体" panose="02010600030101010101" pitchFamily="2" charset="-122"/>
              <a:ea typeface="宋体" panose="02010600030101010101" pitchFamily="2" charset="-122"/>
            </a:endParaRPr>
          </a:p>
          <a:p>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05</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 name="图片 9"/>
          <p:cNvPicPr>
            <a:picLocks noChangeAspect="1"/>
          </p:cNvPicPr>
          <p:nvPr/>
        </p:nvPicPr>
        <p:blipFill>
          <a:blip r:embed="rId2"/>
          <a:stretch>
            <a:fillRect/>
          </a:stretch>
        </p:blipFill>
        <p:spPr>
          <a:xfrm>
            <a:off x="939447" y="550968"/>
            <a:ext cx="1914525" cy="676275"/>
          </a:xfrm>
          <a:prstGeom prst="rect">
            <a:avLst/>
          </a:prstGeom>
        </p:spPr>
      </p:pic>
      <p:sp>
        <p:nvSpPr>
          <p:cNvPr id="2" name="文本框 1"/>
          <p:cNvSpPr txBox="1"/>
          <p:nvPr/>
        </p:nvSpPr>
        <p:spPr>
          <a:xfrm>
            <a:off x="1194717" y="1015788"/>
            <a:ext cx="10099040" cy="646331"/>
          </a:xfrm>
          <a:prstGeom prst="rect">
            <a:avLst/>
          </a:prstGeom>
          <a:noFill/>
        </p:spPr>
        <p:txBody>
          <a:bodyPr wrap="square" rtlCol="0">
            <a:spAutoFit/>
          </a:bodyPr>
          <a:lstStyle>
            <a:defPPr>
              <a:defRPr lang="zh-CN"/>
            </a:defPPr>
          </a:lstStyle>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1.</a:t>
            </a:r>
            <a:r>
              <a:rPr lang="zh-CN" altLang="en-US" sz="2400" b="1">
                <a:latin typeface="宋体" panose="02010600030101010101" pitchFamily="2" charset="-122"/>
                <a:ea typeface="宋体" panose="02010600030101010101" pitchFamily="2" charset="-122"/>
                <a:cs typeface="宋体" panose="02010600030101010101" pitchFamily="2" charset="-122"/>
              </a:rPr>
              <a:t> （</a:t>
            </a:r>
            <a:r>
              <a:rPr lang="en-US" altLang="zh-CN" sz="2400" b="1">
                <a:latin typeface="宋体" panose="02010600030101010101" pitchFamily="2" charset="-122"/>
                <a:ea typeface="宋体" panose="02010600030101010101" pitchFamily="2" charset="-122"/>
                <a:cs typeface="宋体" panose="02010600030101010101" pitchFamily="2" charset="-122"/>
              </a:rPr>
              <a:t>2021•</a:t>
            </a:r>
            <a:r>
              <a:rPr lang="zh-CN" altLang="en-US" sz="2400" b="1">
                <a:latin typeface="宋体" panose="02010600030101010101" pitchFamily="2" charset="-122"/>
                <a:ea typeface="宋体" panose="02010600030101010101" pitchFamily="2" charset="-122"/>
                <a:cs typeface="宋体" panose="02010600030101010101" pitchFamily="2" charset="-122"/>
              </a:rPr>
              <a:t>云南）下列实验方案错误的是（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7156500" y="1077968"/>
            <a:ext cx="274320" cy="523220"/>
          </a:xfrm>
          <a:prstGeom prst="rect">
            <a:avLst/>
          </a:prstGeom>
          <a:noFill/>
        </p:spPr>
        <p:txBody>
          <a:bodyPr wrap="square" rtlCol="0">
            <a:spAutoFit/>
          </a:bodyPr>
          <a:lstStyle>
            <a:defPPr>
              <a:defRPr lang="zh-CN"/>
            </a:defPPr>
          </a:lstStyle>
          <a:p>
            <a:r>
              <a:rPr lang="en-US" altLang="zh-CN" sz="2800">
                <a:solidFill>
                  <a:srgbClr val="FF0000"/>
                </a:solidFill>
              </a:rPr>
              <a:t>B</a:t>
            </a:r>
          </a:p>
        </p:txBody>
      </p:sp>
      <p:pic>
        <p:nvPicPr>
          <p:cNvPr id="4" name="图片 3"/>
          <p:cNvPicPr>
            <a:picLocks noChangeAspect="1"/>
          </p:cNvPicPr>
          <p:nvPr/>
        </p:nvPicPr>
        <p:blipFill>
          <a:blip r:embed="rId3"/>
          <a:stretch>
            <a:fillRect/>
          </a:stretch>
        </p:blipFill>
        <p:spPr>
          <a:xfrm>
            <a:off x="3534033" y="1830665"/>
            <a:ext cx="4424619" cy="413893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 name="图片 9"/>
          <p:cNvPicPr>
            <a:picLocks noChangeAspect="1"/>
          </p:cNvPicPr>
          <p:nvPr/>
        </p:nvPicPr>
        <p:blipFill>
          <a:blip r:embed="rId2"/>
          <a:stretch>
            <a:fillRect/>
          </a:stretch>
        </p:blipFill>
        <p:spPr>
          <a:xfrm>
            <a:off x="1009297" y="494453"/>
            <a:ext cx="1914525" cy="676275"/>
          </a:xfrm>
          <a:prstGeom prst="rect">
            <a:avLst/>
          </a:prstGeom>
        </p:spPr>
      </p:pic>
      <p:sp>
        <p:nvSpPr>
          <p:cNvPr id="2" name="文本框 1"/>
          <p:cNvSpPr txBox="1"/>
          <p:nvPr/>
        </p:nvSpPr>
        <p:spPr>
          <a:xfrm>
            <a:off x="1194717" y="1015788"/>
            <a:ext cx="10099040" cy="646331"/>
          </a:xfrm>
          <a:prstGeom prst="rect">
            <a:avLst/>
          </a:prstGeom>
          <a:noFill/>
        </p:spPr>
        <p:txBody>
          <a:bodyPr wrap="square" rtlCol="0">
            <a:spAutoFit/>
          </a:bodyPr>
          <a:lstStyle>
            <a:defPPr>
              <a:defRPr lang="zh-CN"/>
            </a:defPPr>
          </a:lstStyle>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2.</a:t>
            </a:r>
            <a:r>
              <a:rPr lang="zh-CN" altLang="en-US" sz="2400" b="1">
                <a:latin typeface="宋体" panose="02010600030101010101" pitchFamily="2" charset="-122"/>
                <a:ea typeface="宋体" panose="02010600030101010101" pitchFamily="2" charset="-122"/>
                <a:cs typeface="宋体" panose="02010600030101010101" pitchFamily="2" charset="-122"/>
              </a:rPr>
              <a:t> （</a:t>
            </a:r>
            <a:r>
              <a:rPr lang="en-US" altLang="zh-CN" sz="2400" b="1">
                <a:latin typeface="宋体" panose="02010600030101010101" pitchFamily="2" charset="-122"/>
                <a:ea typeface="宋体" panose="02010600030101010101" pitchFamily="2" charset="-122"/>
                <a:cs typeface="宋体" panose="02010600030101010101" pitchFamily="2" charset="-122"/>
              </a:rPr>
              <a:t>2020•</a:t>
            </a:r>
            <a:r>
              <a:rPr lang="zh-CN" altLang="en-US" sz="2400" b="1">
                <a:latin typeface="宋体" panose="02010600030101010101" pitchFamily="2" charset="-122"/>
                <a:ea typeface="宋体" panose="02010600030101010101" pitchFamily="2" charset="-122"/>
                <a:cs typeface="宋体" panose="02010600030101010101" pitchFamily="2" charset="-122"/>
              </a:rPr>
              <a:t>河池）下列实验方案能达到实验目的的是（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8713451" y="1077343"/>
            <a:ext cx="274320" cy="523220"/>
          </a:xfrm>
          <a:prstGeom prst="rect">
            <a:avLst/>
          </a:prstGeom>
          <a:noFill/>
        </p:spPr>
        <p:txBody>
          <a:bodyPr wrap="square" rtlCol="0">
            <a:spAutoFit/>
          </a:bodyPr>
          <a:lstStyle>
            <a:defPPr>
              <a:defRPr lang="zh-CN"/>
            </a:defPPr>
          </a:lstStyle>
          <a:p>
            <a:r>
              <a:rPr lang="en-US" altLang="zh-CN" sz="2800" smtClean="0">
                <a:solidFill>
                  <a:srgbClr val="FF0000"/>
                </a:solidFill>
              </a:rPr>
              <a:t>C</a:t>
            </a:r>
            <a:endParaRPr lang="en-US" altLang="zh-CN" sz="2800">
              <a:solidFill>
                <a:srgbClr val="FF0000"/>
              </a:solidFill>
            </a:endParaRPr>
          </a:p>
        </p:txBody>
      </p:sp>
      <p:pic>
        <p:nvPicPr>
          <p:cNvPr id="5" name="图片 4"/>
          <p:cNvPicPr>
            <a:picLocks noChangeAspect="1"/>
          </p:cNvPicPr>
          <p:nvPr/>
        </p:nvPicPr>
        <p:blipFill>
          <a:blip r:embed="rId3"/>
          <a:stretch>
            <a:fillRect/>
          </a:stretch>
        </p:blipFill>
        <p:spPr>
          <a:xfrm>
            <a:off x="4044779" y="1518185"/>
            <a:ext cx="3970976" cy="4918596"/>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 name="图片 9"/>
          <p:cNvPicPr>
            <a:picLocks noChangeAspect="1"/>
          </p:cNvPicPr>
          <p:nvPr/>
        </p:nvPicPr>
        <p:blipFill>
          <a:blip r:embed="rId2"/>
          <a:stretch>
            <a:fillRect/>
          </a:stretch>
        </p:blipFill>
        <p:spPr>
          <a:xfrm>
            <a:off x="1037872" y="550968"/>
            <a:ext cx="1914525" cy="676275"/>
          </a:xfrm>
          <a:prstGeom prst="rect">
            <a:avLst/>
          </a:prstGeom>
        </p:spPr>
      </p:pic>
      <p:sp>
        <p:nvSpPr>
          <p:cNvPr id="2" name="文本框 1"/>
          <p:cNvSpPr txBox="1"/>
          <p:nvPr/>
        </p:nvSpPr>
        <p:spPr>
          <a:xfrm>
            <a:off x="1194717" y="1015788"/>
            <a:ext cx="10099040" cy="646331"/>
          </a:xfrm>
          <a:prstGeom prst="rect">
            <a:avLst/>
          </a:prstGeom>
          <a:noFill/>
        </p:spPr>
        <p:txBody>
          <a:bodyPr wrap="square" rtlCol="0">
            <a:spAutoFit/>
          </a:bodyPr>
          <a:lstStyle>
            <a:defPPr>
              <a:defRPr lang="zh-CN"/>
            </a:defPPr>
          </a:lstStyle>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3.</a:t>
            </a:r>
            <a:r>
              <a:rPr lang="zh-CN" altLang="en-US" sz="2400" b="1">
                <a:latin typeface="宋体" panose="02010600030101010101" pitchFamily="2" charset="-122"/>
                <a:ea typeface="宋体" panose="02010600030101010101" pitchFamily="2" charset="-122"/>
                <a:cs typeface="宋体" panose="02010600030101010101" pitchFamily="2" charset="-122"/>
              </a:rPr>
              <a:t> （</a:t>
            </a:r>
            <a:r>
              <a:rPr lang="en-US" altLang="zh-CN" sz="2400" b="1">
                <a:latin typeface="宋体" panose="02010600030101010101" pitchFamily="2" charset="-122"/>
                <a:ea typeface="宋体" panose="02010600030101010101" pitchFamily="2" charset="-122"/>
                <a:cs typeface="宋体" panose="02010600030101010101" pitchFamily="2" charset="-122"/>
              </a:rPr>
              <a:t>2021•</a:t>
            </a:r>
            <a:r>
              <a:rPr lang="zh-CN" altLang="en-US" sz="2400" b="1">
                <a:latin typeface="宋体" panose="02010600030101010101" pitchFamily="2" charset="-122"/>
                <a:ea typeface="宋体" panose="02010600030101010101" pitchFamily="2" charset="-122"/>
                <a:cs typeface="宋体" panose="02010600030101010101" pitchFamily="2" charset="-122"/>
              </a:rPr>
              <a:t>百色）下列实验方案一定能达到实验目的的是（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306575" y="1077343"/>
            <a:ext cx="274320" cy="523220"/>
          </a:xfrm>
          <a:prstGeom prst="rect">
            <a:avLst/>
          </a:prstGeom>
          <a:noFill/>
        </p:spPr>
        <p:txBody>
          <a:bodyPr wrap="square" rtlCol="0">
            <a:spAutoFit/>
          </a:bodyPr>
          <a:lstStyle>
            <a:defPPr>
              <a:defRPr lang="zh-CN"/>
            </a:defPPr>
          </a:lstStyle>
          <a:p>
            <a:r>
              <a:rPr lang="en-US" altLang="zh-CN" sz="2800" smtClean="0">
                <a:solidFill>
                  <a:srgbClr val="FF0000"/>
                </a:solidFill>
              </a:rPr>
              <a:t>D</a:t>
            </a:r>
            <a:endParaRPr lang="en-US" altLang="zh-CN" sz="2800">
              <a:solidFill>
                <a:srgbClr val="FF0000"/>
              </a:solidFill>
            </a:endParaRPr>
          </a:p>
        </p:txBody>
      </p:sp>
      <p:pic>
        <p:nvPicPr>
          <p:cNvPr id="4" name="图片 3"/>
          <p:cNvPicPr>
            <a:picLocks noChangeAspect="1"/>
          </p:cNvPicPr>
          <p:nvPr/>
        </p:nvPicPr>
        <p:blipFill>
          <a:blip r:embed="rId3"/>
          <a:stretch>
            <a:fillRect/>
          </a:stretch>
        </p:blipFill>
        <p:spPr>
          <a:xfrm>
            <a:off x="3715266" y="1662119"/>
            <a:ext cx="3994192" cy="4581384"/>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 name="图片 9"/>
          <p:cNvPicPr>
            <a:picLocks noChangeAspect="1"/>
          </p:cNvPicPr>
          <p:nvPr/>
        </p:nvPicPr>
        <p:blipFill>
          <a:blip r:embed="rId2"/>
          <a:stretch>
            <a:fillRect/>
          </a:stretch>
        </p:blipFill>
        <p:spPr>
          <a:xfrm>
            <a:off x="967387" y="494453"/>
            <a:ext cx="1914525" cy="676275"/>
          </a:xfrm>
          <a:prstGeom prst="rect">
            <a:avLst/>
          </a:prstGeom>
        </p:spPr>
      </p:pic>
      <p:sp>
        <p:nvSpPr>
          <p:cNvPr id="2" name="文本框 1"/>
          <p:cNvSpPr txBox="1"/>
          <p:nvPr/>
        </p:nvSpPr>
        <p:spPr>
          <a:xfrm>
            <a:off x="1194717" y="1015788"/>
            <a:ext cx="10099040" cy="646331"/>
          </a:xfrm>
          <a:prstGeom prst="rect">
            <a:avLst/>
          </a:prstGeom>
          <a:noFill/>
        </p:spPr>
        <p:txBody>
          <a:bodyPr wrap="square" rtlCol="0">
            <a:spAutoFit/>
          </a:bodyPr>
          <a:lstStyle>
            <a:defPPr>
              <a:defRPr lang="zh-CN"/>
            </a:defPPr>
          </a:lstStyle>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8.</a:t>
            </a:r>
            <a:r>
              <a:rPr lang="zh-CN" altLang="en-US" sz="2400" b="1">
                <a:latin typeface="宋体" panose="02010600030101010101" pitchFamily="2" charset="-122"/>
                <a:ea typeface="宋体" panose="02010600030101010101" pitchFamily="2" charset="-122"/>
                <a:cs typeface="宋体" panose="02010600030101010101" pitchFamily="2" charset="-122"/>
              </a:rPr>
              <a:t> （</a:t>
            </a:r>
            <a:r>
              <a:rPr lang="en-US" altLang="zh-CN" sz="2400" b="1">
                <a:latin typeface="宋体" panose="02010600030101010101" pitchFamily="2" charset="-122"/>
                <a:ea typeface="宋体" panose="02010600030101010101" pitchFamily="2" charset="-122"/>
                <a:cs typeface="宋体" panose="02010600030101010101" pitchFamily="2" charset="-122"/>
              </a:rPr>
              <a:t>2021•</a:t>
            </a:r>
            <a:r>
              <a:rPr lang="zh-CN" altLang="en-US" sz="2400" b="1">
                <a:latin typeface="宋体" panose="02010600030101010101" pitchFamily="2" charset="-122"/>
                <a:ea typeface="宋体" panose="02010600030101010101" pitchFamily="2" charset="-122"/>
                <a:cs typeface="宋体" panose="02010600030101010101" pitchFamily="2" charset="-122"/>
              </a:rPr>
              <a:t>杭州）下列依据实验现象得出的结论错误的是（　　）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306575" y="1077343"/>
            <a:ext cx="274320" cy="523220"/>
          </a:xfrm>
          <a:prstGeom prst="rect">
            <a:avLst/>
          </a:prstGeom>
          <a:noFill/>
        </p:spPr>
        <p:txBody>
          <a:bodyPr wrap="square" rtlCol="0">
            <a:spAutoFit/>
          </a:bodyPr>
          <a:lstStyle>
            <a:defPPr>
              <a:defRPr lang="zh-CN"/>
            </a:defPPr>
          </a:lstStyle>
          <a:p>
            <a:r>
              <a:rPr lang="en-US" altLang="zh-CN" sz="2800" smtClean="0">
                <a:solidFill>
                  <a:srgbClr val="FF0000"/>
                </a:solidFill>
              </a:rPr>
              <a:t>B</a:t>
            </a:r>
            <a:endParaRPr lang="en-US" altLang="zh-CN" sz="2800">
              <a:solidFill>
                <a:srgbClr val="FF0000"/>
              </a:solidFill>
            </a:endParaRPr>
          </a:p>
        </p:txBody>
      </p:sp>
      <p:pic>
        <p:nvPicPr>
          <p:cNvPr id="5" name="图片 4"/>
          <p:cNvPicPr>
            <a:picLocks noChangeAspect="1"/>
          </p:cNvPicPr>
          <p:nvPr/>
        </p:nvPicPr>
        <p:blipFill>
          <a:blip r:embed="rId3"/>
          <a:stretch>
            <a:fillRect/>
          </a:stretch>
        </p:blipFill>
        <p:spPr>
          <a:xfrm>
            <a:off x="2214477" y="1878476"/>
            <a:ext cx="7366836" cy="3609074"/>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 name="图片 9"/>
          <p:cNvPicPr>
            <a:picLocks noChangeAspect="1"/>
          </p:cNvPicPr>
          <p:nvPr/>
        </p:nvPicPr>
        <p:blipFill>
          <a:blip r:embed="rId2"/>
          <a:stretch>
            <a:fillRect/>
          </a:stretch>
        </p:blipFill>
        <p:spPr>
          <a:xfrm>
            <a:off x="981992" y="462703"/>
            <a:ext cx="1914525" cy="676275"/>
          </a:xfrm>
          <a:prstGeom prst="rect">
            <a:avLst/>
          </a:prstGeom>
        </p:spPr>
      </p:pic>
      <p:sp>
        <p:nvSpPr>
          <p:cNvPr id="2" name="文本框 1"/>
          <p:cNvSpPr txBox="1"/>
          <p:nvPr/>
        </p:nvSpPr>
        <p:spPr>
          <a:xfrm>
            <a:off x="1194717" y="1015788"/>
            <a:ext cx="10099040" cy="646331"/>
          </a:xfrm>
          <a:prstGeom prst="rect">
            <a:avLst/>
          </a:prstGeom>
          <a:noFill/>
        </p:spPr>
        <p:txBody>
          <a:bodyPr wrap="square" rtlCol="0">
            <a:spAutoFit/>
          </a:bodyPr>
          <a:lstStyle>
            <a:defPPr>
              <a:defRPr lang="zh-CN"/>
            </a:defPPr>
          </a:lstStyle>
          <a:p>
            <a:pPr>
              <a:lnSpc>
                <a:spcPct val="150000"/>
              </a:lnSpc>
            </a:pPr>
            <a:r>
              <a:rPr lang="en-US" altLang="zh-CN" sz="2400" b="1" smtClean="0">
                <a:latin typeface="宋体" panose="02010600030101010101" pitchFamily="2" charset="-122"/>
                <a:ea typeface="宋体" panose="02010600030101010101" pitchFamily="2" charset="-122"/>
                <a:cs typeface="宋体" panose="02010600030101010101" pitchFamily="2" charset="-122"/>
              </a:rPr>
              <a:t>9.</a:t>
            </a:r>
            <a:r>
              <a:rPr lang="zh-CN" altLang="en-US" sz="2400" b="1">
                <a:latin typeface="宋体" panose="02010600030101010101" pitchFamily="2" charset="-122"/>
                <a:ea typeface="宋体" panose="02010600030101010101" pitchFamily="2" charset="-122"/>
                <a:cs typeface="宋体" panose="02010600030101010101" pitchFamily="2" charset="-122"/>
              </a:rPr>
              <a:t> （</a:t>
            </a:r>
            <a:r>
              <a:rPr lang="en-US" altLang="zh-CN" sz="2400" b="1">
                <a:latin typeface="宋体" panose="02010600030101010101" pitchFamily="2" charset="-122"/>
                <a:ea typeface="宋体" panose="02010600030101010101" pitchFamily="2" charset="-122"/>
                <a:cs typeface="宋体" panose="02010600030101010101" pitchFamily="2" charset="-122"/>
              </a:rPr>
              <a:t>2021•</a:t>
            </a:r>
            <a:r>
              <a:rPr lang="zh-CN" altLang="en-US" sz="2400" b="1">
                <a:latin typeface="宋体" panose="02010600030101010101" pitchFamily="2" charset="-122"/>
                <a:ea typeface="宋体" panose="02010600030101010101" pitchFamily="2" charset="-122"/>
                <a:cs typeface="宋体" panose="02010600030101010101" pitchFamily="2" charset="-122"/>
              </a:rPr>
              <a:t>菏泽）下列实验操作不能达到实验目的的是（　　）</a:t>
            </a:r>
            <a:endParaRPr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100629" y="1138899"/>
            <a:ext cx="274320" cy="523220"/>
          </a:xfrm>
          <a:prstGeom prst="rect">
            <a:avLst/>
          </a:prstGeom>
          <a:noFill/>
        </p:spPr>
        <p:txBody>
          <a:bodyPr wrap="square" rtlCol="0">
            <a:spAutoFit/>
          </a:bodyPr>
          <a:lstStyle>
            <a:defPPr>
              <a:defRPr lang="zh-CN"/>
            </a:defPPr>
          </a:lstStyle>
          <a:p>
            <a:r>
              <a:rPr lang="en-US" altLang="zh-CN" sz="2800" smtClean="0">
                <a:solidFill>
                  <a:srgbClr val="FF0000"/>
                </a:solidFill>
              </a:rPr>
              <a:t>D</a:t>
            </a:r>
            <a:endParaRPr lang="en-US" altLang="zh-CN" sz="2800">
              <a:solidFill>
                <a:srgbClr val="FF0000"/>
              </a:solidFill>
            </a:endParaRPr>
          </a:p>
        </p:txBody>
      </p:sp>
      <p:pic>
        <p:nvPicPr>
          <p:cNvPr id="4" name="图片 3"/>
          <p:cNvPicPr>
            <a:picLocks noChangeAspect="1"/>
          </p:cNvPicPr>
          <p:nvPr/>
        </p:nvPicPr>
        <p:blipFill>
          <a:blip r:embed="rId3"/>
          <a:stretch>
            <a:fillRect/>
          </a:stretch>
        </p:blipFill>
        <p:spPr>
          <a:xfrm>
            <a:off x="3156751" y="1662119"/>
            <a:ext cx="4603291" cy="4819431"/>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1010778" y="398320"/>
            <a:ext cx="1885950" cy="676275"/>
          </a:xfrm>
          <a:prstGeom prst="rect">
            <a:avLst/>
          </a:prstGeom>
        </p:spPr>
      </p:pic>
      <p:sp>
        <p:nvSpPr>
          <p:cNvPr id="2" name="文本框 1"/>
          <p:cNvSpPr txBox="1"/>
          <p:nvPr/>
        </p:nvSpPr>
        <p:spPr>
          <a:xfrm>
            <a:off x="1011045" y="891080"/>
            <a:ext cx="10099040" cy="5631180"/>
          </a:xfrm>
          <a:prstGeom prst="rect">
            <a:avLst/>
          </a:prstGeom>
          <a:noFill/>
        </p:spPr>
        <p:txBody>
          <a:bodyPr wrap="square" rtlCol="0">
            <a:spAutoFit/>
          </a:bodyPr>
          <a:lstStyle>
            <a:defPPr>
              <a:defRPr lang="zh-CN"/>
            </a:defPPr>
          </a:lstStyle>
          <a:p>
            <a:pPr>
              <a:lnSpc>
                <a:spcPct val="150000"/>
              </a:lnSpc>
            </a:pPr>
            <a:r>
              <a:rPr lang="en-US" altLang="zh-CN" sz="2000" b="1" smtClean="0">
                <a:latin typeface="宋体" panose="02010600030101010101" pitchFamily="2" charset="-122"/>
                <a:ea typeface="宋体" panose="02010600030101010101" pitchFamily="2" charset="-122"/>
                <a:cs typeface="宋体" panose="02010600030101010101" pitchFamily="2" charset="-122"/>
              </a:rPr>
              <a:t>1.</a:t>
            </a:r>
            <a:r>
              <a:rPr lang="zh-CN" altLang="en-US" sz="2000" b="1" smtClean="0">
                <a:latin typeface="宋体" panose="02010600030101010101" pitchFamily="2" charset="-122"/>
                <a:ea typeface="宋体" panose="02010600030101010101" pitchFamily="2" charset="-122"/>
                <a:cs typeface="宋体" panose="02010600030101010101" pitchFamily="2" charset="-122"/>
              </a:rPr>
              <a:t>（</a:t>
            </a:r>
            <a:r>
              <a:rPr lang="en-US" altLang="zh-CN" sz="2000" b="1">
                <a:latin typeface="宋体" panose="02010600030101010101" pitchFamily="2" charset="-122"/>
                <a:ea typeface="宋体" panose="02010600030101010101" pitchFamily="2" charset="-122"/>
                <a:cs typeface="宋体" panose="02010600030101010101" pitchFamily="2" charset="-122"/>
              </a:rPr>
              <a:t>2021•</a:t>
            </a:r>
            <a:r>
              <a:rPr lang="zh-CN" altLang="en-US" sz="2000" b="1">
                <a:latin typeface="宋体" panose="02010600030101010101" pitchFamily="2" charset="-122"/>
                <a:ea typeface="宋体" panose="02010600030101010101" pitchFamily="2" charset="-122"/>
                <a:cs typeface="宋体" panose="02010600030101010101" pitchFamily="2" charset="-122"/>
              </a:rPr>
              <a:t>武汉）利用气体压强的变化是完成实验的重要手段，各图装置气密性</a:t>
            </a:r>
          </a:p>
          <a:p>
            <a:pPr>
              <a:lnSpc>
                <a:spcPct val="150000"/>
              </a:lnSpc>
            </a:pPr>
            <a:r>
              <a:rPr lang="zh-CN" altLang="en-US" sz="2000" b="1">
                <a:latin typeface="宋体" panose="02010600030101010101" pitchFamily="2" charset="-122"/>
                <a:ea typeface="宋体" panose="02010600030101010101" pitchFamily="2" charset="-122"/>
                <a:cs typeface="宋体" panose="02010600030101010101" pitchFamily="2" charset="-122"/>
              </a:rPr>
              <a:t>均良好</a:t>
            </a:r>
            <a:r>
              <a:rPr lang="zh-CN" altLang="en-US" sz="2000" b="1" smtClean="0">
                <a:latin typeface="宋体" panose="02010600030101010101" pitchFamily="2" charset="-122"/>
                <a:ea typeface="宋体" panose="02010600030101010101" pitchFamily="2" charset="-122"/>
                <a:cs typeface="宋体" panose="02010600030101010101" pitchFamily="2" charset="-122"/>
              </a:rPr>
              <a:t>。下列</a:t>
            </a:r>
            <a:r>
              <a:rPr lang="zh-CN" altLang="en-US" sz="2000" b="1">
                <a:latin typeface="宋体" panose="02010600030101010101" pitchFamily="2" charset="-122"/>
                <a:ea typeface="宋体" panose="02010600030101010101" pitchFamily="2" charset="-122"/>
                <a:cs typeface="宋体" panose="02010600030101010101" pitchFamily="2" charset="-122"/>
              </a:rPr>
              <a:t>说法正确的是（　　）</a:t>
            </a:r>
          </a:p>
          <a:p>
            <a:pPr>
              <a:lnSpc>
                <a:spcPct val="150000"/>
              </a:lnSpc>
            </a:pPr>
            <a:endParaRPr lang="en-US" altLang="zh-CN" sz="2000" b="1" smtClean="0">
              <a:latin typeface="宋体" panose="02010600030101010101" pitchFamily="2" charset="-122"/>
              <a:ea typeface="宋体" panose="02010600030101010101" pitchFamily="2" charset="-122"/>
              <a:cs typeface="宋体" panose="02010600030101010101" pitchFamily="2" charset="-122"/>
            </a:endParaRPr>
          </a:p>
          <a:p>
            <a:pPr>
              <a:lnSpc>
                <a:spcPct val="150000"/>
              </a:lnSpc>
            </a:pPr>
            <a:endParaRPr lang="en-US" altLang="zh-CN" sz="2000" b="1">
              <a:latin typeface="宋体" panose="02010600030101010101" pitchFamily="2" charset="-122"/>
              <a:ea typeface="宋体" panose="02010600030101010101" pitchFamily="2" charset="-122"/>
              <a:cs typeface="宋体" panose="02010600030101010101" pitchFamily="2" charset="-122"/>
            </a:endParaRPr>
          </a:p>
          <a:p>
            <a:pPr>
              <a:lnSpc>
                <a:spcPct val="150000"/>
              </a:lnSpc>
            </a:pPr>
            <a:endParaRPr lang="en-US" altLang="zh-CN" sz="2000" b="1" smtClean="0">
              <a:latin typeface="宋体" panose="02010600030101010101" pitchFamily="2" charset="-122"/>
              <a:ea typeface="宋体" panose="02010600030101010101" pitchFamily="2" charset="-122"/>
              <a:cs typeface="宋体" panose="02010600030101010101" pitchFamily="2" charset="-122"/>
            </a:endParaRPr>
          </a:p>
          <a:p>
            <a:pPr>
              <a:lnSpc>
                <a:spcPct val="150000"/>
              </a:lnSpc>
            </a:pPr>
            <a:endParaRPr lang="en-US" altLang="zh-CN" sz="2000" b="1">
              <a:latin typeface="宋体" panose="02010600030101010101" pitchFamily="2" charset="-122"/>
              <a:ea typeface="宋体" panose="02010600030101010101" pitchFamily="2" charset="-122"/>
              <a:cs typeface="宋体" panose="02010600030101010101" pitchFamily="2" charset="-122"/>
            </a:endParaRPr>
          </a:p>
          <a:p>
            <a:pPr>
              <a:lnSpc>
                <a:spcPct val="150000"/>
              </a:lnSpc>
            </a:pPr>
            <a:endParaRPr lang="en-US" altLang="zh-CN" sz="2000" b="1" smtClean="0">
              <a:latin typeface="宋体" panose="02010600030101010101" pitchFamily="2" charset="-122"/>
              <a:ea typeface="宋体" panose="02010600030101010101" pitchFamily="2" charset="-122"/>
              <a:cs typeface="宋体" panose="02010600030101010101" pitchFamily="2" charset="-122"/>
            </a:endParaRPr>
          </a:p>
          <a:p>
            <a:pPr>
              <a:lnSpc>
                <a:spcPct val="150000"/>
              </a:lnSpc>
            </a:pPr>
            <a:endParaRPr lang="en-US" altLang="zh-CN" sz="2000" b="1">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2000" b="1" smtClean="0">
                <a:latin typeface="宋体" panose="02010600030101010101" pitchFamily="2" charset="-122"/>
                <a:ea typeface="宋体" panose="02010600030101010101" pitchFamily="2" charset="-122"/>
                <a:cs typeface="宋体" panose="02010600030101010101" pitchFamily="2" charset="-122"/>
              </a:rPr>
              <a:t>A</a:t>
            </a:r>
            <a:r>
              <a:rPr lang="zh-CN" altLang="en-US" sz="2000" b="1" smtClean="0">
                <a:latin typeface="宋体" panose="02010600030101010101" pitchFamily="2" charset="-122"/>
                <a:ea typeface="宋体" panose="02010600030101010101" pitchFamily="2" charset="-122"/>
                <a:cs typeface="宋体" panose="02010600030101010101" pitchFamily="2" charset="-122"/>
              </a:rPr>
              <a:t>．</a:t>
            </a:r>
            <a:r>
              <a:rPr lang="zh-CN" altLang="en-US" sz="2000" b="1">
                <a:latin typeface="宋体" panose="02010600030101010101" pitchFamily="2" charset="-122"/>
                <a:ea typeface="宋体" panose="02010600030101010101" pitchFamily="2" charset="-122"/>
                <a:cs typeface="宋体" panose="02010600030101010101" pitchFamily="2" charset="-122"/>
              </a:rPr>
              <a:t>图</a:t>
            </a:r>
            <a:r>
              <a:rPr lang="en-US" altLang="zh-CN" sz="2000" b="1">
                <a:latin typeface="宋体" panose="02010600030101010101" pitchFamily="2" charset="-122"/>
                <a:ea typeface="宋体" panose="02010600030101010101" pitchFamily="2" charset="-122"/>
                <a:cs typeface="宋体" panose="02010600030101010101" pitchFamily="2" charset="-122"/>
              </a:rPr>
              <a:t>1</a:t>
            </a:r>
            <a:r>
              <a:rPr lang="zh-CN" altLang="en-US" sz="2000" b="1">
                <a:latin typeface="宋体" panose="02010600030101010101" pitchFamily="2" charset="-122"/>
                <a:ea typeface="宋体" panose="02010600030101010101" pitchFamily="2" charset="-122"/>
                <a:cs typeface="宋体" panose="02010600030101010101" pitchFamily="2" charset="-122"/>
              </a:rPr>
              <a:t>红磷燃烧过程中弹簧夹未夹紧，则测得空气中氧气的体积分数偏小	</a:t>
            </a:r>
          </a:p>
          <a:p>
            <a:pPr>
              <a:lnSpc>
                <a:spcPct val="150000"/>
              </a:lnSpc>
            </a:pPr>
            <a:r>
              <a:rPr lang="en-US" altLang="zh-CN" sz="2000" b="1">
                <a:latin typeface="宋体" panose="02010600030101010101" pitchFamily="2" charset="-122"/>
                <a:ea typeface="宋体" panose="02010600030101010101" pitchFamily="2" charset="-122"/>
                <a:cs typeface="宋体" panose="02010600030101010101" pitchFamily="2" charset="-122"/>
              </a:rPr>
              <a:t>B</a:t>
            </a:r>
            <a:r>
              <a:rPr lang="zh-CN" altLang="en-US" sz="2000" b="1">
                <a:latin typeface="宋体" panose="02010600030101010101" pitchFamily="2" charset="-122"/>
                <a:ea typeface="宋体" panose="02010600030101010101" pitchFamily="2" charset="-122"/>
                <a:cs typeface="宋体" panose="02010600030101010101" pitchFamily="2" charset="-122"/>
              </a:rPr>
              <a:t>．图</a:t>
            </a:r>
            <a:r>
              <a:rPr lang="en-US" altLang="zh-CN" sz="2000" b="1">
                <a:latin typeface="宋体" panose="02010600030101010101" pitchFamily="2" charset="-122"/>
                <a:ea typeface="宋体" panose="02010600030101010101" pitchFamily="2" charset="-122"/>
                <a:cs typeface="宋体" panose="02010600030101010101" pitchFamily="2" charset="-122"/>
              </a:rPr>
              <a:t>2</a:t>
            </a:r>
            <a:r>
              <a:rPr lang="zh-CN" altLang="en-US" sz="2000" b="1">
                <a:latin typeface="宋体" panose="02010600030101010101" pitchFamily="2" charset="-122"/>
                <a:ea typeface="宋体" panose="02010600030101010101" pitchFamily="2" charset="-122"/>
                <a:cs typeface="宋体" panose="02010600030101010101" pitchFamily="2" charset="-122"/>
              </a:rPr>
              <a:t>向试管中加入氧化钙，石灰水中溶质质量减小，玻璃弯管左侧液面降低</a:t>
            </a:r>
          </a:p>
          <a:p>
            <a:pPr>
              <a:lnSpc>
                <a:spcPct val="150000"/>
              </a:lnSpc>
            </a:pPr>
            <a:r>
              <a:rPr lang="en-US" altLang="zh-CN" sz="2000" b="1">
                <a:latin typeface="宋体" panose="02010600030101010101" pitchFamily="2" charset="-122"/>
                <a:ea typeface="宋体" panose="02010600030101010101" pitchFamily="2" charset="-122"/>
                <a:cs typeface="宋体" panose="02010600030101010101" pitchFamily="2" charset="-122"/>
              </a:rPr>
              <a:t>C</a:t>
            </a:r>
            <a:r>
              <a:rPr lang="zh-CN" altLang="en-US" sz="2000" b="1">
                <a:latin typeface="宋体" panose="02010600030101010101" pitchFamily="2" charset="-122"/>
                <a:ea typeface="宋体" panose="02010600030101010101" pitchFamily="2" charset="-122"/>
                <a:cs typeface="宋体" panose="02010600030101010101" pitchFamily="2" charset="-122"/>
              </a:rPr>
              <a:t>．图</a:t>
            </a:r>
            <a:r>
              <a:rPr lang="en-US" altLang="zh-CN" sz="2000" b="1">
                <a:latin typeface="宋体" panose="02010600030101010101" pitchFamily="2" charset="-122"/>
                <a:ea typeface="宋体" panose="02010600030101010101" pitchFamily="2" charset="-122"/>
                <a:cs typeface="宋体" panose="02010600030101010101" pitchFamily="2" charset="-122"/>
              </a:rPr>
              <a:t>3</a:t>
            </a:r>
            <a:r>
              <a:rPr lang="zh-CN" altLang="en-US" sz="2000" b="1">
                <a:latin typeface="宋体" panose="02010600030101010101" pitchFamily="2" charset="-122"/>
                <a:ea typeface="宋体" panose="02010600030101010101" pitchFamily="2" charset="-122"/>
                <a:cs typeface="宋体" panose="02010600030101010101" pitchFamily="2" charset="-122"/>
              </a:rPr>
              <a:t>向广口瓶中滴入稀盐酸后，气球变大，说明氢氧化钠和盐酸反应放热</a:t>
            </a:r>
          </a:p>
          <a:p>
            <a:pPr>
              <a:lnSpc>
                <a:spcPct val="150000"/>
              </a:lnSpc>
            </a:pPr>
            <a:r>
              <a:rPr lang="en-US" altLang="zh-CN" sz="2000" b="1">
                <a:latin typeface="宋体" panose="02010600030101010101" pitchFamily="2" charset="-122"/>
                <a:ea typeface="宋体" panose="02010600030101010101" pitchFamily="2" charset="-122"/>
                <a:cs typeface="宋体" panose="02010600030101010101" pitchFamily="2" charset="-122"/>
              </a:rPr>
              <a:t>D</a:t>
            </a:r>
            <a:r>
              <a:rPr lang="zh-CN" altLang="en-US" sz="2000" b="1">
                <a:latin typeface="宋体" panose="02010600030101010101" pitchFamily="2" charset="-122"/>
                <a:ea typeface="宋体" panose="02010600030101010101" pitchFamily="2" charset="-122"/>
                <a:cs typeface="宋体" panose="02010600030101010101" pitchFamily="2" charset="-122"/>
              </a:rPr>
              <a:t>．图</a:t>
            </a:r>
            <a:r>
              <a:rPr lang="en-US" altLang="zh-CN" sz="2000" b="1">
                <a:latin typeface="宋体" panose="02010600030101010101" pitchFamily="2" charset="-122"/>
                <a:ea typeface="宋体" panose="02010600030101010101" pitchFamily="2" charset="-122"/>
                <a:cs typeface="宋体" panose="02010600030101010101" pitchFamily="2" charset="-122"/>
              </a:rPr>
              <a:t>4</a:t>
            </a:r>
            <a:r>
              <a:rPr lang="zh-CN" altLang="en-US" sz="2000" b="1">
                <a:latin typeface="宋体" panose="02010600030101010101" pitchFamily="2" charset="-122"/>
                <a:ea typeface="宋体" panose="02010600030101010101" pitchFamily="2" charset="-122"/>
                <a:cs typeface="宋体" panose="02010600030101010101" pitchFamily="2" charset="-122"/>
              </a:rPr>
              <a:t>氢氧化钡溶液变浑浊，说明通入的二氧化碳与氢氧化钡发生了反应</a:t>
            </a:r>
            <a:endParaRPr lang="en-US" altLang="zh-CN" sz="20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4497860" y="1351520"/>
            <a:ext cx="214860" cy="523220"/>
          </a:xfrm>
          <a:prstGeom prst="rect">
            <a:avLst/>
          </a:prstGeom>
          <a:noFill/>
        </p:spPr>
        <p:txBody>
          <a:bodyPr wrap="square" rtlCol="0">
            <a:spAutoFit/>
          </a:bodyPr>
          <a:lstStyle>
            <a:defPPr>
              <a:defRPr lang="zh-CN"/>
            </a:defPPr>
          </a:lstStyle>
          <a:p>
            <a:r>
              <a:rPr lang="en-US" altLang="zh-CN" sz="2800" smtClean="0">
                <a:solidFill>
                  <a:srgbClr val="FF0000"/>
                </a:solidFill>
              </a:rPr>
              <a:t>B</a:t>
            </a:r>
            <a:endParaRPr lang="en-US" altLang="zh-CN" sz="2800">
              <a:solidFill>
                <a:srgbClr val="FF0000"/>
              </a:solidFill>
            </a:endParaRPr>
          </a:p>
        </p:txBody>
      </p:sp>
      <p:pic>
        <p:nvPicPr>
          <p:cNvPr id="5" name="图片 4"/>
          <p:cNvPicPr>
            <a:picLocks noChangeAspect="1"/>
          </p:cNvPicPr>
          <p:nvPr/>
        </p:nvPicPr>
        <p:blipFill>
          <a:blip r:embed="rId3"/>
          <a:stretch>
            <a:fillRect/>
          </a:stretch>
        </p:blipFill>
        <p:spPr>
          <a:xfrm>
            <a:off x="5405660" y="1351520"/>
            <a:ext cx="3886621" cy="3357589"/>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911083" y="426260"/>
            <a:ext cx="1885950" cy="676275"/>
          </a:xfrm>
          <a:prstGeom prst="rect">
            <a:avLst/>
          </a:prstGeom>
        </p:spPr>
      </p:pic>
      <p:sp>
        <p:nvSpPr>
          <p:cNvPr id="2" name="文本框 1"/>
          <p:cNvSpPr txBox="1"/>
          <p:nvPr/>
        </p:nvSpPr>
        <p:spPr>
          <a:xfrm>
            <a:off x="1011045" y="891080"/>
            <a:ext cx="10099040" cy="553998"/>
          </a:xfrm>
          <a:prstGeom prst="rect">
            <a:avLst/>
          </a:prstGeom>
          <a:noFill/>
        </p:spPr>
        <p:txBody>
          <a:bodyPr wrap="square" rtlCol="0">
            <a:spAutoFit/>
          </a:bodyPr>
          <a:lstStyle>
            <a:defPPr>
              <a:defRPr lang="zh-CN"/>
            </a:defPPr>
          </a:lstStyle>
          <a:p>
            <a:pPr>
              <a:lnSpc>
                <a:spcPct val="150000"/>
              </a:lnSpc>
            </a:pPr>
            <a:r>
              <a:rPr lang="en-US" altLang="zh-CN" sz="2000" b="1">
                <a:latin typeface="宋体" panose="02010600030101010101" pitchFamily="2" charset="-122"/>
                <a:ea typeface="宋体" panose="02010600030101010101" pitchFamily="2" charset="-122"/>
                <a:cs typeface="宋体" panose="02010600030101010101" pitchFamily="2" charset="-122"/>
              </a:rPr>
              <a:t>2</a:t>
            </a:r>
            <a:r>
              <a:rPr lang="en-US" altLang="zh-CN" sz="2000" b="1" smtClean="0">
                <a:latin typeface="宋体" panose="02010600030101010101" pitchFamily="2" charset="-122"/>
                <a:ea typeface="宋体" panose="02010600030101010101" pitchFamily="2" charset="-122"/>
                <a:cs typeface="宋体" panose="02010600030101010101" pitchFamily="2" charset="-122"/>
              </a:rPr>
              <a:t>.</a:t>
            </a:r>
            <a:r>
              <a:rPr lang="zh-CN" altLang="en-US" sz="2000" b="1" smtClean="0">
                <a:latin typeface="宋体" panose="02010600030101010101" pitchFamily="2" charset="-122"/>
                <a:ea typeface="宋体" panose="02010600030101010101" pitchFamily="2" charset="-122"/>
                <a:cs typeface="宋体" panose="02010600030101010101" pitchFamily="2" charset="-122"/>
              </a:rPr>
              <a:t> </a:t>
            </a:r>
            <a:r>
              <a:rPr lang="zh-CN" altLang="en-US" sz="2000" b="1">
                <a:latin typeface="宋体" panose="02010600030101010101" pitchFamily="2" charset="-122"/>
                <a:ea typeface="宋体" panose="02010600030101010101" pitchFamily="2" charset="-122"/>
                <a:cs typeface="宋体" panose="02010600030101010101" pitchFamily="2" charset="-122"/>
              </a:rPr>
              <a:t>（</a:t>
            </a:r>
            <a:r>
              <a:rPr lang="en-US" altLang="zh-CN" sz="2000" b="1">
                <a:latin typeface="宋体" panose="02010600030101010101" pitchFamily="2" charset="-122"/>
                <a:ea typeface="宋体" panose="02010600030101010101" pitchFamily="2" charset="-122"/>
                <a:cs typeface="宋体" panose="02010600030101010101" pitchFamily="2" charset="-122"/>
              </a:rPr>
              <a:t>2020·</a:t>
            </a:r>
            <a:r>
              <a:rPr lang="zh-CN" altLang="en-US" sz="2000" b="1">
                <a:latin typeface="宋体" panose="02010600030101010101" pitchFamily="2" charset="-122"/>
                <a:ea typeface="宋体" panose="02010600030101010101" pitchFamily="2" charset="-122"/>
                <a:cs typeface="宋体" panose="02010600030101010101" pitchFamily="2" charset="-122"/>
              </a:rPr>
              <a:t>玉林）下列实验方案不能达到实验目的的是</a:t>
            </a:r>
            <a:r>
              <a:rPr lang="zh-CN" altLang="en-US" sz="2000" b="1" smtClean="0">
                <a:latin typeface="宋体" panose="02010600030101010101" pitchFamily="2" charset="-122"/>
                <a:ea typeface="宋体" panose="02010600030101010101" pitchFamily="2" charset="-122"/>
                <a:cs typeface="宋体" panose="02010600030101010101" pitchFamily="2" charset="-122"/>
              </a:rPr>
              <a:t>（    ）</a:t>
            </a:r>
            <a:endParaRPr lang="en-US" altLang="zh-CN" sz="20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7694141" y="886299"/>
            <a:ext cx="214860" cy="523220"/>
          </a:xfrm>
          <a:prstGeom prst="rect">
            <a:avLst/>
          </a:prstGeom>
          <a:noFill/>
        </p:spPr>
        <p:txBody>
          <a:bodyPr wrap="square" rtlCol="0">
            <a:spAutoFit/>
          </a:bodyPr>
          <a:lstStyle>
            <a:defPPr>
              <a:defRPr lang="zh-CN"/>
            </a:defPPr>
          </a:lstStyle>
          <a:p>
            <a:r>
              <a:rPr lang="en-US" altLang="zh-CN" sz="2800" smtClean="0">
                <a:solidFill>
                  <a:srgbClr val="FF0000"/>
                </a:solidFill>
              </a:rPr>
              <a:t>C</a:t>
            </a:r>
            <a:endParaRPr lang="en-US" altLang="zh-CN" sz="2800">
              <a:solidFill>
                <a:srgbClr val="FF0000"/>
              </a:solidFill>
            </a:endParaRPr>
          </a:p>
        </p:txBody>
      </p:sp>
      <p:pic>
        <p:nvPicPr>
          <p:cNvPr id="6" name="图片 5"/>
          <p:cNvPicPr>
            <a:picLocks noChangeAspect="1"/>
          </p:cNvPicPr>
          <p:nvPr/>
        </p:nvPicPr>
        <p:blipFill>
          <a:blip r:embed="rId3"/>
          <a:stretch>
            <a:fillRect/>
          </a:stretch>
        </p:blipFill>
        <p:spPr>
          <a:xfrm>
            <a:off x="3294892" y="1342766"/>
            <a:ext cx="4102685" cy="5026168"/>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1010778" y="440230"/>
            <a:ext cx="1885950" cy="676275"/>
          </a:xfrm>
          <a:prstGeom prst="rect">
            <a:avLst/>
          </a:prstGeom>
        </p:spPr>
      </p:pic>
      <p:sp>
        <p:nvSpPr>
          <p:cNvPr id="2" name="文本框 1"/>
          <p:cNvSpPr txBox="1"/>
          <p:nvPr/>
        </p:nvSpPr>
        <p:spPr>
          <a:xfrm>
            <a:off x="1011045" y="891080"/>
            <a:ext cx="10099040" cy="553998"/>
          </a:xfrm>
          <a:prstGeom prst="rect">
            <a:avLst/>
          </a:prstGeom>
          <a:noFill/>
        </p:spPr>
        <p:txBody>
          <a:bodyPr wrap="square" rtlCol="0">
            <a:spAutoFit/>
          </a:bodyPr>
          <a:lstStyle>
            <a:defPPr>
              <a:defRPr lang="zh-CN"/>
            </a:defPPr>
          </a:lstStyle>
          <a:p>
            <a:pPr>
              <a:lnSpc>
                <a:spcPct val="150000"/>
              </a:lnSpc>
            </a:pPr>
            <a:r>
              <a:rPr lang="en-US" altLang="zh-CN" sz="2000" b="1" smtClean="0">
                <a:latin typeface="宋体" panose="02010600030101010101" pitchFamily="2" charset="-122"/>
                <a:ea typeface="宋体" panose="02010600030101010101" pitchFamily="2" charset="-122"/>
                <a:cs typeface="宋体" panose="02010600030101010101" pitchFamily="2" charset="-122"/>
              </a:rPr>
              <a:t>4.</a:t>
            </a:r>
            <a:r>
              <a:rPr lang="zh-CN" altLang="en-US" sz="2000" b="1">
                <a:latin typeface="宋体" panose="02010600030101010101" pitchFamily="2" charset="-122"/>
                <a:ea typeface="宋体" panose="02010600030101010101" pitchFamily="2" charset="-122"/>
                <a:cs typeface="宋体" panose="02010600030101010101" pitchFamily="2" charset="-122"/>
              </a:rPr>
              <a:t> （</a:t>
            </a:r>
            <a:r>
              <a:rPr lang="en-US" altLang="zh-CN" sz="2000" b="1">
                <a:latin typeface="宋体" panose="02010600030101010101" pitchFamily="2" charset="-122"/>
                <a:ea typeface="宋体" panose="02010600030101010101" pitchFamily="2" charset="-122"/>
                <a:cs typeface="宋体" panose="02010600030101010101" pitchFamily="2" charset="-122"/>
              </a:rPr>
              <a:t>2021·</a:t>
            </a:r>
            <a:r>
              <a:rPr lang="zh-CN" altLang="en-US" sz="2000" b="1">
                <a:latin typeface="宋体" panose="02010600030101010101" pitchFamily="2" charset="-122"/>
                <a:ea typeface="宋体" panose="02010600030101010101" pitchFamily="2" charset="-122"/>
                <a:cs typeface="宋体" panose="02010600030101010101" pitchFamily="2" charset="-122"/>
              </a:rPr>
              <a:t>盐城）下列实验方案能达到实验目的的是</a:t>
            </a:r>
            <a:r>
              <a:rPr lang="zh-CN" altLang="en-US" sz="2000" b="1" smtClean="0">
                <a:latin typeface="宋体" panose="02010600030101010101" pitchFamily="2" charset="-122"/>
                <a:ea typeface="宋体" panose="02010600030101010101" pitchFamily="2" charset="-122"/>
                <a:cs typeface="宋体" panose="02010600030101010101" pitchFamily="2" charset="-122"/>
              </a:rPr>
              <a:t>（    ）</a:t>
            </a:r>
            <a:endParaRPr lang="en-US" altLang="zh-CN" sz="20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7397577" y="921858"/>
            <a:ext cx="214860" cy="523220"/>
          </a:xfrm>
          <a:prstGeom prst="rect">
            <a:avLst/>
          </a:prstGeom>
          <a:noFill/>
        </p:spPr>
        <p:txBody>
          <a:bodyPr wrap="square" rtlCol="0">
            <a:spAutoFit/>
          </a:bodyPr>
          <a:lstStyle>
            <a:defPPr>
              <a:defRPr lang="zh-CN"/>
            </a:defPPr>
          </a:lstStyle>
          <a:p>
            <a:r>
              <a:rPr lang="en-US" altLang="zh-CN" sz="2800" smtClean="0">
                <a:solidFill>
                  <a:srgbClr val="FF0000"/>
                </a:solidFill>
              </a:rPr>
              <a:t>C</a:t>
            </a:r>
            <a:endParaRPr lang="en-US" altLang="zh-CN" sz="2800">
              <a:solidFill>
                <a:srgbClr val="FF0000"/>
              </a:solidFill>
            </a:endParaRPr>
          </a:p>
        </p:txBody>
      </p:sp>
      <p:pic>
        <p:nvPicPr>
          <p:cNvPr id="5" name="图片 4"/>
          <p:cNvPicPr>
            <a:picLocks noChangeAspect="1"/>
          </p:cNvPicPr>
          <p:nvPr/>
        </p:nvPicPr>
        <p:blipFill>
          <a:blip r:embed="rId3"/>
          <a:stretch>
            <a:fillRect/>
          </a:stretch>
        </p:blipFill>
        <p:spPr>
          <a:xfrm>
            <a:off x="3294265" y="1445078"/>
            <a:ext cx="4696438" cy="4905169"/>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93</Paragraphs>
  <Slides>22</Slides>
  <Notes>1</Notes>
  <TotalTime>0</TotalTime>
  <HiddenSlides>0</HiddenSlides>
  <MMClips>0</MMClips>
  <ScaleCrop>0</ScaleCrop>
  <HeadingPairs>
    <vt:vector baseType="variant" size="4">
      <vt:variant>
        <vt:lpstr>Theme</vt:lpstr>
      </vt:variant>
      <vt:variant>
        <vt:i4>1</vt:i4>
      </vt:variant>
      <vt:variant>
        <vt:lpstr>Slide Titles</vt:lpstr>
      </vt:variant>
      <vt:variant>
        <vt:i4>22</vt:i4>
      </vt:variant>
    </vt:vector>
  </HeadingPairs>
  <TitlesOfParts>
    <vt:vector baseType="lpstr" size="23">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239</cp:revision>
  <dcterms:created xsi:type="dcterms:W3CDTF">2019-06-19T02:08:00Z</dcterms:created>
  <dcterms:modified xsi:type="dcterms:W3CDTF">2021-10-21T01:14:30Z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9B44B1C442984AD9A92A81A1D4B956F6</vt:lpwstr>
  </property>
  <property fmtid="{D5CDD505-2E9C-101B-9397-08002B2CF9AE}" pid="3" name="KSOProductBuildVer">
    <vt:lpwstr>2052-11.1.0.11365</vt:lpwstr>
  </property>
</Properties>
</file>