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707" r:id="rId1"/>
    <p:sldMasterId id="2147493744" r:id="rId2"/>
  </p:sldMasterIdLst>
  <p:notesMasterIdLst>
    <p:notesMasterId r:id="rId3"/>
  </p:notesMasterIdLst>
  <p:sldIdLst>
    <p:sldId id="5006" r:id="rId4"/>
    <p:sldId id="5011" r:id="rId5"/>
    <p:sldId id="5016" r:id="rId6"/>
    <p:sldId id="5021" r:id="rId7"/>
    <p:sldId id="5025" r:id="rId8"/>
    <p:sldId id="5028" r:id="rId9"/>
    <p:sldId id="5032" r:id="rId10"/>
    <p:sldId id="5036" r:id="rId11"/>
    <p:sldId id="5039" r:id="rId12"/>
    <p:sldId id="5042" r:id="rId13"/>
    <p:sldId id="5046" r:id="rId14"/>
    <p:sldId id="5050" r:id="rId15"/>
    <p:sldId id="5053" r:id="rId16"/>
    <p:sldId id="5057" r:id="rId17"/>
    <p:sldId id="5061" r:id="rId18"/>
    <p:sldId id="5064" r:id="rId19"/>
    <p:sldId id="5067" r:id="rId20"/>
    <p:sldId id="5071" r:id="rId21"/>
    <p:sldId id="5075" r:id="rId22"/>
    <p:sldId id="5078" r:id="rId23"/>
    <p:sldId id="5081" r:id="rId24"/>
    <p:sldId id="5085" r:id="rId25"/>
    <p:sldId id="5089" r:id="rId26"/>
    <p:sldId id="5092" r:id="rId27"/>
    <p:sldId id="5095" r:id="rId28"/>
    <p:sldId id="5099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08" r:id="rId1"/>
    <p:sldLayoutId id="2147493709" r:id="rId2"/>
    <p:sldLayoutId id="2147493710" r:id="rId3"/>
    <p:sldLayoutId id="2147493711" r:id="rId4"/>
    <p:sldLayoutId id="2147493712" r:id="rId5"/>
    <p:sldLayoutId id="2147493713" r:id="rId6"/>
    <p:sldLayoutId id="2147493714" r:id="rId7"/>
    <p:sldLayoutId id="2147493715" r:id="rId8"/>
    <p:sldLayoutId id="2147493716" r:id="rId9"/>
    <p:sldLayoutId id="2147493717" r:id="rId10"/>
    <p:sldLayoutId id="21474937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745" r:id="rId1"/>
    <p:sldLayoutId id="2147493746" r:id="rId2"/>
    <p:sldLayoutId id="2147493747" r:id="rId3"/>
    <p:sldLayoutId id="2147493748" r:id="rId4"/>
    <p:sldLayoutId id="2147493749" r:id="rId5"/>
    <p:sldLayoutId id="2147493750" r:id="rId6"/>
    <p:sldLayoutId id="2147493751" r:id="rId7"/>
    <p:sldLayoutId id="2147493752" r:id="rId8"/>
    <p:sldLayoutId id="2147493753" r:id="rId9"/>
    <p:sldLayoutId id="2147493754" r:id="rId10"/>
    <p:sldLayoutId id="21474937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企业管理的组织文化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组织文化的定义与重要性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企业管理中的组织文化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组织文化的类型与特点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企业管理中的组织文化实践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组织文化对企业管理的意义与价值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组织文化的定义与重要性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组织文化的定义</a:t>
            </a:r>
            <a:endParaRPr altLang="en-US" lang="zh-CN"/>
          </a:p>
        </p:txBody>
      </p:sp>
      <p:sp>
        <p:nvSpPr>
          <p:cNvPr id="104893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组织文化是组织成员共同遵循的行为准则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组织文化是一种共享的价值观和信仰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组织文化是组织形象的重要组成部分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组织文化是组织成员之间的联系纽带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组织文化的重要性</a:t>
            </a:r>
            <a:endParaRPr altLang="en-US" lang="zh-CN"/>
          </a:p>
        </p:txBody>
      </p:sp>
      <p:sp>
        <p:nvSpPr>
          <p:cNvPr id="104898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组织文化能够提高企业的凝聚力和向心力，促进团队协作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组织文化是企业的灵魂，能够激发员工的归属感和自豪感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组织文化能够影响企业的决策和行为，塑造企业的形象和品牌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组织文化能够应对外部环境的变化，提高企业的适应性和创新能力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企业管理中的组织文化</a:t>
            </a:r>
            <a:endParaRPr altLang="en-US" lang="zh-CN"/>
          </a:p>
        </p:txBody>
      </p:sp>
      <p:sp>
        <p:nvSpPr>
          <p:cNvPr id="10490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组织文化的形成</a:t>
            </a:r>
            <a:endParaRPr altLang="en-US" lang="zh-CN"/>
          </a:p>
        </p:txBody>
      </p:sp>
      <p:sp>
        <p:nvSpPr>
          <p:cNvPr id="1049066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组织文化的塑造方法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6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组织文化的影响因素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组织文化的形成过程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8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组织文化的影响因素</a:t>
            </a:r>
            <a:endParaRPr altLang="en-US" lang="zh-CN"/>
          </a:p>
        </p:txBody>
      </p:sp>
      <p:sp>
        <p:nvSpPr>
          <p:cNvPr id="104912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创始人或创始团队的影响：他们的价值观、理念和行为方式对组织文化有着深远的影响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员工的影响：员工的素质、行为和态度是组织文化的重要组成部分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外部环境的影响：社会、经济、政治等因素都会对组织文化产生影响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组织战略的影响：组织的战略目标、经营理念和行为方式都会对组织文化产生影响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组织文化的作用</a:t>
            </a:r>
            <a:endParaRPr altLang="en-US" lang="zh-CN"/>
          </a:p>
        </p:txBody>
      </p:sp>
      <p:sp>
        <p:nvSpPr>
          <p:cNvPr id="104918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引导员工行为，提高工作积极性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凝聚人心，增强企业凝聚力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塑造企业形象，提升企业竞争力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促进企业可持续发展，实现长期目标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组织文化的类型与特点</a:t>
            </a:r>
            <a:endParaRPr altLang="en-US" lang="zh-CN"/>
          </a:p>
        </p:txBody>
      </p:sp>
      <p:sp>
        <p:nvSpPr>
          <p:cNvPr id="10492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组织文化的类型</a:t>
            </a:r>
            <a:endParaRPr altLang="en-US" lang="zh-CN"/>
          </a:p>
        </p:txBody>
      </p:sp>
      <p:sp>
        <p:nvSpPr>
          <p:cNvPr id="104927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创新文化：强调创新和变革，重视灵活性和适应性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情感文化：强调情感和人际关系，重视团队合作和信任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权力文化：强调领导力和权威，重视等级和秩序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角色文化：强调规范和责任，重视稳定和效率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组织文化的特点</a:t>
            </a:r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独特性：每个组织的文化都是独特的，具有自己的特点和风格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稳定性：组织文化一旦形成，就会相对稳定，不会轻易改变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继承性：组织文化是组织在长期发展过程中形成的，具有继承性和延续性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创新性：随着时代的发展和社会的进步，组织文化也需要不断创新和发展，以适应新的环境和挑战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企业管理中的组织文化实践</a:t>
            </a:r>
            <a:endParaRPr altLang="en-US" lang="zh-CN"/>
          </a:p>
        </p:txBody>
      </p:sp>
      <p:sp>
        <p:nvSpPr>
          <p:cNvPr id="10493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建立良好的组织文化</a:t>
            </a:r>
            <a:endParaRPr altLang="en-US" lang="zh-CN"/>
          </a:p>
        </p:txBody>
      </p:sp>
      <p:sp>
        <p:nvSpPr>
          <p:cNvPr id="1049408" name="矩形 15"/>
          <p:cNvSpPr/>
          <p:nvPr>
            <p:custDataLst>
              <p:tags r:id="rId1"/>
            </p:custDataLst>
          </p:nvPr>
        </p:nvSpPr>
        <p:spPr>
          <a:xfrm>
            <a:off x="2679217" y="1521213"/>
            <a:ext cx="6830254" cy="50110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明确组织文化的重要性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任意多边形 17"/>
          <p:cNvSpPr/>
          <p:nvPr>
            <p:custDataLst>
              <p:tags r:id="rId2"/>
            </p:custDataLst>
          </p:nvPr>
        </p:nvSpPr>
        <p:spPr>
          <a:xfrm flipV="1">
            <a:off x="2606328" y="1452880"/>
            <a:ext cx="1221640" cy="23005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任意多边形 18"/>
          <p:cNvSpPr/>
          <p:nvPr>
            <p:custDataLst>
              <p:tags r:id="rId3"/>
            </p:custDataLst>
          </p:nvPr>
        </p:nvSpPr>
        <p:spPr>
          <a:xfrm flipH="1">
            <a:off x="8358441" y="1860600"/>
            <a:ext cx="1221640" cy="23005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矩形 27"/>
          <p:cNvSpPr/>
          <p:nvPr>
            <p:custDataLst>
              <p:tags r:id="rId4"/>
            </p:custDataLst>
          </p:nvPr>
        </p:nvSpPr>
        <p:spPr>
          <a:xfrm>
            <a:off x="2679217" y="2556077"/>
            <a:ext cx="6830254" cy="50110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制定组织文化建设的目标和计划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任意多边形 29"/>
          <p:cNvSpPr/>
          <p:nvPr>
            <p:custDataLst>
              <p:tags r:id="rId5"/>
            </p:custDataLst>
          </p:nvPr>
        </p:nvSpPr>
        <p:spPr>
          <a:xfrm flipV="1">
            <a:off x="2606328" y="2487744"/>
            <a:ext cx="1221640" cy="23005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任意多边形 30"/>
          <p:cNvSpPr/>
          <p:nvPr>
            <p:custDataLst>
              <p:tags r:id="rId6"/>
            </p:custDataLst>
          </p:nvPr>
        </p:nvSpPr>
        <p:spPr>
          <a:xfrm flipH="1">
            <a:off x="8358441" y="2895464"/>
            <a:ext cx="1221640" cy="23005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5"/>
          <p:cNvSpPr/>
          <p:nvPr>
            <p:custDataLst>
              <p:tags r:id="rId7"/>
            </p:custDataLst>
          </p:nvPr>
        </p:nvSpPr>
        <p:spPr>
          <a:xfrm>
            <a:off x="2679217" y="3590941"/>
            <a:ext cx="6830254" cy="50110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建立积极向上的价值观和行为准则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7"/>
          <p:cNvSpPr/>
          <p:nvPr>
            <p:custDataLst>
              <p:tags r:id="rId8"/>
            </p:custDataLst>
          </p:nvPr>
        </p:nvSpPr>
        <p:spPr>
          <a:xfrm flipV="1">
            <a:off x="2606328" y="3522608"/>
            <a:ext cx="1221640" cy="23005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8"/>
          <p:cNvSpPr/>
          <p:nvPr>
            <p:custDataLst>
              <p:tags r:id="rId9"/>
            </p:custDataLst>
          </p:nvPr>
        </p:nvSpPr>
        <p:spPr>
          <a:xfrm flipH="1">
            <a:off x="8358441" y="3930327"/>
            <a:ext cx="1221640" cy="23005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矩形 10"/>
          <p:cNvSpPr/>
          <p:nvPr>
            <p:custDataLst>
              <p:tags r:id="rId10"/>
            </p:custDataLst>
          </p:nvPr>
        </p:nvSpPr>
        <p:spPr>
          <a:xfrm>
            <a:off x="2679217" y="4625805"/>
            <a:ext cx="6830254" cy="50110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营造良好的组织氛围，促进员工之间的合作与交流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12"/>
          <p:cNvSpPr/>
          <p:nvPr>
            <p:custDataLst>
              <p:tags r:id="rId11"/>
            </p:custDataLst>
          </p:nvPr>
        </p:nvSpPr>
        <p:spPr>
          <a:xfrm flipV="1">
            <a:off x="2606328" y="4557472"/>
            <a:ext cx="1221640" cy="23005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13"/>
          <p:cNvSpPr/>
          <p:nvPr>
            <p:custDataLst>
              <p:tags r:id="rId12"/>
            </p:custDataLst>
          </p:nvPr>
        </p:nvSpPr>
        <p:spPr>
          <a:xfrm flipH="1">
            <a:off x="8358441" y="4965191"/>
            <a:ext cx="1221640" cy="23005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矩形 19"/>
          <p:cNvSpPr/>
          <p:nvPr>
            <p:custDataLst>
              <p:tags r:id="rId13"/>
            </p:custDataLst>
          </p:nvPr>
        </p:nvSpPr>
        <p:spPr>
          <a:xfrm>
            <a:off x="2679217" y="5660668"/>
            <a:ext cx="6830254" cy="50110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不断改进和完善组织文化，以适应企业发展的需要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任意多边形 21"/>
          <p:cNvSpPr/>
          <p:nvPr>
            <p:custDataLst>
              <p:tags r:id="rId14"/>
            </p:custDataLst>
          </p:nvPr>
        </p:nvSpPr>
        <p:spPr>
          <a:xfrm flipV="1">
            <a:off x="2606328" y="5592336"/>
            <a:ext cx="1221640" cy="23005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任意多边形 22"/>
          <p:cNvSpPr/>
          <p:nvPr>
            <p:custDataLst>
              <p:tags r:id="rId15"/>
            </p:custDataLst>
          </p:nvPr>
        </p:nvSpPr>
        <p:spPr>
          <a:xfrm flipH="1">
            <a:off x="8358441" y="6000055"/>
            <a:ext cx="1221640" cy="23005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组织文化的传承与发扬</a:t>
            </a:r>
            <a:endParaRPr altLang="en-US" lang="zh-CN"/>
          </a:p>
        </p:txBody>
      </p:sp>
      <p:sp>
        <p:nvSpPr>
          <p:cNvPr id="1049472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组织文化的发扬途径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2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组织文化的传承方式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组织文化的重要性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4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组织文化的定义与内涵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组织文化的创新与发展</a:t>
            </a:r>
            <a:endParaRPr altLang="en-US" lang="zh-CN"/>
          </a:p>
        </p:txBody>
      </p:sp>
      <p:sp>
        <p:nvSpPr>
          <p:cNvPr id="1049534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组织文化的定义与内涵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40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组织文化的重要性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46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组织文化的创新途径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52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组织文化的未来发展趋势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组织文化对企业管理的意义与价值</a:t>
            </a:r>
            <a:endParaRPr altLang="en-US" lang="zh-CN"/>
          </a:p>
        </p:txBody>
      </p:sp>
      <p:sp>
        <p:nvSpPr>
          <p:cNvPr id="10495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提升企业管理水平</a:t>
            </a:r>
            <a:endParaRPr altLang="en-US" lang="zh-CN"/>
          </a:p>
        </p:txBody>
      </p:sp>
      <p:sp>
        <p:nvSpPr>
          <p:cNvPr id="104962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330" y="1865198"/>
            <a:ext cx="2149825" cy="1823359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3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330" y="2949206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3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330" y="2951746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330" y="4038294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3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330" y="5126747"/>
            <a:ext cx="2149825" cy="739202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330" y="4040834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0" name="正文"/>
          <p:cNvSpPr txBox="1"/>
          <p:nvPr>
            <p:custDataLst>
              <p:tags r:id="rId7"/>
            </p:custDataLst>
          </p:nvPr>
        </p:nvSpPr>
        <p:spPr>
          <a:xfrm>
            <a:off x="2836674" y="1776928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组织文化对企业管理的意义：组织文化是企业管理的重要组成部分，它能够影响员工的行为和态度，提高企业的凝聚力和竞争力。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2" name="正文"/>
          <p:cNvSpPr txBox="1"/>
          <p:nvPr>
            <p:custDataLst>
              <p:tags r:id="rId8"/>
            </p:custDataLst>
          </p:nvPr>
        </p:nvSpPr>
        <p:spPr>
          <a:xfrm>
            <a:off x="2836674" y="2873637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组织文化对企业管理的价值：组织文化能够激发员工的创造力和创新精神，提高企业的生产效率和经济效益，促进企业的可持续发展。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9"/>
            </p:custDataLst>
          </p:nvPr>
        </p:nvSpPr>
        <p:spPr>
          <a:xfrm>
            <a:off x="2836674" y="3970345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组织文化对企业管理的影响：组织文化能够影响企业的战略制定和实施，促进企业的变革和发展，提高企业的社会形象和品牌价值。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10"/>
            </p:custDataLst>
          </p:nvPr>
        </p:nvSpPr>
        <p:spPr>
          <a:xfrm>
            <a:off x="2836674" y="5067054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如何提升企业管理水平：通过建设积极向上的组织文化，加强员工的培训和教育，营造良好的工作氛围，提高企业的管理水平，实现企业的长期发展目标。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330" y="1842337"/>
            <a:ext cx="2149825" cy="739202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增强企业凝聚力</a:t>
            </a:r>
            <a:endParaRPr altLang="en-US" lang="zh-CN"/>
          </a:p>
        </p:txBody>
      </p:sp>
      <p:sp>
        <p:nvSpPr>
          <p:cNvPr id="10496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组织文化能够激发员工的归属感和责任感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组织文化能够促进员工之间的沟通和协作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组织文化能够提高员工的忠诚度和满意度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组织文化能够增强企业的竞争力和创新能力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推动企业可持续发展</a:t>
            </a:r>
            <a:endParaRPr altLang="en-US" lang="zh-CN"/>
          </a:p>
        </p:txBody>
      </p:sp>
      <p:sp>
        <p:nvSpPr>
          <p:cNvPr id="104974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组织文化能够激发员工的创造力和创新精神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组织文化是企业发展的核心动力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组织文化有助于提高企业的品牌形象和市场竞争力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组织文化能够促进企业内部的和谐与稳定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未来企业管理中的组织文化展望</a:t>
            </a:r>
            <a:endParaRPr altLang="en-US" lang="zh-CN"/>
          </a:p>
        </p:txBody>
      </p:sp>
      <p:sp>
        <p:nvSpPr>
          <p:cNvPr id="10497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全球化背景下的组织文化融合</a:t>
            </a:r>
            <a:endParaRPr altLang="en-US" lang="zh-CN"/>
          </a:p>
        </p:txBody>
      </p:sp>
      <p:sp>
        <p:nvSpPr>
          <p:cNvPr id="104982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不同文化背景下的组织文化冲突与融合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全球化趋势下的组织文化挑战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未来企业管理中组织文化的重要性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全球化背景下的组织文化融合策略与实践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数字化时代下的组织文化变革</a:t>
            </a:r>
            <a:endParaRPr altLang="en-US" lang="zh-CN"/>
          </a:p>
        </p:txBody>
      </p:sp>
      <p:sp>
        <p:nvSpPr>
          <p:cNvPr id="10498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数字化时代对组织文化的影响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数字化时代下的组织文化变革趋势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应对数字化时代挑战的组织文化创新策略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未来企业管理中的组织文化展望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未来企业管理中的组织文化发展趋势</a:t>
            </a:r>
            <a:endParaRPr altLang="en-US" lang="zh-CN"/>
          </a:p>
        </p:txBody>
      </p:sp>
      <p:sp>
        <p:nvSpPr>
          <p:cNvPr id="1049952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4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多元化和包容性：组织文化将更加注重多样性和包容性，以适应不同背景和价值观的员工需求。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0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强调员工体验：组织文化将更加注重员工的工作体验，以提高员工的满意度和忠诚度。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数字化和智能化：随着数字化和智能化的发展，组织文化将更加注重创新和变革，以适应不断变化的市场环境。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社会责任和可持续发展：组织文化将更加注重社会责任和可持续发展，以实现企业的长期发展目标。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1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3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6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18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3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26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0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0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2023-12-19T22:18:21Z</dcterms:created>
  <dcterms:modified xsi:type="dcterms:W3CDTF">2023-12-19T22:18:21Z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1980b5dfb7ed486ab16762d65785f745_21</vt:lpwstr>
  </property>
</Properties>
</file>