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27" r:id="rId1"/>
    <p:sldMasterId id="2147485864" r:id="rId2"/>
  </p:sldMasterIdLst>
  <p:notesMasterIdLst>
    <p:notesMasterId r:id="rId3"/>
  </p:notesMasterIdLst>
  <p:sldIdLst>
    <p:sldId id="1350" r:id="rId4"/>
    <p:sldId id="1355" r:id="rId5"/>
    <p:sldId id="1360" r:id="rId6"/>
    <p:sldId id="1365" r:id="rId7"/>
    <p:sldId id="1372" r:id="rId9"/>
    <p:sldId id="1375" r:id="rId10"/>
    <p:sldId id="1378" r:id="rId11"/>
    <p:sldId id="1382" r:id="rId12"/>
    <p:sldId id="1389" r:id="rId14"/>
    <p:sldId id="1392" r:id="rId15"/>
    <p:sldId id="1395" r:id="rId16"/>
    <p:sldId id="1398" r:id="rId17"/>
    <p:sldId id="1402" r:id="rId18"/>
    <p:sldId id="1409" r:id="rId20"/>
    <p:sldId id="1412" r:id="rId21"/>
    <p:sldId id="1415" r:id="rId22"/>
    <p:sldId id="1418" r:id="rId23"/>
    <p:sldId id="1422" r:id="rId24"/>
    <p:sldId id="1429" r:id="rId26"/>
    <p:sldId id="1432" r:id="rId27"/>
    <p:sldId id="1435" r:id="rId28"/>
    <p:sldId id="1438" r:id="rId29"/>
    <p:sldId id="1442" r:id="rId30"/>
    <p:sldId id="1449" r:id="rId32"/>
    <p:sldId id="1452" r:id="rId33"/>
    <p:sldId id="1455" r:id="rId34"/>
    <p:sldId id="1458" r:id="rId35"/>
    <p:sldId id="1462" r:id="rId36"/>
    <p:sldId id="1469" r:id="rId38"/>
    <p:sldId id="1472" r:id="rId39"/>
    <p:sldId id="1475" r:id="rId40"/>
    <p:sldId id="1479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28" r:id="rId1"/>
    <p:sldLayoutId id="2147485829" r:id="rId2"/>
    <p:sldLayoutId id="2147485830" r:id="rId3"/>
    <p:sldLayoutId id="2147485831" r:id="rId4"/>
    <p:sldLayoutId id="2147485832" r:id="rId5"/>
    <p:sldLayoutId id="2147485833" r:id="rId6"/>
    <p:sldLayoutId id="2147485834" r:id="rId7"/>
    <p:sldLayoutId id="2147485835" r:id="rId8"/>
    <p:sldLayoutId id="2147485836" r:id="rId9"/>
    <p:sldLayoutId id="2147485837" r:id="rId10"/>
    <p:sldLayoutId id="21474858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865" r:id="rId1"/>
    <p:sldLayoutId id="2147485866" r:id="rId2"/>
    <p:sldLayoutId id="2147485867" r:id="rId3"/>
    <p:sldLayoutId id="2147485868" r:id="rId4"/>
    <p:sldLayoutId id="2147485869" r:id="rId5"/>
    <p:sldLayoutId id="2147485870" r:id="rId6"/>
    <p:sldLayoutId id="2147485871" r:id="rId7"/>
    <p:sldLayoutId id="2147485872" r:id="rId8"/>
    <p:sldLayoutId id="2147485873" r:id="rId9"/>
    <p:sldLayoutId id="2147485874" r:id="rId10"/>
    <p:sldLayoutId id="21474858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tags" Target="../tags/tag181.xml"/><Relationship Id="rId22" Type="http://schemas.openxmlformats.org/officeDocument/2006/relationships/tags" Target="../tags/tag182.xml"/><Relationship Id="rId23" Type="http://schemas.openxmlformats.org/officeDocument/2006/relationships/tags" Target="../tags/tag183.xml"/><Relationship Id="rId24" Type="http://schemas.openxmlformats.org/officeDocument/2006/relationships/tags" Target="../tags/tag184.xml"/><Relationship Id="rId25" Type="http://schemas.openxmlformats.org/officeDocument/2006/relationships/tags" Target="../tags/tag185.xml"/><Relationship Id="rId26" Type="http://schemas.openxmlformats.org/officeDocument/2006/relationships/tags" Target="../tags/tag186.xml"/><Relationship Id="rId27" Type="http://schemas.openxmlformats.org/officeDocument/2006/relationships/tags" Target="../tags/tag187.xml"/><Relationship Id="rId28" Type="http://schemas.openxmlformats.org/officeDocument/2006/relationships/tags" Target="../tags/tag188.xml"/><Relationship Id="rId29" Type="http://schemas.openxmlformats.org/officeDocument/2006/relationships/tags" Target="../tags/tag189.xml"/><Relationship Id="rId30" Type="http://schemas.openxmlformats.org/officeDocument/2006/relationships/tags" Target="../tags/tag190.xml"/><Relationship Id="rId31" Type="http://schemas.openxmlformats.org/officeDocument/2006/relationships/tags" Target="../tags/tag191.xml"/><Relationship Id="rId32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tags" Target="../tags/tag235.xml"/><Relationship Id="rId22" Type="http://schemas.openxmlformats.org/officeDocument/2006/relationships/tags" Target="../tags/tag236.xml"/><Relationship Id="rId23" Type="http://schemas.openxmlformats.org/officeDocument/2006/relationships/tags" Target="../tags/tag237.xml"/><Relationship Id="rId24" Type="http://schemas.openxmlformats.org/officeDocument/2006/relationships/tags" Target="../tags/tag238.xml"/><Relationship Id="rId25" Type="http://schemas.openxmlformats.org/officeDocument/2006/relationships/tags" Target="../tags/tag239.xml"/><Relationship Id="rId26" Type="http://schemas.openxmlformats.org/officeDocument/2006/relationships/tags" Target="../tags/tag240.xml"/><Relationship Id="rId27" Type="http://schemas.openxmlformats.org/officeDocument/2006/relationships/tags" Target="../tags/tag241.xml"/><Relationship Id="rId28" Type="http://schemas.openxmlformats.org/officeDocument/2006/relationships/tags" Target="../tags/tag242.xml"/><Relationship Id="rId29" Type="http://schemas.openxmlformats.org/officeDocument/2006/relationships/tags" Target="../tags/tag243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tags" Target="../tags/tag348.xml"/><Relationship Id="rId22" Type="http://schemas.openxmlformats.org/officeDocument/2006/relationships/tags" Target="../tags/tag349.xml"/><Relationship Id="rId23" Type="http://schemas.openxmlformats.org/officeDocument/2006/relationships/tags" Target="../tags/tag350.xml"/><Relationship Id="rId24" Type="http://schemas.openxmlformats.org/officeDocument/2006/relationships/tags" Target="../tags/tag351.xml"/><Relationship Id="rId25" Type="http://schemas.openxmlformats.org/officeDocument/2006/relationships/tags" Target="../tags/tag352.xml"/><Relationship Id="rId26" Type="http://schemas.openxmlformats.org/officeDocument/2006/relationships/tags" Target="../tags/tag353.xml"/><Relationship Id="rId27" Type="http://schemas.openxmlformats.org/officeDocument/2006/relationships/tags" Target="../tags/tag354.xml"/><Relationship Id="rId28" Type="http://schemas.openxmlformats.org/officeDocument/2006/relationships/tags" Target="../tags/tag355.xml"/><Relationship Id="rId29" Type="http://schemas.openxmlformats.org/officeDocument/2006/relationships/tags" Target="../tags/tag356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tags" Target="../tags/tag381.xml"/><Relationship Id="rId14" Type="http://schemas.openxmlformats.org/officeDocument/2006/relationships/tags" Target="../tags/tag382.xml"/><Relationship Id="rId15" Type="http://schemas.openxmlformats.org/officeDocument/2006/relationships/tags" Target="../tags/tag383.xml"/><Relationship Id="rId16" Type="http://schemas.openxmlformats.org/officeDocument/2006/relationships/tags" Target="../tags/tag384.xml"/><Relationship Id="rId17" Type="http://schemas.openxmlformats.org/officeDocument/2006/relationships/tags" Target="../tags/tag385.xml"/><Relationship Id="rId18" Type="http://schemas.openxmlformats.org/officeDocument/2006/relationships/tags" Target="../tags/tag386.xml"/><Relationship Id="rId19" Type="http://schemas.openxmlformats.org/officeDocument/2006/relationships/tags" Target="../tags/tag387.xml"/><Relationship Id="rId20" Type="http://schemas.openxmlformats.org/officeDocument/2006/relationships/tags" Target="../tags/tag388.xml"/><Relationship Id="rId21" Type="http://schemas.openxmlformats.org/officeDocument/2006/relationships/tags" Target="../tags/tag389.xml"/><Relationship Id="rId22" Type="http://schemas.openxmlformats.org/officeDocument/2006/relationships/tags" Target="../tags/tag390.xml"/><Relationship Id="rId23" Type="http://schemas.openxmlformats.org/officeDocument/2006/relationships/tags" Target="../tags/tag391.xml"/><Relationship Id="rId24" Type="http://schemas.openxmlformats.org/officeDocument/2006/relationships/tags" Target="../tags/tag392.xml"/><Relationship Id="rId25" Type="http://schemas.openxmlformats.org/officeDocument/2006/relationships/tags" Target="../tags/tag393.xml"/><Relationship Id="rId26" Type="http://schemas.openxmlformats.org/officeDocument/2006/relationships/tags" Target="../tags/tag394.xml"/><Relationship Id="rId27" Type="http://schemas.openxmlformats.org/officeDocument/2006/relationships/tags" Target="../tags/tag395.xml"/><Relationship Id="rId28" Type="http://schemas.openxmlformats.org/officeDocument/2006/relationships/tags" Target="../tags/tag396.xml"/><Relationship Id="rId29" Type="http://schemas.openxmlformats.org/officeDocument/2006/relationships/tags" Target="../tags/tag397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tags" Target="../tags/tag425.xml"/><Relationship Id="rId14" Type="http://schemas.openxmlformats.org/officeDocument/2006/relationships/tags" Target="../tags/tag426.xml"/><Relationship Id="rId15" Type="http://schemas.openxmlformats.org/officeDocument/2006/relationships/tags" Target="../tags/tag427.xml"/><Relationship Id="rId16" Type="http://schemas.openxmlformats.org/officeDocument/2006/relationships/tags" Target="../tags/tag428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tags" Target="../tags/tag434.xml"/><Relationship Id="rId7" Type="http://schemas.openxmlformats.org/officeDocument/2006/relationships/tags" Target="../tags/tag435.xml"/><Relationship Id="rId8" Type="http://schemas.openxmlformats.org/officeDocument/2006/relationships/tags" Target="../tags/tag436.xml"/><Relationship Id="rId9" Type="http://schemas.openxmlformats.org/officeDocument/2006/relationships/tags" Target="../tags/tag437.xml"/><Relationship Id="rId10" Type="http://schemas.openxmlformats.org/officeDocument/2006/relationships/tags" Target="../tags/tag438.xml"/><Relationship Id="rId11" Type="http://schemas.openxmlformats.org/officeDocument/2006/relationships/tags" Target="../tags/tag439.xml"/><Relationship Id="rId12" Type="http://schemas.openxmlformats.org/officeDocument/2006/relationships/tags" Target="../tags/tag440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企业管理的财务分析与预测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财务分析的方法与目的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财务报表的解读与分析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财务指标的分析与评估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财务预测的方法与步骤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财务风险管理策略与措施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财务分析的方法与目的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70000"/>
          </a:bodyPr>
          <a:p>
            <a:r>
              <a:rPr altLang="en-US" lang="zh-CN"/>
              <a:t>财务分析的定义：通过对财务报表和其他财务信息进行收集、整理、分析和解释，以评估企业的财务状况、经营成果和现金流量。</a:t>
            </a:r>
            <a:endParaRPr altLang="en-US" lang="zh-CN"/>
          </a:p>
          <a:p>
            <a:r>
              <a:rPr altLang="en-US" lang="zh-CN"/>
              <a:t>财务分析的重要性：帮助企业了解自身的财务状况和经营成果，发现潜在的风险和机会，为决策提供支持和参考。同时，也有助于投资者、债权人和其他利益相关者了解企业的财务状况和经营表现，做出更明智的投资决策。  以下是用户提供的信息和标题： 我正在写一份主题为“企业管理的财务分析与预测”的PPT,现在准备介绍“财务分析的方法与目的”,请帮我生成“财务分析的方法”为标题的内容 财务分析的方法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我正在写一份主题为“企业管理的财务分析与预测”的PPT,现在准备介绍“财务分析的方法与目的”,请帮我生成“财务分析的方法”为标题的内容</a:t>
            </a:r>
            <a:endParaRPr altLang="en-US" lang="zh-CN"/>
          </a:p>
          <a:p>
            <a:pPr lvl="1"/>
            <a:r>
              <a:rPr altLang="en-US" lang="zh-CN"/>
              <a:t>财务分析的方法</a:t>
            </a:r>
            <a:endParaRPr altLang="en-US" lang="zh-CN"/>
          </a:p>
          <a:p>
            <a:r>
              <a:rPr altLang="en-US" lang="zh-CN"/>
              <a:t>比较分析法：通过对比不同时期或不同企业的财务报表数据，找出差异和趋势，以评估企业的财务状况和经营表现。</a:t>
            </a:r>
            <a:endParaRPr altLang="en-US" lang="zh-CN"/>
          </a:p>
          <a:p>
            <a:r>
              <a:rPr altLang="en-US" lang="zh-CN"/>
              <a:t>比率分析法：通过计算各种财务比率，如偿债能力比率、盈利能力比率等，来评估企业的财务状况和经营表现。</a:t>
            </a:r>
            <a:endParaRPr altLang="en-US" lang="zh-CN"/>
          </a:p>
          <a:p>
            <a:r>
              <a:rPr altLang="en-US" lang="zh-CN"/>
              <a:t>趋势分析法：通过分析连续几个时期的财务报表数据，找出趋势和规律，以预测未来的财务状况和经营表现。</a:t>
            </a:r>
            <a:endParaRPr altLang="en-US" lang="zh-CN"/>
          </a:p>
          <a:p>
            <a:r>
              <a:rPr altLang="en-US" lang="zh-CN"/>
              <a:t>因素分析法：通过分析影响企业财务状况和经营表现的各种因素，找出关键因素和潜在风险，以制定相应的管理策略。</a:t>
            </a:r>
            <a:endParaRPr altLang="en-US" lang="zh-CN"/>
          </a:p>
        </p:txBody>
      </p:sp>
      <p:sp>
        <p:nvSpPr>
          <p:cNvPr id="10489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财务分析的定义与重要性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财务分析的方法与工具</a:t>
            </a:r>
            <a:endParaRPr altLang="en-US" lang="zh-CN"/>
          </a:p>
        </p:txBody>
      </p:sp>
      <p:sp>
        <p:nvSpPr>
          <p:cNvPr id="104899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9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财务分析的方法：比率分析法、趋势分析法、结构分析法、因素分析法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财务分析的工具：Excel、SPSS、SAS等数据分析软件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财务分析的步骤：明确分析目的、收集相关信息、选择合适的方法和工具、进行数据分析、得出结论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财务分析的注意事项：确保数据的准确性和完整性、选择合适的分析方法和工具、注意数据的时效性和可比性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财务分析的目的与意义</a:t>
            </a:r>
            <a:endParaRPr altLang="en-US" lang="zh-CN"/>
          </a:p>
        </p:txBody>
      </p:sp>
      <p:sp>
        <p:nvSpPr>
          <p:cNvPr id="1049052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4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5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目的：评估企业的财务状况和经营绩效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0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意义：为投资者提供决策依据，帮助企业改进经营管理和提高经济效益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6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作用：为企业内部管理提供决策支持，为外部监管机构提供监管依据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2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重要性：对于企业的可持续发展具有重要意义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财务报表的解读与分析</a:t>
            </a:r>
            <a:endParaRPr altLang="en-US" lang="zh-CN"/>
          </a:p>
        </p:txBody>
      </p:sp>
      <p:sp>
        <p:nvSpPr>
          <p:cNvPr id="104911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资产负债表解读与分析</a:t>
            </a:r>
            <a:endParaRPr altLang="en-US" lang="zh-CN"/>
          </a:p>
        </p:txBody>
      </p:sp>
      <p:sp>
        <p:nvSpPr>
          <p:cNvPr id="1049174" name="圆角矩形 26"/>
          <p:cNvSpPr/>
          <p:nvPr>
            <p:custDataLst>
              <p:tags r:id="rId1"/>
            </p:custDataLst>
          </p:nvPr>
        </p:nvSpPr>
        <p:spPr>
          <a:xfrm>
            <a:off x="608330" y="1835073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6" name="圆角矩形 28"/>
          <p:cNvSpPr/>
          <p:nvPr>
            <p:custDataLst>
              <p:tags r:id="rId2"/>
            </p:custDataLst>
          </p:nvPr>
        </p:nvSpPr>
        <p:spPr>
          <a:xfrm>
            <a:off x="610874" y="1835073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78" name="文本框 31"/>
          <p:cNvSpPr txBox="1"/>
          <p:nvPr>
            <p:custDataLst>
              <p:tags r:id="rId3"/>
            </p:custDataLst>
          </p:nvPr>
        </p:nvSpPr>
        <p:spPr>
          <a:xfrm>
            <a:off x="692922" y="2256762"/>
            <a:ext cx="1825865" cy="345491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资产负债表概述：定义、作用和结构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圆角矩形 29"/>
          <p:cNvSpPr/>
          <p:nvPr>
            <p:custDataLst>
              <p:tags r:id="rId4"/>
            </p:custDataLst>
          </p:nvPr>
        </p:nvSpPr>
        <p:spPr>
          <a:xfrm>
            <a:off x="2852247" y="1835073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2" name="圆角矩形 32"/>
          <p:cNvSpPr/>
          <p:nvPr>
            <p:custDataLst>
              <p:tags r:id="rId5"/>
            </p:custDataLst>
          </p:nvPr>
        </p:nvSpPr>
        <p:spPr>
          <a:xfrm>
            <a:off x="2854791" y="1835073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4" name="文本框 34"/>
          <p:cNvSpPr txBox="1"/>
          <p:nvPr>
            <p:custDataLst>
              <p:tags r:id="rId6"/>
            </p:custDataLst>
          </p:nvPr>
        </p:nvSpPr>
        <p:spPr>
          <a:xfrm>
            <a:off x="2936839" y="2256762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资产类科目解读：流动资产、非流动资产及减值准备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3"/>
          <p:cNvSpPr/>
          <p:nvPr>
            <p:custDataLst>
              <p:tags r:id="rId7"/>
            </p:custDataLst>
          </p:nvPr>
        </p:nvSpPr>
        <p:spPr>
          <a:xfrm>
            <a:off x="5096165" y="1835073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8" name="圆角矩形 4"/>
          <p:cNvSpPr/>
          <p:nvPr>
            <p:custDataLst>
              <p:tags r:id="rId8"/>
            </p:custDataLst>
          </p:nvPr>
        </p:nvSpPr>
        <p:spPr>
          <a:xfrm>
            <a:off x="5098073" y="1835073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0" name="文本框 5"/>
          <p:cNvSpPr txBox="1"/>
          <p:nvPr>
            <p:custDataLst>
              <p:tags r:id="rId9"/>
            </p:custDataLst>
          </p:nvPr>
        </p:nvSpPr>
        <p:spPr>
          <a:xfrm>
            <a:off x="5180121" y="2256762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负债类科目解读：流动负债、非流动负债及负债合计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8"/>
          <p:cNvSpPr/>
          <p:nvPr>
            <p:custDataLst>
              <p:tags r:id="rId10"/>
            </p:custDataLst>
          </p:nvPr>
        </p:nvSpPr>
        <p:spPr>
          <a:xfrm>
            <a:off x="7340082" y="1835073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4" name="圆角矩形 9"/>
          <p:cNvSpPr/>
          <p:nvPr>
            <p:custDataLst>
              <p:tags r:id="rId11"/>
            </p:custDataLst>
          </p:nvPr>
        </p:nvSpPr>
        <p:spPr>
          <a:xfrm>
            <a:off x="7341990" y="1835073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6" name="文本框 10"/>
          <p:cNvSpPr txBox="1"/>
          <p:nvPr>
            <p:custDataLst>
              <p:tags r:id="rId12"/>
            </p:custDataLst>
          </p:nvPr>
        </p:nvSpPr>
        <p:spPr>
          <a:xfrm>
            <a:off x="7424038" y="2256762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所有者权益类科目解读：股本、资本公积、盈余公积及未分配利润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6"/>
          <p:cNvSpPr/>
          <p:nvPr>
            <p:custDataLst>
              <p:tags r:id="rId13"/>
            </p:custDataLst>
          </p:nvPr>
        </p:nvSpPr>
        <p:spPr>
          <a:xfrm>
            <a:off x="9583999" y="1836345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0" name="圆角矩形 7"/>
          <p:cNvSpPr/>
          <p:nvPr>
            <p:custDataLst>
              <p:tags r:id="rId14"/>
            </p:custDataLst>
          </p:nvPr>
        </p:nvSpPr>
        <p:spPr>
          <a:xfrm>
            <a:off x="9585907" y="1836345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2" name="文本框 11"/>
          <p:cNvSpPr txBox="1"/>
          <p:nvPr>
            <p:custDataLst>
              <p:tags r:id="rId15"/>
            </p:custDataLst>
          </p:nvPr>
        </p:nvSpPr>
        <p:spPr>
          <a:xfrm>
            <a:off x="9667955" y="2258670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资产负债表综合分析：偿债能力、营运能力及盈利能力评估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利润表解读与分析</a:t>
            </a:r>
            <a:endParaRPr altLang="en-US" lang="zh-CN"/>
          </a:p>
        </p:txBody>
      </p:sp>
      <p:sp>
        <p:nvSpPr>
          <p:cNvPr id="1049238" name="正文"/>
          <p:cNvSpPr txBox="1"/>
          <p:nvPr>
            <p:custDataLst>
              <p:tags r:id="rId1"/>
            </p:custDataLst>
          </p:nvPr>
        </p:nvSpPr>
        <p:spPr>
          <a:xfrm>
            <a:off x="2869037" y="1452880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利润表概述：介绍利润表的定义、作用和结构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2"/>
            </p:custDataLst>
          </p:nvPr>
        </p:nvSpPr>
        <p:spPr>
          <a:xfrm>
            <a:off x="2869037" y="2433906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利润表主要项目：详细解释利润表中的主要项目，如营业收入、营业成本、毛利、净利润等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3"/>
            </p:custDataLst>
          </p:nvPr>
        </p:nvSpPr>
        <p:spPr>
          <a:xfrm>
            <a:off x="2869037" y="3414932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利润表分析方法：介绍常见的利润表分析方法，如趋势分析、结构分析和比率分析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4"/>
            </p:custDataLst>
          </p:nvPr>
        </p:nvSpPr>
        <p:spPr>
          <a:xfrm>
            <a:off x="2869037" y="4395958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利润表解读重点：强调在解读利润表时需要注意的重点，如异常项目、关联交易等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5"/>
            </p:custDataLst>
          </p:nvPr>
        </p:nvSpPr>
        <p:spPr>
          <a:xfrm>
            <a:off x="2869037" y="5376983"/>
            <a:ext cx="6447577" cy="8523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利润表与财务预测：探讨如何利用利润表进行财务预测，为企业决策提供支持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现金流量表解读与分析</a:t>
            </a:r>
            <a:endParaRPr altLang="en-US" lang="zh-CN"/>
          </a:p>
        </p:txBody>
      </p:sp>
      <p:sp>
        <p:nvSpPr>
          <p:cNvPr id="104928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现金流量表概述：定义、作用和结构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现金流量表与利润表、资产负债表的关联分析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28"/>
            </p:custDataLst>
          </p:nvPr>
        </p:nvSpPr>
        <p:spPr>
          <a:xfrm>
            <a:off x="8241006" y="2698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现金流量表综合分析：偿债能力、营运能力、盈利能力和成长能力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29"/>
            </p:custDataLst>
          </p:nvPr>
        </p:nvSpPr>
        <p:spPr>
          <a:xfrm>
            <a:off x="1786660" y="2698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经营活动现金流量分析：流入、流出及净额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30"/>
            </p:custDataLst>
          </p:nvPr>
        </p:nvSpPr>
        <p:spPr>
          <a:xfrm>
            <a:off x="6446389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筹资活动现金流量分析：流入、流出及净额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31"/>
            </p:custDataLst>
          </p:nvPr>
        </p:nvSpPr>
        <p:spPr>
          <a:xfrm>
            <a:off x="3581277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投资活动现金流量分析：流入、流出及净额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财务报表的综合分析</a:t>
            </a:r>
            <a:endParaRPr altLang="en-US" lang="zh-CN"/>
          </a:p>
        </p:txBody>
      </p:sp>
      <p:sp>
        <p:nvSpPr>
          <p:cNvPr id="10493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资产负债表：反映企业资产、负债和所有者权益的结构和水平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现金流量表：反映企业现金流入和流出的状况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综合分析：结合以上三个报表，对企业财务状况进行全面评估和预测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利润表：反映企业经营成果和盈利状况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财务指标的分析与评估</a:t>
            </a:r>
            <a:endParaRPr altLang="en-US" lang="zh-CN"/>
          </a:p>
        </p:txBody>
      </p:sp>
      <p:sp>
        <p:nvSpPr>
          <p:cNvPr id="10494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偿债能力指标分析</a:t>
            </a:r>
            <a:endParaRPr altLang="en-US" lang="zh-CN"/>
          </a:p>
        </p:txBody>
      </p:sp>
      <p:sp>
        <p:nvSpPr>
          <p:cNvPr id="104950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流动比率：流动资产与流动负债的比值，反映短期偿债能力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利息保障倍数：息税前利润与利息费用的比值，反映企业支付利息的能力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资产负债率：总负债与总资产的比值，反映长期偿债能力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速动比率：速动资产与流动负债的比值，反映更强的短期偿债能力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营运能力指标分析</a:t>
            </a:r>
            <a:endParaRPr altLang="en-US" lang="zh-CN"/>
          </a:p>
        </p:txBody>
      </p:sp>
      <p:sp>
        <p:nvSpPr>
          <p:cNvPr id="104958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流动比率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速动比率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应收账款周转率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存货周转率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盈利能力指标分析</a:t>
            </a:r>
            <a:endParaRPr altLang="en-US" lang="zh-CN"/>
          </a:p>
        </p:txBody>
      </p:sp>
      <p:sp>
        <p:nvSpPr>
          <p:cNvPr id="1049638" name="矩形 31"/>
          <p:cNvSpPr/>
          <p:nvPr>
            <p:custDataLst>
              <p:tags r:id="rId1"/>
            </p:custDataLst>
          </p:nvPr>
        </p:nvSpPr>
        <p:spPr>
          <a:xfrm>
            <a:off x="3836183" y="1452880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毛利率：衡量企业盈利能力的重要指标，计算公式为毛利率=毛利/营业收入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"/>
          <p:cNvSpPr/>
          <p:nvPr>
            <p:custDataLst>
              <p:tags r:id="rId2"/>
            </p:custDataLst>
          </p:nvPr>
        </p:nvSpPr>
        <p:spPr>
          <a:xfrm>
            <a:off x="3836183" y="2268957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净利率：反映企业净利润与营业收入的比例，计算公式为净利率=净利润/营业收入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5"/>
          <p:cNvSpPr/>
          <p:nvPr>
            <p:custDataLst>
              <p:tags r:id="rId3"/>
            </p:custDataLst>
          </p:nvPr>
        </p:nvSpPr>
        <p:spPr>
          <a:xfrm>
            <a:off x="3836183" y="3085034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营业利润率：反映企业营业收入的盈利水平，计算公式为营业利润率=营业利润/营业收入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7"/>
          <p:cNvSpPr/>
          <p:nvPr>
            <p:custDataLst>
              <p:tags r:id="rId4"/>
            </p:custDataLst>
          </p:nvPr>
        </p:nvSpPr>
        <p:spPr>
          <a:xfrm>
            <a:off x="3836183" y="3901111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成本费用利润率：反映企业成本费用的盈利水平，计算公式为成本费用利润率=利润总额/成本费用总额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3"/>
          <p:cNvSpPr/>
          <p:nvPr>
            <p:custDataLst>
              <p:tags r:id="rId5"/>
            </p:custDataLst>
          </p:nvPr>
        </p:nvSpPr>
        <p:spPr>
          <a:xfrm>
            <a:off x="3836183" y="4717188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资产收益率：反映企业资产利用效率的指标，计算公式为资产收益率=净利润/平均资产总额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6"/>
          <p:cNvSpPr/>
          <p:nvPr>
            <p:custDataLst>
              <p:tags r:id="rId6"/>
            </p:custDataLst>
          </p:nvPr>
        </p:nvSpPr>
        <p:spPr>
          <a:xfrm>
            <a:off x="3836183" y="5533265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净资产收益率：反映企业股东权益收益水平的指标，计算公式为净资产收益率=净利润/平均净资产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发展能力指标分析</a:t>
            </a:r>
            <a:endParaRPr altLang="en-US" lang="zh-CN"/>
          </a:p>
        </p:txBody>
      </p:sp>
      <p:sp>
        <p:nvSpPr>
          <p:cNvPr id="10496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营业收入增长率：评估企业营业收入的增长情况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净资产增长率：评估企业净资产的增长情况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总资产增长率：评估企业总资产的增长情况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净利润增长率：评估企业净利润的增长情况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财务预测的方法与步骤</a:t>
            </a:r>
            <a:endParaRPr altLang="en-US" lang="zh-CN"/>
          </a:p>
        </p:txBody>
      </p:sp>
      <p:sp>
        <p:nvSpPr>
          <p:cNvPr id="10497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财务预测的定义与重要性</a:t>
            </a:r>
            <a:endParaRPr altLang="en-US" lang="zh-CN"/>
          </a:p>
        </p:txBody>
      </p:sp>
      <p:sp>
        <p:nvSpPr>
          <p:cNvPr id="1049822" name="矩形: 圆角 2"/>
          <p:cNvSpPr/>
          <p:nvPr>
            <p:custDataLst>
              <p:tags r:id="rId1"/>
            </p:custDataLst>
          </p:nvPr>
        </p:nvSpPr>
        <p:spPr>
          <a:xfrm>
            <a:off x="608330" y="1874086"/>
            <a:ext cx="10968888" cy="1736781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24" name="Freeform 6"/>
          <p:cNvSpPr/>
          <p:nvPr>
            <p:custDataLst>
              <p:tags r:id="rId2"/>
            </p:custDataLst>
          </p:nvPr>
        </p:nvSpPr>
        <p:spPr bwMode="auto">
          <a:xfrm>
            <a:off x="608330" y="2025690"/>
            <a:ext cx="1235692" cy="1432623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26" name="正文"/>
          <p:cNvSpPr txBox="1"/>
          <p:nvPr>
            <p:custDataLst>
              <p:tags r:id="rId3"/>
            </p:custDataLst>
          </p:nvPr>
        </p:nvSpPr>
        <p:spPr>
          <a:xfrm>
            <a:off x="1868299" y="1874086"/>
            <a:ext cx="9518399" cy="173678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财务预测的定义：财务预测是指企业根据历史数据和相关信息，对未来财务状况和经营成果进行预测和评估。</a:t>
            </a:r>
            <a:endParaRPr altLang="en-US" dirty="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28" name="矩形: 圆角 118"/>
          <p:cNvSpPr/>
          <p:nvPr>
            <p:custDataLst>
              <p:tags r:id="rId4"/>
            </p:custDataLst>
          </p:nvPr>
        </p:nvSpPr>
        <p:spPr>
          <a:xfrm>
            <a:off x="608330" y="4071706"/>
            <a:ext cx="10968888" cy="1736781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30" name="正文"/>
          <p:cNvSpPr txBox="1"/>
          <p:nvPr>
            <p:custDataLst>
              <p:tags r:id="rId5"/>
            </p:custDataLst>
          </p:nvPr>
        </p:nvSpPr>
        <p:spPr>
          <a:xfrm>
            <a:off x="1868299" y="4071706"/>
            <a:ext cx="9518399" cy="173678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财务预测的重要性：财务预测对于企业管理者制定经营决策、控制财务风险、评估投资风险等方面具有重要意义。通过财务预测，企业可以更好地了解自身财务状况和经营成果，为制定科学合理的经营策略提供有力支持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32" name="Freeform 6"/>
          <p:cNvSpPr/>
          <p:nvPr>
            <p:custDataLst>
              <p:tags r:id="rId6"/>
            </p:custDataLst>
          </p:nvPr>
        </p:nvSpPr>
        <p:spPr bwMode="auto">
          <a:xfrm>
            <a:off x="608330" y="4223310"/>
            <a:ext cx="1235692" cy="1432623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财务预测的方法与工具</a:t>
            </a:r>
            <a:endParaRPr altLang="en-US" lang="zh-CN"/>
          </a:p>
        </p:txBody>
      </p:sp>
      <p:sp>
        <p:nvSpPr>
          <p:cNvPr id="104986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财务预测方法：定性预测、定量预测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财务预测工具：Excel、SPSS等统计软件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财务预测步骤：收集数据、建立模型、分析结果、调整预测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财务预测注意事项：数据准确性、模型适用性、结果解释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财务预测的步骤与流程</a:t>
            </a:r>
            <a:endParaRPr altLang="en-US" lang="zh-CN"/>
          </a:p>
        </p:txBody>
      </p:sp>
      <p:sp>
        <p:nvSpPr>
          <p:cNvPr id="1049910" name="文本框 20"/>
          <p:cNvSpPr txBox="1"/>
          <p:nvPr>
            <p:custDataLst>
              <p:tags r:id="rId1"/>
            </p:custDataLst>
          </p:nvPr>
        </p:nvSpPr>
        <p:spPr>
          <a:xfrm>
            <a:off x="6780209" y="1452880"/>
            <a:ext cx="1362693" cy="1193290"/>
          </a:xfrm>
          <a:prstGeom prst="rect"/>
          <a:noFill/>
        </p:spPr>
        <p:txBody>
          <a:bodyPr anchor="ctr" rtlCol="0" wrap="square">
            <a:normAutofit fontScale="98485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altLang="zh-CN" b="1" dirty="0" sz="6600" lang="en-US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912" name="文本框 178"/>
          <p:cNvSpPr txBox="1"/>
          <p:nvPr>
            <p:custDataLst>
              <p:tags r:id="rId2"/>
            </p:custDataLst>
          </p:nvPr>
        </p:nvSpPr>
        <p:spPr>
          <a:xfrm>
            <a:off x="6292388" y="2320262"/>
            <a:ext cx="2338742" cy="143881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选择预测方法：根据预测目标和数据特点选择合适的预测方法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914" name="文本框 18"/>
          <p:cNvSpPr txBox="1"/>
          <p:nvPr>
            <p:custDataLst>
              <p:tags r:id="rId3"/>
            </p:custDataLst>
          </p:nvPr>
        </p:nvSpPr>
        <p:spPr>
          <a:xfrm>
            <a:off x="1305268" y="1452880"/>
            <a:ext cx="1362693" cy="1193290"/>
          </a:xfrm>
          <a:prstGeom prst="rect"/>
          <a:noFill/>
        </p:spPr>
        <p:txBody>
          <a:bodyPr anchor="ctr" rtlCol="0" wrap="square">
            <a:normAutofit fontScale="98485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916" name="文本框 176"/>
          <p:cNvSpPr txBox="1"/>
          <p:nvPr>
            <p:custDataLst>
              <p:tags r:id="rId4"/>
            </p:custDataLst>
          </p:nvPr>
        </p:nvSpPr>
        <p:spPr>
          <a:xfrm>
            <a:off x="817447" y="2320262"/>
            <a:ext cx="2338742" cy="143881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明确预测目标：确定预测的目的和范围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918" name="文本框 19"/>
          <p:cNvSpPr txBox="1"/>
          <p:nvPr>
            <p:custDataLst>
              <p:tags r:id="rId5"/>
            </p:custDataLst>
          </p:nvPr>
        </p:nvSpPr>
        <p:spPr>
          <a:xfrm>
            <a:off x="4043065" y="1452880"/>
            <a:ext cx="1362693" cy="1193290"/>
          </a:xfrm>
          <a:prstGeom prst="rect"/>
          <a:noFill/>
        </p:spPr>
        <p:txBody>
          <a:bodyPr anchor="ctr" rtlCol="0" wrap="square">
            <a:normAutofit fontScale="98485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920" name="文本框 177"/>
          <p:cNvSpPr txBox="1"/>
          <p:nvPr>
            <p:custDataLst>
              <p:tags r:id="rId6"/>
            </p:custDataLst>
          </p:nvPr>
        </p:nvSpPr>
        <p:spPr>
          <a:xfrm>
            <a:off x="3554592" y="2320262"/>
            <a:ext cx="2338742" cy="143881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收集数据：收集与预测相关的历史数据和信息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922" name="文本框 25"/>
          <p:cNvSpPr txBox="1"/>
          <p:nvPr>
            <p:custDataLst>
              <p:tags r:id="rId7"/>
            </p:custDataLst>
          </p:nvPr>
        </p:nvSpPr>
        <p:spPr>
          <a:xfrm>
            <a:off x="8149107" y="3904375"/>
            <a:ext cx="1362693" cy="1193290"/>
          </a:xfrm>
          <a:prstGeom prst="rect"/>
          <a:noFill/>
        </p:spPr>
        <p:txBody>
          <a:bodyPr anchor="ctr" rtlCol="0" wrap="square">
            <a:normAutofit fontScale="98485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924" name="文本框 180"/>
          <p:cNvSpPr txBox="1"/>
          <p:nvPr>
            <p:custDataLst>
              <p:tags r:id="rId8"/>
            </p:custDataLst>
          </p:nvPr>
        </p:nvSpPr>
        <p:spPr>
          <a:xfrm>
            <a:off x="7659982" y="4790670"/>
            <a:ext cx="2340549" cy="1438813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制定行动计划：根据预测结果制定相应的行动计划，以实现预测目标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926" name="文本框 23"/>
          <p:cNvSpPr txBox="1"/>
          <p:nvPr>
            <p:custDataLst>
              <p:tags r:id="rId9"/>
            </p:custDataLst>
          </p:nvPr>
        </p:nvSpPr>
        <p:spPr>
          <a:xfrm>
            <a:off x="2674166" y="3904375"/>
            <a:ext cx="1362693" cy="1193290"/>
          </a:xfrm>
          <a:prstGeom prst="rect"/>
          <a:noFill/>
        </p:spPr>
        <p:txBody>
          <a:bodyPr anchor="ctr" rtlCol="0" wrap="square">
            <a:normAutofit fontScale="98485" lnSpcReduction="2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zh-CN" dirty="0" sz="6600" lang="en-US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altLang="zh-CN" dirty="0" sz="6600" lang="en-US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928" name="文本框 181"/>
          <p:cNvSpPr txBox="1"/>
          <p:nvPr>
            <p:custDataLst>
              <p:tags r:id="rId10"/>
            </p:custDataLst>
          </p:nvPr>
        </p:nvSpPr>
        <p:spPr>
          <a:xfrm>
            <a:off x="2185041" y="4790670"/>
            <a:ext cx="2340549" cy="1438813"/>
          </a:xfrm>
          <a:prstGeom prst="rect"/>
          <a:noFill/>
        </p:spPr>
        <p:txBody>
          <a:bodyPr rtlCol="0" wrap="square">
            <a:normAutofit fontScale="88889"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模型验证与调整：对预测模型进行验证和调整，确保预测结果的准确性和可靠性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930" name="文本框 24"/>
          <p:cNvSpPr txBox="1"/>
          <p:nvPr>
            <p:custDataLst>
              <p:tags r:id="rId11"/>
            </p:custDataLst>
          </p:nvPr>
        </p:nvSpPr>
        <p:spPr>
          <a:xfrm>
            <a:off x="5411311" y="3904375"/>
            <a:ext cx="1362693" cy="1193290"/>
          </a:xfrm>
          <a:prstGeom prst="rect"/>
          <a:noFill/>
        </p:spPr>
        <p:txBody>
          <a:bodyPr anchor="ctr" rtlCol="0" wrap="square">
            <a:normAutofit fontScale="98485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altLang="zh-CN" b="1" dirty="0" sz="6600" lang="en-US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932" name="文本框 182"/>
          <p:cNvSpPr txBox="1"/>
          <p:nvPr>
            <p:custDataLst>
              <p:tags r:id="rId12"/>
            </p:custDataLst>
          </p:nvPr>
        </p:nvSpPr>
        <p:spPr>
          <a:xfrm>
            <a:off x="4922838" y="4776322"/>
            <a:ext cx="2340549" cy="1438813"/>
          </a:xfrm>
          <a:prstGeom prst="rect"/>
          <a:noFill/>
        </p:spPr>
        <p:txBody>
          <a:bodyPr rtlCol="0" wrap="square">
            <a:normAutofit fontScale="88889"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生成预测结果：根据预测模型生成预测结果，并对结果进行解释和分析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934" name="文本框 21"/>
          <p:cNvSpPr txBox="1"/>
          <p:nvPr>
            <p:custDataLst>
              <p:tags r:id="rId13"/>
            </p:custDataLst>
          </p:nvPr>
        </p:nvSpPr>
        <p:spPr>
          <a:xfrm>
            <a:off x="9517353" y="1452880"/>
            <a:ext cx="1362693" cy="1193290"/>
          </a:xfrm>
          <a:prstGeom prst="rect"/>
          <a:noFill/>
        </p:spPr>
        <p:txBody>
          <a:bodyPr anchor="ctr" rtlCol="0" wrap="square">
            <a:normAutofit fontScale="98485" lnSpcReduction="2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</a:defRPr>
            </a:lvl1pPr>
          </a:lstStyle>
          <a:p>
            <a:r>
              <a:rPr altLang="zh-CN" dirty="0" sz="6600" lang="en-US">
                <a:latin typeface="+mn-ea"/>
              </a:rPr>
              <a:t>04</a:t>
            </a:r>
            <a:endParaRPr altLang="zh-CN" dirty="0" sz="6600" lang="en-US">
              <a:latin typeface="+mn-ea"/>
            </a:endParaRPr>
          </a:p>
        </p:txBody>
      </p:sp>
      <p:sp>
        <p:nvSpPr>
          <p:cNvPr id="1049936" name="文本框 179"/>
          <p:cNvSpPr txBox="1"/>
          <p:nvPr>
            <p:custDataLst>
              <p:tags r:id="rId14"/>
            </p:custDataLst>
          </p:nvPr>
        </p:nvSpPr>
        <p:spPr>
          <a:xfrm>
            <a:off x="9029532" y="2243958"/>
            <a:ext cx="2338742" cy="143881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建立预测模型：根据选择的预测方法建立相应的预测模型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财务预测的准确性评估</a:t>
            </a:r>
            <a:endParaRPr altLang="en-US" lang="zh-CN"/>
          </a:p>
        </p:txBody>
      </p:sp>
      <p:sp>
        <p:nvSpPr>
          <p:cNvPr id="104997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预测模型建立：建立科学的预测模型，提高预测准确性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预测结果评估：对预测结果进行评估，及时调整预测方法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预测方法选择：根据企业实际情况选择合适的预测方法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数据来源：确保数据来源可靠，减少误差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财务风险管理策略与措施</a:t>
            </a:r>
            <a:endParaRPr altLang="en-US" lang="zh-CN"/>
          </a:p>
        </p:txBody>
      </p:sp>
      <p:sp>
        <p:nvSpPr>
          <p:cNvPr id="10500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财务风险识别与评估</a:t>
            </a:r>
            <a:endParaRPr altLang="en-US" lang="zh-CN"/>
          </a:p>
        </p:txBody>
      </p:sp>
      <p:sp>
        <p:nvSpPr>
          <p:cNvPr id="1050094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财务风险识别：识别潜在的财务风险，如市场风险、信用风险、流动性风险等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财务风险评估：对已识别的财务风险进行评估，包括风险发生的可能性、影响程度等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风险应对策略：根据财务风险评估结果，制定相应的应对策略，如风险规避、风险降低、风险转移等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风险管理措施：实施风险管理措施，包括建立风险管理机制、制定风险管理计划、实施风险监控等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财务风险管理策略制定</a:t>
            </a:r>
            <a:endParaRPr altLang="en-US" lang="zh-CN"/>
          </a:p>
        </p:txBody>
      </p:sp>
      <p:sp>
        <p:nvSpPr>
          <p:cNvPr id="105013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3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3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3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识别和评估财务风险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定期评估和调整风险管理策略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实施有效的风险控制措施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制定相应的风险管理策略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财务风险管理措施实施</a:t>
            </a:r>
            <a:endParaRPr altLang="en-US" lang="zh-CN"/>
          </a:p>
        </p:txBody>
      </p:sp>
      <p:sp>
        <p:nvSpPr>
          <p:cNvPr id="10502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6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建立完善的财务风险管理机制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22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制定具体的风险管理计划和措施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8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加强内部控制和审计监督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0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4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提高财务人员的风险意识和能力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财务风险管理效果评估</a:t>
            </a:r>
            <a:endParaRPr altLang="en-US" lang="zh-CN"/>
          </a:p>
        </p:txBody>
      </p:sp>
      <p:sp>
        <p:nvSpPr>
          <p:cNvPr id="105027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风险管理策略的有效性评估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风险管理对企业经营的影响评估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风险预警系统的运行效果评估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风险控制措施的实施效果评估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3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财务管理发展趋势分析</a:t>
            </a:r>
            <a:endParaRPr altLang="en-US" lang="zh-CN"/>
          </a:p>
        </p:txBody>
      </p:sp>
      <p:sp>
        <p:nvSpPr>
          <p:cNvPr id="105041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数字化和自动化：随着科技的发展，财务管理将更加依赖数字化和自动化技术，提高效率和准确性。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人工智能和大数据：人工智能和大数据的应用将改变财务管理的模式，提供更精准的预测和决策支持。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风险管理：随着企业面临的风险日益复杂，财务管理将更加注重风险管理，包括信用风险、市场风险等。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可持续发展：随着社会对可持续发展的关注度提高，财务管理将更加注重环保和社会责任，推动可持续发展。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企业财务管理面临的挑战与机遇</a:t>
            </a:r>
            <a:endParaRPr altLang="en-US" lang="zh-CN"/>
          </a:p>
        </p:txBody>
      </p:sp>
      <p:sp>
        <p:nvSpPr>
          <p:cNvPr id="105047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应对策略：加强风险管理、提高决策效率、拓展融资渠道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挑战：全球经济不确定性、市场竞争激烈、技术变革快速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机遇：数字化转型、智能化技术应用、可持续发展理念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未来展望：实现财务与业务融合、提升企业价值创造能力、推动行业创新发展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企业财务管理未来发展方向展望</a:t>
            </a:r>
            <a:endParaRPr altLang="en-US" lang="zh-CN"/>
          </a:p>
        </p:txBody>
      </p:sp>
      <p:sp>
        <p:nvSpPr>
          <p:cNvPr id="105053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可持续发展：关注企业社会责任和环境、社会、治理（ESG）因素，推动可持续发展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5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国际化拓展：加强跨国财务管理，适应全球化趋势，拓展国际市场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5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数字化和智能化：利用大数据、人工智能等技术提高财务管理效率和准确性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6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精细化运营：注重细节和数据分析，实现更精准的财务决策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59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8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1_1*l_h_i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1_1*l_h_a*1_1_1"/>
  <p:tag name="KSO_WM_TEMPLATE_CATEGORY" val="diagram"/>
  <p:tag name="KSO_WM_TEMPLATE_INDEX" val="2023167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BEAUTIFY_FLAG" val="#wm#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1_1*l_h_f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;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71_1*l_h_i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1_1*l_h_f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;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1_1*l_h_a*1_2_1"/>
  <p:tag name="KSO_WM_TEMPLATE_CATEGORY" val="diagram"/>
  <p:tag name="KSO_WM_TEMPLATE_INDEX" val="2023167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BEAUTIFY_FLAG" val="#wm#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2_6*l_h_f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6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6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7_1"/>
  <p:tag name="KSO_WM_UNIT_ID" val="diagram20231322_6*l_h_f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2_6*l_h_f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6_1"/>
  <p:tag name="KSO_WM_DIAGRAM_VERSION" val="3"/>
  <p:tag name="KSO_WM_DIAGRAM_COLOR_TEXT_CAN_REMOVE" val="n"/>
  <p:tag name="KSO_WM_UNIT_TEXT_FILL_FORE_SCHEMECOLOR_INDEX" val="10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2_6*l_h_f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4_1"/>
  <p:tag name="KSO_WM_DIAGRAM_VERSION" val="3"/>
  <p:tag name="KSO_WM_DIAGRAM_COLOR_TEXT_CAN_REMOVE" val="n"/>
  <p:tag name="KSO_WM_UNIT_TEXT_FILL_FORE_SCHEMECOLOR_INDEX" val="8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2_6*l_h_f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2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40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43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2023-12-19T10:49:27Z</dcterms:created>
  <dcterms:modified xsi:type="dcterms:W3CDTF">2023-12-19T10:49:27Z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123ef5bcf8764af88fbaf748dfa2e1ea_21</vt:lpwstr>
  </property>
</Properties>
</file>