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937" r:id="rId1"/>
    <p:sldMasterId id="2147494974" r:id="rId2"/>
  </p:sldMasterIdLst>
  <p:notesMasterIdLst>
    <p:notesMasterId r:id="rId3"/>
  </p:notesMasterIdLst>
  <p:sldIdLst>
    <p:sldId id="5604" r:id="rId4"/>
    <p:sldId id="5609" r:id="rId5"/>
    <p:sldId id="5613" r:id="rId6"/>
    <p:sldId id="5616" r:id="rId7"/>
    <p:sldId id="5622" r:id="rId9"/>
    <p:sldId id="5625" r:id="rId10"/>
    <p:sldId id="5628" r:id="rId11"/>
    <p:sldId id="5631" r:id="rId12"/>
    <p:sldId id="5634" r:id="rId13"/>
    <p:sldId id="5640" r:id="rId15"/>
    <p:sldId id="5643" r:id="rId16"/>
    <p:sldId id="5646" r:id="rId17"/>
    <p:sldId id="5649" r:id="rId18"/>
    <p:sldId id="5652" r:id="rId19"/>
    <p:sldId id="5658" r:id="rId21"/>
    <p:sldId id="5661" r:id="rId22"/>
    <p:sldId id="5664" r:id="rId23"/>
    <p:sldId id="5667" r:id="rId24"/>
    <p:sldId id="5670" r:id="rId25"/>
    <p:sldId id="5676" r:id="rId27"/>
    <p:sldId id="5679" r:id="rId28"/>
    <p:sldId id="5682" r:id="rId29"/>
    <p:sldId id="5685" r:id="rId30"/>
    <p:sldId id="5688" r:id="rId31"/>
    <p:sldId id="5694" r:id="rId33"/>
    <p:sldId id="5697" r:id="rId34"/>
    <p:sldId id="5700" r:id="rId35"/>
    <p:sldId id="5703" r:id="rId36"/>
    <p:sldId id="570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38" r:id="rId1"/>
    <p:sldLayoutId id="2147494939" r:id="rId2"/>
    <p:sldLayoutId id="2147494940" r:id="rId3"/>
    <p:sldLayoutId id="2147494941" r:id="rId4"/>
    <p:sldLayoutId id="2147494942" r:id="rId5"/>
    <p:sldLayoutId id="2147494943" r:id="rId6"/>
    <p:sldLayoutId id="2147494944" r:id="rId7"/>
    <p:sldLayoutId id="2147494945" r:id="rId8"/>
    <p:sldLayoutId id="2147494946" r:id="rId9"/>
    <p:sldLayoutId id="2147494947" r:id="rId10"/>
    <p:sldLayoutId id="21474949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975" r:id="rId1"/>
    <p:sldLayoutId id="2147494976" r:id="rId2"/>
    <p:sldLayoutId id="2147494977" r:id="rId3"/>
    <p:sldLayoutId id="2147494978" r:id="rId4"/>
    <p:sldLayoutId id="2147494979" r:id="rId5"/>
    <p:sldLayoutId id="2147494980" r:id="rId6"/>
    <p:sldLayoutId id="2147494981" r:id="rId7"/>
    <p:sldLayoutId id="2147494982" r:id="rId8"/>
    <p:sldLayoutId id="2147494983" r:id="rId9"/>
    <p:sldLayoutId id="2147494984" r:id="rId10"/>
    <p:sldLayoutId id="21474949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tags" Target="../tags/tag251.xml"/><Relationship Id="rId22" Type="http://schemas.openxmlformats.org/officeDocument/2006/relationships/tags" Target="../tags/tag252.xml"/><Relationship Id="rId23" Type="http://schemas.openxmlformats.org/officeDocument/2006/relationships/tags" Target="../tags/tag253.xml"/><Relationship Id="rId24" Type="http://schemas.openxmlformats.org/officeDocument/2006/relationships/tags" Target="../tags/tag254.xml"/><Relationship Id="rId25" Type="http://schemas.openxmlformats.org/officeDocument/2006/relationships/tags" Target="../tags/tag255.xml"/><Relationship Id="rId26" Type="http://schemas.openxmlformats.org/officeDocument/2006/relationships/tags" Target="../tags/tag256.xml"/><Relationship Id="rId27" Type="http://schemas.openxmlformats.org/officeDocument/2006/relationships/tags" Target="../tags/tag257.xml"/><Relationship Id="rId28" Type="http://schemas.openxmlformats.org/officeDocument/2006/relationships/tags" Target="../tags/tag258.xml"/><Relationship Id="rId29" Type="http://schemas.openxmlformats.org/officeDocument/2006/relationships/tags" Target="../tags/tag259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tags" Target="../tags/tag428.xml"/><Relationship Id="rId16" Type="http://schemas.openxmlformats.org/officeDocument/2006/relationships/tags" Target="../tags/tag429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tags" Target="../tags/tag435.xml"/><Relationship Id="rId7" Type="http://schemas.openxmlformats.org/officeDocument/2006/relationships/tags" Target="../tags/tag436.xml"/><Relationship Id="rId8" Type="http://schemas.openxmlformats.org/officeDocument/2006/relationships/tags" Target="../tags/tag437.xml"/><Relationship Id="rId9" Type="http://schemas.openxmlformats.org/officeDocument/2006/relationships/tags" Target="../tags/tag438.xml"/><Relationship Id="rId10" Type="http://schemas.openxmlformats.org/officeDocument/2006/relationships/tags" Target="../tags/tag439.xml"/><Relationship Id="rId11" Type="http://schemas.openxmlformats.org/officeDocument/2006/relationships/tags" Target="../tags/tag440.xml"/><Relationship Id="rId12" Type="http://schemas.openxmlformats.org/officeDocument/2006/relationships/tags" Target="../tags/tag441.xml"/><Relationship Id="rId13" Type="http://schemas.openxmlformats.org/officeDocument/2006/relationships/tags" Target="../tags/tag442.xml"/><Relationship Id="rId14" Type="http://schemas.openxmlformats.org/officeDocument/2006/relationships/tags" Target="../tags/tag443.xml"/><Relationship Id="rId15" Type="http://schemas.openxmlformats.org/officeDocument/2006/relationships/tags" Target="../tags/tag444.xml"/><Relationship Id="rId16" Type="http://schemas.openxmlformats.org/officeDocument/2006/relationships/tags" Target="../tags/tag445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社交媒体行业的成就与展望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社交媒体行业的成就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社交媒体行业的展望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833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社交媒体行业的未来发展策略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833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社交媒体行业的成功案例分析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833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社交媒体行业的风险与应对策略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社交媒体行业的成就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社交媒体的普及与发展</a:t>
            </a:r>
            <a:endParaRPr altLang="en-US" lang="zh-CN"/>
          </a:p>
        </p:txBody>
      </p:sp>
      <p:sp>
        <p:nvSpPr>
          <p:cNvPr id="1049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社交媒体的定义和特点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社交媒体的发展历程和重要事件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社交媒体对人们生活的影响和改变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社交媒体的普及程度和用户规模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社交媒体对人们生活的影响</a:t>
            </a:r>
            <a:endParaRPr altLang="en-US" lang="zh-CN"/>
          </a:p>
        </p:txBody>
      </p:sp>
      <p:sp>
        <p:nvSpPr>
          <p:cNvPr id="10492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社交媒体改变了人们的社交方式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社交媒体提供了更多的信息获取渠道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社交媒体促进了人们的在线交流和互动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社交媒体成为了人们展示自我和获取认可的重要平台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社交媒体在商业领域的应用</a:t>
            </a:r>
            <a:endParaRPr altLang="en-US" lang="zh-CN"/>
          </a:p>
        </p:txBody>
      </p:sp>
      <p:sp>
        <p:nvSpPr>
          <p:cNvPr id="10493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社交媒体成为品牌营销的重要渠道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社交媒体助力企业提高销售额和客户满意度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社交媒体在招聘和人才市场中的应用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社交媒体成为产品推广和宣传的有效手段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社交媒体在政治和社会领域的影响</a:t>
            </a:r>
            <a:endParaRPr altLang="en-US" lang="zh-CN"/>
          </a:p>
        </p:txBody>
      </p:sp>
      <p:sp>
        <p:nvSpPr>
          <p:cNvPr id="10494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社会领域：社交媒体对社会事件和话题的传播和讨论起到推动作用，促进社会问题的解决和公共政策的改进。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政治领域：社交媒体成为政治宣传和民意表达的重要渠道，促进政府与民众之间的互动和沟通。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社交媒体成为信息传播的重要平台，对政治和社会领域产生了深远的影响。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社交媒体在政治和社会领域的影响不可忽视，未来将继续发挥重要作用。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社交媒体行业的展望</a:t>
            </a:r>
            <a:endParaRPr altLang="en-US" lang="zh-CN"/>
          </a:p>
        </p:txBody>
      </p:sp>
      <p:sp>
        <p:nvSpPr>
          <p:cNvPr id="10494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社交媒体的未来发展趋势</a:t>
            </a:r>
            <a:endParaRPr altLang="en-US" lang="zh-CN"/>
          </a:p>
        </p:txBody>
      </p:sp>
      <p:sp>
        <p:nvSpPr>
          <p:cNvPr id="10495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人工智能与社交媒体的融合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社交媒体在教育、医疗等行业的拓展与变革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社交媒体在虚拟现实和增强现实中的应用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社交媒体与物联网的结合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社交媒体在新技术领域的应用</a:t>
            </a:r>
            <a:endParaRPr altLang="en-US" lang="zh-CN"/>
          </a:p>
        </p:txBody>
      </p:sp>
      <p:sp>
        <p:nvSpPr>
          <p:cNvPr id="10496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人工智能与机器学习：个性化推荐、智能客服、内容创作辅助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区块链技术：数据安全、透明度、去中心化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5G与物联网：实时互动、场景应用、智能家居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VR/AR技术：沉浸式体验、虚拟社交、远程会议与教育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社交媒体在全球化趋势下的前景</a:t>
            </a:r>
            <a:endParaRPr altLang="en-US" lang="zh-CN"/>
          </a:p>
        </p:txBody>
      </p:sp>
      <p:sp>
        <p:nvSpPr>
          <p:cNvPr id="10497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社交媒体在全球化趋势下的未来展望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全球化趋势下的社交媒体发展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社交媒体在全球化趋势下的挑战与机遇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社交媒体在全球化趋势下的行业发展趋势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社交媒体行业的挑战与机遇</a:t>
            </a:r>
            <a:endParaRPr altLang="en-US" lang="zh-CN"/>
          </a:p>
        </p:txBody>
      </p:sp>
      <p:sp>
        <p:nvSpPr>
          <p:cNvPr id="10498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挑战：信息过载、隐私保护、虚假信息传播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机遇：社交电商、直播带货、短视频营销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未来趋势：人工智能、大数据、虚拟现实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应对策略：加强监管、提高用户素质、创新商业模式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社交媒体行业的未来发展策略</a:t>
            </a:r>
            <a:endParaRPr altLang="en-US" lang="zh-CN"/>
          </a:p>
        </p:txBody>
      </p:sp>
      <p:sp>
        <p:nvSpPr>
          <p:cNvPr id="104987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社交媒体行业的发展方向</a:t>
            </a:r>
            <a:endParaRPr altLang="en-US" lang="zh-CN"/>
          </a:p>
        </p:txBody>
      </p:sp>
      <p:sp>
        <p:nvSpPr>
          <p:cNvPr id="10499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多元化发展：拓展新的业务领域，如短视频、直播等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智能化发展：利用人工智能、大数据等技术提升用户体验和运营效率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国际化发展：拓展海外市场，提升品牌影响力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规范化发展：加强行业监管，推动行业健康发展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社交媒体行业的创新策略</a:t>
            </a:r>
            <a:endParaRPr altLang="en-US" lang="zh-CN"/>
          </a:p>
        </p:txBody>
      </p:sp>
      <p:sp>
        <p:nvSpPr>
          <p:cNvPr id="10500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增强现实与虚拟现实：结合AR/VR技术为用户提供沉浸式社交体验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人工智能与机器学习：利用AI和机器学习技术优化内容推荐和个性化服务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区块链技术：利用区块链技术保护用户隐私和数据安全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跨界合作与整合：与其他行业合作，拓展社交媒体的应用场景和商业模式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社交媒体行业的合作与竞争</a:t>
            </a:r>
            <a:endParaRPr altLang="en-US" lang="zh-CN"/>
          </a:p>
        </p:txBody>
      </p:sp>
      <p:sp>
        <p:nvSpPr>
          <p:cNvPr id="105011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合作策略：各大社交媒体平台通过合作，共同应对行业挑战，推动行业发展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竞争策略：各大社交媒体平台通过创新和差异化，提升用户体验，抢占市场份额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合作与竞争的平衡：在合作与竞争之间寻求平衡，实现行业的可持续发展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未来趋势：社交媒体行业将继续发展，合作与竞争将成为常态，推动行业不断进步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社交媒体行业的法规与政策</a:t>
            </a:r>
            <a:endParaRPr altLang="en-US" lang="zh-CN"/>
          </a:p>
        </p:txBody>
      </p:sp>
      <p:sp>
        <p:nvSpPr>
          <p:cNvPr id="10501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法规：制定和完善相关法规，规范社交媒体行业的发展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政策：出台相关政策，鼓励和支持社交媒体行业的创新和发展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监管：加强对社交媒体平台的监管，保障用户权益和信息安全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合作：加强政府、企业和社会各方面的合作，共同推动社交媒体行业的健康发展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社交媒体行业的成功案例分析</a:t>
            </a:r>
            <a:endParaRPr altLang="en-US" lang="zh-CN"/>
          </a:p>
        </p:txBody>
      </p:sp>
      <p:sp>
        <p:nvSpPr>
          <p:cNvPr id="105024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成功的社交媒体平台案例</a:t>
            </a:r>
            <a:endParaRPr altLang="en-US" lang="zh-CN"/>
          </a:p>
        </p:txBody>
      </p:sp>
      <p:sp>
        <p:nvSpPr>
          <p:cNvPr id="10503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微信：中国最大的社交媒体平台之一，拥有庞大的用户群体和丰富的功能，如朋友圈、微信支付等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微博：中国最大的微博社交媒体平台，以短文本、图片和视频为主要内容，具有实时性和互动性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Instagram：全球最大的图片社交媒体平台之一，以图片分享和社交互动为主要功能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TikTok：全球最受欢迎的短视频社交媒体平台之一，以短视频、音乐和舞蹈为主要内容，具有高度的互动性和参与性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社交媒体在品牌营销中的应用案例</a:t>
            </a:r>
            <a:endParaRPr altLang="en-US" lang="zh-CN"/>
          </a:p>
        </p:txBody>
      </p:sp>
      <p:sp>
        <p:nvSpPr>
          <p:cNvPr id="10504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案例一：可口可乐的“分享瓶”活动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案例四：迪士尼利用社交媒体开展虚拟现实体验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案例三：耐克利用社交媒体打造品牌形象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案例二：星巴克利用社交媒体推广新品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社交媒体在公益事业中的应用案例</a:t>
            </a:r>
            <a:endParaRPr altLang="en-US" lang="zh-CN"/>
          </a:p>
        </p:txBody>
      </p:sp>
      <p:sp>
        <p:nvSpPr>
          <p:cNvPr id="10504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微博打拐：通过微博平台，成功帮助被拐儿童回家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社交媒体在公益事业中的优势：传播速度快、覆盖面广、互动性强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冰桶挑战：借助社交媒体，发起公益活动，提高公众对罕见病的关注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社交媒体在公益事业中的未来展望：将有更多公益组织利用社交媒体发起公益活动，提高公众参与度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社交媒体在教育领域的应用案例</a:t>
            </a:r>
            <a:endParaRPr altLang="en-US" lang="zh-CN"/>
          </a:p>
        </p:txBody>
      </p:sp>
      <p:sp>
        <p:nvSpPr>
          <p:cNvPr id="10505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社交媒体在教育领域的成功案例：如微博教育、抖音教育等，通过短视频、直播等形式传授知识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社交媒体在教育领域的未来展望：随着技术的不断进步，社交媒体将为教育领域带来更多创新和变革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在线教育平台的兴起：如MOOC、网易云课堂等，为学生提供丰富的学习资源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社交媒体在教育领域的优势：实时互动、个性化推荐、碎片化学习等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社交媒体行业的风险与应对策略</a:t>
            </a:r>
            <a:endParaRPr altLang="en-US" lang="zh-CN"/>
          </a:p>
        </p:txBody>
      </p:sp>
      <p:sp>
        <p:nvSpPr>
          <p:cNvPr id="105063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社交媒体行业的风险分析</a:t>
            </a:r>
            <a:endParaRPr altLang="en-US" lang="zh-CN"/>
          </a:p>
        </p:txBody>
      </p:sp>
      <p:sp>
        <p:nvSpPr>
          <p:cNvPr id="10507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隐私泄露风险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虚假信息传播风险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舆论引导风险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社交媒体行业的应对策略</a:t>
            </a:r>
            <a:endParaRPr altLang="en-US" lang="zh-CN"/>
          </a:p>
        </p:txBody>
      </p:sp>
      <p:sp>
        <p:nvSpPr>
          <p:cNvPr id="10508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建立完善的法律法规和监管机制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加强行业自律和规范发展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推动技术创新和升级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加强用户教育和引导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社交媒体行业的监管与自律</a:t>
            </a:r>
            <a:endParaRPr altLang="en-US" lang="zh-CN"/>
          </a:p>
        </p:txBody>
      </p:sp>
      <p:sp>
        <p:nvSpPr>
          <p:cNvPr id="10508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监管与自律的关系：相互促进，共同维护行业健康发展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监管机构：政府、行业协会等对社交媒体的监管措施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自律组织：社交媒体平台自发组成的自律组织及其作用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未来展望：加强监管与自律，推动社交媒体行业持续发展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社交媒体行业的道德与伦理问题探讨</a:t>
            </a:r>
            <a:endParaRPr altLang="en-US" lang="zh-CN"/>
          </a:p>
        </p:txBody>
      </p:sp>
      <p:sp>
        <p:nvSpPr>
          <p:cNvPr id="10509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虚假信息传播：如何打击虚假信息和谣言的传播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内容审核与传播：如何确保信息的真实性和准确性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用户隐私保护：如何平衡用户隐私与数据利用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网络安全与隐私保护：如何保障用户在社交媒体上的安全和隐私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6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103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3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9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33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8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48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2023-12-17T19:36:02Z</dcterms:created>
  <dcterms:modified xsi:type="dcterms:W3CDTF">2023-12-17T19:36:02Z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6aa6a1fff5ee46468293ef5585bf83c6_21</vt:lpwstr>
  </property>
</Properties>
</file>