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72" r:id="rId1"/>
    <p:sldMasterId id="2147495209" r:id="rId2"/>
  </p:sldMasterIdLst>
  <p:notesMasterIdLst>
    <p:notesMasterId r:id="rId3"/>
  </p:notesMasterIdLst>
  <p:sldIdLst>
    <p:sldId id="5767" r:id="rId4"/>
    <p:sldId id="5770" r:id="rId5"/>
    <p:sldId id="5773" r:id="rId6"/>
    <p:sldId id="5776" r:id="rId7"/>
    <p:sldId id="5782" r:id="rId9"/>
    <p:sldId id="5785" r:id="rId10"/>
    <p:sldId id="5788" r:id="rId11"/>
    <p:sldId id="5791" r:id="rId12"/>
    <p:sldId id="5797" r:id="rId14"/>
    <p:sldId id="5800" r:id="rId15"/>
    <p:sldId id="5803" r:id="rId16"/>
    <p:sldId id="5806" r:id="rId17"/>
    <p:sldId id="5809" r:id="rId18"/>
    <p:sldId id="5815" r:id="rId20"/>
    <p:sldId id="5818" r:id="rId21"/>
    <p:sldId id="5821" r:id="rId22"/>
    <p:sldId id="5824" r:id="rId23"/>
    <p:sldId id="5830" r:id="rId25"/>
    <p:sldId id="5833" r:id="rId26"/>
    <p:sldId id="5836" r:id="rId27"/>
    <p:sldId id="5839" r:id="rId28"/>
    <p:sldId id="5842" r:id="rId29"/>
    <p:sldId id="5848" r:id="rId31"/>
    <p:sldId id="5851" r:id="rId32"/>
    <p:sldId id="5854" r:id="rId33"/>
    <p:sldId id="5857" r:id="rId34"/>
    <p:sldId id="5863" r:id="rId36"/>
    <p:sldId id="5866" r:id="rId37"/>
    <p:sldId id="5869" r:id="rId38"/>
    <p:sldId id="587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73" r:id="rId1"/>
    <p:sldLayoutId id="2147495174" r:id="rId2"/>
    <p:sldLayoutId id="2147495175" r:id="rId3"/>
    <p:sldLayoutId id="2147495176" r:id="rId4"/>
    <p:sldLayoutId id="2147495177" r:id="rId5"/>
    <p:sldLayoutId id="2147495178" r:id="rId6"/>
    <p:sldLayoutId id="2147495179" r:id="rId7"/>
    <p:sldLayoutId id="2147495180" r:id="rId8"/>
    <p:sldLayoutId id="2147495181" r:id="rId9"/>
    <p:sldLayoutId id="2147495182" r:id="rId10"/>
    <p:sldLayoutId id="21474951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10" r:id="rId1"/>
    <p:sldLayoutId id="2147495211" r:id="rId2"/>
    <p:sldLayoutId id="2147495212" r:id="rId3"/>
    <p:sldLayoutId id="2147495213" r:id="rId4"/>
    <p:sldLayoutId id="2147495214" r:id="rId5"/>
    <p:sldLayoutId id="2147495215" r:id="rId6"/>
    <p:sldLayoutId id="2147495216" r:id="rId7"/>
    <p:sldLayoutId id="2147495217" r:id="rId8"/>
    <p:sldLayoutId id="2147495218" r:id="rId9"/>
    <p:sldLayoutId id="2147495219" r:id="rId10"/>
    <p:sldLayoutId id="21474952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供应链管理与物流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供应链管理的主要内容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供应链管理概述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物流概述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物流的主要内容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供应链管理与物流的关系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供应链管理概述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供应链管理的定义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供应链管理是对整个供应链系统进行计划、协调、操作、控制和优化的各种活动和过程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供应链管理是一种集成的管理思想和方法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供应链管理以客户需求为导向，以实现产品从供应商到最终客户的高效、低成本流动为目标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供应链管理包括采购、生产、物流、销售等环节，涉及供应商、生产商、物流商、零售商和最终客户等多个主体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供应链管理的重要性</a:t>
            </a:r>
            <a:endParaRPr altLang="en-US" lang="zh-CN"/>
          </a:p>
        </p:txBody>
      </p:sp>
      <p:sp>
        <p:nvSpPr>
          <p:cNvPr id="10491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增强灵活性：快速响应市场需求，调整生产和库存，满足客户需求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降低成本：通过优化供应链流程，降低采购、生产和物流成本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提高效率：通过实时监控和预测，提高生产、销售和物流效率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提升竞争力：通过优化供应链管理，提高产品质量和服务水平，增强企业竞争力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供应链管理的目标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实现供应链整体效率最大化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降低供应链成本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提升供应链的透明度和可预测性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促进供应链的可持续发展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供应链管理的主要内容</a:t>
            </a:r>
            <a:endParaRPr altLang="en-US" dirty="0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供应商管理</a:t>
            </a:r>
            <a:endParaRPr altLang="en-US" lang="zh-CN"/>
          </a:p>
        </p:txBody>
      </p:sp>
      <p:sp>
        <p:nvSpPr>
          <p:cNvPr id="10493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供应商合作：与供应商建立长期、稳定的合作关系，通过信息共享、协同规划等方式提高供应链的效率和灵活性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供应商选择：评估供应商的能力、信誉和价格，确保供应商能够按时、按质、按量提供所需产品或服务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供应商绩效评估：定期对供应商的绩效进行评估，包括产品质量、交货期、价格、服务等方面，以确保供应商能够满足企业的需求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供应商风险管理：识别和评估潜在的供应商风险，包括供应中断、价格波动、质量不合格等，并采取相应的措施进行预防和应对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</a:t>
            </a:r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定义：库存管理是指在供应链中，对库存物品的数量、位置和状态进行计划、组织、协调和控制的过程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目标：确保库存物品的数量、质量和安全，以满足生产和销售需求，同时降低库存成本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策略：包括订货策略、库存分配策略、库存盘点策略等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技术：采用先进的库存管理技术，如实时库存监控、预测与补货等，提高库存周转率和降低库存成本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运输与配送管理</a:t>
            </a:r>
            <a:endParaRPr altLang="en-US" lang="zh-CN"/>
          </a:p>
        </p:txBody>
      </p:sp>
      <p:sp>
        <p:nvSpPr>
          <p:cNvPr id="10494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运输计划：制定合理的运输计划，优化运输路径和时间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运输方式：选择合适的运输方式，如陆运、海运、空运等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配送网络：建立高效的配送网络，确保货物准时、准确送达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配送管理：对配送过程进行监控和管理，确保货物安全、完整地送达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信息管理</a:t>
            </a:r>
            <a:endParaRPr altLang="en-US" lang="zh-CN"/>
          </a:p>
        </p:txBody>
      </p:sp>
      <p:sp>
        <p:nvSpPr>
          <p:cNvPr id="10495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供应链信息：包括供应商、生产商、物流商、销售商等各环节的信息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物流信息：包括运输、仓储、配送等物流环节的信息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订单信息：包括订单的生成、处理、跟踪等环节的信息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库存信息：包括库存数量、库存位置、库存时间等信息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物流概述</a:t>
            </a:r>
            <a:endParaRPr altLang="en-US" dirty="0" lang="zh-CN"/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物流的定义</a:t>
            </a:r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物流是物品从供应地向接收地的实体流动过程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根据实际需要，将运输、储存、装卸、搬运、包装、流通加工、配送、信息处理等基本功能实施有机结合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物流以满足顾客的需求为目标，提高整个供应链的效率和竞争力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物流涵盖了供应链的各个方面，包括采购、生产、销售和回收等环节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物流的重要性</a:t>
            </a:r>
            <a:endParaRPr altLang="en-US" lang="zh-CN"/>
          </a:p>
        </p:txBody>
      </p:sp>
      <p:sp>
        <p:nvSpPr>
          <p:cNvPr id="10497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物流是供应链管理的重要组成部分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物流能够提高企业竞争力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物流能够降低企业成本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物流能够提高客户满意度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物流的目标</a:t>
            </a:r>
            <a:endParaRPr altLang="en-US" lang="zh-CN"/>
          </a:p>
        </p:txBody>
      </p:sp>
      <p:sp>
        <p:nvSpPr>
          <p:cNvPr id="10498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满足客户需求：确保客户的需求得到及时、准确、高效的满足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增强供应链协同：与供应商、制造商等合作伙伴建立紧密的合作关系，实现供应链协同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提升企业竞争力：通过提供优质的物流服务，提升企业在市场中的竞争力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提高运营效率：通过优化物流流程，降低成本，提高运营效率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物流的主要内容</a:t>
            </a:r>
            <a:endParaRPr altLang="en-US" dirty="0" lang="zh-CN"/>
          </a:p>
        </p:txBody>
      </p:sp>
      <p:sp>
        <p:nvSpPr>
          <p:cNvPr id="1049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运输管理</a:t>
            </a:r>
            <a:endParaRPr altLang="en-US" lang="zh-CN"/>
          </a:p>
        </p:txBody>
      </p:sp>
      <p:sp>
        <p:nvSpPr>
          <p:cNvPr id="10499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运输方式：包括陆运、海运、空运等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运输跟踪：对运输过程进行实时跟踪，确保货物按时到达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运输成本：分析不同运输方式的成本，选择最合适的运输方式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运输计划：根据订单和库存情况制定运输计划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仓储管理</a:t>
            </a:r>
            <a:endParaRPr altLang="en-US" lang="zh-CN"/>
          </a:p>
        </p:txBody>
      </p:sp>
      <p:sp>
        <p:nvSpPr>
          <p:cNvPr id="10500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货物保管与养护：采取有效措施，确保货物安全、完好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仓储设施规划：合理布局仓库，提高空间利用率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库存管理：制定库存策略，确保库存水平适中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物流信息技术应用：利用先进技术，提高仓储管理效率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包装与配送</a:t>
            </a:r>
            <a:endParaRPr altLang="en-US" lang="zh-CN"/>
          </a:p>
        </p:txBody>
      </p:sp>
      <p:sp>
        <p:nvSpPr>
          <p:cNvPr id="1050120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包装的定义和作用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包装材料的选择与使用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包装技术的分类与应用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配送的概念与流程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配送方式的选择与比较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配送中心的规划与管理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信息管理</a:t>
            </a:r>
            <a:endParaRPr altLang="en-US" lang="zh-CN"/>
          </a:p>
        </p:txBody>
      </p:sp>
      <p:sp>
        <p:nvSpPr>
          <p:cNvPr id="10501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物流信息：包括订单、库存、运输等物流环节中的信息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信息共享：通过供应链协同平台实现信息共享，提高供应链透明度和效率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信息处理：对物流信息进行收集、整理、分析和存储，为决策提供支持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信息安全管理：保障物流信息的安全性和保密性，防止信息泄露和被攻击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供应链管理与物流的关系</a:t>
            </a:r>
            <a:endParaRPr altLang="en-US" dirty="0" lang="zh-CN"/>
          </a:p>
        </p:txBody>
      </p:sp>
      <p:sp>
        <p:nvSpPr>
          <p:cNvPr id="10502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供应链管理与物流的联系</a:t>
            </a:r>
            <a:endParaRPr altLang="en-US" lang="zh-CN"/>
          </a:p>
        </p:txBody>
      </p:sp>
      <p:sp>
        <p:nvSpPr>
          <p:cNvPr id="10503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供应链管理是物流的延伸：供应链管理涵盖了从供应商到最终消费者的整个过程，而物流则是实现这一过程的关键环节。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物流是供应链管理的核心：物流将原材料、零部件、产品等从供应商运输到最终消费者，是供应链中不可或缺的一环。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供应链管理与物流相互促进：有效的供应链管理可以提高物流效率，降低物流成本，而高效的物流可以保证供应链的顺畅运作。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供应链管理与物流共同追求的目标：提高客户满意度、降低成本、提高运营效率。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供应链管理与物流的差异</a:t>
            </a:r>
            <a:endParaRPr altLang="en-US" lang="zh-CN"/>
          </a:p>
        </p:txBody>
      </p:sp>
      <p:sp>
        <p:nvSpPr>
          <p:cNvPr id="105038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9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9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9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9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9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0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定义不同：供应链管理是对整个供应链系统进行计划、协调、操作、控制和优化的各种活动和过程；物流是对商品从供应商到最终消费者的整个过程的策划、实施和控制的过程。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范围不同：供应链管理涉及整个供应链的各个方面；物流主要关注企业内部的运作。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目标不同：供应链管理的目标是提高整个供应链的效率和竞争力；物流的目标是提高企业的运营效率和客户满意度。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影响因素不同：供应链管理受到许多因素的影响，包括供应商、生产商、分销商、零售商和最终消费者；物流受到运输、仓储、包装、配送和信息等因素的影响。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供应链管理与物流的协同作用</a:t>
            </a:r>
            <a:endParaRPr altLang="en-US" lang="zh-CN"/>
          </a:p>
        </p:txBody>
      </p:sp>
      <p:sp>
        <p:nvSpPr>
          <p:cNvPr id="1050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供应链管理与物流相互依存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物流为供应链管理提供高效运作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协同作用实现供应链与物流的共赢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供应链管理为物流提供优化方案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供应链管理与物流的未来发展</a:t>
            </a:r>
            <a:endParaRPr altLang="en-US" dirty="0" lang="zh-CN"/>
          </a:p>
        </p:txBody>
      </p:sp>
      <p:sp>
        <p:nvSpPr>
          <p:cNvPr id="10505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供应链管理与物流的发展趋势</a:t>
            </a:r>
            <a:endParaRPr altLang="en-US" lang="zh-CN"/>
          </a:p>
        </p:txBody>
      </p:sp>
      <p:sp>
        <p:nvSpPr>
          <p:cNvPr id="10506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数字化转型：利用大数据、人工智能等数字化技术提升供应链管理与物流的效率和准确性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智能化发展：应用物联网、机器人等技术实现供应链管理与物流的自动化和智能化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绿色环保：推动绿色供应链管理和环保物流，降低对环境的影响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全球化趋势：加强国际合作，实现供应链管理与物流的全球化发展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供应链管理与物流的创新方向</a:t>
            </a:r>
            <a:endParaRPr altLang="en-US" lang="zh-CN"/>
          </a:p>
        </p:txBody>
      </p:sp>
      <p:sp>
        <p:nvSpPr>
          <p:cNvPr id="10506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智能化发展：通过自动化、机器人等技术提高物流效率和准确性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数字化转型：利用大数据、人工智能等技术提升供应链的透明度和预测性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绿色环保：推广环保物流，减少对环境的影响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多元化发展：拓展供应链和物流服务范围，满足更多元化的需求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供应链管理与物流的挑战与机遇</a:t>
            </a:r>
            <a:endParaRPr altLang="en-US" lang="zh-CN"/>
          </a:p>
        </p:txBody>
      </p:sp>
      <p:sp>
        <p:nvSpPr>
          <p:cNvPr id="10507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应对策略：加强合作、创新发展、提高效率、降低成本等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未来展望：供应链协同、智慧物流、绿色物流等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挑战：全球化、市场竞争、技术变革、环境变化等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机遇：数字化、智能化、绿色化、可持续化等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2023-12-19T10:29:17Z</dcterms:created>
  <dcterms:modified xsi:type="dcterms:W3CDTF">2023-12-19T10:29:17Z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2dc9c99b5e9746fcbdec554736857de9_21</vt:lpwstr>
  </property>
</Properties>
</file>