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009" r:id="rId1"/>
    <p:sldMasterId id="2147488046" r:id="rId2"/>
  </p:sldMasterIdLst>
  <p:notesMasterIdLst>
    <p:notesMasterId r:id="rId3"/>
  </p:notesMasterIdLst>
  <p:sldIdLst>
    <p:sldId id="2349" r:id="rId4"/>
    <p:sldId id="2354" r:id="rId5"/>
    <p:sldId id="2359" r:id="rId6"/>
    <p:sldId id="2364" r:id="rId7"/>
    <p:sldId id="2371" r:id="rId9"/>
    <p:sldId id="2374" r:id="rId10"/>
    <p:sldId id="2377" r:id="rId11"/>
    <p:sldId id="2381" r:id="rId12"/>
    <p:sldId id="2388" r:id="rId14"/>
    <p:sldId id="2391" r:id="rId15"/>
    <p:sldId id="2394" r:id="rId16"/>
    <p:sldId id="2397" r:id="rId17"/>
    <p:sldId id="2401" r:id="rId18"/>
    <p:sldId id="2408" r:id="rId20"/>
    <p:sldId id="2411" r:id="rId21"/>
    <p:sldId id="2414" r:id="rId22"/>
    <p:sldId id="2418" r:id="rId23"/>
    <p:sldId id="2425" r:id="rId25"/>
    <p:sldId id="2428" r:id="rId26"/>
    <p:sldId id="2431" r:id="rId27"/>
    <p:sldId id="2434" r:id="rId28"/>
    <p:sldId id="2438" r:id="rId29"/>
    <p:sldId id="2445" r:id="rId31"/>
    <p:sldId id="2448" r:id="rId32"/>
    <p:sldId id="2451" r:id="rId33"/>
    <p:sldId id="245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010" r:id="rId1"/>
    <p:sldLayoutId id="2147488011" r:id="rId2"/>
    <p:sldLayoutId id="2147488012" r:id="rId3"/>
    <p:sldLayoutId id="2147488013" r:id="rId4"/>
    <p:sldLayoutId id="2147488014" r:id="rId5"/>
    <p:sldLayoutId id="2147488015" r:id="rId6"/>
    <p:sldLayoutId id="2147488016" r:id="rId7"/>
    <p:sldLayoutId id="2147488017" r:id="rId8"/>
    <p:sldLayoutId id="2147488018" r:id="rId9"/>
    <p:sldLayoutId id="2147488019" r:id="rId10"/>
    <p:sldLayoutId id="21474880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047" r:id="rId1"/>
    <p:sldLayoutId id="2147488048" r:id="rId2"/>
    <p:sldLayoutId id="2147488049" r:id="rId3"/>
    <p:sldLayoutId id="2147488050" r:id="rId4"/>
    <p:sldLayoutId id="2147488051" r:id="rId5"/>
    <p:sldLayoutId id="2147488052" r:id="rId6"/>
    <p:sldLayoutId id="2147488053" r:id="rId7"/>
    <p:sldLayoutId id="2147488054" r:id="rId8"/>
    <p:sldLayoutId id="2147488055" r:id="rId9"/>
    <p:sldLayoutId id="2147488056" r:id="rId10"/>
    <p:sldLayoutId id="21474880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员工流失与人才留存策略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员工流失现状分析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人才留存策略制定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人才留存策略实施与监控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员工流失应对措施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员工流失现状分析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员工流失率统计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不同职位员工流失率比较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员工流失率统计数据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不同行业员工流失率比较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员工流失率与公司绩效关系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流失原因分析</a:t>
            </a:r>
            <a:endParaRPr altLang="en-US" lang="zh-CN"/>
          </a:p>
        </p:txBody>
      </p:sp>
      <p:sp>
        <p:nvSpPr>
          <p:cNvPr id="104902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薪酬福利不匹配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职业发展受限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工作压力过大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企业文化不契合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流失影响评估</a:t>
            </a:r>
            <a:endParaRPr altLang="en-US" lang="zh-CN"/>
          </a:p>
        </p:txBody>
      </p:sp>
      <p:sp>
        <p:nvSpPr>
          <p:cNvPr id="104908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财务损失：员工流失导致企业招聘、培训等成本增加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业务中断：关键员工的流失可能对项目进展造成影响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团队士气低落：员工流失可能导致团队士气下降，影响工作效率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品牌形象受损：员工流失可能对企业的品牌形象造成负面影响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人才留存策略制定</a:t>
            </a:r>
            <a:endParaRPr altLang="en-US" lang="zh-CN"/>
          </a:p>
        </p:txBody>
      </p:sp>
      <p:sp>
        <p:nvSpPr>
          <p:cNvPr id="10491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薪酬福利优化</a:t>
            </a:r>
            <a:endParaRPr altLang="en-US" lang="zh-CN"/>
          </a:p>
        </p:txBody>
      </p:sp>
      <p:sp>
        <p:nvSpPr>
          <p:cNvPr id="1049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建立合理的薪酬体系：根据员工的工作表现、职位、市场行情等因素，制定具有竞争力的薪酬标准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建立激励机制：通过绩效奖金、年终奖、晋升机会等方式，激励员工积极工作，提高工作满意度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关注员工成长：提供培训机会、职业发展规划，帮助员工提升技能和职业素养，增强对企业的归属感和忠诚度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提供多样化的福利：包括医疗保险、养老保险、住房公积金、带薪休假、节日福利等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职业发展支持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建立明确的职业发展路径：为员工提供清晰的职业发展路径和晋升机会，激发员工的工作动力和归属感。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提供培训和发展机会：定期为员工提供培训和发展机会，帮助员工提升技能和知识水平，增强员工的个人竞争力。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鼓励员工参与决策和规划：让员工参与公司的决策和规划过程，增强员工的归属感和责任感，提高员工的工作满意度。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建立激励机制：通过设立奖励制度、提供晋升机会等方式，激励员工积极工作，提高员工的工作积极性和留存率。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企业文化建设</a:t>
            </a:r>
            <a:endParaRPr altLang="en-US" lang="zh-CN"/>
          </a:p>
        </p:txBody>
      </p:sp>
      <p:sp>
        <p:nvSpPr>
          <p:cNvPr id="104932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建立积极向上的企业文化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营造良好的工作氛围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鼓励员工参与企业决策和管理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员工关怀措施</a:t>
            </a:r>
            <a:endParaRPr altLang="en-US" lang="zh-CN"/>
          </a:p>
        </p:txBody>
      </p:sp>
      <p:sp>
        <p:nvSpPr>
          <p:cNvPr id="1049378" name="矩形: 圆角 44"/>
          <p:cNvSpPr/>
          <p:nvPr>
            <p:custDataLst>
              <p:tags r:id="rId1"/>
            </p:custDataLst>
          </p:nvPr>
        </p:nvSpPr>
        <p:spPr>
          <a:xfrm>
            <a:off x="608330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0" name="标题"/>
          <p:cNvSpPr txBox="1"/>
          <p:nvPr>
            <p:custDataLst>
              <p:tags r:id="rId3"/>
            </p:custDataLst>
          </p:nvPr>
        </p:nvSpPr>
        <p:spPr>
          <a:xfrm>
            <a:off x="738611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2" name="正文"/>
          <p:cNvSpPr txBox="1"/>
          <p:nvPr>
            <p:custDataLst>
              <p:tags r:id="rId4"/>
            </p:custDataLst>
          </p:nvPr>
        </p:nvSpPr>
        <p:spPr>
          <a:xfrm>
            <a:off x="1900968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建立良好的工作环境：提供舒适、安全、健康的工作环境，让员工感受到公司的关怀和重视。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4" name="矩形: 圆角 48"/>
          <p:cNvSpPr/>
          <p:nvPr>
            <p:custDataLst>
              <p:tags r:id="rId5"/>
            </p:custDataLst>
          </p:nvPr>
        </p:nvSpPr>
        <p:spPr>
          <a:xfrm>
            <a:off x="6237723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86" name="标题"/>
          <p:cNvSpPr txBox="1"/>
          <p:nvPr>
            <p:custDataLst>
              <p:tags r:id="rId7"/>
            </p:custDataLst>
          </p:nvPr>
        </p:nvSpPr>
        <p:spPr>
          <a:xfrm>
            <a:off x="6368003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88" name="正文"/>
          <p:cNvSpPr txBox="1"/>
          <p:nvPr>
            <p:custDataLst>
              <p:tags r:id="rId8"/>
            </p:custDataLst>
          </p:nvPr>
        </p:nvSpPr>
        <p:spPr>
          <a:xfrm>
            <a:off x="7529725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制定合理的薪酬福利制度：根据员工的工作表现和贡献，给予合理的薪酬和福利待遇，提高员工的满意度和归属感。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0" name="矩形: 圆角 53"/>
          <p:cNvSpPr/>
          <p:nvPr>
            <p:custDataLst>
              <p:tags r:id="rId9"/>
            </p:custDataLst>
          </p:nvPr>
        </p:nvSpPr>
        <p:spPr>
          <a:xfrm>
            <a:off x="608330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2" name="标题"/>
          <p:cNvSpPr txBox="1"/>
          <p:nvPr>
            <p:custDataLst>
              <p:tags r:id="rId11"/>
            </p:custDataLst>
          </p:nvPr>
        </p:nvSpPr>
        <p:spPr>
          <a:xfrm>
            <a:off x="738611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94" name="正文"/>
          <p:cNvSpPr txBox="1"/>
          <p:nvPr>
            <p:custDataLst>
              <p:tags r:id="rId12"/>
            </p:custDataLst>
          </p:nvPr>
        </p:nvSpPr>
        <p:spPr>
          <a:xfrm>
            <a:off x="1900968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提供培训和发展机会：为员工提供培训和发展机会，帮助员工提升技能和能力，增强员工的个人发展潜力和竞争力。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6" name="矩形: 圆角 57"/>
          <p:cNvSpPr/>
          <p:nvPr>
            <p:custDataLst>
              <p:tags r:id="rId13"/>
            </p:custDataLst>
          </p:nvPr>
        </p:nvSpPr>
        <p:spPr>
          <a:xfrm>
            <a:off x="6237723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98" name="标题"/>
          <p:cNvSpPr txBox="1"/>
          <p:nvPr>
            <p:custDataLst>
              <p:tags r:id="rId15"/>
            </p:custDataLst>
          </p:nvPr>
        </p:nvSpPr>
        <p:spPr>
          <a:xfrm>
            <a:off x="6368003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00" name="正文"/>
          <p:cNvSpPr txBox="1"/>
          <p:nvPr>
            <p:custDataLst>
              <p:tags r:id="rId16"/>
            </p:custDataLst>
          </p:nvPr>
        </p:nvSpPr>
        <p:spPr>
          <a:xfrm>
            <a:off x="7529725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建立良好的企业文化：建立积极向上、和谐友好的企业文化，让员工感受到公司的凝聚力和向心力，增强员工的归属感和忠诚度。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人才留存策略实施与监控</a:t>
            </a:r>
            <a:endParaRPr altLang="en-US" lang="zh-CN"/>
          </a:p>
        </p:txBody>
      </p:sp>
      <p:sp>
        <p:nvSpPr>
          <p:cNvPr id="10494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策略实施计划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制定详细的实施计划，明确目标、时间表和责任人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建立有效的监控机制，定期评估实施效果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加强内部沟通，确保员工理解和支持实施计划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及时调整和优化实施计划，确保其与实际情况相符合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实施效果评估</a:t>
            </a:r>
            <a:endParaRPr altLang="en-US" lang="zh-CN"/>
          </a:p>
        </p:txBody>
      </p:sp>
      <p:sp>
        <p:nvSpPr>
          <p:cNvPr id="10495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评估周期：每季度或每年进行一次评估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评估指标：员工满意度、员工流失率、工作效率等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评估方法：问卷调查、访谈、数据分析等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评估结果：根据评估结果调整人才留存策略，持续改进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监控与调整机制</a:t>
            </a:r>
            <a:endParaRPr altLang="en-US" lang="zh-CN"/>
          </a:p>
        </p:txBody>
      </p:sp>
      <p:sp>
        <p:nvSpPr>
          <p:cNvPr id="104962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监控机制：定期对人才留存策略进行评估和监控，确保实施效果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调整机制：根据监控结果及时调整人才留存策略，确保策略的有效性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反馈机制：建立员工反馈渠道，及时了解员工需求和意见，为策略调整提供依据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培训机制：加强员工培训和发展，提高员工素质和技能水平，增强员工对企业的认同感和归属感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员工流失应对措施</a:t>
            </a:r>
            <a:endParaRPr altLang="en-US" lang="zh-CN"/>
          </a:p>
        </p:txBody>
      </p:sp>
      <p:sp>
        <p:nvSpPr>
          <p:cNvPr id="10496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招聘策略调整</a:t>
            </a:r>
            <a:endParaRPr altLang="en-US" lang="zh-CN"/>
          </a:p>
        </p:txBody>
      </p:sp>
      <p:sp>
        <p:nvSpPr>
          <p:cNvPr id="104974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优化招聘流程：提高招聘效率，缩短招聘周期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增加招聘投入：提高招聘预算，增加招聘力度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提高招聘质量：严格筛选简历，确保招聘有效性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扩大招聘渠道：利用多种渠道寻找合适人才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培训与发展计划</a:t>
            </a:r>
            <a:endParaRPr altLang="en-US" lang="zh-CN"/>
          </a:p>
        </p:txBody>
      </p:sp>
      <p:sp>
        <p:nvSpPr>
          <p:cNvPr id="104982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制定培训计划：针对员工流失原因，制定相应的培训计划，提高员工的专业技能和综合素质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建立职业发展通道：为员工提供晋升机会和职业发展通道，让员工看到在公司内部有更多的发展空间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激励措施：通过设立奖励机制，激励员工积极工作，提高员工的工作满意度和归属感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关注员工心理健康：加强员工关怀，关注员工心理健康，提高员工的工作积极性和工作效率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挽留措施设计</a:t>
            </a:r>
            <a:endParaRPr altLang="en-US" lang="zh-CN"/>
          </a:p>
        </p:txBody>
      </p:sp>
      <p:sp>
        <p:nvSpPr>
          <p:cNvPr id="104988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了解员工流失原因：通过调查和沟通，了解员工流失的具体原因，以便有针对性地采取措施。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提高员工福利待遇：提供具有竞争力的薪资待遇和福利，如奖金、晋升机会、培训等，以增加员工对公司的归属感和忠诚度。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改善工作环境：优化工作环境，提高员工的工作满意度和舒适度，如提供良好的办公设施、休息空间等。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加强企业文化建设：通过加强企业文化建设，增强员工的团队凝聚力和归属感，提高员工对公司的认同感和忠诚度。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离职管理优化</a:t>
            </a:r>
            <a:endParaRPr altLang="en-US" lang="zh-CN"/>
          </a:p>
        </p:txBody>
      </p:sp>
      <p:sp>
        <p:nvSpPr>
          <p:cNvPr id="104994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离职数据分析：对离职数据进行深入分析，找出员工流失的关键因素，为改进留存策略提供依据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建立离职管理制度：明确离职流程、责任人和审批权限，确保离职管理有章可循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离职面谈：与离职员工进行面谈，了解离职原因和意见，为改进管理提供参考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离职员工关怀：对离职员工进行关怀和帮助，提供必要的支持和帮助，增强员工归属感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0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员工流失原因分析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人才留存策略实施效果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未来改进方向和建议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总结：提高员工满意度和忠诚度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未来挑战与机遇</a:t>
            </a:r>
            <a:endParaRPr altLang="en-US" lang="zh-CN"/>
          </a:p>
        </p:txBody>
      </p:sp>
      <p:sp>
        <p:nvSpPr>
          <p:cNvPr id="1050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人才留存策略：提高福利待遇，提供职业发展机会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总结与展望：总结员工流失与人才留存策略，展望未来发展趋势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挑战：市场竞争激烈，人才流失严重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机遇：政府政策支持，企业转型升级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持续改进方向</a:t>
            </a:r>
            <a:endParaRPr altLang="en-US" lang="zh-CN"/>
          </a:p>
        </p:txBody>
      </p:sp>
      <p:sp>
        <p:nvSpPr>
          <p:cNvPr id="10501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深入分析员工流失原因，针对性地制定留人策略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优化激励机制，提高员工满意度和忠诚度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加强企业文化建设，营造良好的工作氛围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定期开展员工培训和发展计划，提升员工能力和职业规划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4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2023-12-20T04:21:48Z</dcterms:created>
  <dcterms:modified xsi:type="dcterms:W3CDTF">2023-12-20T04:21:48Z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425d5ce47ff34efe846d30b6fb80eaae_21</vt:lpwstr>
  </property>
</Properties>
</file>