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799" r:id="rId1"/>
    <p:sldMasterId id="2147498836" r:id="rId2"/>
  </p:sldMasterIdLst>
  <p:notesMasterIdLst>
    <p:notesMasterId r:id="rId3"/>
  </p:notesMasterIdLst>
  <p:sldIdLst>
    <p:sldId id="7590" r:id="rId4"/>
    <p:sldId id="7594" r:id="rId5"/>
    <p:sldId id="7597" r:id="rId6"/>
    <p:sldId id="7600" r:id="rId7"/>
    <p:sldId id="7606" r:id="rId9"/>
    <p:sldId id="7609" r:id="rId10"/>
    <p:sldId id="7612" r:id="rId11"/>
    <p:sldId id="7615" r:id="rId12"/>
    <p:sldId id="7621" r:id="rId14"/>
    <p:sldId id="7624" r:id="rId15"/>
    <p:sldId id="7627" r:id="rId16"/>
    <p:sldId id="7630" r:id="rId17"/>
    <p:sldId id="7633" r:id="rId18"/>
    <p:sldId id="7639" r:id="rId20"/>
    <p:sldId id="7642" r:id="rId21"/>
    <p:sldId id="7645" r:id="rId22"/>
    <p:sldId id="7648" r:id="rId23"/>
    <p:sldId id="7654" r:id="rId25"/>
    <p:sldId id="7657" r:id="rId26"/>
    <p:sldId id="7660" r:id="rId27"/>
    <p:sldId id="7663" r:id="rId28"/>
    <p:sldId id="7669" r:id="rId30"/>
    <p:sldId id="7672" r:id="rId31"/>
    <p:sldId id="7675" r:id="rId32"/>
    <p:sldId id="7678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00" r:id="rId1"/>
    <p:sldLayoutId id="2147498801" r:id="rId2"/>
    <p:sldLayoutId id="2147498802" r:id="rId3"/>
    <p:sldLayoutId id="2147498803" r:id="rId4"/>
    <p:sldLayoutId id="2147498804" r:id="rId5"/>
    <p:sldLayoutId id="2147498805" r:id="rId6"/>
    <p:sldLayoutId id="2147498806" r:id="rId7"/>
    <p:sldLayoutId id="2147498807" r:id="rId8"/>
    <p:sldLayoutId id="2147498808" r:id="rId9"/>
    <p:sldLayoutId id="2147498809" r:id="rId10"/>
    <p:sldLayoutId id="21474988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37" r:id="rId1"/>
    <p:sldLayoutId id="2147498838" r:id="rId2"/>
    <p:sldLayoutId id="2147498839" r:id="rId3"/>
    <p:sldLayoutId id="2147498840" r:id="rId4"/>
    <p:sldLayoutId id="2147498841" r:id="rId5"/>
    <p:sldLayoutId id="2147498842" r:id="rId6"/>
    <p:sldLayoutId id="2147498843" r:id="rId7"/>
    <p:sldLayoutId id="2147498844" r:id="rId8"/>
    <p:sldLayoutId id="2147498845" r:id="rId9"/>
    <p:sldLayoutId id="2147498846" r:id="rId10"/>
    <p:sldLayoutId id="21474988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tags" Target="../tags/tag313.xml"/><Relationship Id="rId22" Type="http://schemas.openxmlformats.org/officeDocument/2006/relationships/tags" Target="../tags/tag314.xml"/><Relationship Id="rId23" Type="http://schemas.openxmlformats.org/officeDocument/2006/relationships/tags" Target="../tags/tag315.xml"/><Relationship Id="rId24" Type="http://schemas.openxmlformats.org/officeDocument/2006/relationships/tags" Target="../tags/tag316.xml"/><Relationship Id="rId25" Type="http://schemas.openxmlformats.org/officeDocument/2006/relationships/tags" Target="../tags/tag317.xml"/><Relationship Id="rId26" Type="http://schemas.openxmlformats.org/officeDocument/2006/relationships/tags" Target="../tags/tag318.xml"/><Relationship Id="rId27" Type="http://schemas.openxmlformats.org/officeDocument/2006/relationships/tags" Target="../tags/tag319.xml"/><Relationship Id="rId28" Type="http://schemas.openxmlformats.org/officeDocument/2006/relationships/tags" Target="../tags/tag320.xml"/><Relationship Id="rId29" Type="http://schemas.openxmlformats.org/officeDocument/2006/relationships/tags" Target="../tags/tag321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企业管理中的创造力培养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创造力培养的重要性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创造力培养的方法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创造力培养的实践案例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创造力培养的挑战与对策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创造力培养的重要性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创造力对于企业发展的意义</a:t>
            </a:r>
            <a:endParaRPr altLang="en-US" lang="zh-CN"/>
          </a:p>
        </p:txBody>
      </p:sp>
      <p:sp>
        <p:nvSpPr>
          <p:cNvPr id="10489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激发创新思维，提高企业竞争力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促进企业内部沟通与协作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推动企业产品或服务的升级和转型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增强企业的品牌形象和市场影响力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创造力培养对于员工个人发展的影响</a:t>
            </a:r>
            <a:endParaRPr altLang="en-US" lang="zh-CN"/>
          </a:p>
        </p:txBody>
      </p:sp>
      <p:sp>
        <p:nvSpPr>
          <p:cNvPr id="10489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激发创新思维：通过创造力培养，员工能够更好地应对复杂多变的工作环境，提高解决问题的能力。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提升职业技能：创造力培养有助于员工掌握新的技能和知识，提高工作效率和竞争力。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增强自信心：创造力培养有助于员工建立自信心，更好地应对挑战和压力。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促进职业发展：创造力培养有助于员工在职业生涯中获得更多的机会和成就，实现个人价值。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创造力培养对于企业创新的重要性</a:t>
            </a:r>
            <a:endParaRPr altLang="en-US" lang="zh-CN"/>
          </a:p>
        </p:txBody>
      </p:sp>
      <p:sp>
        <p:nvSpPr>
          <p:cNvPr id="1049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创造力是企业创新的核心驱动力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创造力培养有助于提高企业竞争力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创造力培养有助于推动企业持续发展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创造力培养是企业适应市场变化的必要条件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创造力培养的方法</a:t>
            </a:r>
            <a:endParaRPr altLang="en-US" lang="zh-CN"/>
          </a:p>
        </p:txBody>
      </p:sp>
      <p:sp>
        <p:nvSpPr>
          <p:cNvPr id="10490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激发员工的创造力和想象力</a:t>
            </a:r>
            <a:endParaRPr altLang="en-US" lang="zh-CN"/>
          </a:p>
        </p:txBody>
      </p:sp>
      <p:sp>
        <p:nvSpPr>
          <p:cNvPr id="10491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鼓励员工提出新的想法和解决方案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建立激励机制，激发员工的创造力和想象力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营造开放、自由的工作环境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提供多元化的培训和学习机会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提供多元化的工作环境和机会</a:t>
            </a:r>
            <a:endParaRPr altLang="en-US" lang="zh-CN"/>
          </a:p>
        </p:txBody>
      </p:sp>
      <p:sp>
        <p:nvSpPr>
          <p:cNvPr id="10491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多元化的工作环境：鼓励员工尝试不同的角色和任务，提供多样化的工作体验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多元化的机会：为员工提供培训、学习和发展机会，促进个人成长和技能提升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激发创造力的机会：鼓励员工提出新的想法、解决方案和创新思维，激发创造力和创新精神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促进团队合作的机会：通过团队合作和交流，激发员工的创造力和合作精神，共同实现目标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鼓励员工尝试新的事物和挑战自我</a:t>
            </a:r>
            <a:endParaRPr altLang="en-US" lang="zh-CN"/>
          </a:p>
        </p:txBody>
      </p:sp>
      <p:sp>
        <p:nvSpPr>
          <p:cNvPr id="10492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鼓励员工提出新的想法和解决方案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提供培训和发展机会，帮助员工提升技能和知识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鼓励员工参与跨部门合作和交流，拓宽视野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鼓励员工接受挑战性的任务，培养创新思维和实践能力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建立良好的沟通和协作机制</a:t>
            </a:r>
            <a:endParaRPr altLang="en-US" lang="zh-CN"/>
          </a:p>
        </p:txBody>
      </p:sp>
      <p:sp>
        <p:nvSpPr>
          <p:cNvPr id="10493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促进信息共享：建立有效的沟通渠道，确保信息在团队内部及时、准确地传递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鼓励团队合作：通过协作完成任务，培养团队成员之间的信任和合作精神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激发创新思维：鼓励团队成员提出不同观点，激发创新思维，寻找新的解决方案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建立反馈机制：及时给予团队成员反馈，帮助他们了解自己的优点和不足，持续改进和提高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创造力培养的实践案例</a:t>
            </a:r>
            <a:endParaRPr altLang="en-US" lang="zh-CN"/>
          </a:p>
        </p:txBody>
      </p:sp>
      <p:sp>
        <p:nvSpPr>
          <p:cNvPr id="104936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成功企业对于创造力培养的实践案例</a:t>
            </a:r>
            <a:endParaRPr altLang="en-US" lang="zh-CN"/>
          </a:p>
        </p:txBody>
      </p:sp>
      <p:sp>
        <p:nvSpPr>
          <p:cNvPr id="10494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苹果公司：通过鼓励员工提出新想法和跨界合作，打造了独特的产品设计和用户体验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阿里巴巴：通过内部创业和项目制，激发员工创造力和创新精神，不断推出新业务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特斯拉：鼓励员工提出改进意见和建议，不断优化产品设计和生产流程，提高企业竞争力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谷歌：通过提供宽松的工作环境和自由度，激发员工创造力和想象力，不断推出创新产品和服务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失败企业对于创造力培养的实践案例</a:t>
            </a:r>
            <a:endParaRPr altLang="en-US" lang="zh-CN"/>
          </a:p>
        </p:txBody>
      </p:sp>
      <p:sp>
        <p:nvSpPr>
          <p:cNvPr id="10494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案例四：某创新型创业公司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案例三：某跨国制造业公司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案例二：某知名互联网企业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案例一：某大型科技公司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对比分析成功和失败案例的启示</a:t>
            </a:r>
            <a:endParaRPr altLang="en-US" lang="zh-CN"/>
          </a:p>
        </p:txBody>
      </p:sp>
      <p:sp>
        <p:nvSpPr>
          <p:cNvPr id="10495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启示：成功案例的创新思维、失败案例的教训总结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创造力培养的重要性：从成功和失败中汲取经验教训，提高企业创新能力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成功案例：苹果公司的iPod产品创新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失败案例：诺基亚的Symbian操作系统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创造力培养的挑战与对策</a:t>
            </a:r>
            <a:endParaRPr altLang="en-US" lang="zh-CN"/>
          </a:p>
        </p:txBody>
      </p:sp>
      <p:sp>
        <p:nvSpPr>
          <p:cNvPr id="10495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创造力培养过程中可能遇到的挑战</a:t>
            </a:r>
            <a:endParaRPr altLang="en-US" lang="zh-CN"/>
          </a:p>
        </p:txBody>
      </p:sp>
      <p:sp>
        <p:nvSpPr>
          <p:cNvPr id="10496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缺乏创新意识和思维习惯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缺乏创新实践和经验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缺乏创新氛围和环境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缺乏创新技能和知识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针对不同挑战的应对策略和方法</a:t>
            </a:r>
            <a:endParaRPr altLang="en-US" lang="zh-CN"/>
          </a:p>
        </p:txBody>
      </p:sp>
      <p:sp>
        <p:nvSpPr>
          <p:cNvPr id="10497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针对缺乏创新意识的挑战：通过培训和激励机制，提高员工的创新意识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针对缺乏创新能力的挑战：提供技能培训和实践机会，帮助员工提升创新能力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针对创新思维局限的挑战：鼓励员工多角度思考，打破思维定势，激发创新灵感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针对企业文化的挑战：营造开放、包容、鼓励创新的企业文化，为员工提供良好的创新环境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如何持续推进创造力培养工作</a:t>
            </a:r>
            <a:endParaRPr altLang="en-US" lang="zh-CN"/>
          </a:p>
        </p:txBody>
      </p:sp>
      <p:sp>
        <p:nvSpPr>
          <p:cNvPr id="1049776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建立长期培养机制：制定明确的创造力培养计划，并确保长期实施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2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营造创新氛围：鼓励员工提出新想法和解决方案，建立开放和包容的文化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8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提供培训和支持：为员工提供创造力培养的培训和支持，帮助他们提升创造力和创新能力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4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激励和奖励：建立激励机制，对具有创新成果的员工进行奖励，激发员工的创造力和积极性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跨部门合作：促进不同部门之间的合作和交流，激发跨领域的创新思维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持续改进：不断评估和调整创造力培养计划，确保其适应企业发展的需要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84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总结创造力培养的重要性和方法</a:t>
            </a:r>
            <a:endParaRPr altLang="en-US" lang="zh-CN"/>
          </a:p>
        </p:txBody>
      </p:sp>
      <p:sp>
        <p:nvSpPr>
          <p:cNvPr id="10498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创造力培养对企业管理的意义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未来创造力培养的趋势和展望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创造力培养的实践案例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创造力培养的方法和途径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展望未来企业管理中创造力培养的趋势和方向</a:t>
            </a:r>
            <a:endParaRPr altLang="en-US" lang="zh-CN"/>
          </a:p>
        </p:txBody>
      </p:sp>
      <p:sp>
        <p:nvSpPr>
          <p:cNvPr id="10499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创造力培养将成为企业管理的核心任务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跨领域合作与跨界思维将成为创造力培养的重要途径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人工智能与大数据技术将为创造力培养提供有力支持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创新文化与激励机制将促进企业员工的创造力发挥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提出进一步推动创造力培养的建议和措施</a:t>
            </a:r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建立鼓励创新的文化氛围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提供多元化的培训和教育机会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鼓励员工跨界合作和交流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定期评估和调整培养方案，以适应不断变化的市场需求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9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9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2023-12-19T12:12:04Z</dcterms:created>
  <dcterms:modified xsi:type="dcterms:W3CDTF">2023-12-19T12:12:04Z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47e934bdc8f840aa860ebd1bbd087663_21</vt:lpwstr>
  </property>
</Properties>
</file>