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3"/>
    <p:sldId id="257" r:id="rId4"/>
    <p:sldId id="263" r:id="rId5"/>
    <p:sldId id="271" r:id="rId6"/>
    <p:sldId id="267" r:id="rId7"/>
    <p:sldId id="275" r:id="rId8"/>
    <p:sldId id="273" r:id="rId9"/>
    <p:sldId id="265" r:id="rId10"/>
    <p:sldId id="279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4" userDrawn="1">
          <p15:clr>
            <a:srgbClr val="A4A3A4"/>
          </p15:clr>
        </p15:guide>
        <p15:guide id="2" pos="38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9D9D9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636" y="-84"/>
      </p:cViewPr>
      <p:guideLst>
        <p:guide orient="horz" pos="2124"/>
        <p:guide pos="383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8E8C8-ED61-4BEC-8C49-0CC6E597B5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41601-B8CC-49B8-9166-4594C1B0358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4C9D-4C0D-4472-AE75-C7D0372CBD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7552A-FC76-4CE8-B2DB-7E656B645C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4C9D-4C0D-4472-AE75-C7D0372CBD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7552A-FC76-4CE8-B2DB-7E656B645C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4C9D-4C0D-4472-AE75-C7D0372CBD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7552A-FC76-4CE8-B2DB-7E656B645C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4C9D-4C0D-4472-AE75-C7D0372CBD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7552A-FC76-4CE8-B2DB-7E656B645C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4C9D-4C0D-4472-AE75-C7D0372CBD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7552A-FC76-4CE8-B2DB-7E656B645C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4C9D-4C0D-4472-AE75-C7D0372CBD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7552A-FC76-4CE8-B2DB-7E656B645C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4C9D-4C0D-4472-AE75-C7D0372CBD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7552A-FC76-4CE8-B2DB-7E656B645C1B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-297"/>
            <a:ext cx="12192000" cy="6858594"/>
          </a:xfrm>
          <a:prstGeom prst="rect">
            <a:avLst/>
          </a:prstGeom>
          <a:solidFill>
            <a:srgbClr val="FFFFFF">
              <a:alpha val="9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4C9D-4C0D-4472-AE75-C7D0372CBD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7552A-FC76-4CE8-B2DB-7E656B645C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4C9D-4C0D-4472-AE75-C7D0372CBD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7552A-FC76-4CE8-B2DB-7E656B645C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4C9D-4C0D-4472-AE75-C7D0372CBD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7552A-FC76-4CE8-B2DB-7E656B645C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4C9D-4C0D-4472-AE75-C7D0372CBD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7552A-FC76-4CE8-B2DB-7E656B645C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14C9D-4C0D-4472-AE75-C7D0372CBD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7552A-FC76-4CE8-B2DB-7E656B645C1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1" Type="http://schemas.openxmlformats.org/officeDocument/2006/relationships/slideLayout" Target="../slideLayouts/slideLayout7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五边形 9"/>
          <p:cNvSpPr/>
          <p:nvPr/>
        </p:nvSpPr>
        <p:spPr>
          <a:xfrm flipV="1">
            <a:off x="-506546" y="-377370"/>
            <a:ext cx="1767838" cy="1683656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正五边形 10"/>
          <p:cNvSpPr/>
          <p:nvPr/>
        </p:nvSpPr>
        <p:spPr>
          <a:xfrm flipV="1">
            <a:off x="0" y="-377370"/>
            <a:ext cx="1767838" cy="1683656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正五边形 12"/>
          <p:cNvSpPr/>
          <p:nvPr/>
        </p:nvSpPr>
        <p:spPr>
          <a:xfrm flipV="1">
            <a:off x="1137192" y="-130627"/>
            <a:ext cx="1767838" cy="1683656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正五边形 13"/>
          <p:cNvSpPr/>
          <p:nvPr/>
        </p:nvSpPr>
        <p:spPr>
          <a:xfrm flipV="1">
            <a:off x="1514565" y="-341083"/>
            <a:ext cx="1767838" cy="1683656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正五边形 15"/>
          <p:cNvSpPr/>
          <p:nvPr/>
        </p:nvSpPr>
        <p:spPr>
          <a:xfrm flipV="1">
            <a:off x="4225819" y="-478744"/>
            <a:ext cx="1767838" cy="1683656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正五边形 16"/>
          <p:cNvSpPr/>
          <p:nvPr/>
        </p:nvSpPr>
        <p:spPr>
          <a:xfrm flipV="1">
            <a:off x="2838256" y="-377370"/>
            <a:ext cx="1767838" cy="1683656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正五边形 18"/>
          <p:cNvSpPr/>
          <p:nvPr/>
        </p:nvSpPr>
        <p:spPr>
          <a:xfrm flipV="1">
            <a:off x="3786047" y="-558345"/>
            <a:ext cx="1767838" cy="1683656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正五边形 19"/>
          <p:cNvSpPr/>
          <p:nvPr/>
        </p:nvSpPr>
        <p:spPr>
          <a:xfrm>
            <a:off x="1210916" y="1757138"/>
            <a:ext cx="3290884" cy="3134176"/>
          </a:xfrm>
          <a:prstGeom prst="pentagon">
            <a:avLst/>
          </a:prstGeom>
          <a:solidFill>
            <a:schemeClr val="tx1">
              <a:lumMod val="50000"/>
              <a:lumOff val="5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649063" y="1222037"/>
            <a:ext cx="4414590" cy="4204372"/>
          </a:xfrm>
          <a:custGeom>
            <a:avLst/>
            <a:gdLst>
              <a:gd name="connsiteX0" fmla="*/ 1815747 w 3631494"/>
              <a:gd name="connsiteY0" fmla="*/ 277315 h 3458565"/>
              <a:gd name="connsiteX1" fmla="*/ 284084 w 3631494"/>
              <a:gd name="connsiteY1" fmla="*/ 1391683 h 3458565"/>
              <a:gd name="connsiteX2" fmla="*/ 869127 w 3631494"/>
              <a:gd name="connsiteY2" fmla="*/ 3194768 h 3458565"/>
              <a:gd name="connsiteX3" fmla="*/ 2762367 w 3631494"/>
              <a:gd name="connsiteY3" fmla="*/ 3194768 h 3458565"/>
              <a:gd name="connsiteX4" fmla="*/ 3347410 w 3631494"/>
              <a:gd name="connsiteY4" fmla="*/ 1391683 h 3458565"/>
              <a:gd name="connsiteX5" fmla="*/ 1815747 w 3631494"/>
              <a:gd name="connsiteY5" fmla="*/ 0 h 3458565"/>
              <a:gd name="connsiteX6" fmla="*/ 3631494 w 3631494"/>
              <a:gd name="connsiteY6" fmla="*/ 1321054 h 3458565"/>
              <a:gd name="connsiteX7" fmla="*/ 2937940 w 3631494"/>
              <a:gd name="connsiteY7" fmla="*/ 3458565 h 3458565"/>
              <a:gd name="connsiteX8" fmla="*/ 693554 w 3631494"/>
              <a:gd name="connsiteY8" fmla="*/ 3458565 h 3458565"/>
              <a:gd name="connsiteX9" fmla="*/ 0 w 3631494"/>
              <a:gd name="connsiteY9" fmla="*/ 1321054 h 345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1494" h="3458565">
                <a:moveTo>
                  <a:pt x="1815747" y="277315"/>
                </a:moveTo>
                <a:lnTo>
                  <a:pt x="284084" y="1391683"/>
                </a:lnTo>
                <a:lnTo>
                  <a:pt x="869127" y="3194768"/>
                </a:lnTo>
                <a:lnTo>
                  <a:pt x="2762367" y="3194768"/>
                </a:lnTo>
                <a:lnTo>
                  <a:pt x="3347410" y="1391683"/>
                </a:lnTo>
                <a:close/>
                <a:moveTo>
                  <a:pt x="1815747" y="0"/>
                </a:moveTo>
                <a:lnTo>
                  <a:pt x="3631494" y="1321054"/>
                </a:lnTo>
                <a:lnTo>
                  <a:pt x="2937940" y="3458565"/>
                </a:lnTo>
                <a:lnTo>
                  <a:pt x="693554" y="3458565"/>
                </a:lnTo>
                <a:lnTo>
                  <a:pt x="0" y="1321054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1816043" y="2785498"/>
            <a:ext cx="2080629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 smtClean="0"/>
              <a:t>2025</a:t>
            </a:r>
            <a:endParaRPr lang="zh-CN" altLang="en-US" sz="6600" b="1" dirty="0"/>
          </a:p>
        </p:txBody>
      </p:sp>
      <p:sp>
        <p:nvSpPr>
          <p:cNvPr id="26" name="文本框 25"/>
          <p:cNvSpPr txBox="1"/>
          <p:nvPr/>
        </p:nvSpPr>
        <p:spPr>
          <a:xfrm>
            <a:off x="1816043" y="4304339"/>
            <a:ext cx="20806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/>
              <a:t>Kuangan001</a:t>
            </a:r>
            <a:endParaRPr lang="zh-CN" altLang="en-US" sz="1600" dirty="0"/>
          </a:p>
        </p:txBody>
      </p:sp>
      <p:sp>
        <p:nvSpPr>
          <p:cNvPr id="27" name="正五边形 26"/>
          <p:cNvSpPr/>
          <p:nvPr/>
        </p:nvSpPr>
        <p:spPr>
          <a:xfrm>
            <a:off x="6609591" y="5919787"/>
            <a:ext cx="1767838" cy="1683656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正五边形 27"/>
          <p:cNvSpPr/>
          <p:nvPr/>
        </p:nvSpPr>
        <p:spPr>
          <a:xfrm>
            <a:off x="6169819" y="5840186"/>
            <a:ext cx="1767838" cy="1683656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正五边形 28"/>
          <p:cNvSpPr/>
          <p:nvPr/>
        </p:nvSpPr>
        <p:spPr>
          <a:xfrm>
            <a:off x="7735592" y="5622835"/>
            <a:ext cx="2163218" cy="2060209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正五边形 29"/>
          <p:cNvSpPr/>
          <p:nvPr/>
        </p:nvSpPr>
        <p:spPr>
          <a:xfrm>
            <a:off x="7295820" y="5543234"/>
            <a:ext cx="2163218" cy="2060209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正五边形 30"/>
          <p:cNvSpPr/>
          <p:nvPr/>
        </p:nvSpPr>
        <p:spPr>
          <a:xfrm>
            <a:off x="9256973" y="5999388"/>
            <a:ext cx="2163218" cy="2060209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正五边形 31"/>
          <p:cNvSpPr/>
          <p:nvPr/>
        </p:nvSpPr>
        <p:spPr>
          <a:xfrm>
            <a:off x="8817201" y="5919787"/>
            <a:ext cx="2163218" cy="2060209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正五边形 32"/>
          <p:cNvSpPr/>
          <p:nvPr/>
        </p:nvSpPr>
        <p:spPr>
          <a:xfrm>
            <a:off x="10585039" y="6573338"/>
            <a:ext cx="2163218" cy="2060209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正五边形 33"/>
          <p:cNvSpPr/>
          <p:nvPr/>
        </p:nvSpPr>
        <p:spPr>
          <a:xfrm>
            <a:off x="10145267" y="6493737"/>
            <a:ext cx="2163218" cy="2060209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正五边形 34"/>
          <p:cNvSpPr/>
          <p:nvPr/>
        </p:nvSpPr>
        <p:spPr>
          <a:xfrm>
            <a:off x="5318745" y="6287588"/>
            <a:ext cx="2163218" cy="2060209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正五边形 35"/>
          <p:cNvSpPr/>
          <p:nvPr/>
        </p:nvSpPr>
        <p:spPr>
          <a:xfrm>
            <a:off x="4878973" y="6207987"/>
            <a:ext cx="2163218" cy="2060209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Copyright Notice"/>
          <p:cNvSpPr/>
          <p:nvPr/>
        </p:nvSpPr>
        <p:spPr bwMode="auto">
          <a:xfrm>
            <a:off x="5452609" y="2972670"/>
            <a:ext cx="5848985" cy="80327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48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CDG-K</a:t>
            </a:r>
            <a:r>
              <a:rPr lang="zh-CN" altLang="en-US" sz="48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型固定挡车器</a:t>
            </a:r>
            <a:endParaRPr lang="zh-CN" altLang="en-US" sz="4800" b="1" cap="small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>
            <p:custDataLst>
              <p:tags r:id="rId1"/>
            </p:custDataLst>
          </p:nvPr>
        </p:nvGrpSpPr>
        <p:grpSpPr>
          <a:xfrm>
            <a:off x="5172906" y="857250"/>
            <a:ext cx="1020688" cy="946150"/>
            <a:chOff x="5471810" y="2150431"/>
            <a:chExt cx="1121380" cy="1039488"/>
          </a:xfrm>
        </p:grpSpPr>
        <p:sp>
          <p:nvSpPr>
            <p:cNvPr id="2" name="正五边形 1"/>
            <p:cNvSpPr/>
            <p:nvPr>
              <p:custDataLst>
                <p:tags r:id="rId2"/>
              </p:custDataLst>
            </p:nvPr>
          </p:nvSpPr>
          <p:spPr>
            <a:xfrm flipV="1">
              <a:off x="5636788" y="2150431"/>
              <a:ext cx="791424" cy="753738"/>
            </a:xfrm>
            <a:prstGeom prst="pentagon">
              <a:avLst/>
            </a:prstGeom>
            <a:solidFill>
              <a:srgbClr val="00B0F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正五边形 2"/>
            <p:cNvSpPr/>
            <p:nvPr>
              <p:custDataLst>
                <p:tags r:id="rId3"/>
              </p:custDataLst>
            </p:nvPr>
          </p:nvSpPr>
          <p:spPr>
            <a:xfrm flipV="1">
              <a:off x="5801766" y="2436181"/>
              <a:ext cx="791424" cy="753738"/>
            </a:xfrm>
            <a:prstGeom prst="pentagon">
              <a:avLst/>
            </a:prstGeom>
            <a:solidFill>
              <a:srgbClr val="00B0F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正五边形 3"/>
            <p:cNvSpPr/>
            <p:nvPr>
              <p:custDataLst>
                <p:tags r:id="rId4"/>
              </p:custDataLst>
            </p:nvPr>
          </p:nvSpPr>
          <p:spPr>
            <a:xfrm flipV="1">
              <a:off x="5471810" y="2436181"/>
              <a:ext cx="791424" cy="753738"/>
            </a:xfrm>
            <a:prstGeom prst="pentagon">
              <a:avLst/>
            </a:prstGeom>
            <a:solidFill>
              <a:srgbClr val="00B0F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>
            <p:custDataLst>
              <p:tags r:id="rId5"/>
            </p:custDataLst>
          </p:nvPr>
        </p:nvGrpSpPr>
        <p:grpSpPr>
          <a:xfrm>
            <a:off x="5172906" y="2133600"/>
            <a:ext cx="1020688" cy="946150"/>
            <a:chOff x="5471810" y="2150431"/>
            <a:chExt cx="1121380" cy="1039488"/>
          </a:xfrm>
        </p:grpSpPr>
        <p:sp>
          <p:nvSpPr>
            <p:cNvPr id="8" name="正五边形 7"/>
            <p:cNvSpPr/>
            <p:nvPr>
              <p:custDataLst>
                <p:tags r:id="rId6"/>
              </p:custDataLst>
            </p:nvPr>
          </p:nvSpPr>
          <p:spPr>
            <a:xfrm flipV="1">
              <a:off x="5636788" y="2150431"/>
              <a:ext cx="791424" cy="753738"/>
            </a:xfrm>
            <a:prstGeom prst="pentagon">
              <a:avLst/>
            </a:prstGeom>
            <a:solidFill>
              <a:srgbClr val="00B0F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正五边形 8"/>
            <p:cNvSpPr/>
            <p:nvPr>
              <p:custDataLst>
                <p:tags r:id="rId7"/>
              </p:custDataLst>
            </p:nvPr>
          </p:nvSpPr>
          <p:spPr>
            <a:xfrm flipV="1">
              <a:off x="5801766" y="2436181"/>
              <a:ext cx="791424" cy="753738"/>
            </a:xfrm>
            <a:prstGeom prst="pentagon">
              <a:avLst/>
            </a:prstGeom>
            <a:solidFill>
              <a:srgbClr val="00B0F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正五边形 9"/>
            <p:cNvSpPr/>
            <p:nvPr>
              <p:custDataLst>
                <p:tags r:id="rId8"/>
              </p:custDataLst>
            </p:nvPr>
          </p:nvSpPr>
          <p:spPr>
            <a:xfrm flipV="1">
              <a:off x="5471810" y="2436181"/>
              <a:ext cx="791424" cy="753738"/>
            </a:xfrm>
            <a:prstGeom prst="pentagon">
              <a:avLst/>
            </a:prstGeom>
            <a:solidFill>
              <a:srgbClr val="00B0F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>
            <p:custDataLst>
              <p:tags r:id="rId9"/>
            </p:custDataLst>
          </p:nvPr>
        </p:nvGrpSpPr>
        <p:grpSpPr>
          <a:xfrm>
            <a:off x="5172906" y="3409950"/>
            <a:ext cx="1020688" cy="946150"/>
            <a:chOff x="5471810" y="2150431"/>
            <a:chExt cx="1121380" cy="1039488"/>
          </a:xfrm>
        </p:grpSpPr>
        <p:sp>
          <p:nvSpPr>
            <p:cNvPr id="12" name="正五边形 11"/>
            <p:cNvSpPr/>
            <p:nvPr>
              <p:custDataLst>
                <p:tags r:id="rId10"/>
              </p:custDataLst>
            </p:nvPr>
          </p:nvSpPr>
          <p:spPr>
            <a:xfrm flipV="1">
              <a:off x="5636788" y="2150431"/>
              <a:ext cx="791424" cy="753738"/>
            </a:xfrm>
            <a:prstGeom prst="pentagon">
              <a:avLst/>
            </a:prstGeom>
            <a:solidFill>
              <a:srgbClr val="00B0F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正五边形 12"/>
            <p:cNvSpPr/>
            <p:nvPr>
              <p:custDataLst>
                <p:tags r:id="rId11"/>
              </p:custDataLst>
            </p:nvPr>
          </p:nvSpPr>
          <p:spPr>
            <a:xfrm flipV="1">
              <a:off x="5801766" y="2436181"/>
              <a:ext cx="791424" cy="753738"/>
            </a:xfrm>
            <a:prstGeom prst="pentagon">
              <a:avLst/>
            </a:prstGeom>
            <a:solidFill>
              <a:srgbClr val="00B0F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正五边形 13"/>
            <p:cNvSpPr/>
            <p:nvPr>
              <p:custDataLst>
                <p:tags r:id="rId12"/>
              </p:custDataLst>
            </p:nvPr>
          </p:nvSpPr>
          <p:spPr>
            <a:xfrm flipV="1">
              <a:off x="5471810" y="2436181"/>
              <a:ext cx="791424" cy="753738"/>
            </a:xfrm>
            <a:prstGeom prst="pentagon">
              <a:avLst/>
            </a:prstGeom>
            <a:solidFill>
              <a:srgbClr val="00B0F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>
            <p:custDataLst>
              <p:tags r:id="rId13"/>
            </p:custDataLst>
          </p:nvPr>
        </p:nvGrpSpPr>
        <p:grpSpPr>
          <a:xfrm>
            <a:off x="5172906" y="4686300"/>
            <a:ext cx="1020688" cy="946150"/>
            <a:chOff x="5471810" y="2150431"/>
            <a:chExt cx="1121380" cy="1039488"/>
          </a:xfrm>
        </p:grpSpPr>
        <p:sp>
          <p:nvSpPr>
            <p:cNvPr id="16" name="正五边形 15"/>
            <p:cNvSpPr/>
            <p:nvPr>
              <p:custDataLst>
                <p:tags r:id="rId14"/>
              </p:custDataLst>
            </p:nvPr>
          </p:nvSpPr>
          <p:spPr>
            <a:xfrm flipV="1">
              <a:off x="5636788" y="2150431"/>
              <a:ext cx="791424" cy="753738"/>
            </a:xfrm>
            <a:prstGeom prst="pentagon">
              <a:avLst/>
            </a:prstGeom>
            <a:solidFill>
              <a:srgbClr val="00B0F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正五边形 16"/>
            <p:cNvSpPr/>
            <p:nvPr>
              <p:custDataLst>
                <p:tags r:id="rId15"/>
              </p:custDataLst>
            </p:nvPr>
          </p:nvSpPr>
          <p:spPr>
            <a:xfrm flipV="1">
              <a:off x="5801766" y="2436181"/>
              <a:ext cx="791424" cy="753738"/>
            </a:xfrm>
            <a:prstGeom prst="pentagon">
              <a:avLst/>
            </a:prstGeom>
            <a:solidFill>
              <a:srgbClr val="00B0F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正五边形 17"/>
            <p:cNvSpPr/>
            <p:nvPr>
              <p:custDataLst>
                <p:tags r:id="rId16"/>
              </p:custDataLst>
            </p:nvPr>
          </p:nvSpPr>
          <p:spPr>
            <a:xfrm flipV="1">
              <a:off x="5471810" y="2436181"/>
              <a:ext cx="791424" cy="753738"/>
            </a:xfrm>
            <a:prstGeom prst="pentagon">
              <a:avLst/>
            </a:prstGeom>
            <a:solidFill>
              <a:srgbClr val="00B0F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Copyright Notice"/>
          <p:cNvSpPr/>
          <p:nvPr>
            <p:custDataLst>
              <p:tags r:id="rId17"/>
            </p:custDataLst>
          </p:nvPr>
        </p:nvSpPr>
        <p:spPr bwMode="auto">
          <a:xfrm>
            <a:off x="6651631" y="1242988"/>
            <a:ext cx="4132202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CDG-K</a:t>
            </a:r>
            <a:r>
              <a:rPr lang="zh-CN" altLang="en-US" sz="24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型固定挡车器介绍</a:t>
            </a:r>
            <a:endParaRPr lang="zh-CN" altLang="en-US" sz="2400" b="1" cap="small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Copyright Notice"/>
          <p:cNvSpPr/>
          <p:nvPr>
            <p:custDataLst>
              <p:tags r:id="rId18"/>
            </p:custDataLst>
          </p:nvPr>
        </p:nvSpPr>
        <p:spPr bwMode="auto">
          <a:xfrm>
            <a:off x="6651631" y="2519338"/>
            <a:ext cx="4132202" cy="80327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CDG-K</a:t>
            </a:r>
            <a:r>
              <a:rPr lang="zh-CN" altLang="en-US" sz="24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型固定挡车器技术参数</a:t>
            </a:r>
            <a:r>
              <a:rPr lang="en-US" altLang="zh-CN" sz="24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400" b="1" cap="small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Copyright Notice"/>
          <p:cNvSpPr/>
          <p:nvPr>
            <p:custDataLst>
              <p:tags r:id="rId19"/>
            </p:custDataLst>
          </p:nvPr>
        </p:nvSpPr>
        <p:spPr bwMode="auto">
          <a:xfrm>
            <a:off x="6651631" y="3795688"/>
            <a:ext cx="4132202" cy="80327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CDG-K</a:t>
            </a:r>
            <a:r>
              <a:rPr lang="zh-CN" altLang="en-US" sz="24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型固定挡车器主要特点</a:t>
            </a:r>
            <a:endParaRPr lang="en-US" altLang="zh-CN" sz="2400" b="1" cap="small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Copyright Notice"/>
          <p:cNvSpPr/>
          <p:nvPr>
            <p:custDataLst>
              <p:tags r:id="rId20"/>
            </p:custDataLst>
          </p:nvPr>
        </p:nvSpPr>
        <p:spPr bwMode="auto">
          <a:xfrm>
            <a:off x="6651631" y="5072038"/>
            <a:ext cx="4132202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CDG-K</a:t>
            </a:r>
            <a:r>
              <a:rPr lang="zh-CN" altLang="en-US" sz="24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型固定挡车器用途</a:t>
            </a:r>
            <a:endParaRPr lang="en-US" altLang="zh-CN" sz="2400" b="1" cap="small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968034" y="1625600"/>
            <a:ext cx="3162300" cy="3162300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578698" y="1136777"/>
            <a:ext cx="1450252" cy="1450252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2909908" y="702012"/>
            <a:ext cx="1450252" cy="1450252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3329278" y="696418"/>
            <a:ext cx="880718" cy="880718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4200836" y="2139821"/>
            <a:ext cx="459652" cy="459652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Copyright Notice"/>
          <p:cNvSpPr/>
          <p:nvPr/>
        </p:nvSpPr>
        <p:spPr bwMode="auto">
          <a:xfrm>
            <a:off x="904493" y="2881429"/>
            <a:ext cx="3305503" cy="742541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cap="small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sz="4400" b="1" cap="small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61950" y="190500"/>
            <a:ext cx="1028700" cy="1028700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390650" y="352425"/>
            <a:ext cx="152400" cy="152400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790699" y="428624"/>
            <a:ext cx="200025" cy="200025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438274" y="600074"/>
            <a:ext cx="352426" cy="352426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438274" y="1066799"/>
            <a:ext cx="666751" cy="666751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Copyright Notice"/>
          <p:cNvSpPr/>
          <p:nvPr/>
        </p:nvSpPr>
        <p:spPr bwMode="auto">
          <a:xfrm>
            <a:off x="3845953" y="600074"/>
            <a:ext cx="3606165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CDG-K</a:t>
            </a:r>
            <a:r>
              <a:rPr lang="zh-CN" altLang="en-US" sz="24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型固定挡车器介绍</a:t>
            </a:r>
            <a:endParaRPr lang="en-US" sz="2400" b="1" cap="small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3614080" y="4327776"/>
            <a:ext cx="8406470" cy="2530224"/>
          </a:xfrm>
          <a:custGeom>
            <a:avLst/>
            <a:gdLst>
              <a:gd name="connsiteX0" fmla="*/ 369084 w 8406470"/>
              <a:gd name="connsiteY0" fmla="*/ 0 h 2530224"/>
              <a:gd name="connsiteX1" fmla="*/ 8037386 w 8406470"/>
              <a:gd name="connsiteY1" fmla="*/ 0 h 2530224"/>
              <a:gd name="connsiteX2" fmla="*/ 8406470 w 8406470"/>
              <a:gd name="connsiteY2" fmla="*/ 369084 h 2530224"/>
              <a:gd name="connsiteX3" fmla="*/ 8406470 w 8406470"/>
              <a:gd name="connsiteY3" fmla="*/ 2530224 h 2530224"/>
              <a:gd name="connsiteX4" fmla="*/ 0 w 8406470"/>
              <a:gd name="connsiteY4" fmla="*/ 2530224 h 2530224"/>
              <a:gd name="connsiteX5" fmla="*/ 0 w 8406470"/>
              <a:gd name="connsiteY5" fmla="*/ 369084 h 2530224"/>
              <a:gd name="connsiteX6" fmla="*/ 369084 w 8406470"/>
              <a:gd name="connsiteY6" fmla="*/ 0 h 2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06470" h="2530224">
                <a:moveTo>
                  <a:pt x="369084" y="0"/>
                </a:moveTo>
                <a:lnTo>
                  <a:pt x="8037386" y="0"/>
                </a:lnTo>
                <a:cubicBezTo>
                  <a:pt x="8241225" y="0"/>
                  <a:pt x="8406470" y="165245"/>
                  <a:pt x="8406470" y="369084"/>
                </a:cubicBezTo>
                <a:lnTo>
                  <a:pt x="8406470" y="2530224"/>
                </a:lnTo>
                <a:lnTo>
                  <a:pt x="0" y="2530224"/>
                </a:lnTo>
                <a:lnTo>
                  <a:pt x="0" y="369084"/>
                </a:lnTo>
                <a:cubicBezTo>
                  <a:pt x="0" y="165245"/>
                  <a:pt x="165245" y="0"/>
                  <a:pt x="369084" y="0"/>
                </a:cubicBezTo>
                <a:close/>
              </a:path>
            </a:pathLst>
          </a:cu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707505" y="4811395"/>
            <a:ext cx="464693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latin typeface="+mj-ea"/>
                <a:sym typeface="+mn-ea"/>
              </a:rPr>
              <a:t>CDG-K</a:t>
            </a:r>
            <a:r>
              <a:rPr lang="zh-CN" altLang="en-US" sz="1600" dirty="0">
                <a:latin typeface="+mj-ea"/>
                <a:sym typeface="+mn-ea"/>
              </a:rPr>
              <a:t>固定挡车器采用直接固定在钢轨上的设计理念，占用线路短，结构简单，造价较低，维护方便。可以用在车辆编组较小、冲击速度不高的场合。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4424835" y="4811599"/>
            <a:ext cx="1700121" cy="1700121"/>
          </a:xfrm>
          <a:prstGeom prst="rect">
            <a:avLst/>
          </a:prstGeom>
        </p:spPr>
      </p:pic>
      <p:cxnSp>
        <p:nvCxnSpPr>
          <p:cNvPr id="23" name="直接连接符 22"/>
          <p:cNvCxnSpPr/>
          <p:nvPr/>
        </p:nvCxnSpPr>
        <p:spPr>
          <a:xfrm>
            <a:off x="6416259" y="5081666"/>
            <a:ext cx="0" cy="120961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图片 23" descr="6e02e73e2f8c4f6b89baf6d023f4cf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820" y="1219200"/>
            <a:ext cx="3137535" cy="3137535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61950" y="190500"/>
            <a:ext cx="1028700" cy="1028700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390650" y="352425"/>
            <a:ext cx="152400" cy="152400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790699" y="428624"/>
            <a:ext cx="200025" cy="200025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438274" y="600074"/>
            <a:ext cx="352426" cy="352426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438274" y="1066799"/>
            <a:ext cx="666751" cy="666751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Copyright Notice"/>
          <p:cNvSpPr/>
          <p:nvPr/>
        </p:nvSpPr>
        <p:spPr bwMode="auto">
          <a:xfrm>
            <a:off x="5516638" y="600074"/>
            <a:ext cx="264795" cy="55689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en-US" sz="3200" b="1" cap="small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饼形 7"/>
          <p:cNvSpPr/>
          <p:nvPr/>
        </p:nvSpPr>
        <p:spPr>
          <a:xfrm rot="10800000">
            <a:off x="-2832992" y="1340768"/>
            <a:ext cx="5462425" cy="5336356"/>
          </a:xfrm>
          <a:prstGeom prst="pie">
            <a:avLst>
              <a:gd name="adj1" fmla="val 5391491"/>
              <a:gd name="adj2" fmla="val 16200000"/>
            </a:avLst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3430781" y="3001551"/>
            <a:ext cx="6901212" cy="2306955"/>
            <a:chOff x="366747" y="3814220"/>
            <a:chExt cx="6901212" cy="2306955"/>
          </a:xfrm>
        </p:grpSpPr>
        <p:sp>
          <p:nvSpPr>
            <p:cNvPr id="16" name="矩形 15"/>
            <p:cNvSpPr/>
            <p:nvPr/>
          </p:nvSpPr>
          <p:spPr>
            <a:xfrm>
              <a:off x="593183" y="3814220"/>
              <a:ext cx="6674776" cy="23069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1</a:t>
              </a:r>
              <a:r>
                <a:rPr lang="zh-CN" altLang="en-US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、允许车辆</a:t>
              </a:r>
              <a:r>
                <a:rPr lang="en-US" altLang="zh-CN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zui</a:t>
              </a:r>
              <a:r>
                <a:rPr lang="zh-CN" altLang="en-US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大撞击速度：根据用户需要，可提供</a:t>
              </a:r>
              <a:r>
                <a:rPr lang="en-US" altLang="zh-CN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3</a:t>
              </a:r>
              <a:r>
                <a:rPr lang="zh-CN" altLang="en-US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、</a:t>
              </a:r>
              <a:r>
                <a:rPr lang="en-US" altLang="zh-CN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5</a:t>
              </a:r>
              <a:r>
                <a:rPr lang="zh-CN" altLang="en-US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、</a:t>
              </a:r>
              <a:r>
                <a:rPr lang="en-US" altLang="zh-CN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7km/h</a:t>
              </a:r>
              <a:r>
                <a:rPr lang="zh-CN" altLang="en-US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共</a:t>
              </a:r>
              <a:r>
                <a:rPr lang="en-US" altLang="zh-CN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3</a:t>
              </a:r>
              <a:r>
                <a:rPr lang="zh-CN" altLang="en-US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个档次。</a:t>
              </a:r>
              <a:endParaRPr lang="zh-CN" altLang="en-US" sz="1600" dirty="0">
                <a:solidFill>
                  <a:schemeClr val="tx1"/>
                </a:solidFill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2</a:t>
              </a:r>
              <a:r>
                <a:rPr lang="zh-CN" altLang="en-US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、缓冲头中心距轨面的高度：标准轨车辆：</a:t>
              </a:r>
              <a:r>
                <a:rPr lang="en-US" altLang="zh-CN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850mm</a:t>
              </a:r>
              <a:r>
                <a:rPr lang="zh-CN" altLang="en-US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地铁及轻轨车辆：</a:t>
              </a:r>
              <a:r>
                <a:rPr lang="en-US" altLang="zh-CN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500mm</a:t>
              </a:r>
              <a:r>
                <a:rPr lang="zh-CN" altLang="en-US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、</a:t>
              </a:r>
              <a:r>
                <a:rPr lang="en-US" altLang="zh-CN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660mm</a:t>
              </a:r>
              <a:r>
                <a:rPr lang="zh-CN" altLang="en-US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、</a:t>
              </a:r>
              <a:r>
                <a:rPr lang="en-US" altLang="zh-CN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 678mm</a:t>
              </a:r>
              <a:r>
                <a:rPr lang="zh-CN" altLang="en-US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、</a:t>
              </a:r>
              <a:r>
                <a:rPr lang="en-US" altLang="zh-CN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720 mm</a:t>
              </a:r>
              <a:endParaRPr lang="en-US" altLang="zh-CN" sz="1600" dirty="0">
                <a:solidFill>
                  <a:schemeClr val="tx1"/>
                </a:solidFill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3</a:t>
              </a:r>
              <a:r>
                <a:rPr lang="zh-CN" altLang="en-US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、缓冲头几何形状及尺寸：标准车辆为平面型，地铁、轻轨及其它车辆根据用户提供的车钩尺寸及形状特殊设计，保证缓冲头与车钩接口匹配。</a:t>
              </a:r>
              <a:endParaRPr lang="zh-CN" altLang="en-US" sz="1600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366747" y="4537594"/>
              <a:ext cx="0" cy="86028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/>
          <p:cNvSpPr txBox="1"/>
          <p:nvPr/>
        </p:nvSpPr>
        <p:spPr>
          <a:xfrm>
            <a:off x="38735" y="3501390"/>
            <a:ext cx="25749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 cap="small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CDG-K</a:t>
            </a:r>
            <a:r>
              <a:rPr lang="zh-CN" altLang="en-US" sz="2400" b="1" cap="small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型固定挡车器技术参数</a:t>
            </a:r>
            <a:endParaRPr lang="zh-CN" altLang="en-US" sz="2400" b="1" cap="small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decel="6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decel="6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61950" y="190500"/>
            <a:ext cx="1028700" cy="1028700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390650" y="352425"/>
            <a:ext cx="152400" cy="152400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790699" y="428624"/>
            <a:ext cx="200025" cy="200025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438274" y="600074"/>
            <a:ext cx="352426" cy="352426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438274" y="1066799"/>
            <a:ext cx="666751" cy="666751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Copyright Notice"/>
          <p:cNvSpPr/>
          <p:nvPr/>
        </p:nvSpPr>
        <p:spPr bwMode="auto">
          <a:xfrm>
            <a:off x="4597158" y="628649"/>
            <a:ext cx="2996565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CDG-K</a:t>
            </a:r>
            <a:r>
              <a:rPr lang="zh-CN" altLang="en-US" sz="24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型固定挡车器</a:t>
            </a:r>
            <a:endParaRPr lang="en-US" sz="2400" b="1" cap="small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2971" y="4040376"/>
            <a:ext cx="2327787" cy="23277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517490" y="2421126"/>
            <a:ext cx="2327787" cy="23277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370836" y="4040376"/>
            <a:ext cx="2327787" cy="23277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224182" y="2421126"/>
            <a:ext cx="2327787" cy="23277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>
            <a:stCxn id="14" idx="1"/>
          </p:cNvCxnSpPr>
          <p:nvPr/>
        </p:nvCxnSpPr>
        <p:spPr>
          <a:xfrm flipH="1" flipV="1">
            <a:off x="0" y="5202426"/>
            <a:ext cx="622971" cy="184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肘形连接符 18"/>
          <p:cNvCxnSpPr>
            <a:stCxn id="14" idx="3"/>
            <a:endCxn id="15" idx="1"/>
          </p:cNvCxnSpPr>
          <p:nvPr/>
        </p:nvCxnSpPr>
        <p:spPr>
          <a:xfrm flipV="1">
            <a:off x="2950758" y="3585020"/>
            <a:ext cx="566732" cy="1619250"/>
          </a:xfrm>
          <a:prstGeom prst="bentConnector3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连接符 19"/>
          <p:cNvCxnSpPr>
            <a:stCxn id="15" idx="3"/>
            <a:endCxn id="16" idx="1"/>
          </p:cNvCxnSpPr>
          <p:nvPr/>
        </p:nvCxnSpPr>
        <p:spPr>
          <a:xfrm>
            <a:off x="5845277" y="3585020"/>
            <a:ext cx="525559" cy="1619250"/>
          </a:xfrm>
          <a:prstGeom prst="bentConnector3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肘形连接符 20"/>
          <p:cNvCxnSpPr>
            <a:stCxn id="16" idx="3"/>
            <a:endCxn id="17" idx="1"/>
          </p:cNvCxnSpPr>
          <p:nvPr/>
        </p:nvCxnSpPr>
        <p:spPr>
          <a:xfrm flipV="1">
            <a:off x="8698623" y="3585020"/>
            <a:ext cx="525559" cy="1619250"/>
          </a:xfrm>
          <a:prstGeom prst="bentConnector3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17" idx="3"/>
          </p:cNvCxnSpPr>
          <p:nvPr/>
        </p:nvCxnSpPr>
        <p:spPr>
          <a:xfrm>
            <a:off x="11551969" y="3585020"/>
            <a:ext cx="64003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图片 30" descr="固定式挡车器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8625" y="2515870"/>
            <a:ext cx="2138045" cy="2138045"/>
          </a:xfrm>
          <a:prstGeom prst="rect">
            <a:avLst/>
          </a:prstGeom>
        </p:spPr>
      </p:pic>
      <p:pic>
        <p:nvPicPr>
          <p:cNvPr id="32" name="图片 31" descr="固定式挡车器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5570" y="4135755"/>
            <a:ext cx="2138045" cy="2138045"/>
          </a:xfrm>
          <a:prstGeom prst="rect">
            <a:avLst/>
          </a:prstGeom>
        </p:spPr>
      </p:pic>
      <p:pic>
        <p:nvPicPr>
          <p:cNvPr id="33" name="图片 32" descr="固定式挡车器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515" y="2515870"/>
            <a:ext cx="2138045" cy="2138045"/>
          </a:xfrm>
          <a:prstGeom prst="rect">
            <a:avLst/>
          </a:prstGeom>
        </p:spPr>
      </p:pic>
      <p:pic>
        <p:nvPicPr>
          <p:cNvPr id="34" name="图片 33" descr="固定式挡车器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185" y="4135755"/>
            <a:ext cx="2138045" cy="21380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61950" y="190500"/>
            <a:ext cx="1028700" cy="1028700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390650" y="352425"/>
            <a:ext cx="152400" cy="152400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790699" y="428624"/>
            <a:ext cx="200025" cy="200025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438274" y="600074"/>
            <a:ext cx="352426" cy="352426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438274" y="1066799"/>
            <a:ext cx="666751" cy="666751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Copyright Notice"/>
          <p:cNvSpPr/>
          <p:nvPr/>
        </p:nvSpPr>
        <p:spPr bwMode="auto">
          <a:xfrm>
            <a:off x="3388753" y="600074"/>
            <a:ext cx="4520565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CDG-K</a:t>
            </a:r>
            <a:r>
              <a:rPr lang="zh-CN" altLang="en-US" sz="24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型固定挡车器技术参特点</a:t>
            </a:r>
            <a:endParaRPr lang="en-US" sz="2400" b="1" cap="small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1090384" y="2272665"/>
            <a:ext cx="6217920" cy="935342"/>
            <a:chOff x="469900" y="2519058"/>
            <a:chExt cx="6217920" cy="935342"/>
          </a:xfrm>
        </p:grpSpPr>
        <p:sp>
          <p:nvSpPr>
            <p:cNvPr id="10" name="文本框 9"/>
            <p:cNvSpPr txBox="1"/>
            <p:nvPr>
              <p:custDataLst>
                <p:tags r:id="rId2"/>
              </p:custDataLst>
            </p:nvPr>
          </p:nvSpPr>
          <p:spPr>
            <a:xfrm>
              <a:off x="544830" y="2519058"/>
              <a:ext cx="6142990" cy="922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1</a:t>
              </a: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、较强制动能力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  <a:p>
              <a:pPr algn="l"/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液压缓冲车挡的挡车能力是滑动（或固定）挡车器和液压缓冲头总成这两部分能力之和。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</p:txBody>
        </p:sp>
        <p:cxnSp>
          <p:nvCxnSpPr>
            <p:cNvPr id="11" name="直接连接符 10"/>
            <p:cNvCxnSpPr/>
            <p:nvPr>
              <p:custDataLst>
                <p:tags r:id="rId3"/>
              </p:custDataLst>
            </p:nvPr>
          </p:nvCxnSpPr>
          <p:spPr>
            <a:xfrm>
              <a:off x="469900" y="2527300"/>
              <a:ext cx="0" cy="9271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>
            <p:custDataLst>
              <p:tags r:id="rId4"/>
            </p:custDataLst>
          </p:nvPr>
        </p:nvGrpSpPr>
        <p:grpSpPr>
          <a:xfrm>
            <a:off x="1090384" y="3789012"/>
            <a:ext cx="5023578" cy="927100"/>
            <a:chOff x="469900" y="2527300"/>
            <a:chExt cx="5023578" cy="927100"/>
          </a:xfrm>
        </p:grpSpPr>
        <p:sp>
          <p:nvSpPr>
            <p:cNvPr id="14" name="文本框 13"/>
            <p:cNvSpPr txBox="1"/>
            <p:nvPr>
              <p:custDataLst>
                <p:tags r:id="rId5"/>
              </p:custDataLst>
            </p:nvPr>
          </p:nvSpPr>
          <p:spPr>
            <a:xfrm>
              <a:off x="509998" y="2695588"/>
              <a:ext cx="49834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2</a:t>
              </a: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、保护车辆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  <a:p>
              <a:pPr algn="l"/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在停车制动的同时，缓冲头对车辆起到保护作用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</p:txBody>
        </p:sp>
        <p:cxnSp>
          <p:nvCxnSpPr>
            <p:cNvPr id="15" name="直接连接符 14"/>
            <p:cNvCxnSpPr/>
            <p:nvPr>
              <p:custDataLst>
                <p:tags r:id="rId6"/>
              </p:custDataLst>
            </p:nvPr>
          </p:nvCxnSpPr>
          <p:spPr>
            <a:xfrm>
              <a:off x="469900" y="2527300"/>
              <a:ext cx="0" cy="9271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>
            <p:custDataLst>
              <p:tags r:id="rId7"/>
            </p:custDataLst>
          </p:nvPr>
        </p:nvGrpSpPr>
        <p:grpSpPr>
          <a:xfrm>
            <a:off x="1090384" y="5207426"/>
            <a:ext cx="4259673" cy="927100"/>
            <a:chOff x="469900" y="2527300"/>
            <a:chExt cx="4259673" cy="927100"/>
          </a:xfrm>
        </p:grpSpPr>
        <p:sp>
          <p:nvSpPr>
            <p:cNvPr id="18" name="文本框 17"/>
            <p:cNvSpPr txBox="1"/>
            <p:nvPr>
              <p:custDataLst>
                <p:tags r:id="rId8"/>
              </p:custDataLst>
            </p:nvPr>
          </p:nvSpPr>
          <p:spPr>
            <a:xfrm>
              <a:off x="544923" y="2786393"/>
              <a:ext cx="418465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3</a:t>
              </a: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、无须外能源，自动制动，自动复位。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9"/>
              </p:custDataLst>
            </p:nvPr>
          </p:nvCxnSpPr>
          <p:spPr>
            <a:xfrm>
              <a:off x="469900" y="2527300"/>
              <a:ext cx="0" cy="9271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菱形 20"/>
          <p:cNvSpPr/>
          <p:nvPr/>
        </p:nvSpPr>
        <p:spPr>
          <a:xfrm>
            <a:off x="6154024" y="3078245"/>
            <a:ext cx="1408826" cy="1408826"/>
          </a:xfrm>
          <a:prstGeom prst="diamond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6688551" y="3560412"/>
            <a:ext cx="309563" cy="442913"/>
            <a:chOff x="3741" y="2020"/>
            <a:chExt cx="195" cy="279"/>
          </a:xfrm>
          <a:solidFill>
            <a:schemeClr val="tx1"/>
          </a:solidFill>
        </p:grpSpPr>
        <p:sp>
          <p:nvSpPr>
            <p:cNvPr id="23" name="Freeform 5"/>
            <p:cNvSpPr>
              <a:spLocks noEditPoints="1"/>
            </p:cNvSpPr>
            <p:nvPr/>
          </p:nvSpPr>
          <p:spPr bwMode="auto">
            <a:xfrm>
              <a:off x="3741" y="2020"/>
              <a:ext cx="195" cy="279"/>
            </a:xfrm>
            <a:custGeom>
              <a:avLst/>
              <a:gdLst>
                <a:gd name="T0" fmla="*/ 80 w 80"/>
                <a:gd name="T1" fmla="*/ 58 h 115"/>
                <a:gd name="T2" fmla="*/ 61 w 80"/>
                <a:gd name="T3" fmla="*/ 24 h 115"/>
                <a:gd name="T4" fmla="*/ 62 w 80"/>
                <a:gd name="T5" fmla="*/ 24 h 115"/>
                <a:gd name="T6" fmla="*/ 62 w 80"/>
                <a:gd name="T7" fmla="*/ 0 h 115"/>
                <a:gd name="T8" fmla="*/ 18 w 80"/>
                <a:gd name="T9" fmla="*/ 0 h 115"/>
                <a:gd name="T10" fmla="*/ 18 w 80"/>
                <a:gd name="T11" fmla="*/ 24 h 115"/>
                <a:gd name="T12" fmla="*/ 19 w 80"/>
                <a:gd name="T13" fmla="*/ 24 h 115"/>
                <a:gd name="T14" fmla="*/ 0 w 80"/>
                <a:gd name="T15" fmla="*/ 58 h 115"/>
                <a:gd name="T16" fmla="*/ 18 w 80"/>
                <a:gd name="T17" fmla="*/ 91 h 115"/>
                <a:gd name="T18" fmla="*/ 18 w 80"/>
                <a:gd name="T19" fmla="*/ 115 h 115"/>
                <a:gd name="T20" fmla="*/ 62 w 80"/>
                <a:gd name="T21" fmla="*/ 115 h 115"/>
                <a:gd name="T22" fmla="*/ 62 w 80"/>
                <a:gd name="T23" fmla="*/ 91 h 115"/>
                <a:gd name="T24" fmla="*/ 80 w 80"/>
                <a:gd name="T25" fmla="*/ 58 h 115"/>
                <a:gd name="T26" fmla="*/ 40 w 80"/>
                <a:gd name="T27" fmla="*/ 90 h 115"/>
                <a:gd name="T28" fmla="*/ 7 w 80"/>
                <a:gd name="T29" fmla="*/ 58 h 115"/>
                <a:gd name="T30" fmla="*/ 40 w 80"/>
                <a:gd name="T31" fmla="*/ 25 h 115"/>
                <a:gd name="T32" fmla="*/ 73 w 80"/>
                <a:gd name="T33" fmla="*/ 58 h 115"/>
                <a:gd name="T34" fmla="*/ 40 w 80"/>
                <a:gd name="T35" fmla="*/ 9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115">
                  <a:moveTo>
                    <a:pt x="80" y="58"/>
                  </a:moveTo>
                  <a:cubicBezTo>
                    <a:pt x="80" y="44"/>
                    <a:pt x="72" y="31"/>
                    <a:pt x="61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8" y="31"/>
                    <a:pt x="0" y="44"/>
                    <a:pt x="0" y="58"/>
                  </a:cubicBezTo>
                  <a:cubicBezTo>
                    <a:pt x="0" y="72"/>
                    <a:pt x="7" y="84"/>
                    <a:pt x="18" y="91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2" y="91"/>
                    <a:pt x="62" y="91"/>
                    <a:pt x="62" y="91"/>
                  </a:cubicBezTo>
                  <a:cubicBezTo>
                    <a:pt x="73" y="83"/>
                    <a:pt x="80" y="71"/>
                    <a:pt x="80" y="58"/>
                  </a:cubicBezTo>
                  <a:close/>
                  <a:moveTo>
                    <a:pt x="40" y="90"/>
                  </a:moveTo>
                  <a:cubicBezTo>
                    <a:pt x="22" y="90"/>
                    <a:pt x="7" y="76"/>
                    <a:pt x="7" y="58"/>
                  </a:cubicBezTo>
                  <a:cubicBezTo>
                    <a:pt x="7" y="40"/>
                    <a:pt x="22" y="25"/>
                    <a:pt x="40" y="25"/>
                  </a:cubicBezTo>
                  <a:cubicBezTo>
                    <a:pt x="58" y="25"/>
                    <a:pt x="73" y="40"/>
                    <a:pt x="73" y="58"/>
                  </a:cubicBezTo>
                  <a:cubicBezTo>
                    <a:pt x="73" y="76"/>
                    <a:pt x="58" y="90"/>
                    <a:pt x="40" y="9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4" name="Freeform 6"/>
            <p:cNvSpPr/>
            <p:nvPr/>
          </p:nvSpPr>
          <p:spPr bwMode="auto">
            <a:xfrm>
              <a:off x="3787" y="2125"/>
              <a:ext cx="103" cy="58"/>
            </a:xfrm>
            <a:custGeom>
              <a:avLst/>
              <a:gdLst>
                <a:gd name="T0" fmla="*/ 52 w 103"/>
                <a:gd name="T1" fmla="*/ 43 h 58"/>
                <a:gd name="T2" fmla="*/ 8 w 103"/>
                <a:gd name="T3" fmla="*/ 0 h 58"/>
                <a:gd name="T4" fmla="*/ 0 w 103"/>
                <a:gd name="T5" fmla="*/ 7 h 58"/>
                <a:gd name="T6" fmla="*/ 44 w 103"/>
                <a:gd name="T7" fmla="*/ 51 h 58"/>
                <a:gd name="T8" fmla="*/ 52 w 103"/>
                <a:gd name="T9" fmla="*/ 58 h 58"/>
                <a:gd name="T10" fmla="*/ 59 w 103"/>
                <a:gd name="T11" fmla="*/ 51 h 58"/>
                <a:gd name="T12" fmla="*/ 103 w 103"/>
                <a:gd name="T13" fmla="*/ 7 h 58"/>
                <a:gd name="T14" fmla="*/ 93 w 103"/>
                <a:gd name="T15" fmla="*/ 0 h 58"/>
                <a:gd name="T16" fmla="*/ 52 w 103"/>
                <a:gd name="T17" fmla="*/ 4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8">
                  <a:moveTo>
                    <a:pt x="52" y="4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44" y="51"/>
                  </a:lnTo>
                  <a:lnTo>
                    <a:pt x="52" y="58"/>
                  </a:lnTo>
                  <a:lnTo>
                    <a:pt x="59" y="51"/>
                  </a:lnTo>
                  <a:lnTo>
                    <a:pt x="103" y="7"/>
                  </a:lnTo>
                  <a:lnTo>
                    <a:pt x="93" y="0"/>
                  </a:lnTo>
                  <a:lnTo>
                    <a:pt x="52" y="4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26" name="菱形 25"/>
          <p:cNvSpPr/>
          <p:nvPr/>
        </p:nvSpPr>
        <p:spPr>
          <a:xfrm>
            <a:off x="7621748" y="2888671"/>
            <a:ext cx="1787974" cy="1787974"/>
          </a:xfrm>
          <a:prstGeom prst="diamond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7" name="Group 9"/>
          <p:cNvGrpSpPr>
            <a:grpSpLocks noChangeAspect="1"/>
          </p:cNvGrpSpPr>
          <p:nvPr/>
        </p:nvGrpSpPr>
        <p:grpSpPr bwMode="auto">
          <a:xfrm>
            <a:off x="8239035" y="3394741"/>
            <a:ext cx="553400" cy="774253"/>
            <a:chOff x="5256" y="1842"/>
            <a:chExt cx="218" cy="305"/>
          </a:xfrm>
          <a:solidFill>
            <a:schemeClr val="tx1"/>
          </a:solidFill>
        </p:grpSpPr>
        <p:sp>
          <p:nvSpPr>
            <p:cNvPr id="28" name="Freeform 10"/>
            <p:cNvSpPr/>
            <p:nvPr/>
          </p:nvSpPr>
          <p:spPr bwMode="auto">
            <a:xfrm>
              <a:off x="5286" y="1842"/>
              <a:ext cx="122" cy="56"/>
            </a:xfrm>
            <a:custGeom>
              <a:avLst/>
              <a:gdLst>
                <a:gd name="T0" fmla="*/ 43 w 50"/>
                <a:gd name="T1" fmla="*/ 22 h 23"/>
                <a:gd name="T2" fmla="*/ 50 w 50"/>
                <a:gd name="T3" fmla="*/ 0 h 23"/>
                <a:gd name="T4" fmla="*/ 15 w 50"/>
                <a:gd name="T5" fmla="*/ 0 h 23"/>
                <a:gd name="T6" fmla="*/ 20 w 50"/>
                <a:gd name="T7" fmla="*/ 21 h 23"/>
                <a:gd name="T8" fmla="*/ 0 w 50"/>
                <a:gd name="T9" fmla="*/ 11 h 23"/>
                <a:gd name="T10" fmla="*/ 1 w 50"/>
                <a:gd name="T11" fmla="*/ 14 h 23"/>
                <a:gd name="T12" fmla="*/ 19 w 50"/>
                <a:gd name="T13" fmla="*/ 23 h 23"/>
                <a:gd name="T14" fmla="*/ 20 w 50"/>
                <a:gd name="T15" fmla="*/ 22 h 23"/>
                <a:gd name="T16" fmla="*/ 43 w 50"/>
                <a:gd name="T1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43" y="22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7" y="17"/>
                    <a:pt x="8" y="8"/>
                    <a:pt x="0" y="1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8" y="11"/>
                    <a:pt x="16" y="20"/>
                    <a:pt x="19" y="23"/>
                  </a:cubicBezTo>
                  <a:cubicBezTo>
                    <a:pt x="20" y="22"/>
                    <a:pt x="20" y="22"/>
                    <a:pt x="20" y="22"/>
                  </a:cubicBezTo>
                  <a:lnTo>
                    <a:pt x="43" y="2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9" name="Freeform 11"/>
            <p:cNvSpPr>
              <a:spLocks noEditPoints="1"/>
            </p:cNvSpPr>
            <p:nvPr/>
          </p:nvSpPr>
          <p:spPr bwMode="auto">
            <a:xfrm>
              <a:off x="5256" y="1898"/>
              <a:ext cx="218" cy="249"/>
            </a:xfrm>
            <a:custGeom>
              <a:avLst/>
              <a:gdLst>
                <a:gd name="T0" fmla="*/ 58 w 89"/>
                <a:gd name="T1" fmla="*/ 2 h 103"/>
                <a:gd name="T2" fmla="*/ 58 w 89"/>
                <a:gd name="T3" fmla="*/ 2 h 103"/>
                <a:gd name="T4" fmla="*/ 30 w 89"/>
                <a:gd name="T5" fmla="*/ 2 h 103"/>
                <a:gd name="T6" fmla="*/ 31 w 89"/>
                <a:gd name="T7" fmla="*/ 0 h 103"/>
                <a:gd name="T8" fmla="*/ 16 w 89"/>
                <a:gd name="T9" fmla="*/ 0 h 103"/>
                <a:gd name="T10" fmla="*/ 14 w 89"/>
                <a:gd name="T11" fmla="*/ 2 h 103"/>
                <a:gd name="T12" fmla="*/ 22 w 89"/>
                <a:gd name="T13" fmla="*/ 5 h 103"/>
                <a:gd name="T14" fmla="*/ 27 w 89"/>
                <a:gd name="T15" fmla="*/ 4 h 103"/>
                <a:gd name="T16" fmla="*/ 0 w 89"/>
                <a:gd name="T17" fmla="*/ 58 h 103"/>
                <a:gd name="T18" fmla="*/ 45 w 89"/>
                <a:gd name="T19" fmla="*/ 103 h 103"/>
                <a:gd name="T20" fmla="*/ 89 w 89"/>
                <a:gd name="T21" fmla="*/ 58 h 103"/>
                <a:gd name="T22" fmla="*/ 58 w 89"/>
                <a:gd name="T23" fmla="*/ 2 h 103"/>
                <a:gd name="T24" fmla="*/ 57 w 89"/>
                <a:gd name="T25" fmla="*/ 73 h 103"/>
                <a:gd name="T26" fmla="*/ 49 w 89"/>
                <a:gd name="T27" fmla="*/ 77 h 103"/>
                <a:gd name="T28" fmla="*/ 49 w 89"/>
                <a:gd name="T29" fmla="*/ 84 h 103"/>
                <a:gd name="T30" fmla="*/ 41 w 89"/>
                <a:gd name="T31" fmla="*/ 84 h 103"/>
                <a:gd name="T32" fmla="*/ 41 w 89"/>
                <a:gd name="T33" fmla="*/ 77 h 103"/>
                <a:gd name="T34" fmla="*/ 32 w 89"/>
                <a:gd name="T35" fmla="*/ 73 h 103"/>
                <a:gd name="T36" fmla="*/ 27 w 89"/>
                <a:gd name="T37" fmla="*/ 63 h 103"/>
                <a:gd name="T38" fmla="*/ 27 w 89"/>
                <a:gd name="T39" fmla="*/ 61 h 103"/>
                <a:gd name="T40" fmla="*/ 34 w 89"/>
                <a:gd name="T41" fmla="*/ 61 h 103"/>
                <a:gd name="T42" fmla="*/ 34 w 89"/>
                <a:gd name="T43" fmla="*/ 62 h 103"/>
                <a:gd name="T44" fmla="*/ 37 w 89"/>
                <a:gd name="T45" fmla="*/ 69 h 103"/>
                <a:gd name="T46" fmla="*/ 45 w 89"/>
                <a:gd name="T47" fmla="*/ 71 h 103"/>
                <a:gd name="T48" fmla="*/ 52 w 89"/>
                <a:gd name="T49" fmla="*/ 69 h 103"/>
                <a:gd name="T50" fmla="*/ 55 w 89"/>
                <a:gd name="T51" fmla="*/ 62 h 103"/>
                <a:gd name="T52" fmla="*/ 52 w 89"/>
                <a:gd name="T53" fmla="*/ 56 h 103"/>
                <a:gd name="T54" fmla="*/ 43 w 89"/>
                <a:gd name="T55" fmla="*/ 53 h 103"/>
                <a:gd name="T56" fmla="*/ 32 w 89"/>
                <a:gd name="T57" fmla="*/ 48 h 103"/>
                <a:gd name="T58" fmla="*/ 29 w 89"/>
                <a:gd name="T59" fmla="*/ 39 h 103"/>
                <a:gd name="T60" fmla="*/ 33 w 89"/>
                <a:gd name="T61" fmla="*/ 29 h 103"/>
                <a:gd name="T62" fmla="*/ 41 w 89"/>
                <a:gd name="T63" fmla="*/ 25 h 103"/>
                <a:gd name="T64" fmla="*/ 41 w 89"/>
                <a:gd name="T65" fmla="*/ 19 h 103"/>
                <a:gd name="T66" fmla="*/ 49 w 89"/>
                <a:gd name="T67" fmla="*/ 19 h 103"/>
                <a:gd name="T68" fmla="*/ 49 w 89"/>
                <a:gd name="T69" fmla="*/ 25 h 103"/>
                <a:gd name="T70" fmla="*/ 57 w 89"/>
                <a:gd name="T71" fmla="*/ 29 h 103"/>
                <a:gd name="T72" fmla="*/ 62 w 89"/>
                <a:gd name="T73" fmla="*/ 39 h 103"/>
                <a:gd name="T74" fmla="*/ 62 w 89"/>
                <a:gd name="T75" fmla="*/ 40 h 103"/>
                <a:gd name="T76" fmla="*/ 54 w 89"/>
                <a:gd name="T77" fmla="*/ 40 h 103"/>
                <a:gd name="T78" fmla="*/ 54 w 89"/>
                <a:gd name="T79" fmla="*/ 39 h 103"/>
                <a:gd name="T80" fmla="*/ 52 w 89"/>
                <a:gd name="T81" fmla="*/ 33 h 103"/>
                <a:gd name="T82" fmla="*/ 45 w 89"/>
                <a:gd name="T83" fmla="*/ 31 h 103"/>
                <a:gd name="T84" fmla="*/ 38 w 89"/>
                <a:gd name="T85" fmla="*/ 33 h 103"/>
                <a:gd name="T86" fmla="*/ 36 w 89"/>
                <a:gd name="T87" fmla="*/ 39 h 103"/>
                <a:gd name="T88" fmla="*/ 38 w 89"/>
                <a:gd name="T89" fmla="*/ 43 h 103"/>
                <a:gd name="T90" fmla="*/ 46 w 89"/>
                <a:gd name="T91" fmla="*/ 47 h 103"/>
                <a:gd name="T92" fmla="*/ 58 w 89"/>
                <a:gd name="T93" fmla="*/ 52 h 103"/>
                <a:gd name="T94" fmla="*/ 63 w 89"/>
                <a:gd name="T95" fmla="*/ 62 h 103"/>
                <a:gd name="T96" fmla="*/ 57 w 89"/>
                <a:gd name="T97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9" h="103">
                  <a:moveTo>
                    <a:pt x="58" y="2"/>
                  </a:moveTo>
                  <a:cubicBezTo>
                    <a:pt x="58" y="2"/>
                    <a:pt x="58" y="2"/>
                    <a:pt x="58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6" y="2"/>
                    <a:pt x="20" y="3"/>
                    <a:pt x="16" y="0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6" y="4"/>
                    <a:pt x="19" y="5"/>
                    <a:pt x="22" y="5"/>
                  </a:cubicBezTo>
                  <a:cubicBezTo>
                    <a:pt x="24" y="5"/>
                    <a:pt x="26" y="4"/>
                    <a:pt x="27" y="4"/>
                  </a:cubicBezTo>
                  <a:cubicBezTo>
                    <a:pt x="11" y="15"/>
                    <a:pt x="0" y="40"/>
                    <a:pt x="0" y="58"/>
                  </a:cubicBezTo>
                  <a:cubicBezTo>
                    <a:pt x="0" y="83"/>
                    <a:pt x="20" y="103"/>
                    <a:pt x="45" y="103"/>
                  </a:cubicBezTo>
                  <a:cubicBezTo>
                    <a:pt x="69" y="103"/>
                    <a:pt x="89" y="83"/>
                    <a:pt x="89" y="58"/>
                  </a:cubicBezTo>
                  <a:cubicBezTo>
                    <a:pt x="89" y="38"/>
                    <a:pt x="76" y="11"/>
                    <a:pt x="58" y="2"/>
                  </a:cubicBezTo>
                  <a:close/>
                  <a:moveTo>
                    <a:pt x="57" y="73"/>
                  </a:moveTo>
                  <a:cubicBezTo>
                    <a:pt x="55" y="75"/>
                    <a:pt x="52" y="76"/>
                    <a:pt x="49" y="77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37" y="76"/>
                    <a:pt x="34" y="75"/>
                    <a:pt x="32" y="73"/>
                  </a:cubicBezTo>
                  <a:cubicBezTo>
                    <a:pt x="28" y="70"/>
                    <a:pt x="27" y="67"/>
                    <a:pt x="27" y="63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4" y="65"/>
                    <a:pt x="35" y="67"/>
                    <a:pt x="37" y="69"/>
                  </a:cubicBezTo>
                  <a:cubicBezTo>
                    <a:pt x="39" y="70"/>
                    <a:pt x="41" y="71"/>
                    <a:pt x="45" y="71"/>
                  </a:cubicBezTo>
                  <a:cubicBezTo>
                    <a:pt x="48" y="71"/>
                    <a:pt x="50" y="70"/>
                    <a:pt x="52" y="69"/>
                  </a:cubicBezTo>
                  <a:cubicBezTo>
                    <a:pt x="54" y="67"/>
                    <a:pt x="55" y="65"/>
                    <a:pt x="55" y="62"/>
                  </a:cubicBezTo>
                  <a:cubicBezTo>
                    <a:pt x="55" y="60"/>
                    <a:pt x="54" y="58"/>
                    <a:pt x="52" y="56"/>
                  </a:cubicBezTo>
                  <a:cubicBezTo>
                    <a:pt x="51" y="55"/>
                    <a:pt x="48" y="54"/>
                    <a:pt x="43" y="53"/>
                  </a:cubicBezTo>
                  <a:cubicBezTo>
                    <a:pt x="38" y="52"/>
                    <a:pt x="35" y="50"/>
                    <a:pt x="32" y="48"/>
                  </a:cubicBezTo>
                  <a:cubicBezTo>
                    <a:pt x="30" y="45"/>
                    <a:pt x="29" y="42"/>
                    <a:pt x="29" y="39"/>
                  </a:cubicBezTo>
                  <a:cubicBezTo>
                    <a:pt x="29" y="35"/>
                    <a:pt x="30" y="31"/>
                    <a:pt x="33" y="29"/>
                  </a:cubicBezTo>
                  <a:cubicBezTo>
                    <a:pt x="35" y="27"/>
                    <a:pt x="38" y="26"/>
                    <a:pt x="41" y="25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2" y="25"/>
                    <a:pt x="55" y="27"/>
                    <a:pt x="57" y="29"/>
                  </a:cubicBezTo>
                  <a:cubicBezTo>
                    <a:pt x="60" y="31"/>
                    <a:pt x="62" y="35"/>
                    <a:pt x="62" y="39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6"/>
                    <a:pt x="53" y="34"/>
                    <a:pt x="52" y="33"/>
                  </a:cubicBezTo>
                  <a:cubicBezTo>
                    <a:pt x="50" y="32"/>
                    <a:pt x="48" y="31"/>
                    <a:pt x="45" y="31"/>
                  </a:cubicBezTo>
                  <a:cubicBezTo>
                    <a:pt x="42" y="31"/>
                    <a:pt x="40" y="32"/>
                    <a:pt x="38" y="33"/>
                  </a:cubicBezTo>
                  <a:cubicBezTo>
                    <a:pt x="37" y="34"/>
                    <a:pt x="36" y="36"/>
                    <a:pt x="36" y="39"/>
                  </a:cubicBezTo>
                  <a:cubicBezTo>
                    <a:pt x="36" y="41"/>
                    <a:pt x="37" y="42"/>
                    <a:pt x="38" y="43"/>
                  </a:cubicBezTo>
                  <a:cubicBezTo>
                    <a:pt x="40" y="45"/>
                    <a:pt x="42" y="46"/>
                    <a:pt x="46" y="47"/>
                  </a:cubicBezTo>
                  <a:cubicBezTo>
                    <a:pt x="52" y="48"/>
                    <a:pt x="56" y="50"/>
                    <a:pt x="58" y="52"/>
                  </a:cubicBezTo>
                  <a:cubicBezTo>
                    <a:pt x="61" y="55"/>
                    <a:pt x="63" y="58"/>
                    <a:pt x="63" y="62"/>
                  </a:cubicBezTo>
                  <a:cubicBezTo>
                    <a:pt x="63" y="66"/>
                    <a:pt x="61" y="70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1" name="菱形 30"/>
          <p:cNvSpPr/>
          <p:nvPr/>
        </p:nvSpPr>
        <p:spPr>
          <a:xfrm>
            <a:off x="9468620" y="2654374"/>
            <a:ext cx="2256568" cy="2256568"/>
          </a:xfrm>
          <a:prstGeom prst="diamond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2" name="Group 14"/>
          <p:cNvGrpSpPr>
            <a:grpSpLocks noChangeAspect="1"/>
          </p:cNvGrpSpPr>
          <p:nvPr/>
        </p:nvGrpSpPr>
        <p:grpSpPr bwMode="auto">
          <a:xfrm>
            <a:off x="9980350" y="3247616"/>
            <a:ext cx="1233107" cy="801521"/>
            <a:chOff x="6525" y="1896"/>
            <a:chExt cx="300" cy="195"/>
          </a:xfrm>
          <a:solidFill>
            <a:schemeClr val="tx1"/>
          </a:solidFill>
        </p:grpSpPr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6525" y="1896"/>
              <a:ext cx="300" cy="195"/>
            </a:xfrm>
            <a:custGeom>
              <a:avLst/>
              <a:gdLst>
                <a:gd name="T0" fmla="*/ 95 w 124"/>
                <a:gd name="T1" fmla="*/ 22 h 80"/>
                <a:gd name="T2" fmla="*/ 87 w 124"/>
                <a:gd name="T3" fmla="*/ 23 h 80"/>
                <a:gd name="T4" fmla="*/ 59 w 124"/>
                <a:gd name="T5" fmla="*/ 0 h 80"/>
                <a:gd name="T6" fmla="*/ 30 w 124"/>
                <a:gd name="T7" fmla="*/ 22 h 80"/>
                <a:gd name="T8" fmla="*/ 29 w 124"/>
                <a:gd name="T9" fmla="*/ 22 h 80"/>
                <a:gd name="T10" fmla="*/ 0 w 124"/>
                <a:gd name="T11" fmla="*/ 51 h 80"/>
                <a:gd name="T12" fmla="*/ 29 w 124"/>
                <a:gd name="T13" fmla="*/ 80 h 80"/>
                <a:gd name="T14" fmla="*/ 95 w 124"/>
                <a:gd name="T15" fmla="*/ 80 h 80"/>
                <a:gd name="T16" fmla="*/ 124 w 124"/>
                <a:gd name="T17" fmla="*/ 51 h 80"/>
                <a:gd name="T18" fmla="*/ 95 w 124"/>
                <a:gd name="T19" fmla="*/ 22 h 80"/>
                <a:gd name="T20" fmla="*/ 95 w 124"/>
                <a:gd name="T21" fmla="*/ 76 h 80"/>
                <a:gd name="T22" fmla="*/ 29 w 124"/>
                <a:gd name="T23" fmla="*/ 76 h 80"/>
                <a:gd name="T24" fmla="*/ 4 w 124"/>
                <a:gd name="T25" fmla="*/ 51 h 80"/>
                <a:gd name="T26" fmla="*/ 29 w 124"/>
                <a:gd name="T27" fmla="*/ 26 h 80"/>
                <a:gd name="T28" fmla="*/ 32 w 124"/>
                <a:gd name="T29" fmla="*/ 26 h 80"/>
                <a:gd name="T30" fmla="*/ 34 w 124"/>
                <a:gd name="T31" fmla="*/ 26 h 80"/>
                <a:gd name="T32" fmla="*/ 34 w 124"/>
                <a:gd name="T33" fmla="*/ 24 h 80"/>
                <a:gd name="T34" fmla="*/ 59 w 124"/>
                <a:gd name="T35" fmla="*/ 4 h 80"/>
                <a:gd name="T36" fmla="*/ 84 w 124"/>
                <a:gd name="T37" fmla="*/ 26 h 80"/>
                <a:gd name="T38" fmla="*/ 84 w 124"/>
                <a:gd name="T39" fmla="*/ 28 h 80"/>
                <a:gd name="T40" fmla="*/ 86 w 124"/>
                <a:gd name="T41" fmla="*/ 27 h 80"/>
                <a:gd name="T42" fmla="*/ 95 w 124"/>
                <a:gd name="T43" fmla="*/ 26 h 80"/>
                <a:gd name="T44" fmla="*/ 120 w 124"/>
                <a:gd name="T45" fmla="*/ 51 h 80"/>
                <a:gd name="T46" fmla="*/ 95 w 124"/>
                <a:gd name="T4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4" h="80">
                  <a:moveTo>
                    <a:pt x="95" y="22"/>
                  </a:moveTo>
                  <a:cubicBezTo>
                    <a:pt x="92" y="22"/>
                    <a:pt x="90" y="22"/>
                    <a:pt x="87" y="23"/>
                  </a:cubicBezTo>
                  <a:cubicBezTo>
                    <a:pt x="84" y="10"/>
                    <a:pt x="72" y="0"/>
                    <a:pt x="59" y="0"/>
                  </a:cubicBezTo>
                  <a:cubicBezTo>
                    <a:pt x="46" y="0"/>
                    <a:pt x="34" y="9"/>
                    <a:pt x="30" y="22"/>
                  </a:cubicBezTo>
                  <a:cubicBezTo>
                    <a:pt x="30" y="22"/>
                    <a:pt x="30" y="22"/>
                    <a:pt x="29" y="22"/>
                  </a:cubicBezTo>
                  <a:cubicBezTo>
                    <a:pt x="13" y="22"/>
                    <a:pt x="0" y="35"/>
                    <a:pt x="0" y="51"/>
                  </a:cubicBezTo>
                  <a:cubicBezTo>
                    <a:pt x="0" y="67"/>
                    <a:pt x="13" y="80"/>
                    <a:pt x="29" y="80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111" y="80"/>
                    <a:pt x="124" y="67"/>
                    <a:pt x="124" y="51"/>
                  </a:cubicBezTo>
                  <a:cubicBezTo>
                    <a:pt x="124" y="35"/>
                    <a:pt x="111" y="22"/>
                    <a:pt x="95" y="22"/>
                  </a:cubicBezTo>
                  <a:close/>
                  <a:moveTo>
                    <a:pt x="95" y="76"/>
                  </a:moveTo>
                  <a:cubicBezTo>
                    <a:pt x="29" y="76"/>
                    <a:pt x="29" y="76"/>
                    <a:pt x="29" y="76"/>
                  </a:cubicBezTo>
                  <a:cubicBezTo>
                    <a:pt x="15" y="76"/>
                    <a:pt x="4" y="65"/>
                    <a:pt x="4" y="51"/>
                  </a:cubicBezTo>
                  <a:cubicBezTo>
                    <a:pt x="4" y="37"/>
                    <a:pt x="15" y="26"/>
                    <a:pt x="29" y="26"/>
                  </a:cubicBezTo>
                  <a:cubicBezTo>
                    <a:pt x="30" y="26"/>
                    <a:pt x="31" y="26"/>
                    <a:pt x="32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6" y="13"/>
                    <a:pt x="47" y="4"/>
                    <a:pt x="59" y="4"/>
                  </a:cubicBezTo>
                  <a:cubicBezTo>
                    <a:pt x="71" y="4"/>
                    <a:pt x="82" y="13"/>
                    <a:pt x="84" y="26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89" y="26"/>
                    <a:pt x="92" y="26"/>
                    <a:pt x="95" y="26"/>
                  </a:cubicBezTo>
                  <a:cubicBezTo>
                    <a:pt x="109" y="26"/>
                    <a:pt x="120" y="37"/>
                    <a:pt x="120" y="51"/>
                  </a:cubicBezTo>
                  <a:cubicBezTo>
                    <a:pt x="120" y="65"/>
                    <a:pt x="109" y="76"/>
                    <a:pt x="95" y="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4" name="Freeform 16"/>
            <p:cNvSpPr/>
            <p:nvPr/>
          </p:nvSpPr>
          <p:spPr bwMode="auto">
            <a:xfrm>
              <a:off x="6627" y="1969"/>
              <a:ext cx="94" cy="98"/>
            </a:xfrm>
            <a:custGeom>
              <a:avLst/>
              <a:gdLst>
                <a:gd name="T0" fmla="*/ 19 w 39"/>
                <a:gd name="T1" fmla="*/ 0 h 40"/>
                <a:gd name="T2" fmla="*/ 19 w 39"/>
                <a:gd name="T3" fmla="*/ 0 h 40"/>
                <a:gd name="T4" fmla="*/ 19 w 39"/>
                <a:gd name="T5" fmla="*/ 0 h 40"/>
                <a:gd name="T6" fmla="*/ 19 w 39"/>
                <a:gd name="T7" fmla="*/ 0 h 40"/>
                <a:gd name="T8" fmla="*/ 19 w 39"/>
                <a:gd name="T9" fmla="*/ 0 h 40"/>
                <a:gd name="T10" fmla="*/ 19 w 39"/>
                <a:gd name="T11" fmla="*/ 0 h 40"/>
                <a:gd name="T12" fmla="*/ 5 w 39"/>
                <a:gd name="T13" fmla="*/ 5 h 40"/>
                <a:gd name="T14" fmla="*/ 1 w 39"/>
                <a:gd name="T15" fmla="*/ 1 h 40"/>
                <a:gd name="T16" fmla="*/ 1 w 39"/>
                <a:gd name="T17" fmla="*/ 1 h 40"/>
                <a:gd name="T18" fmla="*/ 0 w 39"/>
                <a:gd name="T19" fmla="*/ 2 h 40"/>
                <a:gd name="T20" fmla="*/ 1 w 39"/>
                <a:gd name="T21" fmla="*/ 16 h 40"/>
                <a:gd name="T22" fmla="*/ 14 w 39"/>
                <a:gd name="T23" fmla="*/ 16 h 40"/>
                <a:gd name="T24" fmla="*/ 14 w 39"/>
                <a:gd name="T25" fmla="*/ 16 h 40"/>
                <a:gd name="T26" fmla="*/ 15 w 39"/>
                <a:gd name="T27" fmla="*/ 15 h 40"/>
                <a:gd name="T28" fmla="*/ 14 w 39"/>
                <a:gd name="T29" fmla="*/ 14 h 40"/>
                <a:gd name="T30" fmla="*/ 10 w 39"/>
                <a:gd name="T31" fmla="*/ 10 h 40"/>
                <a:gd name="T32" fmla="*/ 19 w 39"/>
                <a:gd name="T33" fmla="*/ 7 h 40"/>
                <a:gd name="T34" fmla="*/ 32 w 39"/>
                <a:gd name="T35" fmla="*/ 20 h 40"/>
                <a:gd name="T36" fmla="*/ 19 w 39"/>
                <a:gd name="T37" fmla="*/ 32 h 40"/>
                <a:gd name="T38" fmla="*/ 8 w 39"/>
                <a:gd name="T39" fmla="*/ 25 h 40"/>
                <a:gd name="T40" fmla="*/ 2 w 39"/>
                <a:gd name="T41" fmla="*/ 28 h 40"/>
                <a:gd name="T42" fmla="*/ 2 w 39"/>
                <a:gd name="T43" fmla="*/ 28 h 40"/>
                <a:gd name="T44" fmla="*/ 21 w 39"/>
                <a:gd name="T45" fmla="*/ 39 h 40"/>
                <a:gd name="T46" fmla="*/ 39 w 39"/>
                <a:gd name="T47" fmla="*/ 20 h 40"/>
                <a:gd name="T48" fmla="*/ 19 w 39"/>
                <a:gd name="T4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40"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4" y="0"/>
                    <a:pt x="9" y="2"/>
                    <a:pt x="5" y="5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5" y="15"/>
                    <a:pt x="15" y="15"/>
                  </a:cubicBezTo>
                  <a:cubicBezTo>
                    <a:pt x="15" y="15"/>
                    <a:pt x="15" y="15"/>
                    <a:pt x="14" y="14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3" y="8"/>
                    <a:pt x="16" y="7"/>
                    <a:pt x="19" y="7"/>
                  </a:cubicBezTo>
                  <a:cubicBezTo>
                    <a:pt x="26" y="7"/>
                    <a:pt x="32" y="13"/>
                    <a:pt x="32" y="20"/>
                  </a:cubicBezTo>
                  <a:cubicBezTo>
                    <a:pt x="32" y="27"/>
                    <a:pt x="26" y="32"/>
                    <a:pt x="19" y="32"/>
                  </a:cubicBezTo>
                  <a:cubicBezTo>
                    <a:pt x="15" y="32"/>
                    <a:pt x="10" y="29"/>
                    <a:pt x="8" y="25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6" y="36"/>
                    <a:pt x="13" y="40"/>
                    <a:pt x="21" y="39"/>
                  </a:cubicBezTo>
                  <a:cubicBezTo>
                    <a:pt x="31" y="39"/>
                    <a:pt x="39" y="30"/>
                    <a:pt x="39" y="20"/>
                  </a:cubicBezTo>
                  <a:cubicBezTo>
                    <a:pt x="39" y="9"/>
                    <a:pt x="30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61950" y="190500"/>
            <a:ext cx="1028700" cy="1028700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390650" y="352425"/>
            <a:ext cx="152400" cy="152400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790699" y="428624"/>
            <a:ext cx="200025" cy="200025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438274" y="600074"/>
            <a:ext cx="352426" cy="352426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438274" y="1066799"/>
            <a:ext cx="666751" cy="666751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Copyright Notice"/>
          <p:cNvSpPr/>
          <p:nvPr/>
        </p:nvSpPr>
        <p:spPr bwMode="auto">
          <a:xfrm>
            <a:off x="4506988" y="726439"/>
            <a:ext cx="2996565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CDG-K</a:t>
            </a:r>
            <a:r>
              <a:rPr lang="zh-CN" altLang="en-US" sz="24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型固定挡车器</a:t>
            </a:r>
            <a:endParaRPr lang="en-US" sz="2400" b="1" cap="small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5"/>
          <p:cNvSpPr/>
          <p:nvPr/>
        </p:nvSpPr>
        <p:spPr>
          <a:xfrm>
            <a:off x="1991544" y="5174357"/>
            <a:ext cx="8136904" cy="576064"/>
          </a:xfrm>
          <a:custGeom>
            <a:avLst/>
            <a:gdLst>
              <a:gd name="connsiteX0" fmla="*/ 0 w 7344816"/>
              <a:gd name="connsiteY0" fmla="*/ 0 h 1800200"/>
              <a:gd name="connsiteX1" fmla="*/ 7344816 w 7344816"/>
              <a:gd name="connsiteY1" fmla="*/ 0 h 1800200"/>
              <a:gd name="connsiteX2" fmla="*/ 7344816 w 7344816"/>
              <a:gd name="connsiteY2" fmla="*/ 1800200 h 1800200"/>
              <a:gd name="connsiteX3" fmla="*/ 0 w 7344816"/>
              <a:gd name="connsiteY3" fmla="*/ 1800200 h 1800200"/>
              <a:gd name="connsiteX4" fmla="*/ 0 w 7344816"/>
              <a:gd name="connsiteY4" fmla="*/ 0 h 1800200"/>
              <a:gd name="connsiteX0-1" fmla="*/ 1638300 w 7344816"/>
              <a:gd name="connsiteY0-2" fmla="*/ 228600 h 1800200"/>
              <a:gd name="connsiteX1-3" fmla="*/ 7344816 w 7344816"/>
              <a:gd name="connsiteY1-4" fmla="*/ 0 h 1800200"/>
              <a:gd name="connsiteX2-5" fmla="*/ 7344816 w 7344816"/>
              <a:gd name="connsiteY2-6" fmla="*/ 1800200 h 1800200"/>
              <a:gd name="connsiteX3-7" fmla="*/ 0 w 7344816"/>
              <a:gd name="connsiteY3-8" fmla="*/ 1800200 h 1800200"/>
              <a:gd name="connsiteX4-9" fmla="*/ 1638300 w 7344816"/>
              <a:gd name="connsiteY4-10" fmla="*/ 228600 h 1800200"/>
              <a:gd name="connsiteX0-11" fmla="*/ 1638300 w 7344816"/>
              <a:gd name="connsiteY0-12" fmla="*/ 19050 h 1590650"/>
              <a:gd name="connsiteX1-13" fmla="*/ 5516016 w 7344816"/>
              <a:gd name="connsiteY1-14" fmla="*/ 0 h 1590650"/>
              <a:gd name="connsiteX2-15" fmla="*/ 7344816 w 7344816"/>
              <a:gd name="connsiteY2-16" fmla="*/ 1590650 h 1590650"/>
              <a:gd name="connsiteX3-17" fmla="*/ 0 w 7344816"/>
              <a:gd name="connsiteY3-18" fmla="*/ 1590650 h 1590650"/>
              <a:gd name="connsiteX4-19" fmla="*/ 1638300 w 7344816"/>
              <a:gd name="connsiteY4-20" fmla="*/ 19050 h 1590650"/>
              <a:gd name="connsiteX0-21" fmla="*/ 1638300 w 7344816"/>
              <a:gd name="connsiteY0-22" fmla="*/ 0 h 1571600"/>
              <a:gd name="connsiteX1-23" fmla="*/ 5516016 w 7344816"/>
              <a:gd name="connsiteY1-24" fmla="*/ 38100 h 1571600"/>
              <a:gd name="connsiteX2-25" fmla="*/ 7344816 w 7344816"/>
              <a:gd name="connsiteY2-26" fmla="*/ 1571600 h 1571600"/>
              <a:gd name="connsiteX3-27" fmla="*/ 0 w 7344816"/>
              <a:gd name="connsiteY3-28" fmla="*/ 1571600 h 1571600"/>
              <a:gd name="connsiteX4-29" fmla="*/ 1638300 w 7344816"/>
              <a:gd name="connsiteY4-30" fmla="*/ 0 h 1571600"/>
              <a:gd name="connsiteX0-31" fmla="*/ 1638300 w 7344816"/>
              <a:gd name="connsiteY0-32" fmla="*/ 19050 h 1590650"/>
              <a:gd name="connsiteX1-33" fmla="*/ 5420766 w 7344816"/>
              <a:gd name="connsiteY1-34" fmla="*/ 0 h 1590650"/>
              <a:gd name="connsiteX2-35" fmla="*/ 7344816 w 7344816"/>
              <a:gd name="connsiteY2-36" fmla="*/ 1590650 h 1590650"/>
              <a:gd name="connsiteX3-37" fmla="*/ 0 w 7344816"/>
              <a:gd name="connsiteY3-38" fmla="*/ 1590650 h 1590650"/>
              <a:gd name="connsiteX4-39" fmla="*/ 1638300 w 7344816"/>
              <a:gd name="connsiteY4-40" fmla="*/ 19050 h 1590650"/>
              <a:gd name="connsiteX0-41" fmla="*/ 1638300 w 7344816"/>
              <a:gd name="connsiteY0-42" fmla="*/ 0 h 1571600"/>
              <a:gd name="connsiteX1-43" fmla="*/ 5458866 w 7344816"/>
              <a:gd name="connsiteY1-44" fmla="*/ 50564 h 1571600"/>
              <a:gd name="connsiteX2-45" fmla="*/ 7344816 w 7344816"/>
              <a:gd name="connsiteY2-46" fmla="*/ 1571600 h 1571600"/>
              <a:gd name="connsiteX3-47" fmla="*/ 0 w 7344816"/>
              <a:gd name="connsiteY3-48" fmla="*/ 1571600 h 1571600"/>
              <a:gd name="connsiteX4-49" fmla="*/ 1638300 w 7344816"/>
              <a:gd name="connsiteY4-50" fmla="*/ 0 h 1571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344816" h="1571600">
                <a:moveTo>
                  <a:pt x="1638300" y="0"/>
                </a:moveTo>
                <a:lnTo>
                  <a:pt x="5458866" y="50564"/>
                </a:lnTo>
                <a:lnTo>
                  <a:pt x="7344816" y="1571600"/>
                </a:lnTo>
                <a:lnTo>
                  <a:pt x="0" y="1571600"/>
                </a:lnTo>
                <a:lnTo>
                  <a:pt x="163830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5447928" y="4845823"/>
            <a:ext cx="1188132" cy="657068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21227038">
            <a:off x="3845750" y="4636273"/>
            <a:ext cx="4320480" cy="2095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5" name="图片 14" descr="f6001377635ddc494dd3fd62845f2f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7505" y="2535555"/>
            <a:ext cx="1867535" cy="1867535"/>
          </a:xfrm>
          <a:prstGeom prst="ellipse">
            <a:avLst/>
          </a:prstGeom>
        </p:spPr>
      </p:pic>
      <p:pic>
        <p:nvPicPr>
          <p:cNvPr id="18" name="图片 17" descr="a04461acef11cb919d9a2a7d08195b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6870" y="1935480"/>
            <a:ext cx="2797810" cy="279781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bldLvl="0" animBg="1"/>
          <p:bldP spid="9" grpId="0" bldLvl="0" animBg="1"/>
          <p:bldP spid="10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bldLvl="0" animBg="1"/>
          <p:bldP spid="9" grpId="0" bldLvl="0" animBg="1"/>
          <p:bldP spid="10" grpId="0" bldLvl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61950" y="190500"/>
            <a:ext cx="1028700" cy="1028700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390650" y="352425"/>
            <a:ext cx="152400" cy="152400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790699" y="428624"/>
            <a:ext cx="200025" cy="200025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438274" y="600074"/>
            <a:ext cx="352426" cy="352426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438274" y="1066799"/>
            <a:ext cx="666751" cy="666751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Copyright Notice"/>
          <p:cNvSpPr/>
          <p:nvPr/>
        </p:nvSpPr>
        <p:spPr bwMode="auto">
          <a:xfrm>
            <a:off x="3845953" y="600074"/>
            <a:ext cx="3606165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CDG-K</a:t>
            </a:r>
            <a:r>
              <a:rPr lang="zh-CN" altLang="en-US" sz="2400" b="1" cap="small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型固定挡车器用途</a:t>
            </a:r>
            <a:endParaRPr lang="en-US" sz="2400" b="1" cap="small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808399" y="3241349"/>
            <a:ext cx="2766996" cy="2766996"/>
          </a:xfrm>
          <a:prstGeom prst="ellips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098040" y="4024630"/>
            <a:ext cx="24771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+mj-ea"/>
                <a:ea typeface="+mj-ea"/>
              </a:rPr>
              <a:t>用途</a:t>
            </a:r>
            <a:r>
              <a:rPr lang="en-US" altLang="zh-CN" sz="2000" dirty="0" smtClean="0">
                <a:solidFill>
                  <a:schemeClr val="bg1"/>
                </a:solidFill>
                <a:latin typeface="+mj-ea"/>
                <a:ea typeface="+mj-ea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同心圆 10"/>
          <p:cNvSpPr/>
          <p:nvPr/>
        </p:nvSpPr>
        <p:spPr>
          <a:xfrm>
            <a:off x="1468616" y="2911091"/>
            <a:ext cx="3446564" cy="3446564"/>
          </a:xfrm>
          <a:prstGeom prst="donut">
            <a:avLst>
              <a:gd name="adj" fmla="val 3105"/>
            </a:avLst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5857345" y="1879917"/>
            <a:ext cx="462496" cy="464302"/>
          </a:xfrm>
          <a:prstGeom prst="rect">
            <a:avLst/>
          </a:prstGeom>
        </p:spPr>
      </p:pic>
      <p:sp>
        <p:nvSpPr>
          <p:cNvPr id="26" name="等腰三角形 25"/>
          <p:cNvSpPr/>
          <p:nvPr/>
        </p:nvSpPr>
        <p:spPr>
          <a:xfrm rot="4127291">
            <a:off x="5359949" y="3001557"/>
            <a:ext cx="220098" cy="1575758"/>
          </a:xfrm>
          <a:prstGeom prst="triangle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6365240" y="2139950"/>
            <a:ext cx="4589145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cap="small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CDG-K</a:t>
            </a:r>
            <a:r>
              <a:rPr lang="zh-CN" altLang="en-US" sz="1600" b="1" cap="small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型固定挡车器</a:t>
            </a: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设在铁路尽头线终端，是防止车辆越出线路终端的</a:t>
            </a:r>
            <a:r>
              <a:rPr lang="en-US" altLang="zh-CN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an</a:t>
            </a: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全设备。当溜行车组的动能小于车挡液压缓冲器的较大吸收能量时，可以防止事故的发生。当溜行车组的动能大于车挡液压缓冲器的较大吸收能量时，可在某些程度上保护车辆，减少事故损失。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" name="正五边形 9"/>
          <p:cNvSpPr/>
          <p:nvPr/>
        </p:nvSpPr>
        <p:spPr>
          <a:xfrm flipV="1">
            <a:off x="-506546" y="-377370"/>
            <a:ext cx="1767838" cy="1683656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正五边形 10"/>
          <p:cNvSpPr/>
          <p:nvPr/>
        </p:nvSpPr>
        <p:spPr>
          <a:xfrm flipV="1">
            <a:off x="0" y="-377370"/>
            <a:ext cx="1767838" cy="1683656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正五边形 12"/>
          <p:cNvSpPr/>
          <p:nvPr/>
        </p:nvSpPr>
        <p:spPr>
          <a:xfrm flipV="1">
            <a:off x="1137192" y="-130627"/>
            <a:ext cx="1767838" cy="1683656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正五边形 13"/>
          <p:cNvSpPr/>
          <p:nvPr/>
        </p:nvSpPr>
        <p:spPr>
          <a:xfrm flipV="1">
            <a:off x="1514565" y="-341083"/>
            <a:ext cx="1767838" cy="1683656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正五边形 15"/>
          <p:cNvSpPr/>
          <p:nvPr/>
        </p:nvSpPr>
        <p:spPr>
          <a:xfrm flipV="1">
            <a:off x="4225819" y="-478744"/>
            <a:ext cx="1767838" cy="1683656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正五边形 16"/>
          <p:cNvSpPr/>
          <p:nvPr/>
        </p:nvSpPr>
        <p:spPr>
          <a:xfrm flipV="1">
            <a:off x="2838256" y="-377370"/>
            <a:ext cx="1767838" cy="1683656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正五边形 18"/>
          <p:cNvSpPr/>
          <p:nvPr/>
        </p:nvSpPr>
        <p:spPr>
          <a:xfrm flipV="1">
            <a:off x="3786047" y="-558345"/>
            <a:ext cx="1767838" cy="1683656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正五边形 26"/>
          <p:cNvSpPr/>
          <p:nvPr/>
        </p:nvSpPr>
        <p:spPr>
          <a:xfrm>
            <a:off x="6609591" y="5919787"/>
            <a:ext cx="1767838" cy="1683656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正五边形 27"/>
          <p:cNvSpPr/>
          <p:nvPr/>
        </p:nvSpPr>
        <p:spPr>
          <a:xfrm>
            <a:off x="6169819" y="5840186"/>
            <a:ext cx="1767838" cy="1683656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正五边形 28"/>
          <p:cNvSpPr/>
          <p:nvPr/>
        </p:nvSpPr>
        <p:spPr>
          <a:xfrm>
            <a:off x="7735592" y="5622835"/>
            <a:ext cx="2163218" cy="2060209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正五边形 29"/>
          <p:cNvSpPr/>
          <p:nvPr/>
        </p:nvSpPr>
        <p:spPr>
          <a:xfrm>
            <a:off x="7295820" y="5543234"/>
            <a:ext cx="2163218" cy="2060209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正五边形 30"/>
          <p:cNvSpPr/>
          <p:nvPr/>
        </p:nvSpPr>
        <p:spPr>
          <a:xfrm>
            <a:off x="9256973" y="5999388"/>
            <a:ext cx="2163218" cy="2060209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正五边形 31"/>
          <p:cNvSpPr/>
          <p:nvPr/>
        </p:nvSpPr>
        <p:spPr>
          <a:xfrm>
            <a:off x="8817201" y="5919787"/>
            <a:ext cx="2163218" cy="2060209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正五边形 32"/>
          <p:cNvSpPr/>
          <p:nvPr/>
        </p:nvSpPr>
        <p:spPr>
          <a:xfrm>
            <a:off x="10585039" y="6573338"/>
            <a:ext cx="2163218" cy="2060209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正五边形 33"/>
          <p:cNvSpPr/>
          <p:nvPr/>
        </p:nvSpPr>
        <p:spPr>
          <a:xfrm>
            <a:off x="10145267" y="6493737"/>
            <a:ext cx="2163218" cy="2060209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正五边形 34"/>
          <p:cNvSpPr/>
          <p:nvPr/>
        </p:nvSpPr>
        <p:spPr>
          <a:xfrm>
            <a:off x="5318745" y="6287588"/>
            <a:ext cx="2163218" cy="2060209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正五边形 35"/>
          <p:cNvSpPr/>
          <p:nvPr/>
        </p:nvSpPr>
        <p:spPr>
          <a:xfrm>
            <a:off x="4878973" y="6207987"/>
            <a:ext cx="2163218" cy="2060209"/>
          </a:xfrm>
          <a:prstGeom prst="pentagon">
            <a:avLst/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1"/>
          <p:cNvSpPr/>
          <p:nvPr/>
        </p:nvSpPr>
        <p:spPr>
          <a:xfrm>
            <a:off x="2786967" y="2012997"/>
            <a:ext cx="7111843" cy="685800"/>
          </a:xfrm>
          <a:prstGeom prst="triangle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flipV="1">
            <a:off x="2786967" y="4110492"/>
            <a:ext cx="7111843" cy="685800"/>
          </a:xfrm>
          <a:prstGeom prst="triangle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Copyright Notice"/>
          <p:cNvSpPr/>
          <p:nvPr/>
        </p:nvSpPr>
        <p:spPr bwMode="auto">
          <a:xfrm>
            <a:off x="3135651" y="2842286"/>
            <a:ext cx="5920706" cy="1173428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200" b="1" cap="small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en-US" sz="7200" b="1" cap="small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395.12307086614175,&quot;left&quot;:407.3154330708661,&quot;top&quot;:67.5,&quot;width&quot;:441.80527559055116}"/>
</p:tagLst>
</file>

<file path=ppt/tags/tag2.xml><?xml version="1.0" encoding="utf-8"?>
<p:tagLst xmlns:p="http://schemas.openxmlformats.org/presentationml/2006/main">
  <p:tag name="KSO_WM_DIAGRAM_VIRTUALLY_FRAME" val="{&quot;height&quot;:395.12307086614175,&quot;left&quot;:407.3154330708661,&quot;top&quot;:67.5,&quot;width&quot;:441.80527559055116}"/>
</p:tagLst>
</file>

<file path=ppt/tags/tag3.xml><?xml version="1.0" encoding="utf-8"?>
<p:tagLst xmlns:p="http://schemas.openxmlformats.org/presentationml/2006/main">
  <p:tag name="KSO_WM_DIAGRAM_VIRTUALLY_FRAME" val="{&quot;height&quot;:395.12307086614175,&quot;left&quot;:407.3154330708661,&quot;top&quot;:67.5,&quot;width&quot;:441.80527559055116}"/>
</p:tagLst>
</file>

<file path=ppt/tags/tag4.xml><?xml version="1.0" encoding="utf-8"?>
<p:tagLst xmlns:p="http://schemas.openxmlformats.org/presentationml/2006/main">
  <p:tag name="KSO_WM_DIAGRAM_VIRTUALLY_FRAME" val="{&quot;height&quot;:395.12307086614175,&quot;left&quot;:407.3154330708661,&quot;top&quot;:67.5,&quot;width&quot;:441.80527559055116}"/>
</p:tagLst>
</file>

<file path=ppt/tags/tag5.xml><?xml version="1.0" encoding="utf-8"?>
<p:tagLst xmlns:p="http://schemas.openxmlformats.org/presentationml/2006/main">
  <p:tag name="KSO_WM_DIAGRAM_VIRTUALLY_FRAME" val="{&quot;height&quot;:395.12307086614175,&quot;left&quot;:407.3154330708661,&quot;top&quot;:67.5,&quot;width&quot;:441.80527559055116}"/>
</p:tagLst>
</file>

<file path=ppt/tags/tag6.xml><?xml version="1.0" encoding="utf-8"?>
<p:tagLst xmlns:p="http://schemas.openxmlformats.org/presentationml/2006/main">
  <p:tag name="KSO_WM_DIAGRAM_VIRTUALLY_FRAME" val="{&quot;height&quot;:395.12307086614175,&quot;left&quot;:407.3154330708661,&quot;top&quot;:67.5,&quot;width&quot;:441.80527559055116}"/>
</p:tagLst>
</file>

<file path=ppt/tags/tag7.xml><?xml version="1.0" encoding="utf-8"?>
<p:tagLst xmlns:p="http://schemas.openxmlformats.org/presentationml/2006/main">
  <p:tag name="KSO_WM_DIAGRAM_VIRTUALLY_FRAME" val="{&quot;height&quot;:395.12307086614175,&quot;left&quot;:407.3154330708661,&quot;top&quot;:67.5,&quot;width&quot;:441.80527559055116}"/>
</p:tagLst>
</file>

<file path=ppt/tags/tag8.xml><?xml version="1.0" encoding="utf-8"?>
<p:tagLst xmlns:p="http://schemas.openxmlformats.org/presentationml/2006/main">
  <p:tag name="KSO_WM_DIAGRAM_VIRTUALLY_FRAME" val="{&quot;height&quot;:395.12307086614175,&quot;left&quot;:407.3154330708661,&quot;top&quot;:67.5,&quot;width&quot;:441.80527559055116}"/>
</p:tagLst>
</file>

<file path=ppt/tags/tag9.xml><?xml version="1.0" encoding="utf-8"?>
<p:tagLst xmlns:p="http://schemas.openxmlformats.org/presentationml/2006/main">
  <p:tag name="KSO_WM_DIAGRAM_VIRTUALLY_FRAME" val="{&quot;height&quot;:395.12307086614175,&quot;left&quot;:407.3154330708661,&quot;top&quot;:67.5,&quot;width&quot;:441.80527559055116}"/>
</p:tagLst>
</file>

<file path=ppt/tags/tag10.xml><?xml version="1.0" encoding="utf-8"?>
<p:tagLst xmlns:p="http://schemas.openxmlformats.org/presentationml/2006/main">
  <p:tag name="KSO_WM_DIAGRAM_VIRTUALLY_FRAME" val="{&quot;height&quot;:395.12307086614175,&quot;left&quot;:407.3154330708661,&quot;top&quot;:67.5,&quot;width&quot;:441.80527559055116}"/>
</p:tagLst>
</file>

<file path=ppt/tags/tag11.xml><?xml version="1.0" encoding="utf-8"?>
<p:tagLst xmlns:p="http://schemas.openxmlformats.org/presentationml/2006/main">
  <p:tag name="KSO_WM_DIAGRAM_VIRTUALLY_FRAME" val="{&quot;height&quot;:395.12307086614175,&quot;left&quot;:407.3154330708661,&quot;top&quot;:67.5,&quot;width&quot;:441.80527559055116}"/>
</p:tagLst>
</file>

<file path=ppt/tags/tag12.xml><?xml version="1.0" encoding="utf-8"?>
<p:tagLst xmlns:p="http://schemas.openxmlformats.org/presentationml/2006/main">
  <p:tag name="KSO_WM_DIAGRAM_VIRTUALLY_FRAME" val="{&quot;height&quot;:395.12307086614175,&quot;left&quot;:407.3154330708661,&quot;top&quot;:67.5,&quot;width&quot;:441.80527559055116}"/>
</p:tagLst>
</file>

<file path=ppt/tags/tag13.xml><?xml version="1.0" encoding="utf-8"?>
<p:tagLst xmlns:p="http://schemas.openxmlformats.org/presentationml/2006/main">
  <p:tag name="KSO_WM_DIAGRAM_VIRTUALLY_FRAME" val="{&quot;height&quot;:395.12307086614175,&quot;left&quot;:407.3154330708661,&quot;top&quot;:67.5,&quot;width&quot;:441.80527559055116}"/>
</p:tagLst>
</file>

<file path=ppt/tags/tag14.xml><?xml version="1.0" encoding="utf-8"?>
<p:tagLst xmlns:p="http://schemas.openxmlformats.org/presentationml/2006/main">
  <p:tag name="KSO_WM_DIAGRAM_VIRTUALLY_FRAME" val="{&quot;height&quot;:395.12307086614175,&quot;left&quot;:407.3154330708661,&quot;top&quot;:67.5,&quot;width&quot;:441.80527559055116}"/>
</p:tagLst>
</file>

<file path=ppt/tags/tag15.xml><?xml version="1.0" encoding="utf-8"?>
<p:tagLst xmlns:p="http://schemas.openxmlformats.org/presentationml/2006/main">
  <p:tag name="KSO_WM_DIAGRAM_VIRTUALLY_FRAME" val="{&quot;height&quot;:395.12307086614175,&quot;left&quot;:407.3154330708661,&quot;top&quot;:67.5,&quot;width&quot;:441.80527559055116}"/>
</p:tagLst>
</file>

<file path=ppt/tags/tag16.xml><?xml version="1.0" encoding="utf-8"?>
<p:tagLst xmlns:p="http://schemas.openxmlformats.org/presentationml/2006/main">
  <p:tag name="KSO_WM_DIAGRAM_VIRTUALLY_FRAME" val="{&quot;height&quot;:395.12307086614175,&quot;left&quot;:407.3154330708661,&quot;top&quot;:67.5,&quot;width&quot;:441.80527559055116}"/>
</p:tagLst>
</file>

<file path=ppt/tags/tag17.xml><?xml version="1.0" encoding="utf-8"?>
<p:tagLst xmlns:p="http://schemas.openxmlformats.org/presentationml/2006/main">
  <p:tag name="KSO_WM_DIAGRAM_VIRTUALLY_FRAME" val="{&quot;height&quot;:395.12307086614175,&quot;left&quot;:407.3154330708661,&quot;top&quot;:67.5,&quot;width&quot;:441.80527559055116}"/>
</p:tagLst>
</file>

<file path=ppt/tags/tag18.xml><?xml version="1.0" encoding="utf-8"?>
<p:tagLst xmlns:p="http://schemas.openxmlformats.org/presentationml/2006/main">
  <p:tag name="KSO_WM_DIAGRAM_VIRTUALLY_FRAME" val="{&quot;height&quot;:395.12307086614175,&quot;left&quot;:407.3154330708661,&quot;top&quot;:67.5,&quot;width&quot;:441.80527559055116}"/>
</p:tagLst>
</file>

<file path=ppt/tags/tag19.xml><?xml version="1.0" encoding="utf-8"?>
<p:tagLst xmlns:p="http://schemas.openxmlformats.org/presentationml/2006/main">
  <p:tag name="KSO_WM_DIAGRAM_VIRTUALLY_FRAME" val="{&quot;height&quot;:395.12307086614175,&quot;left&quot;:407.3154330708661,&quot;top&quot;:67.5,&quot;width&quot;:441.80527559055116}"/>
</p:tagLst>
</file>

<file path=ppt/tags/tag20.xml><?xml version="1.0" encoding="utf-8"?>
<p:tagLst xmlns:p="http://schemas.openxmlformats.org/presentationml/2006/main">
  <p:tag name="KSO_WM_DIAGRAM_VIRTUALLY_FRAME" val="{&quot;height&quot;:395.12307086614175,&quot;left&quot;:407.3154330708661,&quot;top&quot;:67.5,&quot;width&quot;:441.80527559055116}"/>
</p:tagLst>
</file>

<file path=ppt/tags/tag21.xml><?xml version="1.0" encoding="utf-8"?>
<p:tagLst xmlns:p="http://schemas.openxmlformats.org/presentationml/2006/main">
  <p:tag name="KSO_WM_DIAGRAM_VIRTUALLY_FRAME" val="{&quot;height&quot;:320.10173228346457,&quot;left&quot;:85.85700787401565,&quot;top&quot;:171,&quot;width&quot;:722.3073228346454}"/>
</p:tagLst>
</file>

<file path=ppt/tags/tag22.xml><?xml version="1.0" encoding="utf-8"?>
<p:tagLst xmlns:p="http://schemas.openxmlformats.org/presentationml/2006/main">
  <p:tag name="KSO_WM_DIAGRAM_VIRTUALLY_FRAME" val="{&quot;height&quot;:320.10173228346457,&quot;left&quot;:85.85700787401565,&quot;top&quot;:171,&quot;width&quot;:722.3073228346454}"/>
</p:tagLst>
</file>

<file path=ppt/tags/tag23.xml><?xml version="1.0" encoding="utf-8"?>
<p:tagLst xmlns:p="http://schemas.openxmlformats.org/presentationml/2006/main">
  <p:tag name="KSO_WM_DIAGRAM_VIRTUALLY_FRAME" val="{&quot;height&quot;:320.10173228346457,&quot;left&quot;:85.85700787401565,&quot;top&quot;:171,&quot;width&quot;:722.3073228346454}"/>
</p:tagLst>
</file>

<file path=ppt/tags/tag24.xml><?xml version="1.0" encoding="utf-8"?>
<p:tagLst xmlns:p="http://schemas.openxmlformats.org/presentationml/2006/main">
  <p:tag name="KSO_WM_DIAGRAM_VIRTUALLY_FRAME" val="{&quot;height&quot;:320.10173228346457,&quot;left&quot;:85.85700787401565,&quot;top&quot;:171,&quot;width&quot;:722.3073228346454}"/>
</p:tagLst>
</file>

<file path=ppt/tags/tag25.xml><?xml version="1.0" encoding="utf-8"?>
<p:tagLst xmlns:p="http://schemas.openxmlformats.org/presentationml/2006/main">
  <p:tag name="KSO_WM_DIAGRAM_VIRTUALLY_FRAME" val="{&quot;height&quot;:320.10173228346457,&quot;left&quot;:85.85700787401565,&quot;top&quot;:171,&quot;width&quot;:722.3073228346454}"/>
</p:tagLst>
</file>

<file path=ppt/tags/tag26.xml><?xml version="1.0" encoding="utf-8"?>
<p:tagLst xmlns:p="http://schemas.openxmlformats.org/presentationml/2006/main">
  <p:tag name="KSO_WM_DIAGRAM_VIRTUALLY_FRAME" val="{&quot;height&quot;:320.10173228346457,&quot;left&quot;:85.85700787401565,&quot;top&quot;:171,&quot;width&quot;:722.3073228346454}"/>
</p:tagLst>
</file>

<file path=ppt/tags/tag27.xml><?xml version="1.0" encoding="utf-8"?>
<p:tagLst xmlns:p="http://schemas.openxmlformats.org/presentationml/2006/main">
  <p:tag name="KSO_WM_DIAGRAM_VIRTUALLY_FRAME" val="{&quot;height&quot;:320.10173228346457,&quot;left&quot;:85.85700787401565,&quot;top&quot;:171,&quot;width&quot;:722.3073228346454}"/>
</p:tagLst>
</file>

<file path=ppt/tags/tag28.xml><?xml version="1.0" encoding="utf-8"?>
<p:tagLst xmlns:p="http://schemas.openxmlformats.org/presentationml/2006/main">
  <p:tag name="KSO_WM_DIAGRAM_VIRTUALLY_FRAME" val="{&quot;height&quot;:320.10173228346457,&quot;left&quot;:85.85700787401565,&quot;top&quot;:171,&quot;width&quot;:722.3073228346454}"/>
</p:tagLst>
</file>

<file path=ppt/tags/tag29.xml><?xml version="1.0" encoding="utf-8"?>
<p:tagLst xmlns:p="http://schemas.openxmlformats.org/presentationml/2006/main">
  <p:tag name="KSO_WM_DIAGRAM_VIRTUALLY_FRAME" val="{&quot;height&quot;:320.10173228346457,&quot;left&quot;:85.85700787401565,&quot;top&quot;:171,&quot;width&quot;:722.3073228346454}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B0F0">
            <a:alpha val="38000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1152</Words>
  <Application>WPS 演示</Application>
  <PresentationFormat>自定义</PresentationFormat>
  <Paragraphs>61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Arial</vt:lpstr>
      <vt:lpstr>宋体</vt:lpstr>
      <vt:lpstr>Wingdings</vt:lpstr>
      <vt:lpstr>微软雅黑</vt:lpstr>
      <vt:lpstr>方正隶书_GBK</vt:lpstr>
      <vt:lpstr>Calibri</vt:lpstr>
      <vt:lpstr>Arial Unicode MS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简约蓝色</dc:title>
  <dc:creator>第一PPT模板网-WWW.1PPT.COM</dc:creator>
  <cp:keywords>第一PPT模板网-WWW.1PPT.COM</cp:keywords>
  <dc:description>www.1ppt.com</dc:description>
  <cp:lastModifiedBy>Administrator</cp:lastModifiedBy>
  <cp:revision>100</cp:revision>
  <dcterms:created xsi:type="dcterms:W3CDTF">2014-10-16T06:53:00Z</dcterms:created>
  <dcterms:modified xsi:type="dcterms:W3CDTF">2025-03-26T01:44:54Z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8508F62D73F64F5FB4A7FA72C410CE94_13</vt:lpwstr>
  </property>
  <property fmtid="{D5CDD505-2E9C-101B-9397-08002B2CF9AE}" pid="3" name="KSOProductBuildVer">
    <vt:lpwstr>2052-12.1.0.20305</vt:lpwstr>
  </property>
</Properties>
</file>