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701" r:id="rId1"/>
    <p:sldMasterId id="2147487738" r:id="rId2"/>
  </p:sldMasterIdLst>
  <p:notesMasterIdLst>
    <p:notesMasterId r:id="rId3"/>
  </p:notesMasterIdLst>
  <p:sldIdLst>
    <p:sldId id="2110" r:id="rId4"/>
    <p:sldId id="2115" r:id="rId5"/>
    <p:sldId id="2119" r:id="rId6"/>
    <p:sldId id="2122" r:id="rId7"/>
    <p:sldId id="2125" r:id="rId8"/>
    <p:sldId id="2128" r:id="rId9"/>
    <p:sldId id="2131" r:id="rId10"/>
    <p:sldId id="2134" r:id="rId11"/>
    <p:sldId id="2137" r:id="rId12"/>
    <p:sldId id="2140" r:id="rId13"/>
    <p:sldId id="2143" r:id="rId14"/>
    <p:sldId id="2146" r:id="rId15"/>
    <p:sldId id="2149" r:id="rId16"/>
    <p:sldId id="2152" r:id="rId17"/>
    <p:sldId id="2155" r:id="rId18"/>
    <p:sldId id="2158" r:id="rId19"/>
    <p:sldId id="2161" r:id="rId20"/>
    <p:sldId id="2164" r:id="rId21"/>
    <p:sldId id="2167" r:id="rId22"/>
    <p:sldId id="2170" r:id="rId23"/>
    <p:sldId id="2173" r:id="rId24"/>
    <p:sldId id="2177" r:id="rId2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tableStyles" Target="tableStyle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702" r:id="rId1"/>
    <p:sldLayoutId id="2147487703" r:id="rId2"/>
    <p:sldLayoutId id="2147487704" r:id="rId3"/>
    <p:sldLayoutId id="2147487705" r:id="rId4"/>
    <p:sldLayoutId id="2147487706" r:id="rId5"/>
    <p:sldLayoutId id="2147487707" r:id="rId6"/>
    <p:sldLayoutId id="2147487708" r:id="rId7"/>
    <p:sldLayoutId id="2147487709" r:id="rId8"/>
    <p:sldLayoutId id="2147487710" r:id="rId9"/>
    <p:sldLayoutId id="2147487711" r:id="rId10"/>
    <p:sldLayoutId id="214748771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739" r:id="rId1"/>
    <p:sldLayoutId id="2147487740" r:id="rId2"/>
    <p:sldLayoutId id="2147487741" r:id="rId3"/>
    <p:sldLayoutId id="2147487742" r:id="rId4"/>
    <p:sldLayoutId id="2147487743" r:id="rId5"/>
    <p:sldLayoutId id="2147487744" r:id="rId6"/>
    <p:sldLayoutId id="2147487745" r:id="rId7"/>
    <p:sldLayoutId id="2147487746" r:id="rId8"/>
    <p:sldLayoutId id="2147487747" r:id="rId9"/>
    <p:sldLayoutId id="2147487748" r:id="rId10"/>
    <p:sldLayoutId id="2147487749"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slideLayout" Target="../slideLayouts/slideLayout13.xml"/><Relationship Id="rId1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4.xml"/><Relationship Id="rId2" Type="http://schemas.openxmlformats.org/officeDocument/2006/relationships/tags" Target="../tags/tag105.xml"/><Relationship Id="rId3" Type="http://schemas.openxmlformats.org/officeDocument/2006/relationships/tags" Target="../tags/tag106.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tags" Target="../tags/tag110.xml"/><Relationship Id="rId5"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tags" Target="../tags/tag114.xml"/><Relationship Id="rId5" Type="http://schemas.openxmlformats.org/officeDocument/2006/relationships/tags" Target="../tags/tag115.xml"/><Relationship Id="rId6" Type="http://schemas.openxmlformats.org/officeDocument/2006/relationships/tags" Target="../tags/tag116.xml"/><Relationship Id="rId7" Type="http://schemas.openxmlformats.org/officeDocument/2006/relationships/tags" Target="../tags/tag117.xml"/><Relationship Id="rId8" Type="http://schemas.openxmlformats.org/officeDocument/2006/relationships/tags" Target="../tags/tag118.xml"/><Relationship Id="rId9"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tags" Target="../tags/tag170.xml"/><Relationship Id="rId14" Type="http://schemas.openxmlformats.org/officeDocument/2006/relationships/tags" Target="../tags/tag171.xml"/><Relationship Id="rId15" Type="http://schemas.openxmlformats.org/officeDocument/2006/relationships/tags" Target="../tags/tag172.xml"/><Relationship Id="rId16" Type="http://schemas.openxmlformats.org/officeDocument/2006/relationships/tags" Target="../tags/tag173.xml"/><Relationship Id="rId17"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tags" Target="../tags/tag209.xml"/><Relationship Id="rId10" Type="http://schemas.openxmlformats.org/officeDocument/2006/relationships/tags" Target="../tags/tag210.xml"/><Relationship Id="rId11" Type="http://schemas.openxmlformats.org/officeDocument/2006/relationships/tags" Target="../tags/tag211.xml"/><Relationship Id="rId12" Type="http://schemas.openxmlformats.org/officeDocument/2006/relationships/tags" Target="../tags/tag212.xml"/><Relationship Id="rId13" Type="http://schemas.openxmlformats.org/officeDocument/2006/relationships/tags" Target="../tags/tag213.xml"/><Relationship Id="rId14" Type="http://schemas.openxmlformats.org/officeDocument/2006/relationships/tags" Target="../tags/tag214.xml"/><Relationship Id="rId15" Type="http://schemas.openxmlformats.org/officeDocument/2006/relationships/tags" Target="../tags/tag215.xml"/><Relationship Id="rId16" Type="http://schemas.openxmlformats.org/officeDocument/2006/relationships/tags" Target="../tags/tag216.xml"/><Relationship Id="rId17" Type="http://schemas.openxmlformats.org/officeDocument/2006/relationships/tags" Target="../tags/tag217.xml"/><Relationship Id="rId18" Type="http://schemas.openxmlformats.org/officeDocument/2006/relationships/tags" Target="../tags/tag218.xml"/><Relationship Id="rId19" Type="http://schemas.openxmlformats.org/officeDocument/2006/relationships/tags" Target="../tags/tag219.xml"/><Relationship Id="rId20" Type="http://schemas.openxmlformats.org/officeDocument/2006/relationships/tags" Target="../tags/tag220.xml"/><Relationship Id="rId2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tags" Target="../tags/tag256.xml"/><Relationship Id="rId14" Type="http://schemas.openxmlformats.org/officeDocument/2006/relationships/tags" Target="../tags/tag257.xml"/><Relationship Id="rId15" Type="http://schemas.openxmlformats.org/officeDocument/2006/relationships/tags" Target="../tags/tag258.xml"/><Relationship Id="rId16" Type="http://schemas.openxmlformats.org/officeDocument/2006/relationships/tags" Target="../tags/tag259.xml"/><Relationship Id="rId17"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XX,a click to unlimited possibilities</a:t>
            </a:r>
            <a:endParaRPr altLang="en-US" lang="zh-CN"/>
          </a:p>
        </p:txBody>
      </p:sp>
      <p:sp>
        <p:nvSpPr>
          <p:cNvPr id="1048650" name="标题 4"/>
          <p:cNvSpPr>
            <a:spLocks noGrp="1"/>
          </p:cNvSpPr>
          <p:nvPr>
            <p:ph type="title" idx="5"/>
            <p:custDataLst>
              <p:tags r:id="rId2"/>
            </p:custDataLst>
          </p:nvPr>
        </p:nvSpPr>
        <p:spPr/>
        <p:txBody>
          <a:bodyPr/>
          <a:p>
            <a:r>
              <a:rPr altLang="en-US" lang="zh-CN"/>
              <a:t>航空与航天工程：迈向2024年新一代飞行器</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868295" y="2723515"/>
            <a:ext cx="2884170" cy="94869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航空与航天工程概述</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718310" y="255016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903095" y="248221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590155" y="2723515"/>
            <a:ext cx="2884170" cy="104648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2024年新一代飞行器的发展趋势</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4" name="序号"/>
          <p:cNvSpPr txBox="1"/>
          <p:nvPr>
            <p:custDataLst>
              <p:tags r:id="rId6"/>
            </p:custDataLst>
          </p:nvPr>
        </p:nvSpPr>
        <p:spPr>
          <a:xfrm>
            <a:off x="6440170" y="255016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624955" y="248221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868295" y="4048760"/>
            <a:ext cx="2884170" cy="89408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航空与航天工程的技术挑战</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718310" y="387540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903095" y="380746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590155" y="4048760"/>
            <a:ext cx="2884170" cy="89408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航空与航天工程的未来发展前景</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440170" y="387540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624955" y="380746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8" name="文本占位符 1"/>
          <p:cNvSpPr>
            <a:spLocks noGrp="1"/>
          </p:cNvSpPr>
          <p:nvPr>
            <p:ph type="body" idx="2"/>
            <p:custDataLst>
              <p:tags r:id="rId1"/>
            </p:custDataLst>
          </p:nvPr>
        </p:nvSpPr>
        <p:spPr/>
        <p:txBody>
          <a:bodyPr/>
          <a:p>
            <a:r>
              <a:rPr altLang="en-US" lang="zh-CN"/>
              <a:t>Part One</a:t>
            </a:r>
            <a:endParaRPr altLang="en-US" lang="zh-CN"/>
          </a:p>
        </p:txBody>
      </p:sp>
      <p:sp>
        <p:nvSpPr>
          <p:cNvPr id="1048880" name="标题 3"/>
          <p:cNvSpPr>
            <a:spLocks noGrp="1"/>
          </p:cNvSpPr>
          <p:nvPr>
            <p:ph type="title" idx="1"/>
            <p:custDataLst>
              <p:tags r:id="rId2"/>
            </p:custDataLst>
          </p:nvPr>
        </p:nvSpPr>
        <p:spPr/>
        <p:txBody>
          <a:bodyPr/>
          <a:p>
            <a:r>
              <a:rPr altLang="en-US" lang="zh-CN"/>
              <a:t>航空与航天工程概述</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4" name="标题 1"/>
          <p:cNvSpPr>
            <a:spLocks noGrp="1"/>
          </p:cNvSpPr>
          <p:nvPr>
            <p:ph type="title" idx="2"/>
          </p:nvPr>
        </p:nvSpPr>
        <p:spPr/>
        <p:txBody>
          <a:bodyPr/>
          <a:p>
            <a:r>
              <a:rPr altLang="en-US" lang="zh-CN"/>
              <a:t>航空与航天工程的定义</a:t>
            </a:r>
            <a:endParaRPr altLang="en-US" lang="zh-CN"/>
          </a:p>
        </p:txBody>
      </p:sp>
      <p:sp>
        <p:nvSpPr>
          <p:cNvPr id="1048916"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航空工程：研究航空器及航空器的运行原理、设计制造、试验检测等方面的综合性工程学科</a:t>
            </a:r>
            <a:endParaRPr altLang="en-US" dirty="0" sz="1200" lang="zh-CN" spc="150">
              <a:solidFill>
                <a:schemeClr val="tx1">
                  <a:lumMod val="65000"/>
                  <a:lumOff val="35000"/>
                </a:schemeClr>
              </a:solidFill>
              <a:latin typeface="+mn-ea"/>
              <a:sym typeface="+mn-ea"/>
            </a:endParaRPr>
          </a:p>
        </p:txBody>
      </p:sp>
      <p:sp>
        <p:nvSpPr>
          <p:cNvPr id="1048918"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航天工程：研究航天器及航天器的发射、运行、回收等方面的综合性工程学科</a:t>
            </a:r>
            <a:endParaRPr altLang="en-US" dirty="0" sz="1200" lang="zh-CN" spc="150">
              <a:solidFill>
                <a:schemeClr val="tx1">
                  <a:lumMod val="65000"/>
                  <a:lumOff val="35000"/>
                </a:schemeClr>
              </a:solidFill>
              <a:latin typeface="+mn-ea"/>
              <a:sym typeface="+mn-ea"/>
            </a:endParaRPr>
          </a:p>
        </p:txBody>
      </p:sp>
      <p:sp>
        <p:nvSpPr>
          <p:cNvPr id="1048920"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航空与航天工程的共同点：高速度、高海拔、高机动性等特性</a:t>
            </a:r>
            <a:endParaRPr altLang="en-US" dirty="0" sz="1200" lang="zh-CN" spc="150">
              <a:solidFill>
                <a:schemeClr val="tx1">
                  <a:lumMod val="65000"/>
                  <a:lumOff val="35000"/>
                </a:schemeClr>
              </a:solidFill>
              <a:latin typeface="+mn-ea"/>
              <a:sym typeface="+mn-ea"/>
            </a:endParaRPr>
          </a:p>
        </p:txBody>
      </p:sp>
      <p:sp>
        <p:nvSpPr>
          <p:cNvPr id="1048922"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航空与航天工程的不同点：运行环境、技术难度、应用范围等方面的差异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56" name="标题 1"/>
          <p:cNvSpPr>
            <a:spLocks noGrp="1"/>
          </p:cNvSpPr>
          <p:nvPr>
            <p:ph type="title" idx="2"/>
          </p:nvPr>
        </p:nvSpPr>
        <p:spPr/>
        <p:txBody>
          <a:bodyPr/>
          <a:p>
            <a:r>
              <a:rPr altLang="en-US" lang="zh-CN"/>
              <a:t>航空与航天工程的发展历程</a:t>
            </a:r>
            <a:endParaRPr altLang="en-US" lang="zh-CN"/>
          </a:p>
        </p:txBody>
      </p:sp>
      <p:sp>
        <p:nvSpPr>
          <p:cNvPr id="1048958" name="正文"/>
          <p:cNvSpPr txBox="1"/>
          <p:nvPr>
            <p:custDataLst>
              <p:tags r:id="rId1"/>
            </p:custDataLst>
          </p:nvPr>
        </p:nvSpPr>
        <p:spPr>
          <a:xfrm>
            <a:off x="3520180" y="2008876"/>
            <a:ext cx="5145926" cy="628144"/>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航空器的发展：从莱特兄弟的首次飞行到现代商用飞机，经历了漫长的探索和改进过程。</a:t>
            </a:r>
            <a:endParaRPr altLang="en-US" dirty="0" sz="1200" lang="zh-CN" spc="150">
              <a:solidFill>
                <a:schemeClr val="tx1">
                  <a:lumMod val="65000"/>
                  <a:lumOff val="35000"/>
                </a:schemeClr>
              </a:solidFill>
              <a:latin typeface="+mn-ea"/>
              <a:sym typeface="+mn-ea"/>
            </a:endParaRPr>
          </a:p>
        </p:txBody>
      </p:sp>
      <p:sp>
        <p:nvSpPr>
          <p:cNvPr id="1048960" name="标题"/>
          <p:cNvSpPr txBox="1"/>
          <p:nvPr>
            <p:custDataLst>
              <p:tags r:id="rId2"/>
            </p:custDataLst>
          </p:nvPr>
        </p:nvSpPr>
        <p:spPr>
          <a:xfrm>
            <a:off x="3520180" y="1490345"/>
            <a:ext cx="5145926" cy="516562"/>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8962" name="正文"/>
          <p:cNvSpPr txBox="1"/>
          <p:nvPr>
            <p:custDataLst>
              <p:tags r:id="rId3"/>
            </p:custDataLst>
          </p:nvPr>
        </p:nvSpPr>
        <p:spPr>
          <a:xfrm>
            <a:off x="3520180" y="3213311"/>
            <a:ext cx="5145926" cy="628144"/>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航天器的发展：自20世纪初人类首次进入太空以来，航天器技术不断取得突破，实现了载人航天、登月等壮举。</a:t>
            </a:r>
            <a:endParaRPr altLang="en-US" dirty="0" sz="1200" lang="zh-CN" spc="150">
              <a:solidFill>
                <a:schemeClr val="tx1">
                  <a:lumMod val="65000"/>
                  <a:lumOff val="35000"/>
                </a:schemeClr>
              </a:solidFill>
              <a:latin typeface="+mn-ea"/>
              <a:sym typeface="+mn-ea"/>
            </a:endParaRPr>
          </a:p>
        </p:txBody>
      </p:sp>
      <p:sp>
        <p:nvSpPr>
          <p:cNvPr id="1048964" name="标题"/>
          <p:cNvSpPr txBox="1"/>
          <p:nvPr>
            <p:custDataLst>
              <p:tags r:id="rId4"/>
            </p:custDataLst>
          </p:nvPr>
        </p:nvSpPr>
        <p:spPr>
          <a:xfrm>
            <a:off x="3520180" y="2694780"/>
            <a:ext cx="5145926" cy="516562"/>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8966" name="正文"/>
          <p:cNvSpPr txBox="1"/>
          <p:nvPr>
            <p:custDataLst>
              <p:tags r:id="rId5"/>
            </p:custDataLst>
          </p:nvPr>
        </p:nvSpPr>
        <p:spPr>
          <a:xfrm>
            <a:off x="3520180" y="4417747"/>
            <a:ext cx="5145926" cy="628144"/>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航空与航天工程的融合：随着科技的不断进步，航空与航天工程逐渐融合，形成了更加综合的领域。</a:t>
            </a:r>
            <a:endParaRPr altLang="en-US" dirty="0" sz="1200" lang="zh-CN" spc="150">
              <a:solidFill>
                <a:schemeClr val="tx1">
                  <a:lumMod val="65000"/>
                  <a:lumOff val="35000"/>
                </a:schemeClr>
              </a:solidFill>
              <a:latin typeface="+mn-ea"/>
              <a:sym typeface="+mn-ea"/>
            </a:endParaRPr>
          </a:p>
        </p:txBody>
      </p:sp>
      <p:sp>
        <p:nvSpPr>
          <p:cNvPr id="1048968" name="标题"/>
          <p:cNvSpPr txBox="1"/>
          <p:nvPr>
            <p:custDataLst>
              <p:tags r:id="rId6"/>
            </p:custDataLst>
          </p:nvPr>
        </p:nvSpPr>
        <p:spPr>
          <a:xfrm>
            <a:off x="3520180" y="3899216"/>
            <a:ext cx="5145926" cy="516562"/>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8970" name="正文"/>
          <p:cNvSpPr txBox="1"/>
          <p:nvPr>
            <p:custDataLst>
              <p:tags r:id="rId7"/>
            </p:custDataLst>
          </p:nvPr>
        </p:nvSpPr>
        <p:spPr>
          <a:xfrm>
            <a:off x="3520180" y="5622182"/>
            <a:ext cx="5145926" cy="628144"/>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新一代飞行器的展望：随着新材料、新能源等技术的发展，航空与航天工程正朝着更加高效、安全、环保的方向发展。</a:t>
            </a:r>
            <a:endParaRPr altLang="en-US" dirty="0" sz="1200" lang="zh-CN" spc="150">
              <a:solidFill>
                <a:schemeClr val="tx1">
                  <a:lumMod val="65000"/>
                  <a:lumOff val="35000"/>
                </a:schemeClr>
              </a:solidFill>
              <a:latin typeface="+mn-ea"/>
              <a:sym typeface="+mn-ea"/>
            </a:endParaRPr>
          </a:p>
        </p:txBody>
      </p:sp>
      <p:sp>
        <p:nvSpPr>
          <p:cNvPr id="1048972" name="标题"/>
          <p:cNvSpPr txBox="1"/>
          <p:nvPr>
            <p:custDataLst>
              <p:tags r:id="rId8"/>
            </p:custDataLst>
          </p:nvPr>
        </p:nvSpPr>
        <p:spPr>
          <a:xfrm>
            <a:off x="3520180" y="5103651"/>
            <a:ext cx="5145926" cy="516562"/>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6" name="标题 1"/>
          <p:cNvSpPr>
            <a:spLocks noGrp="1"/>
          </p:cNvSpPr>
          <p:nvPr>
            <p:ph type="title" idx="2"/>
          </p:nvPr>
        </p:nvSpPr>
        <p:spPr/>
        <p:txBody>
          <a:bodyPr/>
          <a:p>
            <a:r>
              <a:rPr altLang="en-US" lang="zh-CN"/>
              <a:t>航空与航天工程的重要性</a:t>
            </a:r>
            <a:endParaRPr altLang="en-US" lang="zh-CN"/>
          </a:p>
        </p:txBody>
      </p:sp>
      <p:sp>
        <p:nvSpPr>
          <p:cNvPr id="1049008"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10"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12"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促进国家安全和国际地位提升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14"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16"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18"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推动经济发展和创造就业机会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20"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22"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24"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促进科技进步和创新能力提升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26"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28"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0"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提高人类生活质量和探索宇宙的认知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4" name="文本占位符 1"/>
          <p:cNvSpPr>
            <a:spLocks noGrp="1"/>
          </p:cNvSpPr>
          <p:nvPr>
            <p:ph type="body" idx="2"/>
            <p:custDataLst>
              <p:tags r:id="rId1"/>
            </p:custDataLst>
          </p:nvPr>
        </p:nvSpPr>
        <p:spPr/>
        <p:txBody>
          <a:bodyPr/>
          <a:p>
            <a:r>
              <a:rPr altLang="en-US" lang="zh-CN"/>
              <a:t>Part Two</a:t>
            </a:r>
            <a:endParaRPr altLang="en-US" lang="zh-CN"/>
          </a:p>
        </p:txBody>
      </p:sp>
      <p:sp>
        <p:nvSpPr>
          <p:cNvPr id="1049066" name="标题 3"/>
          <p:cNvSpPr>
            <a:spLocks noGrp="1"/>
          </p:cNvSpPr>
          <p:nvPr>
            <p:ph type="title" idx="1"/>
            <p:custDataLst>
              <p:tags r:id="rId2"/>
            </p:custDataLst>
          </p:nvPr>
        </p:nvSpPr>
        <p:spPr/>
        <p:txBody>
          <a:bodyPr/>
          <a:p>
            <a:r>
              <a:rPr altLang="en-US" lang="zh-CN"/>
              <a:t>2024年新一代飞行器的发展趋势</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0" name="标题 1"/>
          <p:cNvSpPr>
            <a:spLocks noGrp="1"/>
          </p:cNvSpPr>
          <p:nvPr>
            <p:ph type="title" idx="2"/>
          </p:nvPr>
        </p:nvSpPr>
        <p:spPr/>
        <p:txBody>
          <a:bodyPr/>
          <a:p>
            <a:r>
              <a:rPr altLang="en-US" lang="zh-CN"/>
              <a:t>高效能发动机技术</a:t>
            </a:r>
            <a:endParaRPr altLang="en-US" lang="zh-CN"/>
          </a:p>
        </p:txBody>
      </p:sp>
      <p:sp>
        <p:nvSpPr>
          <p:cNvPr id="1049102"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4"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6"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简介：高效能发动机技术是2024年新一代飞行器的发展趋势之一，它能够提高飞行器的燃油效率和性能，降低运行成本和碳排放。</a:t>
            </a:r>
            <a:endParaRPr altLang="en-US" dirty="0" sz="2000" lang="zh-CN" spc="150">
              <a:solidFill>
                <a:schemeClr val="tx1">
                  <a:lumMod val="85000"/>
                  <a:lumOff val="15000"/>
                </a:schemeClr>
              </a:solidFill>
              <a:latin typeface="+mn-ea"/>
              <a:sym typeface="+mn-ea"/>
            </a:endParaRPr>
          </a:p>
        </p:txBody>
      </p:sp>
      <p:sp>
        <p:nvSpPr>
          <p:cNvPr id="1049108"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0"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2"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技术特点：高效能发动机技术采用了先进的涡扇发动机和混合动力技术，能够提供更高的推力和更低的油耗，同时还能够减少对环境的负面影响。</a:t>
            </a:r>
            <a:endParaRPr altLang="en-US" dirty="0" sz="2000" lang="zh-CN" spc="150">
              <a:solidFill>
                <a:schemeClr val="tx1">
                  <a:lumMod val="85000"/>
                  <a:lumOff val="15000"/>
                </a:schemeClr>
              </a:solidFill>
              <a:latin typeface="+mn-ea"/>
              <a:sym typeface="+mn-ea"/>
            </a:endParaRPr>
          </a:p>
        </p:txBody>
      </p:sp>
      <p:sp>
        <p:nvSpPr>
          <p:cNvPr id="1049114"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6"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8"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应用领域：高效能发动机技术可以应用于商业航空、军事航空和通用航空等领域，为飞行器提供更好的动力和性能。</a:t>
            </a:r>
            <a:endParaRPr altLang="en-US" dirty="0" sz="2000" lang="zh-CN" spc="150">
              <a:solidFill>
                <a:schemeClr val="tx1">
                  <a:lumMod val="85000"/>
                  <a:lumOff val="15000"/>
                </a:schemeClr>
              </a:solidFill>
              <a:latin typeface="+mn-ea"/>
              <a:sym typeface="+mn-ea"/>
            </a:endParaRPr>
          </a:p>
        </p:txBody>
      </p:sp>
      <p:sp>
        <p:nvSpPr>
          <p:cNvPr id="1049120"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2"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4"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未来展望：随着技术的不断进步和应用，高效能发动机技术有望在未来得到更广泛的应用和推广，为航空工业的发展带来更大的推动力。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58" name="标题 1"/>
          <p:cNvSpPr>
            <a:spLocks noGrp="1"/>
          </p:cNvSpPr>
          <p:nvPr>
            <p:ph type="title" idx="2"/>
          </p:nvPr>
        </p:nvSpPr>
        <p:spPr/>
        <p:txBody>
          <a:bodyPr/>
          <a:p>
            <a:r>
              <a:rPr altLang="en-US" lang="zh-CN"/>
              <a:t>先进复合材料应用</a:t>
            </a:r>
            <a:endParaRPr altLang="en-US" lang="zh-CN"/>
          </a:p>
        </p:txBody>
      </p:sp>
      <p:sp>
        <p:nvSpPr>
          <p:cNvPr id="1049160"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2"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64"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6"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68"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70"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72"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74"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76"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技术挑战：实现复合材料的低成本、高效制造和质量控制，确保其可靠性和安全性。</a:t>
            </a:r>
            <a:endParaRPr altLang="en-US" dirty="0" sz="2400" lang="zh-CN">
              <a:latin typeface="+mn-ea"/>
              <a:ea typeface="+mn-ea"/>
            </a:endParaRPr>
          </a:p>
        </p:txBody>
      </p:sp>
      <p:sp>
        <p:nvSpPr>
          <p:cNvPr id="1049178"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未来展望：随着技术的不断进步，复合材料在航空航天领域的应用将更加广泛，为新一代飞行器的创新发展提供更多可能性。</a:t>
            </a:r>
            <a:endParaRPr altLang="en-US" dirty="0" sz="2400" lang="zh-CN">
              <a:latin typeface="+mn-ea"/>
              <a:ea typeface="+mn-ea"/>
            </a:endParaRPr>
          </a:p>
        </p:txBody>
      </p:sp>
      <p:sp>
        <p:nvSpPr>
          <p:cNvPr id="1049180"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简介：先进复合材料在飞行器制造中具有轻质、高强度、抗腐蚀等优点，是新一代飞行器发展的重要趋势。</a:t>
            </a:r>
            <a:endParaRPr altLang="en-US" dirty="0" sz="2400" lang="zh-CN">
              <a:latin typeface="+mn-ea"/>
              <a:ea typeface="+mn-ea"/>
            </a:endParaRPr>
          </a:p>
        </p:txBody>
      </p:sp>
      <p:sp>
        <p:nvSpPr>
          <p:cNvPr id="1049182"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应用领域：机身、机翼、发动机部件等关键部位，提高飞行器的性能和安全性。</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16" name="标题 1"/>
          <p:cNvSpPr>
            <a:spLocks noGrp="1"/>
          </p:cNvSpPr>
          <p:nvPr>
            <p:ph type="title" idx="2"/>
          </p:nvPr>
        </p:nvSpPr>
        <p:spPr/>
        <p:txBody>
          <a:bodyPr/>
          <a:p>
            <a:r>
              <a:rPr altLang="en-US" lang="zh-CN"/>
              <a:t>智能化飞行控制系统</a:t>
            </a:r>
            <a:endParaRPr altLang="en-US" lang="zh-CN"/>
          </a:p>
        </p:txBody>
      </p:sp>
      <p:sp>
        <p:nvSpPr>
          <p:cNvPr id="1049218"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4" name="文本框 27"/>
          <p:cNvSpPr txBox="1"/>
          <p:nvPr>
            <p:custDataLst>
              <p:tags r:id="rId4"/>
            </p:custDataLst>
          </p:nvPr>
        </p:nvSpPr>
        <p:spPr>
          <a:xfrm>
            <a:off x="2095000" y="4204799"/>
            <a:ext cx="8300931" cy="76101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应用场景：智能化飞行控制系统可应用于商业航空、无人机、航空物流等领域，提高飞行器的安全性能、降低运营成本，为航空业的发展带来新的机遇。</a:t>
            </a:r>
            <a:endParaRPr altLang="zh-CN" dirty="0" lang="en-US">
              <a:solidFill>
                <a:schemeClr val="dk1">
                  <a:lumMod val="80000"/>
                  <a:lumOff val="20000"/>
                </a:schemeClr>
              </a:solidFill>
              <a:latin typeface="+mn-ea"/>
              <a:sym typeface="+mn-ea"/>
            </a:endParaRPr>
          </a:p>
        </p:txBody>
      </p:sp>
      <p:sp>
        <p:nvSpPr>
          <p:cNvPr id="1049226"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2" name="文本框 56"/>
          <p:cNvSpPr txBox="1"/>
          <p:nvPr>
            <p:custDataLst>
              <p:tags r:id="rId8"/>
            </p:custDataLst>
          </p:nvPr>
        </p:nvSpPr>
        <p:spPr>
          <a:xfrm>
            <a:off x="2095000" y="1634841"/>
            <a:ext cx="8300931" cy="761013"/>
          </a:xfrm>
          <a:prstGeom prst="rect"/>
          <a:noFill/>
        </p:spPr>
        <p:txBody>
          <a:bodyPr anchor="ctr" anchorCtr="0" bIns="107950" rtlCol="0" tIns="0" wrap="square">
            <a:normAutofit fontScale="90000" lnSpcReduction="20000"/>
          </a:bodyPr>
          <a:p>
            <a:pPr>
              <a:lnSpc>
                <a:spcPct val="150000"/>
              </a:lnSpc>
            </a:pPr>
            <a:r>
              <a:rPr altLang="en-US" dirty="0" lang="zh-CN">
                <a:solidFill>
                  <a:schemeClr val="dk1">
                    <a:lumMod val="80000"/>
                    <a:lumOff val="20000"/>
                  </a:schemeClr>
                </a:solidFill>
                <a:latin typeface="+mn-ea"/>
                <a:sym typeface="+mn-ea"/>
              </a:rPr>
              <a:t>简介：智能化飞行控制系统是2024年新一代飞行器的发展趋势之一，通过先进的传感器、算法和人工智能技术，实现自主导航、避障、决策等功能，提高飞行安全性和效率。</a:t>
            </a:r>
            <a:endParaRPr altLang="en-US" dirty="0" lang="zh-CN">
              <a:solidFill>
                <a:schemeClr val="dk1">
                  <a:lumMod val="80000"/>
                  <a:lumOff val="20000"/>
                </a:schemeClr>
              </a:solidFill>
              <a:latin typeface="+mn-ea"/>
              <a:sym typeface="+mn-ea"/>
            </a:endParaRPr>
          </a:p>
        </p:txBody>
      </p:sp>
      <p:sp>
        <p:nvSpPr>
          <p:cNvPr id="1049234"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0" name="文本框 8"/>
          <p:cNvSpPr txBox="1"/>
          <p:nvPr>
            <p:custDataLst>
              <p:tags r:id="rId12"/>
            </p:custDataLst>
          </p:nvPr>
        </p:nvSpPr>
        <p:spPr>
          <a:xfrm>
            <a:off x="2095000" y="2923690"/>
            <a:ext cx="8300931" cy="76101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技术特点：智能化飞行控制系统采用了多传感器融合、机器学习、深度学习等技术，能够自主感知、理解和决策，实现高度自主的飞行控制。</a:t>
            </a:r>
            <a:endParaRPr altLang="en-US" dirty="0" lang="zh-CN">
              <a:solidFill>
                <a:schemeClr val="dk1">
                  <a:lumMod val="80000"/>
                  <a:lumOff val="20000"/>
                </a:schemeClr>
              </a:solidFill>
              <a:latin typeface="+mn-ea"/>
              <a:sym typeface="+mn-ea"/>
            </a:endParaRPr>
          </a:p>
        </p:txBody>
      </p:sp>
      <p:sp>
        <p:nvSpPr>
          <p:cNvPr id="1049242"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8" name="文本框 12"/>
          <p:cNvSpPr txBox="1"/>
          <p:nvPr>
            <p:custDataLst>
              <p:tags r:id="rId16"/>
            </p:custDataLst>
          </p:nvPr>
        </p:nvSpPr>
        <p:spPr>
          <a:xfrm>
            <a:off x="2095000" y="5485907"/>
            <a:ext cx="8300931" cy="76101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未来展望：随着人工智能技术的不断发展，智能化飞行控制系统将进一步完善和优化，提高飞行器的自主性和智能化水平，为航空业的发展注入新的活力。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2" name="标题 1"/>
          <p:cNvSpPr>
            <a:spLocks noGrp="1"/>
          </p:cNvSpPr>
          <p:nvPr>
            <p:ph type="title" idx="2"/>
          </p:nvPr>
        </p:nvSpPr>
        <p:spPr/>
        <p:txBody>
          <a:bodyPr/>
          <a:p>
            <a:r>
              <a:rPr altLang="en-US" lang="zh-CN"/>
              <a:t>绿色环保技术</a:t>
            </a:r>
            <a:endParaRPr altLang="en-US" lang="zh-CN"/>
          </a:p>
        </p:txBody>
      </p:sp>
      <p:sp>
        <p:nvSpPr>
          <p:cNvPr id="1049284"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86"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88"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高效能燃料：使用更环保的燃料，降低碳排放</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90"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92"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94"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轻量化设计：采用新型材料，减少飞行器重量，降低能耗</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96"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98"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00"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节能技术：优化飞行器气动性能，提高飞行效率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02"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04"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06" name="TextBox 2"/>
          <p:cNvSpPr txBox="1"/>
          <p:nvPr>
            <p:custDataLst>
              <p:tags r:id="rId12"/>
            </p:custDataLst>
          </p:nvPr>
        </p:nvSpPr>
        <p:spPr>
          <a:xfrm>
            <a:off x="9144725" y="3137487"/>
            <a:ext cx="2279040" cy="1840306"/>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回收再利用：实现飞行器的部分或全部回收再利用，降低资源消耗和环境污染</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0"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342" name="标题 3"/>
          <p:cNvSpPr>
            <a:spLocks noGrp="1"/>
          </p:cNvSpPr>
          <p:nvPr>
            <p:ph type="title" idx="1"/>
            <p:custDataLst>
              <p:tags r:id="rId2"/>
            </p:custDataLst>
          </p:nvPr>
        </p:nvSpPr>
        <p:spPr/>
        <p:txBody>
          <a:bodyPr/>
          <a:p>
            <a:r>
              <a:rPr altLang="en-US" lang="zh-CN"/>
              <a:t>航空与航天工程的技术挑战</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6" name="标题 1"/>
          <p:cNvSpPr>
            <a:spLocks noGrp="1"/>
          </p:cNvSpPr>
          <p:nvPr>
            <p:ph type="title" idx="2"/>
          </p:nvPr>
        </p:nvSpPr>
        <p:spPr/>
        <p:txBody>
          <a:bodyPr/>
          <a:p>
            <a:r>
              <a:rPr altLang="en-US" lang="zh-CN"/>
              <a:t>高温高压环境下的材料问题</a:t>
            </a:r>
            <a:endParaRPr altLang="en-US" lang="zh-CN"/>
          </a:p>
        </p:txBody>
      </p:sp>
      <p:sp>
        <p:nvSpPr>
          <p:cNvPr id="1049378"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0"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2"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航空航天器在高速飞行时，会面临极高的温度和压力，对材料的要求极高。</a:t>
            </a:r>
            <a:endParaRPr altLang="en-US" dirty="0" sz="2000" lang="zh-CN" spc="150">
              <a:solidFill>
                <a:schemeClr val="tx1">
                  <a:lumMod val="85000"/>
                  <a:lumOff val="15000"/>
                </a:schemeClr>
              </a:solidFill>
              <a:latin typeface="+mn-ea"/>
              <a:sym typeface="+mn-ea"/>
            </a:endParaRPr>
          </a:p>
        </p:txBody>
      </p:sp>
      <p:sp>
        <p:nvSpPr>
          <p:cNvPr id="1049384"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6"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8"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目前的高温材料技术尚未完全满足航空航天器的需求，需要进一步研究和开发。</a:t>
            </a:r>
            <a:endParaRPr altLang="en-US" dirty="0" sz="2000" lang="zh-CN" spc="150">
              <a:solidFill>
                <a:schemeClr val="tx1">
                  <a:lumMod val="85000"/>
                  <a:lumOff val="15000"/>
                </a:schemeClr>
              </a:solidFill>
              <a:latin typeface="+mn-ea"/>
              <a:sym typeface="+mn-ea"/>
            </a:endParaRPr>
          </a:p>
        </p:txBody>
      </p:sp>
      <p:sp>
        <p:nvSpPr>
          <p:cNvPr id="1049390"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2"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4"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材料在高温高压环境下的性能稳定性和可靠性是航空航天工程中的重要问题。</a:t>
            </a:r>
            <a:endParaRPr altLang="en-US" dirty="0" sz="2000" lang="zh-CN" spc="150">
              <a:solidFill>
                <a:schemeClr val="tx1">
                  <a:lumMod val="85000"/>
                  <a:lumOff val="15000"/>
                </a:schemeClr>
              </a:solidFill>
              <a:latin typeface="+mn-ea"/>
              <a:sym typeface="+mn-ea"/>
            </a:endParaRPr>
          </a:p>
        </p:txBody>
      </p:sp>
      <p:sp>
        <p:nvSpPr>
          <p:cNvPr id="1049396"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8"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解决高温高压环境下的材料问题，是航空航天工程迈向2024年新一代飞行器的重要技术挑战之一。</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34" name="标题 1"/>
          <p:cNvSpPr>
            <a:spLocks noGrp="1"/>
          </p:cNvSpPr>
          <p:nvPr>
            <p:ph type="title" idx="2"/>
          </p:nvPr>
        </p:nvSpPr>
        <p:spPr/>
        <p:txBody>
          <a:bodyPr/>
          <a:p>
            <a:r>
              <a:rPr altLang="en-US" lang="zh-CN"/>
              <a:t>飞行器的安全可靠性问题</a:t>
            </a:r>
            <a:endParaRPr altLang="en-US" lang="zh-CN"/>
          </a:p>
        </p:txBody>
      </p:sp>
      <p:sp>
        <p:nvSpPr>
          <p:cNvPr id="1049436"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6"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技术挑战：确保飞行器的安全性和可靠性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解决方案：采用先进技术和严格的质量控制</a:t>
            </a:r>
            <a:endParaRPr dirty="0" sz="2000" err="1">
              <a:solidFill>
                <a:schemeClr val="tx1">
                  <a:lumMod val="75000"/>
                  <a:lumOff val="25000"/>
                </a:schemeClr>
              </a:solidFill>
              <a:latin typeface="+mn-ea"/>
              <a:ea typeface="+mn-ea"/>
              <a:cs typeface="+mn-ea"/>
              <a:sym typeface="+mn-lt"/>
            </a:endParaRPr>
          </a:p>
        </p:txBody>
      </p:sp>
      <p:sp>
        <p:nvSpPr>
          <p:cNvPr id="1049456"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62"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4"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6"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8"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0"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未来展望：通过持续创新和技术升级提高飞行器的安全可靠性</a:t>
            </a:r>
            <a:endParaRPr dirty="0" sz="2000" err="1">
              <a:solidFill>
                <a:schemeClr val="tx1">
                  <a:lumMod val="75000"/>
                  <a:lumOff val="25000"/>
                </a:schemeClr>
              </a:solidFill>
              <a:latin typeface="+mn-ea"/>
              <a:ea typeface="+mn-ea"/>
              <a:cs typeface="+mn-ea"/>
              <a:sym typeface="+mn-lt"/>
            </a:endParaRPr>
          </a:p>
        </p:txBody>
      </p:sp>
      <p:sp>
        <p:nvSpPr>
          <p:cNvPr id="10494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关键因素：材料、设计、制造、维护和人员培训</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08" name="标题 1"/>
          <p:cNvSpPr>
            <a:spLocks noGrp="1"/>
          </p:cNvSpPr>
          <p:nvPr>
            <p:ph type="title" idx="2"/>
          </p:nvPr>
        </p:nvSpPr>
        <p:spPr/>
        <p:txBody>
          <a:bodyPr/>
          <a:p>
            <a:r>
              <a:rPr altLang="en-US" lang="zh-CN"/>
              <a:t>飞行器的经济性问题</a:t>
            </a:r>
            <a:endParaRPr altLang="en-US" lang="zh-CN"/>
          </a:p>
        </p:txBody>
      </p:sp>
      <p:sp>
        <p:nvSpPr>
          <p:cNvPr id="1049510"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12"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14"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16"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18"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20"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22"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24"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26"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燃料效率：传统航空燃料的高消耗和高碳排放对环境的影响，需要提高燃料效率和减少碳排放</a:t>
            </a:r>
            <a:endParaRPr altLang="en-US" dirty="0" sz="2400" lang="zh-CN">
              <a:latin typeface="+mn-ea"/>
              <a:ea typeface="+mn-ea"/>
            </a:endParaRPr>
          </a:p>
        </p:txBody>
      </p:sp>
      <p:sp>
        <p:nvSpPr>
          <p:cNvPr id="1049528"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安全问题：新技术在飞行器上的应用可能带来新的安全问题，需要加强安全监管和保障措施</a:t>
            </a:r>
            <a:endParaRPr altLang="en-US" dirty="0" sz="2400" lang="zh-CN">
              <a:latin typeface="+mn-ea"/>
              <a:ea typeface="+mn-ea"/>
            </a:endParaRPr>
          </a:p>
        </p:txBody>
      </p:sp>
      <p:sp>
        <p:nvSpPr>
          <p:cNvPr id="1049530"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研发成本高：新一代飞行器的技术复杂，需要大量研发资源和资金投入</a:t>
            </a:r>
            <a:endParaRPr altLang="en-US" dirty="0" sz="2400" lang="zh-CN">
              <a:latin typeface="+mn-ea"/>
              <a:ea typeface="+mn-ea"/>
            </a:endParaRPr>
          </a:p>
        </p:txBody>
      </p:sp>
      <p:sp>
        <p:nvSpPr>
          <p:cNvPr id="1049532"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运营成本高：新型飞行器的运行和维护成本也相对较高，可能影响其市场竞争力</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6" name="标题 1"/>
          <p:cNvSpPr>
            <a:spLocks noGrp="1"/>
          </p:cNvSpPr>
          <p:nvPr>
            <p:ph type="title" idx="2"/>
          </p:nvPr>
        </p:nvSpPr>
        <p:spPr/>
        <p:txBody>
          <a:bodyPr/>
          <a:p>
            <a:r>
              <a:rPr altLang="en-US" lang="zh-CN"/>
              <a:t>航空与航天工程的法规和标准</a:t>
            </a:r>
            <a:endParaRPr altLang="en-US" lang="zh-CN"/>
          </a:p>
        </p:txBody>
      </p:sp>
      <p:sp>
        <p:nvSpPr>
          <p:cNvPr id="1049568"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0"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2"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4"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6"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航空和航天工程的设计和制造标准</a:t>
            </a:r>
            <a:endParaRPr altLang="en-US" sz="1400" lang="zh-CN" spc="150">
              <a:solidFill>
                <a:schemeClr val="tx1"/>
              </a:solidFill>
              <a:effectLst/>
              <a:latin typeface="+mn-ea"/>
              <a:sym typeface="+mn-ea"/>
            </a:endParaRPr>
          </a:p>
        </p:txBody>
      </p:sp>
      <p:sp>
        <p:nvSpPr>
          <p:cNvPr id="1049578"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国际航空和航天法规的制定和实施</a:t>
            </a:r>
            <a:endParaRPr altLang="en-US" dirty="0" sz="1400" lang="zh-CN" spc="150">
              <a:solidFill>
                <a:schemeClr val="tx1"/>
              </a:solidFill>
              <a:effectLst/>
              <a:latin typeface="+mn-ea"/>
              <a:sym typeface="+mn-ea"/>
            </a:endParaRPr>
          </a:p>
        </p:txBody>
      </p:sp>
      <p:sp>
        <p:nvSpPr>
          <p:cNvPr id="1049580"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航空和航天工程的安全标准和规范</a:t>
            </a:r>
            <a:endParaRPr altLang="en-US" sz="1400" lang="zh-CN" spc="150">
              <a:solidFill>
                <a:schemeClr val="tx1"/>
              </a:solidFill>
              <a:effectLst/>
              <a:latin typeface="+mn-ea"/>
              <a:sym typeface="+mn-ea"/>
            </a:endParaRPr>
          </a:p>
        </p:txBody>
      </p:sp>
      <p:sp>
        <p:nvSpPr>
          <p:cNvPr id="1049582"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航空和航天工程的环保要求和标准</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16" name="文本占位符 1"/>
          <p:cNvSpPr>
            <a:spLocks noGrp="1"/>
          </p:cNvSpPr>
          <p:nvPr>
            <p:ph type="body" idx="2"/>
            <p:custDataLst>
              <p:tags r:id="rId1"/>
            </p:custDataLst>
          </p:nvPr>
        </p:nvSpPr>
        <p:spPr/>
        <p:txBody>
          <a:bodyPr/>
          <a:p>
            <a:r>
              <a:rPr altLang="en-US" lang="zh-CN"/>
              <a:t>Part Four</a:t>
            </a:r>
            <a:endParaRPr altLang="en-US" lang="zh-CN"/>
          </a:p>
        </p:txBody>
      </p:sp>
      <p:sp>
        <p:nvSpPr>
          <p:cNvPr id="1049618" name="标题 3"/>
          <p:cNvSpPr>
            <a:spLocks noGrp="1"/>
          </p:cNvSpPr>
          <p:nvPr>
            <p:ph type="title" idx="1"/>
            <p:custDataLst>
              <p:tags r:id="rId2"/>
            </p:custDataLst>
          </p:nvPr>
        </p:nvSpPr>
        <p:spPr/>
        <p:txBody>
          <a:bodyPr/>
          <a:p>
            <a:r>
              <a:rPr altLang="en-US" lang="zh-CN"/>
              <a:t>航空与航天工程的未来发展前景</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52" name="标题 1"/>
          <p:cNvSpPr>
            <a:spLocks noGrp="1"/>
          </p:cNvSpPr>
          <p:nvPr>
            <p:ph type="title" idx="2"/>
          </p:nvPr>
        </p:nvSpPr>
        <p:spPr/>
        <p:txBody>
          <a:bodyPr/>
          <a:p>
            <a:r>
              <a:rPr altLang="en-US" lang="zh-CN"/>
              <a:t>航空运输市场的需求和发展趋势</a:t>
            </a:r>
            <a:endParaRPr altLang="en-US" lang="zh-CN"/>
          </a:p>
        </p:txBody>
      </p:sp>
      <p:sp>
        <p:nvSpPr>
          <p:cNvPr id="1049654"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6"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8"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文本框 27"/>
          <p:cNvSpPr txBox="1"/>
          <p:nvPr>
            <p:custDataLst>
              <p:tags r:id="rId4"/>
            </p:custDataLst>
          </p:nvPr>
        </p:nvSpPr>
        <p:spPr>
          <a:xfrm>
            <a:off x="2095000" y="4204799"/>
            <a:ext cx="8300931" cy="76101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航空运输市场技术创新：随着航空技术的不断进步，如无人机、电动飞机等新型飞行器将逐渐进入航空运输市场，为市场发展注入新的活力。</a:t>
            </a:r>
            <a:endParaRPr altLang="zh-CN" dirty="0" lang="en-US">
              <a:solidFill>
                <a:schemeClr val="dk1">
                  <a:lumMod val="80000"/>
                  <a:lumOff val="20000"/>
                </a:schemeClr>
              </a:solidFill>
              <a:latin typeface="+mn-ea"/>
              <a:sym typeface="+mn-ea"/>
            </a:endParaRPr>
          </a:p>
        </p:txBody>
      </p:sp>
      <p:sp>
        <p:nvSpPr>
          <p:cNvPr id="1049662"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6"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8" name="文本框 56"/>
          <p:cNvSpPr txBox="1"/>
          <p:nvPr>
            <p:custDataLst>
              <p:tags r:id="rId8"/>
            </p:custDataLst>
          </p:nvPr>
        </p:nvSpPr>
        <p:spPr>
          <a:xfrm>
            <a:off x="2095000" y="1634841"/>
            <a:ext cx="8300931" cy="76101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航空运输市场需求增长：随着全球经济的复苏，航空运输市场将迎来更广阔的发展空间，包括国际和国内航线。</a:t>
            </a:r>
            <a:endParaRPr altLang="en-US" dirty="0" lang="zh-CN">
              <a:solidFill>
                <a:schemeClr val="dk1">
                  <a:lumMod val="80000"/>
                  <a:lumOff val="20000"/>
                </a:schemeClr>
              </a:solidFill>
              <a:latin typeface="+mn-ea"/>
              <a:sym typeface="+mn-ea"/>
            </a:endParaRPr>
          </a:p>
        </p:txBody>
      </p:sp>
      <p:sp>
        <p:nvSpPr>
          <p:cNvPr id="1049670"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文本框 8"/>
          <p:cNvSpPr txBox="1"/>
          <p:nvPr>
            <p:custDataLst>
              <p:tags r:id="rId12"/>
            </p:custDataLst>
          </p:nvPr>
        </p:nvSpPr>
        <p:spPr>
          <a:xfrm>
            <a:off x="2095000" y="2923690"/>
            <a:ext cx="8300931" cy="76101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航空运输市场结构变化：未来航空运输市场将呈现多元化、个性化的发展趋势，短途运输、支线航空等细分市场将得到更多关注。</a:t>
            </a:r>
            <a:endParaRPr altLang="en-US" dirty="0" lang="zh-CN">
              <a:solidFill>
                <a:schemeClr val="dk1">
                  <a:lumMod val="80000"/>
                  <a:lumOff val="20000"/>
                </a:schemeClr>
              </a:solidFill>
              <a:latin typeface="+mn-ea"/>
              <a:sym typeface="+mn-ea"/>
            </a:endParaRPr>
          </a:p>
        </p:txBody>
      </p:sp>
      <p:sp>
        <p:nvSpPr>
          <p:cNvPr id="1049678"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文本框 12"/>
          <p:cNvSpPr txBox="1"/>
          <p:nvPr>
            <p:custDataLst>
              <p:tags r:id="rId16"/>
            </p:custDataLst>
          </p:nvPr>
        </p:nvSpPr>
        <p:spPr>
          <a:xfrm>
            <a:off x="2095000" y="5485907"/>
            <a:ext cx="8300931" cy="76101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航空运输市场环保要求：随着全球环保意识的提高，航空运输市场将面临更严格的环保要求，绿色、低碳、可持续发展将成为行业发展的重要方向。</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18" name="标题 1"/>
          <p:cNvSpPr>
            <a:spLocks noGrp="1"/>
          </p:cNvSpPr>
          <p:nvPr>
            <p:ph type="title" idx="2"/>
          </p:nvPr>
        </p:nvSpPr>
        <p:spPr/>
        <p:txBody>
          <a:bodyPr/>
          <a:p>
            <a:r>
              <a:rPr altLang="en-US" lang="zh-CN"/>
              <a:t>航天工程的发展方向和未来计划</a:t>
            </a:r>
            <a:endParaRPr altLang="en-US" lang="zh-CN"/>
          </a:p>
        </p:txBody>
      </p:sp>
      <p:sp>
        <p:nvSpPr>
          <p:cNvPr id="1049720"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2"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4"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载人登月：实现人类第二次登月，建立月球基地</a:t>
            </a:r>
            <a:endParaRPr altLang="en-US" dirty="0" sz="2000" lang="zh-CN" spc="150">
              <a:solidFill>
                <a:schemeClr val="tx1">
                  <a:lumMod val="85000"/>
                  <a:lumOff val="15000"/>
                </a:schemeClr>
              </a:solidFill>
              <a:latin typeface="+mn-ea"/>
              <a:sym typeface="+mn-ea"/>
            </a:endParaRPr>
          </a:p>
        </p:txBody>
      </p:sp>
      <p:sp>
        <p:nvSpPr>
          <p:cNvPr id="1049726"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0"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火星探索：开展火星探测、取样和科学研究</a:t>
            </a:r>
            <a:endParaRPr altLang="en-US" dirty="0" sz="2000" lang="zh-CN" spc="150">
              <a:solidFill>
                <a:schemeClr val="tx1">
                  <a:lumMod val="85000"/>
                  <a:lumOff val="15000"/>
                </a:schemeClr>
              </a:solidFill>
              <a:latin typeface="+mn-ea"/>
              <a:sym typeface="+mn-ea"/>
            </a:endParaRPr>
          </a:p>
        </p:txBody>
      </p:sp>
      <p:sp>
        <p:nvSpPr>
          <p:cNvPr id="1049732"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4"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6"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小行星采矿：开发小行星资源，为太空探索提供支持</a:t>
            </a:r>
            <a:endParaRPr altLang="en-US" dirty="0" sz="2000" lang="zh-CN" spc="150">
              <a:solidFill>
                <a:schemeClr val="tx1">
                  <a:lumMod val="85000"/>
                  <a:lumOff val="15000"/>
                </a:schemeClr>
              </a:solidFill>
              <a:latin typeface="+mn-ea"/>
              <a:sym typeface="+mn-ea"/>
            </a:endParaRPr>
          </a:p>
        </p:txBody>
      </p:sp>
      <p:sp>
        <p:nvSpPr>
          <p:cNvPr id="1049738"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0"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2"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太空旅游：实现商业化太空旅游，让更多人体验太空生活</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76" name="标题 1"/>
          <p:cNvSpPr>
            <a:spLocks noGrp="1"/>
          </p:cNvSpPr>
          <p:nvPr>
            <p:ph type="title" idx="2"/>
          </p:nvPr>
        </p:nvSpPr>
        <p:spPr/>
        <p:txBody>
          <a:bodyPr/>
          <a:p>
            <a:r>
              <a:rPr altLang="en-US" lang="zh-CN"/>
              <a:t>航空与航天工程的融合发展</a:t>
            </a:r>
            <a:endParaRPr altLang="en-US" lang="zh-CN"/>
          </a:p>
        </p:txBody>
      </p:sp>
      <p:sp>
        <p:nvSpPr>
          <p:cNvPr id="1049778"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0"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航空与航天工程将进一步融合，实现更高效、更安全、更环保的飞行。</a:t>
            </a:r>
            <a:endParaRPr altLang="en-US" dirty="0" sz="2000" lang="zh-CN" spc="150">
              <a:solidFill>
                <a:schemeClr val="tx1">
                  <a:lumMod val="75000"/>
                  <a:lumOff val="25000"/>
                </a:schemeClr>
              </a:solidFill>
              <a:latin typeface="+mn-ea"/>
              <a:sym typeface="+mn-ea"/>
            </a:endParaRPr>
          </a:p>
        </p:txBody>
      </p:sp>
      <p:sp>
        <p:nvSpPr>
          <p:cNvPr id="1049782"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84"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6"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未来将出现更多跨界合作，推动航空与航天技术的创新发展。</a:t>
            </a:r>
            <a:endParaRPr altLang="en-US" dirty="0" sz="2000" lang="zh-CN" spc="150">
              <a:solidFill>
                <a:schemeClr val="tx1">
                  <a:lumMod val="75000"/>
                  <a:lumOff val="25000"/>
                </a:schemeClr>
              </a:solidFill>
              <a:latin typeface="+mn-ea"/>
              <a:sym typeface="+mn-ea"/>
            </a:endParaRPr>
          </a:p>
        </p:txBody>
      </p:sp>
      <p:sp>
        <p:nvSpPr>
          <p:cNvPr id="1049788"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0"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2"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航空与航天工程将更加注重智能化、自主化技术的研发和应用。</a:t>
            </a:r>
            <a:endParaRPr altLang="en-US" dirty="0" sz="2000" lang="zh-CN" spc="150">
              <a:solidFill>
                <a:schemeClr val="tx1">
                  <a:lumMod val="75000"/>
                  <a:lumOff val="25000"/>
                </a:schemeClr>
              </a:solidFill>
              <a:latin typeface="+mn-ea"/>
              <a:sym typeface="+mn-ea"/>
            </a:endParaRPr>
          </a:p>
        </p:txBody>
      </p:sp>
      <p:sp>
        <p:nvSpPr>
          <p:cNvPr id="1049794"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6"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8"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可持续发展将成为航空与航天工程的重要发展方向，推动绿色航空和航天技术的研发和应用。</a:t>
            </a:r>
            <a:endParaRPr altLang="en-US" dirty="0" sz="2000" lang="zh-CN" spc="150">
              <a:solidFill>
                <a:schemeClr val="tx1">
                  <a:lumMod val="75000"/>
                  <a:lumOff val="25000"/>
                </a:schemeClr>
              </a:solidFill>
              <a:latin typeface="+mn-ea"/>
              <a:sym typeface="+mn-ea"/>
            </a:endParaRPr>
          </a:p>
        </p:txBody>
      </p:sp>
      <p:sp>
        <p:nvSpPr>
          <p:cNvPr id="1049800"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34" name="标题 1"/>
          <p:cNvSpPr>
            <a:spLocks noGrp="1"/>
          </p:cNvSpPr>
          <p:nvPr>
            <p:ph type="title" idx="2"/>
          </p:nvPr>
        </p:nvSpPr>
        <p:spPr/>
        <p:txBody>
          <a:bodyPr/>
          <a:p>
            <a:r>
              <a:rPr altLang="en-US" lang="zh-CN"/>
              <a:t>航空与航天工程对人类社会的影响和贡献</a:t>
            </a:r>
            <a:endParaRPr altLang="en-US" lang="zh-CN"/>
          </a:p>
        </p:txBody>
      </p:sp>
      <p:sp>
        <p:nvSpPr>
          <p:cNvPr id="1049836"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38"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40"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促进科技发展：航空与航天工程的发展推动了新材料、新能源、通信等领域的科技进步。</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42"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44"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46" name="TextBox 2"/>
          <p:cNvSpPr txBox="1"/>
          <p:nvPr>
            <p:custDataLst>
              <p:tags r:id="rId6"/>
            </p:custDataLst>
          </p:nvPr>
        </p:nvSpPr>
        <p:spPr>
          <a:xfrm>
            <a:off x="3561372" y="3137487"/>
            <a:ext cx="2279040" cy="1840306"/>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提升国家实力：航空与航天技术是衡量一个国家综合实力的重要指标，也是国家安全的重要保障。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48"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0"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2" name="TextBox 2"/>
          <p:cNvSpPr txBox="1"/>
          <p:nvPr>
            <p:custDataLst>
              <p:tags r:id="rId9"/>
            </p:custDataLst>
          </p:nvPr>
        </p:nvSpPr>
        <p:spPr>
          <a:xfrm>
            <a:off x="6356237" y="3137487"/>
            <a:ext cx="2279040" cy="1840306"/>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拓展人类活动范围：航空与航天工程的发展让人类能够更深入地探索宇宙，扩大人类的活动范围。</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54"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6"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8" name="TextBox 2"/>
          <p:cNvSpPr txBox="1"/>
          <p:nvPr>
            <p:custDataLst>
              <p:tags r:id="rId12"/>
            </p:custDataLst>
          </p:nvPr>
        </p:nvSpPr>
        <p:spPr>
          <a:xfrm>
            <a:off x="9144725" y="3137487"/>
            <a:ext cx="2279040" cy="1840306"/>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促进经济发展：航空与航天产业的发展带动了相关产业链的发展，创造了大量的就业机会和经济效益。</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92" name="标题 2"/>
          <p:cNvSpPr>
            <a:spLocks noGrp="1"/>
          </p:cNvSpPr>
          <p:nvPr>
            <p:ph type="title" idx="8"/>
            <p:custDataLst>
              <p:tags r:id="rId1"/>
            </p:custDataLst>
          </p:nvPr>
        </p:nvSpPr>
        <p:spPr/>
        <p:txBody>
          <a:bodyPr/>
          <a:p>
            <a:r>
              <a:rPr altLang="en-US" lang="zh-CN"/>
              <a:t>THANKS</a:t>
            </a:r>
            <a:endParaRPr altLang="en-US" lang="zh-CN"/>
          </a:p>
        </p:txBody>
      </p:sp>
      <p:sp>
        <p:nvSpPr>
          <p:cNvPr id="1049894" name="文本占位符 3"/>
          <p:cNvSpPr>
            <a:spLocks noGrp="1"/>
          </p:cNvSpPr>
          <p:nvPr>
            <p:ph type="body" idx="4"/>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4*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4*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4*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4*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4*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4*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4*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4*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4*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4*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4*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4*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4*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SLIDE_ID" val="custom20230917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0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06.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33.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88.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43.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2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298.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2024-01-06T09:22:48Z</dcterms:created>
  <dcterms:modified xsi:type="dcterms:W3CDTF">2024-01-06T09:22:48Z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d39c8cbce01f4e719df350933d82d946_21</vt:lpwstr>
  </property>
</Properties>
</file>