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69" r:id="rId1"/>
    <p:sldMasterId id="2147484606" r:id="rId2"/>
  </p:sldMasterIdLst>
  <p:notesMasterIdLst>
    <p:notesMasterId r:id="rId3"/>
  </p:notesMasterIdLst>
  <p:sldIdLst>
    <p:sldId id="700" r:id="rId4"/>
    <p:sldId id="704" r:id="rId5"/>
    <p:sldId id="707" r:id="rId6"/>
    <p:sldId id="710" r:id="rId7"/>
    <p:sldId id="716" r:id="rId9"/>
    <p:sldId id="719" r:id="rId10"/>
    <p:sldId id="722" r:id="rId11"/>
    <p:sldId id="725" r:id="rId12"/>
    <p:sldId id="731" r:id="rId14"/>
    <p:sldId id="734" r:id="rId15"/>
    <p:sldId id="737" r:id="rId16"/>
    <p:sldId id="740" r:id="rId17"/>
    <p:sldId id="743" r:id="rId18"/>
    <p:sldId id="749" r:id="rId20"/>
    <p:sldId id="752" r:id="rId21"/>
    <p:sldId id="755" r:id="rId22"/>
    <p:sldId id="758" r:id="rId23"/>
    <p:sldId id="761" r:id="rId24"/>
    <p:sldId id="767" r:id="rId26"/>
    <p:sldId id="770" r:id="rId27"/>
    <p:sldId id="773" r:id="rId28"/>
    <p:sldId id="776" r:id="rId29"/>
    <p:sldId id="779" r:id="rId30"/>
    <p:sldId id="785" r:id="rId32"/>
    <p:sldId id="788" r:id="rId33"/>
    <p:sldId id="791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70" r:id="rId1"/>
    <p:sldLayoutId id="2147484571" r:id="rId2"/>
    <p:sldLayoutId id="2147484572" r:id="rId3"/>
    <p:sldLayoutId id="2147484573" r:id="rId4"/>
    <p:sldLayoutId id="2147484574" r:id="rId5"/>
    <p:sldLayoutId id="2147484575" r:id="rId6"/>
    <p:sldLayoutId id="2147484576" r:id="rId7"/>
    <p:sldLayoutId id="2147484577" r:id="rId8"/>
    <p:sldLayoutId id="2147484578" r:id="rId9"/>
    <p:sldLayoutId id="2147484579" r:id="rId10"/>
    <p:sldLayoutId id="21474845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07" r:id="rId1"/>
    <p:sldLayoutId id="2147484608" r:id="rId2"/>
    <p:sldLayoutId id="2147484609" r:id="rId3"/>
    <p:sldLayoutId id="2147484610" r:id="rId4"/>
    <p:sldLayoutId id="2147484611" r:id="rId5"/>
    <p:sldLayoutId id="2147484612" r:id="rId6"/>
    <p:sldLayoutId id="2147484613" r:id="rId7"/>
    <p:sldLayoutId id="2147484614" r:id="rId8"/>
    <p:sldLayoutId id="2147484615" r:id="rId9"/>
    <p:sldLayoutId id="2147484616" r:id="rId10"/>
    <p:sldLayoutId id="21474846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tags" Target="../tags/tag143.xml"/><Relationship Id="rId22" Type="http://schemas.openxmlformats.org/officeDocument/2006/relationships/tags" Target="../tags/tag144.xml"/><Relationship Id="rId23" Type="http://schemas.openxmlformats.org/officeDocument/2006/relationships/tags" Target="../tags/tag145.xml"/><Relationship Id="rId24" Type="http://schemas.openxmlformats.org/officeDocument/2006/relationships/tags" Target="../tags/tag146.xml"/><Relationship Id="rId25" Type="http://schemas.openxmlformats.org/officeDocument/2006/relationships/tags" Target="../tags/tag147.xml"/><Relationship Id="rId26" Type="http://schemas.openxmlformats.org/officeDocument/2006/relationships/tags" Target="../tags/tag148.xml"/><Relationship Id="rId27" Type="http://schemas.openxmlformats.org/officeDocument/2006/relationships/tags" Target="../tags/tag149.xml"/><Relationship Id="rId28" Type="http://schemas.openxmlformats.org/officeDocument/2006/relationships/tags" Target="../tags/tag150.xml"/><Relationship Id="rId29" Type="http://schemas.openxmlformats.org/officeDocument/2006/relationships/tags" Target="../tags/tag151.xml"/><Relationship Id="rId30" Type="http://schemas.openxmlformats.org/officeDocument/2006/relationships/tags" Target="../tags/tag152.xml"/><Relationship Id="rId31" Type="http://schemas.openxmlformats.org/officeDocument/2006/relationships/tags" Target="../tags/tag153.xml"/><Relationship Id="rId32" Type="http://schemas.openxmlformats.org/officeDocument/2006/relationships/tags" Target="../tags/tag154.xml"/><Relationship Id="rId33" Type="http://schemas.openxmlformats.org/officeDocument/2006/relationships/tags" Target="../tags/tag155.xml"/><Relationship Id="rId34" Type="http://schemas.openxmlformats.org/officeDocument/2006/relationships/tags" Target="../tags/tag156.xml"/><Relationship Id="rId35" Type="http://schemas.openxmlformats.org/officeDocument/2006/relationships/tags" Target="../tags/tag157.xml"/><Relationship Id="rId36" Type="http://schemas.openxmlformats.org/officeDocument/2006/relationships/tags" Target="../tags/tag158.xml"/><Relationship Id="rId37" Type="http://schemas.openxmlformats.org/officeDocument/2006/relationships/tags" Target="../tags/tag159.xml"/><Relationship Id="rId38" Type="http://schemas.openxmlformats.org/officeDocument/2006/relationships/tags" Target="../tags/tag160.xml"/><Relationship Id="rId39" Type="http://schemas.openxmlformats.org/officeDocument/2006/relationships/tags" Target="../tags/tag161.xml"/><Relationship Id="rId40" Type="http://schemas.openxmlformats.org/officeDocument/2006/relationships/tags" Target="../tags/tag162.xml"/><Relationship Id="rId4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tags" Target="../tags/tag267.xml"/><Relationship Id="rId22" Type="http://schemas.openxmlformats.org/officeDocument/2006/relationships/tags" Target="../tags/tag268.xml"/><Relationship Id="rId23" Type="http://schemas.openxmlformats.org/officeDocument/2006/relationships/tags" Target="../tags/tag269.xml"/><Relationship Id="rId24" Type="http://schemas.openxmlformats.org/officeDocument/2006/relationships/tags" Target="../tags/tag270.xml"/><Relationship Id="rId25" Type="http://schemas.openxmlformats.org/officeDocument/2006/relationships/tags" Target="../tags/tag271.xml"/><Relationship Id="rId26" Type="http://schemas.openxmlformats.org/officeDocument/2006/relationships/tags" Target="../tags/tag272.xml"/><Relationship Id="rId27" Type="http://schemas.openxmlformats.org/officeDocument/2006/relationships/tags" Target="../tags/tag273.xml"/><Relationship Id="rId28" Type="http://schemas.openxmlformats.org/officeDocument/2006/relationships/tags" Target="../tags/tag274.xml"/><Relationship Id="rId29" Type="http://schemas.openxmlformats.org/officeDocument/2006/relationships/tags" Target="../tags/tag275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葡萄酒行业工作总结与展望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葡萄酒行业概述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葡萄酒行业的工作内容与成果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葡萄酒行业的挑战与机遇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葡萄酒行业的未来展望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葡萄酒行业概述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04" name="圆角矩形 26"/>
          <p:cNvSpPr/>
          <p:nvPr>
            <p:custDataLst>
              <p:tags r:id="rId1"/>
            </p:custDataLst>
          </p:nvPr>
        </p:nvSpPr>
        <p:spPr>
          <a:xfrm>
            <a:off x="16622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6" name="圆角矩形 28"/>
          <p:cNvSpPr/>
          <p:nvPr>
            <p:custDataLst>
              <p:tags r:id="rId2"/>
            </p:custDataLst>
          </p:nvPr>
        </p:nvSpPr>
        <p:spPr>
          <a:xfrm>
            <a:off x="16661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08" name="圆角矩形 29"/>
          <p:cNvSpPr/>
          <p:nvPr>
            <p:custDataLst>
              <p:tags r:id="rId3"/>
            </p:custDataLst>
          </p:nvPr>
        </p:nvSpPr>
        <p:spPr>
          <a:xfrm>
            <a:off x="63785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0" name="文本框 31"/>
          <p:cNvSpPr txBox="1"/>
          <p:nvPr>
            <p:custDataLst>
              <p:tags r:id="rId4"/>
            </p:custDataLst>
          </p:nvPr>
        </p:nvSpPr>
        <p:spPr>
          <a:xfrm>
            <a:off x="19689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行业定义：葡萄酒行业是指以葡萄为原料，经过发酵、陈酿等工艺生产出葡萄酒，并进行销售、推广等活动的行业。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32"/>
          <p:cNvSpPr/>
          <p:nvPr>
            <p:custDataLst>
              <p:tags r:id="rId5"/>
            </p:custDataLst>
          </p:nvPr>
        </p:nvSpPr>
        <p:spPr>
          <a:xfrm>
            <a:off x="63831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4" name="文本框 34"/>
          <p:cNvSpPr txBox="1"/>
          <p:nvPr>
            <p:custDataLst>
              <p:tags r:id="rId6"/>
            </p:custDataLst>
          </p:nvPr>
        </p:nvSpPr>
        <p:spPr>
          <a:xfrm>
            <a:off x="6686693" y="1982567"/>
            <a:ext cx="3536970" cy="3849925"/>
          </a:xfrm>
          <a:prstGeom prst="rect"/>
          <a:noFill/>
        </p:spPr>
        <p:txBody>
          <a:bodyPr anchor="t" anchorCtr="0" rtlCol="0" wrap="square">
            <a:normAutofit fontScale="95833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发展历程：葡萄酒行业经历了数千年的发展历程，从最初的简单酿造到现在的工业化生产，经历了不断的改进和创新。同时，随着消费者对健康、品质和口感的要求不断提高，葡萄酒行业也在不断发展和壮大。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895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全球葡萄酒市场规模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5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未来市场预测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5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国内葡萄酒市场规模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6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市场规模增长趋势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主要参与者与竞争格局</a:t>
            </a:r>
            <a:endParaRPr altLang="en-US" lang="zh-CN"/>
          </a:p>
        </p:txBody>
      </p:sp>
      <p:sp>
        <p:nvSpPr>
          <p:cNvPr id="1049000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06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主要参与者：葡萄酒生产商、进口商、分销商、零售商等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08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1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016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18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02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24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30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03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36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42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04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48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竞争格局：葡萄酒行业市场集中度较高，主要生产商占据市场份额较大，竞争激烈  主要参与者与竞争格局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54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主要参与者与竞争格局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56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主要参与者：葡萄酒生产商、进口商、分销商、零售商等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58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60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竞争格局：葡萄酒行业市场集中度较高，主要生产商占据市场份额较大，竞争激烈  主要参与者与竞争格局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62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主要参与者与竞争格局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64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主要参与者：葡萄酒生产商、进口商、分销商、零售商等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66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68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竞争格局：葡萄酒行业市场集中度较高，主要生产商占据市场份额较大，竞争激烈  主要参与者与竞争格局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70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主要参与者与竞争格局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72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主要参与者：葡萄酒生产商、进口商、分销商、零售商等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74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76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竞争格局：葡萄酒行业市场集中度较高，主要生产商占据市场份额较大，竞争激烈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78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葡萄酒行业的工作内容与成果</a:t>
            </a:r>
            <a:endParaRPr altLang="en-US" lang="zh-CN"/>
          </a:p>
        </p:txBody>
      </p:sp>
      <p:sp>
        <p:nvSpPr>
          <p:cNvPr id="104911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种植与酿造技术研发</a:t>
            </a:r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种植技术：研究葡萄品种、种植环境、种植技术等，提高葡萄品质和产量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酿造技术：研究葡萄酒酿造工艺、设备和技术，提高葡萄酒品质和口感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技术研发成果：成功研发出多项种植和酿造技术，并应用于实际生产中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技术研发展望：未来将继续加大技术研发力度，推动葡萄酒行业的技术创新和发展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品牌建设与市场营销策略</a:t>
            </a:r>
            <a:endParaRPr altLang="en-US" lang="zh-CN"/>
          </a:p>
        </p:txBody>
      </p:sp>
      <p:sp>
        <p:nvSpPr>
          <p:cNvPr id="104920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1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品牌建设：通过品牌定位、品牌形象塑造、品牌传播等手段提升品牌知名度和美誉度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市场营销策略：制定适合目标市场的营销策略，包括产品定价、渠道选择、促销活动等，以实现销售目标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品牌建设与市场营销策略的结合：将品牌建设与市场营销策略相结合，提升品牌价值和市场份额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成功案例分析：分析葡萄酒行业成功品牌的建设与市场营销策略，为其他品牌提供借鉴和参考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产业链整合与优化</a:t>
            </a:r>
            <a:endParaRPr altLang="en-US" lang="zh-CN"/>
          </a:p>
        </p:txBody>
      </p:sp>
      <p:sp>
        <p:nvSpPr>
          <p:cNvPr id="104926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产业链协同：加强各环节合作，实现资源共享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7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市场营销：品牌推广，拓展销售渠道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葡萄酒酿造：技术创新，提高生产效率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8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葡萄种植：提高产量与质量，降低成本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文化推广与教育普及</a:t>
            </a:r>
            <a:endParaRPr altLang="en-US" lang="zh-CN"/>
          </a:p>
        </p:txBody>
      </p:sp>
      <p:sp>
        <p:nvSpPr>
          <p:cNvPr id="10493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文化推广：通过各种渠道宣传葡萄酒文化，提高消费者对葡萄酒的认知度和兴趣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教育普及：开展葡萄酒知识培训课程，提高从业人员的专业素养和技能水平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文化交流：组织葡萄酒文化交流活动，促进国内外葡萄酒文化的交流与合作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社会责任：积极履行社会责任，关注环保、公益等方面的问题，推动葡萄酒行业的可持续发展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葡萄酒行业的挑战与机遇</a:t>
            </a:r>
            <a:endParaRPr altLang="en-US" lang="zh-CN"/>
          </a:p>
        </p:txBody>
      </p:sp>
      <p:sp>
        <p:nvSpPr>
          <p:cNvPr id="104938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市场竞争激烈与价格战问题</a:t>
            </a:r>
            <a:endParaRPr altLang="en-US" lang="zh-CN"/>
          </a:p>
        </p:txBody>
      </p:sp>
      <p:sp>
        <p:nvSpPr>
          <p:cNvPr id="1049438" name="矩形: 圆角 1"/>
          <p:cNvSpPr/>
          <p:nvPr>
            <p:custDataLst>
              <p:tags r:id="rId1"/>
            </p:custDataLst>
          </p:nvPr>
        </p:nvSpPr>
        <p:spPr>
          <a:xfrm>
            <a:off x="838200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4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244681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42" name="标题"/>
          <p:cNvSpPr txBox="1"/>
          <p:nvPr>
            <p:custDataLst>
              <p:tags r:id="rId3"/>
            </p:custDataLst>
          </p:nvPr>
        </p:nvSpPr>
        <p:spPr>
          <a:xfrm>
            <a:off x="958055" y="240666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44" name="正文"/>
          <p:cNvSpPr txBox="1"/>
          <p:nvPr>
            <p:custDataLst>
              <p:tags r:id="rId4"/>
            </p:custDataLst>
          </p:nvPr>
        </p:nvSpPr>
        <p:spPr>
          <a:xfrm>
            <a:off x="2334866" y="231540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市场竞争激烈：葡萄酒行业面临国内外众多品牌的竞争，品牌竞争激烈，市场份额争夺激烈。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446" name="矩形: 圆角 19"/>
          <p:cNvSpPr/>
          <p:nvPr>
            <p:custDataLst>
              <p:tags r:id="rId5"/>
            </p:custDataLst>
          </p:nvPr>
        </p:nvSpPr>
        <p:spPr>
          <a:xfrm>
            <a:off x="6159274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4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244559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50" name="标题"/>
          <p:cNvSpPr txBox="1"/>
          <p:nvPr>
            <p:custDataLst>
              <p:tags r:id="rId7"/>
            </p:custDataLst>
          </p:nvPr>
        </p:nvSpPr>
        <p:spPr>
          <a:xfrm>
            <a:off x="6273045" y="240605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52" name="正文"/>
          <p:cNvSpPr txBox="1"/>
          <p:nvPr>
            <p:custDataLst>
              <p:tags r:id="rId8"/>
            </p:custDataLst>
          </p:nvPr>
        </p:nvSpPr>
        <p:spPr>
          <a:xfrm>
            <a:off x="7650464" y="231661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价格战问题：为了争夺市场份额，一些葡萄酒品牌采取价格战策略，导致行业价格混乱，影响行业健康发展。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454" name="矩形: 圆角 28"/>
          <p:cNvSpPr/>
          <p:nvPr>
            <p:custDataLst>
              <p:tags r:id="rId9"/>
            </p:custDataLst>
          </p:nvPr>
        </p:nvSpPr>
        <p:spPr>
          <a:xfrm>
            <a:off x="838200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5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402135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58" name="标题"/>
          <p:cNvSpPr txBox="1"/>
          <p:nvPr>
            <p:custDataLst>
              <p:tags r:id="rId11"/>
            </p:custDataLst>
          </p:nvPr>
        </p:nvSpPr>
        <p:spPr>
          <a:xfrm>
            <a:off x="958055" y="3981202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60" name="正文"/>
          <p:cNvSpPr txBox="1"/>
          <p:nvPr>
            <p:custDataLst>
              <p:tags r:id="rId12"/>
            </p:custDataLst>
          </p:nvPr>
        </p:nvSpPr>
        <p:spPr>
          <a:xfrm>
            <a:off x="2334866" y="388994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品牌建设与差异化：面对市场竞争和价格战问题，葡萄酒企业需要加强品牌建设，提高品牌知名度和美誉度，同时通过产品差异化、营销差异化等方式避免直接价格竞争。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462" name="矩形: 圆角 24"/>
          <p:cNvSpPr/>
          <p:nvPr>
            <p:custDataLst>
              <p:tags r:id="rId13"/>
            </p:custDataLst>
          </p:nvPr>
        </p:nvSpPr>
        <p:spPr>
          <a:xfrm>
            <a:off x="6159274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6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402014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66" name="标题"/>
          <p:cNvSpPr txBox="1"/>
          <p:nvPr>
            <p:custDataLst>
              <p:tags r:id="rId15"/>
            </p:custDataLst>
          </p:nvPr>
        </p:nvSpPr>
        <p:spPr>
          <a:xfrm>
            <a:off x="6273045" y="397998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68" name="正文"/>
          <p:cNvSpPr txBox="1"/>
          <p:nvPr>
            <p:custDataLst>
              <p:tags r:id="rId16"/>
            </p:custDataLst>
          </p:nvPr>
        </p:nvSpPr>
        <p:spPr>
          <a:xfrm>
            <a:off x="7650464" y="389055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行业整合与合作：为了应对市场竞争和价格战问题，葡萄酒行业需要加强整合与合作，通过资源共享、优势互补等方式提高行业整体竞争力，实现共赢发展。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消费者需求多样化与个性化趋势</a:t>
            </a:r>
            <a:endParaRPr altLang="en-US" lang="zh-CN"/>
          </a:p>
        </p:txBody>
      </p:sp>
      <p:sp>
        <p:nvSpPr>
          <p:cNvPr id="10495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消费者对葡萄酒的搭配和饮用方式有更多个性化的需求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消费者对葡萄酒的口味、风格和品质要求越来越高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消费者更加注重葡萄酒的品牌、产地和年份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消费者对葡萄酒的环保、健康和可持续发展等方面的关注度不断提高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环保要求提高与可持续发展挑战</a:t>
            </a:r>
            <a:endParaRPr altLang="en-US" lang="zh-CN"/>
          </a:p>
        </p:txBody>
      </p:sp>
      <p:sp>
        <p:nvSpPr>
          <p:cNvPr id="104957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环保要求提高：随着全球环保意识的提高，葡萄酒行业面临着越来越严格的环保要求，需要采取更加环保的生产方式和原材料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可持续发展挑战：为了实现可持续发展，葡萄酒行业需要采取更加环保、可持续的生产方式，同时还需要关注资源利用、能源消耗等方面的问题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应对措施：葡萄酒行业需要加强环保意识，采取更加环保的生产方式和原材料，同时还需要加强技术创新，提高生产效率和质量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未来展望：随着环保意识的不断提高和技术的不断创新，葡萄酒行业将会迎来更加广阔的发展空间和机遇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新兴市场拓展与国际化机遇</a:t>
            </a:r>
            <a:endParaRPr altLang="en-US" lang="zh-CN"/>
          </a:p>
        </p:txBody>
      </p:sp>
      <p:sp>
        <p:nvSpPr>
          <p:cNvPr id="10496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新兴市场拓展：开拓亚洲、非洲等新兴葡萄酒市场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产业链整合与优化：加强产业链上下游的协同与合作，提高整体竞争力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品牌建设与推广：提升中国葡萄酒品牌的知名度和影响力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国际化机遇：加强与国际葡萄酒行业的交流与合作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葡萄酒行业的未来展望</a:t>
            </a:r>
            <a:endParaRPr altLang="en-US" lang="zh-CN"/>
          </a:p>
        </p:txBody>
      </p:sp>
      <p:sp>
        <p:nvSpPr>
          <p:cNvPr id="104969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技术创新推动产业升级</a:t>
            </a:r>
            <a:endParaRPr altLang="en-US" lang="zh-CN"/>
          </a:p>
        </p:txBody>
      </p:sp>
      <p:sp>
        <p:nvSpPr>
          <p:cNvPr id="10497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人工智能和大数据在葡萄酒行业的应用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新型包装和物流技术的创新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消费者需求变化推动产品创新和品质提升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可持续种植和环保生产技术的推广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品牌建设与文化推广成为核心竞争力</a:t>
            </a:r>
            <a:endParaRPr altLang="en-US" lang="zh-CN"/>
          </a:p>
        </p:txBody>
      </p:sp>
      <p:sp>
        <p:nvSpPr>
          <p:cNvPr id="10498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品牌建设：提升葡萄酒品牌知名度和美誉度，增强消费者对品牌的信任和忠诚度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文化推广：通过举办品鉴会、文化讲座等活动，传播葡萄酒文化，提高消费者对葡萄酒的认知和兴趣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多元化发展：拓展葡萄酒产品线，开发适合不同消费者需求的产品，提高市场占有率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绿色环保：采用环保生产方式，推广有机葡萄酒，倡导绿色消费，提高企业社会责任感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产业链整合与协同发展成为新常态</a:t>
            </a:r>
            <a:endParaRPr altLang="en-US" lang="zh-CN"/>
          </a:p>
        </p:txBody>
      </p:sp>
      <p:sp>
        <p:nvSpPr>
          <p:cNvPr id="104987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7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产业链整合：葡萄酒行业上下游企业之间的合作与整合，形成更加紧密的产业链关系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协同发展：葡萄酒企业与其他相关产业之间的协同发展，共同推动葡萄酒行业的进步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新常态：产业链整合与协同发展将成为葡萄酒行业未来的新常态，推动行业持续健康发展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挑战与机遇：产业链整合与协同发展带来的挑战和机遇，需要企业加强合作与创新，实现共赢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国际化拓展与合作成为新方向</a:t>
            </a:r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拓展国际市场：加强与海外葡萄酒产区的合作与交流，推动葡萄酒行业的全球化发展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合作共赢：与国际葡萄酒企业建立战略合作关系，共同研发新产品，提高产品质量和市场竞争力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文化交流：加强葡萄酒文化交流，推动中外文化融合，提高中国葡萄酒品牌的国际知名度和影响力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人才培养：加强葡萄酒专业人才的培养和引进，为行业的可持续发展提供强有力的人才保障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4997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对葡萄酒行业工作的总结评价</a:t>
            </a:r>
            <a:endParaRPr altLang="en-US" lang="zh-CN"/>
          </a:p>
        </p:txBody>
      </p:sp>
      <p:sp>
        <p:nvSpPr>
          <p:cNvPr id="10500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行业存在的问题和挑战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行业概况和发展趋势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葡萄酒市场现状和竞争格局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未来发展的机遇和前景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0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提升产品质量和品牌形象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加强市场营销和推广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拓展国际市场和加强国际合作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推动产业升级和转型发展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5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2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1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2023-12-17T08:49:19Z</dcterms:created>
  <dcterms:modified xsi:type="dcterms:W3CDTF">2023-12-17T08:49:19Z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e32d1ea0e63e420cbe4b35d9c389421f_21</vt:lpwstr>
  </property>
</Properties>
</file>