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012" r:id="rId1"/>
    <p:sldMasterId id="2147490049" r:id="rId2"/>
  </p:sldMasterIdLst>
  <p:notesMasterIdLst>
    <p:notesMasterId r:id="rId3"/>
  </p:notesMasterIdLst>
  <p:sldIdLst>
    <p:sldId id="2977" r:id="rId4"/>
    <p:sldId id="2981" r:id="rId5"/>
    <p:sldId id="2985" r:id="rId6"/>
    <p:sldId id="2988" r:id="rId7"/>
    <p:sldId id="2991" r:id="rId8"/>
    <p:sldId id="2994" r:id="rId9"/>
    <p:sldId id="2997" r:id="rId10"/>
    <p:sldId id="3000" r:id="rId11"/>
    <p:sldId id="3003" r:id="rId12"/>
    <p:sldId id="3006" r:id="rId13"/>
    <p:sldId id="3009" r:id="rId14"/>
    <p:sldId id="3012" r:id="rId15"/>
    <p:sldId id="3015" r:id="rId16"/>
    <p:sldId id="3018" r:id="rId17"/>
    <p:sldId id="3021" r:id="rId1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13" r:id="rId1"/>
    <p:sldLayoutId id="2147490014" r:id="rId2"/>
    <p:sldLayoutId id="2147490015" r:id="rId3"/>
    <p:sldLayoutId id="2147490016" r:id="rId4"/>
    <p:sldLayoutId id="2147490017" r:id="rId5"/>
    <p:sldLayoutId id="2147490018" r:id="rId6"/>
    <p:sldLayoutId id="2147490019" r:id="rId7"/>
    <p:sldLayoutId id="2147490020" r:id="rId8"/>
    <p:sldLayoutId id="2147490021" r:id="rId9"/>
    <p:sldLayoutId id="2147490022" r:id="rId10"/>
    <p:sldLayoutId id="21474900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50" r:id="rId1"/>
    <p:sldLayoutId id="2147490051" r:id="rId2"/>
    <p:sldLayoutId id="2147490052" r:id="rId3"/>
    <p:sldLayoutId id="2147490053" r:id="rId4"/>
    <p:sldLayoutId id="2147490054" r:id="rId5"/>
    <p:sldLayoutId id="2147490055" r:id="rId6"/>
    <p:sldLayoutId id="2147490056" r:id="rId7"/>
    <p:sldLayoutId id="2147490057" r:id="rId8"/>
    <p:sldLayoutId id="2147490058" r:id="rId9"/>
    <p:sldLayoutId id="2147490059" r:id="rId10"/>
    <p:sldLayoutId id="214749006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tags" Target="../tags/tag74.xml"/><Relationship Id="rId3" Type="http://schemas.openxmlformats.org/officeDocument/2006/relationships/tags" Target="../tags/tag7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tags" Target="../tags/tag164.xml"/><Relationship Id="rId22" Type="http://schemas.openxmlformats.org/officeDocument/2006/relationships/tags" Target="../tags/tag165.xml"/><Relationship Id="rId23" Type="http://schemas.openxmlformats.org/officeDocument/2006/relationships/tags" Target="../tags/tag166.xml"/><Relationship Id="rId24" Type="http://schemas.openxmlformats.org/officeDocument/2006/relationships/tags" Target="../tags/tag167.xml"/><Relationship Id="rId25" Type="http://schemas.openxmlformats.org/officeDocument/2006/relationships/tags" Target="../tags/tag168.xml"/><Relationship Id="rId26" Type="http://schemas.openxmlformats.org/officeDocument/2006/relationships/tags" Target="../tags/tag169.xml"/><Relationship Id="rId27" Type="http://schemas.openxmlformats.org/officeDocument/2006/relationships/tags" Target="../tags/tag170.xml"/><Relationship Id="rId28" Type="http://schemas.openxmlformats.org/officeDocument/2006/relationships/tags" Target="../tags/tag171.xml"/><Relationship Id="rId29" Type="http://schemas.openxmlformats.org/officeDocument/2006/relationships/tags" Target="../tags/tag17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小学生音乐教育创新实践案例分析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1855788" y="3979545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2031683" y="5106438"/>
            <a:ext cx="2477770" cy="1336677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此处添加标题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2031683" y="4114800"/>
            <a:ext cx="2477770" cy="893213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4737418" y="3979545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4914582" y="5110883"/>
            <a:ext cx="2477135" cy="1336677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此处添加标题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4920933" y="4114800"/>
            <a:ext cx="2454514" cy="893213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7619683" y="3979545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7796213" y="5110883"/>
            <a:ext cx="2477770" cy="1336677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此处添加标题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7796212" y="4114800"/>
            <a:ext cx="2477770" cy="893213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音乐教育创新实践案例概述</a:t>
            </a:r>
            <a:endParaRPr altLang="en-US" dirty="0" lang="zh-CN"/>
          </a:p>
        </p:txBody>
      </p:sp>
      <p:sp>
        <p:nvSpPr>
          <p:cNvPr id="10488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案例背景</a:t>
            </a:r>
            <a:endParaRPr altLang="en-US" lang="zh-CN"/>
          </a:p>
        </p:txBody>
      </p:sp>
      <p:sp>
        <p:nvSpPr>
          <p:cNvPr id="10488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3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3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当前音乐教育存在的问题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4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4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创新实践案例的提出背景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4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案例实施的重要性和必要性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5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5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案例实施的环境和条件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案例目标</a:t>
            </a:r>
            <a:endParaRPr altLang="en-US" lang="zh-CN"/>
          </a:p>
        </p:txBody>
      </p:sp>
      <p:sp>
        <p:nvSpPr>
          <p:cNvPr id="10488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提升小学生的音乐素养和审美能力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培养小学生的创造力和想象力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促进小学生的全面发展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探索音乐教育的新模式和方法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案例实施过程</a:t>
            </a:r>
            <a:endParaRPr altLang="en-US" lang="zh-CN"/>
          </a:p>
        </p:txBody>
      </p:sp>
      <p:sp>
        <p:nvSpPr>
          <p:cNvPr id="104895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确定创新实践案例的目标和意义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实施创新实践并不断调整优化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组织相关人员和资源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音乐教育创新实践案例分析</a:t>
            </a:r>
            <a:endParaRPr altLang="en-US" dirty="0" lang="zh-CN"/>
          </a:p>
        </p:txBody>
      </p:sp>
      <p:sp>
        <p:nvSpPr>
          <p:cNvPr id="1049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创新点分析</a:t>
            </a:r>
            <a:endParaRPr altLang="en-US" lang="zh-CN"/>
          </a:p>
        </p:txBody>
      </p:sp>
      <p:sp>
        <p:nvSpPr>
          <p:cNvPr id="104905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创新教学方法：采用游戏化、互动式教学方式，激发学生学习兴趣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创新教学资源：利用现代科技手段，如音乐软件、乐器App等，丰富教学内容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创新评价方式：采用多元评价方式，注重过程评价和学生自我评价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创新合作模式：加强学校与家庭、社区的合作，共同推进音乐教育的发展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实施效果分析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提高了学生的音乐兴趣和参与度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增强了教师的教育教学能力和创新意识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促进了音乐与其他学科的融合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培养了学生的创新思维和实践能力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案例反思与改进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案例实施过程中的不足与问题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案例对其他音乐教育实践的启示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未来音乐教育创新实践的方向与展望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改进方案与实施效果预测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音乐教育创新实践案例总结</a:t>
            </a:r>
            <a:endParaRPr altLang="en-US" dirty="0" lang="zh-CN"/>
          </a:p>
        </p:txBody>
      </p:sp>
      <p:sp>
        <p:nvSpPr>
          <p:cNvPr id="10492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案例成功因素</a:t>
            </a:r>
            <a:endParaRPr altLang="en-US" lang="zh-CN"/>
          </a:p>
        </p:txBody>
      </p:sp>
      <p:sp>
        <p:nvSpPr>
          <p:cNvPr id="104929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创新教学方法：采用新颖、有趣的教学方式，激发学生的学习兴趣和创造力。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多元化教学手段：结合多种音乐元素和工具，丰富学生的感官体验，提高教学效果。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注重学生个体差异：针对不同学生的特点和需求，制定个性化的教学方案，促进学生的个性化发展。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良好的师生互动：建立和谐的师生关系，鼓励学生积极参与教学过程，提高学生的学习积极性和主动性。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案例推广价值</a:t>
            </a:r>
            <a:endParaRPr altLang="en-US" lang="zh-CN"/>
          </a:p>
        </p:txBody>
      </p:sp>
      <p:sp>
        <p:nvSpPr>
          <p:cNvPr id="104935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创新性：案例中所采用的音乐教育方法和手段具有创新性，能够激发小学生的音乐兴趣和创造力。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可复制性：案例具有可复制性，可以在其他学校或地区推广，为小学生音乐教育提供新的思路和方法。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实用性：案例中所采用的音乐教育内容和方法符合小学生的身心发展特点，具有很强的实用性。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可持续性：案例中所采用的音乐教育方法和手段具有可持续性，可以在长期内持续发挥作用，提高小学生的音乐素养和综合素质。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未来音乐教育发展趋势</a:t>
            </a:r>
            <a:endParaRPr altLang="en-US" lang="zh-CN"/>
          </a:p>
        </p:txBody>
      </p:sp>
      <p:sp>
        <p:nvSpPr>
          <p:cNvPr id="104941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音乐教育将更加注重创新实践，鼓励学生发挥创造力。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音乐教育将更加注重国际交流，借鉴全球先进的教育理念和教学方法。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音乐教育将更加注重技术应用，利用科技手段提升教学质量。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音乐教育将更加注重跨学科融合，与其他领域相互借鉴。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a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a"/>
  <p:tag name="KSO_WM_UNIT_INDEX" val="1_1_2"/>
  <p:tag name="KSO_WM_UNIT_ISCONTENTSTITLE" val="0"/>
  <p:tag name="KSO_WM_UNIT_ISNUMDGMTITLE" val="0"/>
  <p:tag name="KSO_WM_UNIT_NOCLEAR" val="0"/>
  <p:tag name="KSO_WM_UNIT_VALUE" val="27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a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a"/>
  <p:tag name="KSO_WM_UNIT_INDEX" val="1_2_2"/>
  <p:tag name="KSO_WM_UNIT_ISCONTENTSTITLE" val="0"/>
  <p:tag name="KSO_WM_UNIT_ISNUMDGMTITLE" val="0"/>
  <p:tag name="KSO_WM_UNIT_NOCLEAR" val="0"/>
  <p:tag name="KSO_WM_UNIT_VALUE" val="27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a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a"/>
  <p:tag name="KSO_WM_UNIT_INDEX" val="1_3_2"/>
  <p:tag name="KSO_WM_UNIT_ISCONTENTSTITLE" val="0"/>
  <p:tag name="KSO_WM_UNIT_ISNUMDGMTITLE" val="0"/>
  <p:tag name="KSO_WM_UNIT_NOCLEAR" val="0"/>
  <p:tag name="KSO_WM_UNIT_VALUE" val="27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3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SLIDE_ID" val="custom20230995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5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2024-01-05T11:25:23Z</dcterms:created>
  <dcterms:modified xsi:type="dcterms:W3CDTF">2024-01-05T11:25:23Z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cfcca9fd64054372985ad03ac81a2102_21</vt:lpwstr>
  </property>
</Properties>
</file>