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61" r:id="rId1"/>
    <p:sldMasterId id="2147488298" r:id="rId2"/>
  </p:sldMasterIdLst>
  <p:notesMasterIdLst>
    <p:notesMasterId r:id="rId3"/>
  </p:notesMasterIdLst>
  <p:sldIdLst>
    <p:sldId id="2459" r:id="rId4"/>
    <p:sldId id="2464" r:id="rId5"/>
    <p:sldId id="2468" r:id="rId6"/>
    <p:sldId id="2471" r:id="rId7"/>
    <p:sldId id="2477" r:id="rId9"/>
    <p:sldId id="2480" r:id="rId10"/>
    <p:sldId id="2483" r:id="rId11"/>
    <p:sldId id="2486" r:id="rId12"/>
    <p:sldId id="2492" r:id="rId14"/>
    <p:sldId id="2495" r:id="rId15"/>
    <p:sldId id="2498" r:id="rId16"/>
    <p:sldId id="2501" r:id="rId17"/>
    <p:sldId id="2507" r:id="rId19"/>
    <p:sldId id="2510" r:id="rId20"/>
    <p:sldId id="2513" r:id="rId21"/>
    <p:sldId id="2516" r:id="rId22"/>
    <p:sldId id="2522" r:id="rId24"/>
    <p:sldId id="2525" r:id="rId25"/>
    <p:sldId id="2528" r:id="rId26"/>
    <p:sldId id="2531" r:id="rId27"/>
    <p:sldId id="2537" r:id="rId29"/>
    <p:sldId id="2540" r:id="rId30"/>
    <p:sldId id="2543" r:id="rId31"/>
    <p:sldId id="2546" r:id="rId32"/>
    <p:sldId id="2552" r:id="rId34"/>
    <p:sldId id="2555" r:id="rId35"/>
    <p:sldId id="2558" r:id="rId36"/>
    <p:sldId id="256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62" r:id="rId1"/>
    <p:sldLayoutId id="2147488263" r:id="rId2"/>
    <p:sldLayoutId id="2147488264" r:id="rId3"/>
    <p:sldLayoutId id="2147488265" r:id="rId4"/>
    <p:sldLayoutId id="2147488266" r:id="rId5"/>
    <p:sldLayoutId id="2147488267" r:id="rId6"/>
    <p:sldLayoutId id="2147488268" r:id="rId7"/>
    <p:sldLayoutId id="2147488269" r:id="rId8"/>
    <p:sldLayoutId id="2147488270" r:id="rId9"/>
    <p:sldLayoutId id="2147488271" r:id="rId10"/>
    <p:sldLayoutId id="21474882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299" r:id="rId1"/>
    <p:sldLayoutId id="2147488300" r:id="rId2"/>
    <p:sldLayoutId id="2147488301" r:id="rId3"/>
    <p:sldLayoutId id="2147488302" r:id="rId4"/>
    <p:sldLayoutId id="2147488303" r:id="rId5"/>
    <p:sldLayoutId id="2147488304" r:id="rId6"/>
    <p:sldLayoutId id="2147488305" r:id="rId7"/>
    <p:sldLayoutId id="2147488306" r:id="rId8"/>
    <p:sldLayoutId id="2147488307" r:id="rId9"/>
    <p:sldLayoutId id="2147488308" r:id="rId10"/>
    <p:sldLayoutId id="21474883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tags" Target="../tags/tag310.xml"/><Relationship Id="rId27" Type="http://schemas.openxmlformats.org/officeDocument/2006/relationships/tags" Target="../tags/tag311.xml"/><Relationship Id="rId28" Type="http://schemas.openxmlformats.org/officeDocument/2006/relationships/tags" Target="../tags/tag312.xml"/><Relationship Id="rId29" Type="http://schemas.openxmlformats.org/officeDocument/2006/relationships/tags" Target="../tags/tag313.xml"/><Relationship Id="rId30" Type="http://schemas.openxmlformats.org/officeDocument/2006/relationships/tags" Target="../tags/tag314.xml"/><Relationship Id="rId31" Type="http://schemas.openxmlformats.org/officeDocument/2006/relationships/tags" Target="../tags/tag315.xml"/><Relationship Id="rId32" Type="http://schemas.openxmlformats.org/officeDocument/2006/relationships/tags" Target="../tags/tag316.xml"/><Relationship Id="rId3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构建有竞争优势的业务模式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优化业务模式的结构和流程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加强业务模式的创新和升级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提升业务模式的竞争力和可持续性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应对挑战和抓住机遇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明确业务模式的核心要素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明确业务模式的核心要素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确定目标市场和客户群体</a:t>
            </a:r>
            <a:endParaRPr altLang="en-US" lang="zh-CN"/>
          </a:p>
        </p:txBody>
      </p:sp>
      <p:sp>
        <p:nvSpPr>
          <p:cNvPr id="10489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目标市场：明确企业所面向的市场范围和特点，包括消费者群体、行业领域等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客户群体：确定企业所服务的客户群体，包括客户的需求、偏好、行为特征等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市场定位：根据目标市场和客户群体的特点，确定企业的市场定位，包括产品定位、品牌定位等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竞争分析：分析竞争对手的业务模式和市场定位，找出自身的优势和不足，制定相应的竞争策略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确定产品或服务定位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确定市场定位与竞争策略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确定目标客户群体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确定产品或服务特点与优势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确定产品或服务的定价策略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确定价值主张和竞争优势</a:t>
            </a:r>
            <a:endParaRPr altLang="en-US" lang="zh-CN"/>
          </a:p>
        </p:txBody>
      </p:sp>
      <p:sp>
        <p:nvSpPr>
          <p:cNvPr id="1049058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价值主张：明确产品或服务能够满足客户需求和期望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竞争优势：分析市场环境，找出自身优势，制定差异化战略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优化业务模式的结构和流程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优化价值链和价值网络</a:t>
            </a:r>
            <a:endParaRPr altLang="en-US" lang="zh-CN"/>
          </a:p>
        </p:txBody>
      </p:sp>
      <p:sp>
        <p:nvSpPr>
          <p:cNvPr id="1049172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74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78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优化价值链：明确价值链中的各个环节，找出瓶颈和低效环节，通过流程再造、技术创新等手段进行优化，提高整体效率和竞争力。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0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2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84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88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优化价值网络：构建合理的价值网络，包括供应商、渠道、客户等，加强各环节之间的协同和合作，实现资源共享和优势互补，提高整体效率和客户满意度。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0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2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94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98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价值链和价值网络的整合：将价值链和价值网络进行有效的整合，形成完整的业务模式，提高整体竞争力和盈利能力。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2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04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08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持续改进和创新：不断关注市场变化和客户需求，持续改进和创新业务模式，保持竞争优势和可持续发展。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提高运营效率和灵活性</a:t>
            </a:r>
            <a:endParaRPr altLang="en-US" lang="zh-CN"/>
          </a:p>
        </p:txBody>
      </p:sp>
      <p:sp>
        <p:nvSpPr>
          <p:cNvPr id="10492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优化流程：减少不必要的环节，提高工作效率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自动化和智能化：利用先进的技术手段，提高运营的自动化和智能化水平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资源整合：合理配置资源，提高资源利用效率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快速响应：建立快速响应机制，及时应对市场变化和客户需求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降低成本和风险</a:t>
            </a:r>
            <a:endParaRPr altLang="en-US" lang="zh-CN"/>
          </a:p>
        </p:txBody>
      </p:sp>
      <p:sp>
        <p:nvSpPr>
          <p:cNvPr id="10493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标准化操作：制定标准操作流程，降低操作风险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优化采购流程：通过集中采购、长期合作等方式降低采购成本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精简组织结构：减少中间环节，提高管理效率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强化风险管理：建立风险评估机制，及时发现并应对潜在风险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加强业务模式的创新和升级</a:t>
            </a:r>
            <a:endParaRPr altLang="en-US" dirty="0" lang="zh-CN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创新产品和服务模式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了解市场需求和趋势，针对性地开发新产品或服务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引入先进的技术和工具，提高产品或服务的品质和效率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创新营销模式，扩大产品或服务的市场份额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加强与合作伙伴的协作，共同推动产品或服务的升级和发展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创新营销和销售模式</a:t>
            </a:r>
            <a:endParaRPr altLang="en-US" lang="zh-CN"/>
          </a:p>
        </p:txBody>
      </p:sp>
      <p:sp>
        <p:nvSpPr>
          <p:cNvPr id="10494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营销策略：采用多元化的营销手段，如社交媒体、广告、公关等，提高品牌知名度和美誉度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销售模式：通过线上和线下渠道，如电商平台、实体店、代理商等，扩大销售渠道，提高销售额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客户服务：提供优质的客户服务，如售前咨询、售后服务等，提高客户满意度和忠诚度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数据分析：通过数据分析和挖掘，了解客户需求和行为习惯，为产品设计和营销策略提供有力支持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创新管理和组织模式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创新管理：建立创新机制，鼓励员工提出新想法和解决方案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组织模式：优化组织结构，提高决策效率和响应速度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人才培养：加强员工培训和人才引进，提高团队整体素质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合作伙伴关系：与合作伙伴建立紧密的合作关系，共同推动业务发展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提升业务模式的竞争力和可持续性</a:t>
            </a:r>
            <a:endParaRPr altLang="en-US" dirty="0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提高品牌影响力和市场份额</a:t>
            </a:r>
            <a:endParaRPr altLang="en-US" lang="zh-CN"/>
          </a:p>
        </p:txBody>
      </p:sp>
      <p:sp>
        <p:nvSpPr>
          <p:cNvPr id="10496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品牌定位：明确品牌的核心价值和目标受众，提升品牌认知度和美誉度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营销策略：制定有针对性的营销策略，包括广告、公关、促销等手段，提高品牌曝光度和知名度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产品质量：注重产品质量和用户体验，提高客户满意度和忠诚度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市场份额：通过拓展销售渠道、提高销售效率等方式，扩大市场份额和提高市场占有率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加强技术研发和创新能力</a:t>
            </a:r>
            <a:endParaRPr altLang="en-US" lang="zh-CN"/>
          </a:p>
        </p:txBody>
      </p:sp>
      <p:sp>
        <p:nvSpPr>
          <p:cNvPr id="10497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促进技术研发与业务模式融合：将技术研发成果应用于业务模式中，提升业务模式的效率和效益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培养技术研发和创新能力人才：加强人才培养和引进，为业务模式的竞争力和可持续性提供人才保障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提升技术研发能力：加大投入，加强研发团队建设，提高技术水平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增强创新能力：鼓励创新思维，推动业务模式创新，提高市场竞争力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建立良好的企业形象和社会责任</a:t>
            </a:r>
            <a:endParaRPr altLang="en-US" lang="zh-CN"/>
          </a:p>
        </p:txBody>
      </p:sp>
      <p:sp>
        <p:nvSpPr>
          <p:cNvPr id="10497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提升品牌形象：通过优质的产品和服务，树立企业形象，提高品牌知名度和美誉度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履行社会责任：关注环保、公益事业，积极履行企业社会责任，提升企业社会形象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营造企业文化：建立积极向上、富有特色的企业文化，增强员工的归属感和凝聚力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强化客户服务：提供优质、高效的客户服务，提高客户满意度和忠诚度，增强业务模式的可持续性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应对挑战和抓住机遇</a:t>
            </a:r>
            <a:endParaRPr altLang="en-US" dirty="0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应对市场变化和竞争压力</a:t>
            </a:r>
            <a:endParaRPr altLang="en-US" lang="zh-CN"/>
          </a:p>
        </p:txBody>
      </p:sp>
      <p:sp>
        <p:nvSpPr>
          <p:cNvPr id="10499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持续创新以保持竞争优势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快速响应市场需求变化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灵活调整业务模式和策略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建立强大的合作伙伴关系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抓住行业趋势和政策机遇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政策机遇：了解国家政策，利用政策优势，抓住发展机遇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了解行业趋势：关注市场动态，把握行业发展的方向和趋势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创新业务模式：根据行业趋势和政策机遇，创新业务模式，提高竞争力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持续改进：不断优化业务模式，适应市场变化，保持竞争优势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拓展国际市场和全球化发展</a:t>
            </a:r>
            <a:endParaRPr altLang="en-US" lang="zh-CN"/>
          </a:p>
        </p:txBody>
      </p:sp>
      <p:sp>
        <p:nvSpPr>
          <p:cNvPr id="1050026" name="任意多边形 12"/>
          <p:cNvSpPr/>
          <p:nvPr>
            <p:custDataLst>
              <p:tags r:id="rId1"/>
            </p:custDataLst>
          </p:nvPr>
        </p:nvSpPr>
        <p:spPr>
          <a:xfrm rot="2700000">
            <a:off x="4159556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28" name="标题"/>
          <p:cNvSpPr txBox="1"/>
          <p:nvPr>
            <p:custDataLst>
              <p:tags r:id="rId2"/>
            </p:custDataLst>
          </p:nvPr>
        </p:nvSpPr>
        <p:spPr>
          <a:xfrm>
            <a:off x="4601038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制定针对性的市场策略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30" name="文本框 25"/>
          <p:cNvSpPr txBox="1"/>
          <p:nvPr>
            <p:custDataLst>
              <p:tags r:id="rId3"/>
            </p:custDataLst>
          </p:nvPr>
        </p:nvSpPr>
        <p:spPr>
          <a:xfrm>
            <a:off x="4601038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32" name="任意多边形 22"/>
          <p:cNvSpPr/>
          <p:nvPr>
            <p:custDataLst>
              <p:tags r:id="rId4"/>
            </p:custDataLst>
          </p:nvPr>
        </p:nvSpPr>
        <p:spPr>
          <a:xfrm rot="2700000">
            <a:off x="1544572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34" name="标题"/>
          <p:cNvSpPr txBox="1"/>
          <p:nvPr>
            <p:custDataLst>
              <p:tags r:id="rId5"/>
            </p:custDataLst>
          </p:nvPr>
        </p:nvSpPr>
        <p:spPr>
          <a:xfrm>
            <a:off x="1986054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了解目标市场和客户需求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36" name="文本框 25"/>
          <p:cNvSpPr txBox="1"/>
          <p:nvPr>
            <p:custDataLst>
              <p:tags r:id="rId6"/>
            </p:custDataLst>
          </p:nvPr>
        </p:nvSpPr>
        <p:spPr>
          <a:xfrm>
            <a:off x="1986054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38" name="任意多边形 27"/>
          <p:cNvSpPr/>
          <p:nvPr>
            <p:custDataLst>
              <p:tags r:id="rId7"/>
            </p:custDataLst>
          </p:nvPr>
        </p:nvSpPr>
        <p:spPr>
          <a:xfrm rot="2700000">
            <a:off x="9389523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40" name="标题"/>
          <p:cNvSpPr txBox="1"/>
          <p:nvPr>
            <p:custDataLst>
              <p:tags r:id="rId8"/>
            </p:custDataLst>
          </p:nvPr>
        </p:nvSpPr>
        <p:spPr>
          <a:xfrm>
            <a:off x="9831005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加强品牌推广和市场营销  全球化发展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42" name="文本框 25"/>
          <p:cNvSpPr txBox="1"/>
          <p:nvPr>
            <p:custDataLst>
              <p:tags r:id="rId9"/>
            </p:custDataLst>
          </p:nvPr>
        </p:nvSpPr>
        <p:spPr>
          <a:xfrm>
            <a:off x="9831005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全球化发展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44" name="任意多边形 32"/>
          <p:cNvSpPr/>
          <p:nvPr>
            <p:custDataLst>
              <p:tags r:id="rId10"/>
            </p:custDataLst>
          </p:nvPr>
        </p:nvSpPr>
        <p:spPr>
          <a:xfrm rot="2700000">
            <a:off x="6774539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46" name="标题"/>
          <p:cNvSpPr txBox="1"/>
          <p:nvPr>
            <p:custDataLst>
              <p:tags r:id="rId11"/>
            </p:custDataLst>
          </p:nvPr>
        </p:nvSpPr>
        <p:spPr>
          <a:xfrm>
            <a:off x="7216022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建立稳定的供应链和分销渠道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48" name="文本框 36"/>
          <p:cNvSpPr txBox="1"/>
          <p:nvPr>
            <p:custDataLst>
              <p:tags r:id="rId12"/>
            </p:custDataLst>
          </p:nvPr>
        </p:nvSpPr>
        <p:spPr>
          <a:xfrm>
            <a:off x="7216022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50" name="标题"/>
          <p:cNvSpPr txBox="1"/>
          <p:nvPr>
            <p:custDataLst>
              <p:tags r:id="rId13"/>
            </p:custDataLst>
          </p:nvPr>
        </p:nvSpPr>
        <p:spPr>
          <a:xfrm>
            <a:off x="3745586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52" name="标题"/>
          <p:cNvSpPr txBox="1"/>
          <p:nvPr>
            <p:custDataLst>
              <p:tags r:id="rId14"/>
            </p:custDataLst>
          </p:nvPr>
        </p:nvSpPr>
        <p:spPr>
          <a:xfrm>
            <a:off x="1130602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54" name="标题"/>
          <p:cNvSpPr txBox="1"/>
          <p:nvPr>
            <p:custDataLst>
              <p:tags r:id="rId15"/>
            </p:custDataLst>
          </p:nvPr>
        </p:nvSpPr>
        <p:spPr>
          <a:xfrm>
            <a:off x="8975553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56" name="标题"/>
          <p:cNvSpPr txBox="1"/>
          <p:nvPr>
            <p:custDataLst>
              <p:tags r:id="rId16"/>
            </p:custDataLst>
          </p:nvPr>
        </p:nvSpPr>
        <p:spPr>
          <a:xfrm>
            <a:off x="6360570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58" name="任意多边形 3"/>
          <p:cNvSpPr/>
          <p:nvPr>
            <p:custDataLst>
              <p:tags r:id="rId17"/>
            </p:custDataLst>
          </p:nvPr>
        </p:nvSpPr>
        <p:spPr>
          <a:xfrm rot="2700000">
            <a:off x="4159556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60" name="标题"/>
          <p:cNvSpPr txBox="1"/>
          <p:nvPr>
            <p:custDataLst>
              <p:tags r:id="rId18"/>
            </p:custDataLst>
          </p:nvPr>
        </p:nvSpPr>
        <p:spPr>
          <a:xfrm>
            <a:off x="4601038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建立全球化的组织架构和运营体系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62" name="文本框 25"/>
          <p:cNvSpPr txBox="1"/>
          <p:nvPr>
            <p:custDataLst>
              <p:tags r:id="rId19"/>
            </p:custDataLst>
          </p:nvPr>
        </p:nvSpPr>
        <p:spPr>
          <a:xfrm>
            <a:off x="4601038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64" name="任意多边形 6"/>
          <p:cNvSpPr/>
          <p:nvPr>
            <p:custDataLst>
              <p:tags r:id="rId20"/>
            </p:custDataLst>
          </p:nvPr>
        </p:nvSpPr>
        <p:spPr>
          <a:xfrm rot="2700000">
            <a:off x="1544572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66" name="标题"/>
          <p:cNvSpPr txBox="1"/>
          <p:nvPr>
            <p:custDataLst>
              <p:tags r:id="rId21"/>
            </p:custDataLst>
          </p:nvPr>
        </p:nvSpPr>
        <p:spPr>
          <a:xfrm>
            <a:off x="1986054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制定全球化战略和目标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68" name="文本框 8"/>
          <p:cNvSpPr txBox="1"/>
          <p:nvPr>
            <p:custDataLst>
              <p:tags r:id="rId22"/>
            </p:custDataLst>
          </p:nvPr>
        </p:nvSpPr>
        <p:spPr>
          <a:xfrm>
            <a:off x="1986054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70" name="任意多边形 10"/>
          <p:cNvSpPr/>
          <p:nvPr>
            <p:custDataLst>
              <p:tags r:id="rId23"/>
            </p:custDataLst>
          </p:nvPr>
        </p:nvSpPr>
        <p:spPr>
          <a:xfrm rot="2700000">
            <a:off x="9389523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72" name="标题"/>
          <p:cNvSpPr txBox="1"/>
          <p:nvPr>
            <p:custDataLst>
              <p:tags r:id="rId24"/>
            </p:custDataLst>
          </p:nvPr>
        </p:nvSpPr>
        <p:spPr>
          <a:xfrm>
            <a:off x="9831005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持续创新和改进，适应不断变化的市场环境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74" name="文本框 25"/>
          <p:cNvSpPr txBox="1"/>
          <p:nvPr>
            <p:custDataLst>
              <p:tags r:id="rId25"/>
            </p:custDataLst>
          </p:nvPr>
        </p:nvSpPr>
        <p:spPr>
          <a:xfrm>
            <a:off x="9831005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76" name="任意多边形 15"/>
          <p:cNvSpPr/>
          <p:nvPr>
            <p:custDataLst>
              <p:tags r:id="rId26"/>
            </p:custDataLst>
          </p:nvPr>
        </p:nvSpPr>
        <p:spPr>
          <a:xfrm rot="2700000">
            <a:off x="6774539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078" name="标题"/>
          <p:cNvSpPr txBox="1"/>
          <p:nvPr>
            <p:custDataLst>
              <p:tags r:id="rId27"/>
            </p:custDataLst>
          </p:nvPr>
        </p:nvSpPr>
        <p:spPr>
          <a:xfrm>
            <a:off x="7216022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加强跨文化沟通和合作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080" name="文本框 19"/>
          <p:cNvSpPr txBox="1"/>
          <p:nvPr>
            <p:custDataLst>
              <p:tags r:id="rId28"/>
            </p:custDataLst>
          </p:nvPr>
        </p:nvSpPr>
        <p:spPr>
          <a:xfrm>
            <a:off x="7216022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082" name="标题"/>
          <p:cNvSpPr txBox="1"/>
          <p:nvPr>
            <p:custDataLst>
              <p:tags r:id="rId29"/>
            </p:custDataLst>
          </p:nvPr>
        </p:nvSpPr>
        <p:spPr>
          <a:xfrm>
            <a:off x="3745586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84" name="标题"/>
          <p:cNvSpPr txBox="1"/>
          <p:nvPr>
            <p:custDataLst>
              <p:tags r:id="rId30"/>
            </p:custDataLst>
          </p:nvPr>
        </p:nvSpPr>
        <p:spPr>
          <a:xfrm>
            <a:off x="1130602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86" name="标题"/>
          <p:cNvSpPr txBox="1"/>
          <p:nvPr>
            <p:custDataLst>
              <p:tags r:id="rId31"/>
            </p:custDataLst>
          </p:nvPr>
        </p:nvSpPr>
        <p:spPr>
          <a:xfrm>
            <a:off x="8975553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88" name="标题"/>
          <p:cNvSpPr txBox="1"/>
          <p:nvPr>
            <p:custDataLst>
              <p:tags r:id="rId32"/>
            </p:custDataLst>
          </p:nvPr>
        </p:nvSpPr>
        <p:spPr>
          <a:xfrm>
            <a:off x="6360570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总结和展望</a:t>
            </a:r>
            <a:endParaRPr altLang="en-US" dirty="0" lang="zh-CN"/>
          </a:p>
        </p:txBody>
      </p:sp>
      <p:sp>
        <p:nvSpPr>
          <p:cNvPr id="1050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总结业务模式的构建和优化经验</a:t>
            </a:r>
            <a:endParaRPr altLang="en-US" lang="zh-CN"/>
          </a:p>
        </p:txBody>
      </p:sp>
      <p:sp>
        <p:nvSpPr>
          <p:cNvPr id="10501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构建有竞争优势的业务模式的步骤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构建有竞争优势的业务模式的重要性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优化业务模式的策略和方法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总结经验和教训，为未来发展提供参考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分析未来发展趋势和挑战</a:t>
            </a:r>
            <a:endParaRPr altLang="en-US" lang="zh-CN"/>
          </a:p>
        </p:txBody>
      </p:sp>
      <p:sp>
        <p:nvSpPr>
          <p:cNvPr id="10502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未来发展趋势：数字化、智能化、绿色化等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面临的挑战：技术更新换代、市场竞争激烈、客户需求多样化等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应对策略：持续创新、加强合作、提高服务质量等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总结：构建有竞争优势的业务模式需要不断适应市场变化，积极应对未来发展趋势和挑战。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提出未来发展的战略规划和建议</a:t>
            </a:r>
            <a:endParaRPr altLang="en-US" lang="zh-CN"/>
          </a:p>
        </p:txBody>
      </p:sp>
      <p:sp>
        <p:nvSpPr>
          <p:cNvPr id="1050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深入了解市场需求和趋势，制定针对性的业务模式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加强技术创新和研发，提高产品竞争力和附加值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拓展市场份额和渠道，扩大品牌影响力和知名度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加强人才培养和引进，提升团队素质和执行力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2023-12-19T11:18:48Z</dcterms:created>
  <dcterms:modified xsi:type="dcterms:W3CDTF">2023-12-19T11:18:48Z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291c0e5d7fd54580aad1ef91b002a159_21</vt:lpwstr>
  </property>
</Properties>
</file>