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610" r:id="rId1"/>
    <p:sldMasterId id="2147484647" r:id="rId2"/>
  </p:sldMasterIdLst>
  <p:notesMasterIdLst>
    <p:notesMasterId r:id="rId3"/>
  </p:notesMasterIdLst>
  <p:sldIdLst>
    <p:sldId id="685" r:id="rId4"/>
    <p:sldId id="688" r:id="rId5"/>
    <p:sldId id="691" r:id="rId6"/>
    <p:sldId id="694" r:id="rId7"/>
    <p:sldId id="697" r:id="rId8"/>
    <p:sldId id="700" r:id="rId9"/>
    <p:sldId id="703" r:id="rId10"/>
    <p:sldId id="706" r:id="rId11"/>
    <p:sldId id="709" r:id="rId12"/>
    <p:sldId id="712" r:id="rId13"/>
    <p:sldId id="715" r:id="rId14"/>
    <p:sldId id="718" r:id="rId15"/>
    <p:sldId id="721" r:id="rId16"/>
    <p:sldId id="724" r:id="rId17"/>
    <p:sldId id="727" r:id="rId18"/>
    <p:sldId id="730" r:id="rId19"/>
    <p:sldId id="733" r:id="rId20"/>
    <p:sldId id="736" r:id="rId21"/>
    <p:sldId id="739" r:id="rId22"/>
    <p:sldId id="742" r:id="rId23"/>
    <p:sldId id="745" r:id="rId24"/>
    <p:sldId id="748" r:id="rId25"/>
    <p:sldId id="751" r:id="rId26"/>
    <p:sldId id="754" r:id="rId27"/>
    <p:sldId id="757" r:id="rId28"/>
    <p:sldId id="760" r:id="rId29"/>
    <p:sldId id="763" r:id="rId30"/>
    <p:sldId id="766" r:id="rId31"/>
    <p:sldId id="769" r:id="rId32"/>
    <p:sldId id="772" r:id="rId33"/>
    <p:sldId id="775"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611" r:id="rId1"/>
    <p:sldLayoutId id="2147484612" r:id="rId2"/>
    <p:sldLayoutId id="2147484613" r:id="rId3"/>
    <p:sldLayoutId id="2147484614" r:id="rId4"/>
    <p:sldLayoutId id="2147484615" r:id="rId5"/>
    <p:sldLayoutId id="2147484616" r:id="rId6"/>
    <p:sldLayoutId id="2147484617" r:id="rId7"/>
    <p:sldLayoutId id="2147484618" r:id="rId8"/>
    <p:sldLayoutId id="2147484619" r:id="rId9"/>
    <p:sldLayoutId id="2147484620" r:id="rId10"/>
    <p:sldLayoutId id="214748462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tags" Target="../tags/tag227.xml"/><Relationship Id="rId18" Type="http://schemas.openxmlformats.org/officeDocument/2006/relationships/tags" Target="../tags/tag228.xml"/><Relationship Id="rId19" Type="http://schemas.openxmlformats.org/officeDocument/2006/relationships/tags" Target="../tags/tag229.xml"/><Relationship Id="rId20" Type="http://schemas.openxmlformats.org/officeDocument/2006/relationships/tags" Target="../tags/tag230.xml"/><Relationship Id="rId21" Type="http://schemas.openxmlformats.org/officeDocument/2006/relationships/tags" Target="../tags/tag231.xml"/><Relationship Id="rId22" Type="http://schemas.openxmlformats.org/officeDocument/2006/relationships/tags" Target="../tags/tag232.xml"/><Relationship Id="rId23" Type="http://schemas.openxmlformats.org/officeDocument/2006/relationships/tags" Target="../tags/tag233.xml"/><Relationship Id="rId24" Type="http://schemas.openxmlformats.org/officeDocument/2006/relationships/tags" Target="../tags/tag234.xml"/><Relationship Id="rId25" Type="http://schemas.openxmlformats.org/officeDocument/2006/relationships/tags" Target="../tags/tag235.xml"/><Relationship Id="rId26" Type="http://schemas.openxmlformats.org/officeDocument/2006/relationships/tags" Target="../tags/tag236.xml"/><Relationship Id="rId27" Type="http://schemas.openxmlformats.org/officeDocument/2006/relationships/tags" Target="../tags/tag237.xml"/><Relationship Id="rId28" Type="http://schemas.openxmlformats.org/officeDocument/2006/relationships/tags" Target="../tags/tag238.xml"/><Relationship Id="rId29" Type="http://schemas.openxmlformats.org/officeDocument/2006/relationships/tags" Target="../tags/tag239.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tags" Target="../tags/tag263.xml"/><Relationship Id="rId18" Type="http://schemas.openxmlformats.org/officeDocument/2006/relationships/tags" Target="../tags/tag264.xml"/><Relationship Id="rId19" Type="http://schemas.openxmlformats.org/officeDocument/2006/relationships/tags" Target="../tags/tag265.xml"/><Relationship Id="rId20" Type="http://schemas.openxmlformats.org/officeDocument/2006/relationships/tags" Target="../tags/tag266.xml"/><Relationship Id="rId21" Type="http://schemas.openxmlformats.org/officeDocument/2006/relationships/tags" Target="../tags/tag267.xml"/><Relationship Id="rId22" Type="http://schemas.openxmlformats.org/officeDocument/2006/relationships/tags" Target="../tags/tag268.xml"/><Relationship Id="rId23" Type="http://schemas.openxmlformats.org/officeDocument/2006/relationships/tags" Target="../tags/tag269.xml"/><Relationship Id="rId24" Type="http://schemas.openxmlformats.org/officeDocument/2006/relationships/tags" Target="../tags/tag270.xml"/><Relationship Id="rId25" Type="http://schemas.openxmlformats.org/officeDocument/2006/relationships/tags" Target="../tags/tag271.xml"/><Relationship Id="rId26" Type="http://schemas.openxmlformats.org/officeDocument/2006/relationships/tags" Target="../tags/tag272.xml"/><Relationship Id="rId27" Type="http://schemas.openxmlformats.org/officeDocument/2006/relationships/tags" Target="../tags/tag273.xml"/><Relationship Id="rId28" Type="http://schemas.openxmlformats.org/officeDocument/2006/relationships/tags" Target="../tags/tag274.xml"/><Relationship Id="rId29" Type="http://schemas.openxmlformats.org/officeDocument/2006/relationships/tags" Target="../tags/tag275.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机器学习在股票市场预测中的应用</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机器学习在股票市场预测中的重要性</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机器学习在股票市场预测中的主要技术</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机器学习在股票市场预测中的实践案例</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机器学习在股票市场预测中的挑战与未来发展</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结论与建议</a:t>
            </a:r>
            <a:endParaRPr altLang="en-US" b="1" dirty="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机器学习在股票市场预测中的重要性</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股票市场预测的意义</a:t>
            </a:r>
            <a:endParaRPr altLang="en-US" lang="zh-CN"/>
          </a:p>
        </p:txBody>
      </p:sp>
      <p:sp>
        <p:nvSpPr>
          <p:cNvPr id="104889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9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降低投资风险，提高投资回报</a:t>
            </a:r>
            <a:endParaRPr altLang="en-US" sz="1400" lang="zh-CN" spc="150">
              <a:solidFill>
                <a:schemeClr val="tx1"/>
              </a:solidFill>
              <a:effectLst/>
              <a:latin typeface="+mn-ea"/>
              <a:sym typeface="+mn-ea"/>
            </a:endParaRPr>
          </a:p>
        </p:txBody>
      </p:sp>
      <p:sp>
        <p:nvSpPr>
          <p:cNvPr id="104890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帮助投资者做出更明智的投资决策</a:t>
            </a:r>
            <a:endParaRPr altLang="en-US" dirty="0" sz="1400" lang="zh-CN" spc="150">
              <a:solidFill>
                <a:schemeClr val="tx1"/>
              </a:solidFill>
              <a:effectLst/>
              <a:latin typeface="+mn-ea"/>
              <a:sym typeface="+mn-ea"/>
            </a:endParaRPr>
          </a:p>
        </p:txBody>
      </p:sp>
      <p:sp>
        <p:nvSpPr>
          <p:cNvPr id="104890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促进股票市场的稳定和健康发展</a:t>
            </a:r>
            <a:endParaRPr altLang="en-US" sz="1400" lang="zh-CN" spc="150">
              <a:solidFill>
                <a:schemeClr val="tx1"/>
              </a:solidFill>
              <a:effectLst/>
              <a:latin typeface="+mn-ea"/>
              <a:sym typeface="+mn-ea"/>
            </a:endParaRPr>
          </a:p>
        </p:txBody>
      </p:sp>
      <p:sp>
        <p:nvSpPr>
          <p:cNvPr id="104891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推动金融科技的发展和创新</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机器学习在预测中的应用范围</a:t>
            </a:r>
            <a:endParaRPr altLang="en-US" lang="zh-CN"/>
          </a:p>
        </p:txBody>
      </p:sp>
      <p:sp>
        <p:nvSpPr>
          <p:cNvPr id="104894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4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5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股票价格预测：通过分析历史数据和市场趋势，预测股票价格的走势</a:t>
            </a:r>
            <a:endParaRPr altLang="en-US" dirty="0" sz="2000" lang="zh-CN" spc="200">
              <a:solidFill>
                <a:schemeClr val="tx1">
                  <a:lumMod val="85000"/>
                  <a:lumOff val="15000"/>
                </a:schemeClr>
              </a:solidFill>
              <a:latin typeface="+mn-ea"/>
              <a:sym typeface="+mn-ea"/>
            </a:endParaRPr>
          </a:p>
        </p:txBody>
      </p:sp>
      <p:sp>
        <p:nvSpPr>
          <p:cNvPr id="104895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5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5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交易策略优化：利用机器学习算法，发现市场中的交易机会，提高交易的收益和风险控制能力</a:t>
            </a:r>
            <a:endParaRPr altLang="en-US" dirty="0" sz="2000" lang="zh-CN" spc="200">
              <a:solidFill>
                <a:schemeClr val="tx1">
                  <a:lumMod val="85000"/>
                  <a:lumOff val="15000"/>
                </a:schemeClr>
              </a:solidFill>
              <a:latin typeface="+mn-ea"/>
              <a:sym typeface="+mn-ea"/>
            </a:endParaRPr>
          </a:p>
        </p:txBody>
      </p:sp>
      <p:sp>
        <p:nvSpPr>
          <p:cNvPr id="104895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6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市场趋势分析：通过机器学习模型，分析市场趋势和波动，为投资者提供决策依据</a:t>
            </a:r>
            <a:endParaRPr altLang="en-US" dirty="0" sz="2000" lang="zh-CN" spc="200">
              <a:solidFill>
                <a:schemeClr val="tx1">
                  <a:lumMod val="85000"/>
                  <a:lumOff val="15000"/>
                </a:schemeClr>
              </a:solidFill>
              <a:latin typeface="+mn-ea"/>
              <a:sym typeface="+mn-ea"/>
            </a:endParaRPr>
          </a:p>
        </p:txBody>
      </p:sp>
      <p:sp>
        <p:nvSpPr>
          <p:cNvPr id="104896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6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风险管理：利用机器学习技术，识别和预测潜在的市场风险，帮助投资者制定风险管理策略</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机器学习在股票市场预测中的优势</a:t>
            </a:r>
            <a:endParaRPr altLang="en-US" lang="zh-CN"/>
          </a:p>
        </p:txBody>
      </p:sp>
      <p:sp>
        <p:nvSpPr>
          <p:cNvPr id="104900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实时性：机器学习模型可以实时处理大量数据，快速预测股票市场的走势。</a:t>
            </a:r>
            <a:endParaRPr altLang="en-US" dirty="0" sz="1200" lang="zh-CN" spc="150">
              <a:solidFill>
                <a:schemeClr val="tx1">
                  <a:lumMod val="65000"/>
                  <a:lumOff val="35000"/>
                </a:schemeClr>
              </a:solidFill>
              <a:latin typeface="+mn-ea"/>
              <a:sym typeface="+mn-ea"/>
            </a:endParaRPr>
          </a:p>
        </p:txBody>
      </p:sp>
      <p:sp>
        <p:nvSpPr>
          <p:cNvPr id="104900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准确性：通过机器学习算法的不断优化，可以提高预测的准确性，为投资者提供更有价值的参考。</a:t>
            </a:r>
            <a:endParaRPr altLang="en-US" dirty="0" sz="1200" lang="zh-CN" spc="150">
              <a:solidFill>
                <a:schemeClr val="tx1">
                  <a:lumMod val="65000"/>
                  <a:lumOff val="35000"/>
                </a:schemeClr>
              </a:solidFill>
              <a:latin typeface="+mn-ea"/>
              <a:sym typeface="+mn-ea"/>
            </a:endParaRPr>
          </a:p>
        </p:txBody>
      </p:sp>
      <p:sp>
        <p:nvSpPr>
          <p:cNvPr id="104900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灵活性：机器学习模型可以适应不同的市场环境和数据变化，保持较高的预测能力。</a:t>
            </a:r>
            <a:endParaRPr altLang="en-US" dirty="0" sz="1200" lang="zh-CN" spc="150">
              <a:solidFill>
                <a:schemeClr val="tx1">
                  <a:lumMod val="65000"/>
                  <a:lumOff val="35000"/>
                </a:schemeClr>
              </a:solidFill>
              <a:latin typeface="+mn-ea"/>
              <a:sym typeface="+mn-ea"/>
            </a:endParaRPr>
          </a:p>
        </p:txBody>
      </p:sp>
      <p:sp>
        <p:nvSpPr>
          <p:cNvPr id="104901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可解释性：一些机器学习模型可以提供预测依据和解释，帮助投资者更好地理解市场趋势和风险。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44" name="标题"/>
          <p:cNvSpPr>
            <a:spLocks noGrp="1"/>
          </p:cNvSpPr>
          <p:nvPr>
            <p:ph type="title"/>
            <p:custDataLst>
              <p:tags r:id="rId1"/>
            </p:custDataLst>
          </p:nvPr>
        </p:nvSpPr>
        <p:spPr>
          <a:xfrm>
            <a:off x="2047240" y="2228215"/>
            <a:ext cx="9144000" cy="1931670"/>
          </a:xfrm>
        </p:spPr>
        <p:txBody>
          <a:bodyPr/>
          <a:p>
            <a:r>
              <a:rPr altLang="en-US" lang="zh-CN"/>
              <a:t>机器学习在股票市场预测中的主要技术</a:t>
            </a:r>
            <a:endParaRPr altLang="en-US" lang="zh-CN"/>
          </a:p>
        </p:txBody>
      </p:sp>
      <p:sp>
        <p:nvSpPr>
          <p:cNvPr id="1049046"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线性回归模型</a:t>
            </a:r>
            <a:endParaRPr altLang="en-US" lang="zh-CN"/>
          </a:p>
        </p:txBody>
      </p:sp>
      <p:sp>
        <p:nvSpPr>
          <p:cNvPr id="1049098" name="内容占位符 2"/>
          <p:cNvSpPr>
            <a:spLocks noGrp="1"/>
          </p:cNvSpPr>
          <p:nvPr>
            <p:ph idx="1"/>
          </p:nvPr>
        </p:nvSpPr>
        <p:spPr/>
        <p:txBody>
          <a:bodyPr>
            <a:normAutofit fontScale="96250" lnSpcReduction="10000"/>
          </a:bodyPr>
          <a:p>
            <a:r>
              <a:rPr altLang="en-US" lang="zh-CN"/>
              <a:t>定义：线性回归模型是一种通过最小化预测误差平方和来预测因变量的统计方法</a:t>
            </a:r>
            <a:endParaRPr altLang="en-US" lang="zh-CN"/>
          </a:p>
          <a:p>
            <a:r>
              <a:rPr altLang="en-US" lang="zh-CN"/>
              <a:t>原理：通过拟合一组输入和输出数据，找到最佳的权重参数，使得预测值与实际值之间的误差最小</a:t>
            </a:r>
            <a:endParaRPr altLang="en-US" lang="zh-CN"/>
          </a:p>
          <a:p>
            <a:r>
              <a:rPr altLang="en-US" lang="zh-CN"/>
              <a:t>应用：在股票市场预测中，线性回归模型可用于分析历史数据并预测未来股票价格走势</a:t>
            </a:r>
            <a:endParaRPr altLang="en-US" lang="zh-CN"/>
          </a:p>
          <a:p>
            <a:r>
              <a:rPr altLang="en-US" lang="zh-CN"/>
              <a:t>优势：简单易行，计算量较小，适合用于初步分析和探索性研究  我正在写一份主题为“机器学习在股票市场预测中的应用”的PPT,现在准备介绍“机器学习在股票市场预测中的主要技术”,请帮我生成“决策树模型”为标题的内容 决策树模型</a:t>
            </a:r>
            <a:endParaRPr altLang="en-US" lang="zh-CN"/>
          </a:p>
          <a:p>
            <a:pPr lvl="1"/>
            <a:r>
              <a:rPr altLang="en-US" lang="zh-CN"/>
              <a:t>我正在写一份主题为“机器学习在股票市场预测中的应用”的PPT,现在准备介绍“机器学习在股票市场预测中的主要技术”,请帮我生成“决策树模型”为标题的内容</a:t>
            </a:r>
            <a:endParaRPr altLang="en-US" lang="zh-CN"/>
          </a:p>
          <a:p>
            <a:pPr lvl="1"/>
            <a:r>
              <a:rPr altLang="en-US" lang="zh-CN"/>
              <a:t>决策树模型</a:t>
            </a:r>
            <a:endParaRPr altLang="en-US" lang="zh-CN"/>
          </a:p>
          <a:p>
            <a:r>
              <a:rPr altLang="en-US" lang="zh-CN"/>
              <a:t>定义：决策树模型是一种监督学习算法，通过构建一棵树形结构来对数据进行分类或回归预测</a:t>
            </a:r>
            <a:endParaRPr altLang="en-US" lang="zh-CN"/>
          </a:p>
          <a:p>
            <a:r>
              <a:rPr altLang="en-US" lang="zh-CN"/>
              <a:t>原理：决策树模型通过递归地将数据集划分为更小的子集，直到满足停止条件，从而生成一棵树形结构</a:t>
            </a:r>
            <a:endParaRPr altLang="en-US" lang="zh-CN"/>
          </a:p>
          <a:p>
            <a:r>
              <a:rPr altLang="en-US" lang="zh-CN"/>
              <a:t>应用：在股票市场预测中，决策树模型可用于分析历史数据并预测未来股票价格走势</a:t>
            </a:r>
            <a:endParaRPr altLang="en-US" lang="zh-CN"/>
          </a:p>
          <a:p>
            <a:r>
              <a:rPr altLang="en-US" lang="zh-CN"/>
              <a:t>优势：直观易懂，易于理解和解释，适合用于分类问题。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32" name="标题 1"/>
          <p:cNvSpPr>
            <a:spLocks noGrp="1"/>
          </p:cNvSpPr>
          <p:nvPr>
            <p:ph type="title"/>
          </p:nvPr>
        </p:nvSpPr>
        <p:spPr/>
        <p:txBody>
          <a:bodyPr/>
          <a:p>
            <a:r>
              <a:rPr altLang="en-US" lang="zh-CN"/>
              <a:t>支持向量机模型</a:t>
            </a:r>
            <a:endParaRPr altLang="en-US" lang="zh-CN"/>
          </a:p>
        </p:txBody>
      </p:sp>
      <p:sp>
        <p:nvSpPr>
          <p:cNvPr id="10491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在股票市场预测中的应用：利用历史数据作为输入，通过训练SVM模型来预测股票价格走势</a:t>
            </a:r>
            <a:endParaRPr altLang="zh-CN" dirty="0" lang="en-US">
              <a:solidFill>
                <a:schemeClr val="dk1">
                  <a:lumMod val="80000"/>
                  <a:lumOff val="20000"/>
                </a:schemeClr>
              </a:solidFill>
              <a:latin typeface="+mn-ea"/>
              <a:sym typeface="+mn-ea"/>
            </a:endParaRPr>
          </a:p>
        </p:txBody>
      </p:sp>
      <p:sp>
        <p:nvSpPr>
          <p:cNvPr id="10491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定义：支持向量机（SVM）是一种监督学习模型，用于分类和回归分析</a:t>
            </a:r>
            <a:endParaRPr altLang="en-US" dirty="0" sz="1600" lang="zh-CN">
              <a:solidFill>
                <a:schemeClr val="dk1">
                  <a:lumMod val="80000"/>
                  <a:lumOff val="20000"/>
                </a:schemeClr>
              </a:solidFill>
              <a:latin typeface="+mn-ea"/>
              <a:sym typeface="+mn-ea"/>
            </a:endParaRPr>
          </a:p>
        </p:txBody>
      </p:sp>
      <p:sp>
        <p:nvSpPr>
          <p:cNvPr id="10491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原理：通过找到能够将不同类别的数据点最大化分隔的决策边界来实现预测</a:t>
            </a:r>
            <a:endParaRPr altLang="en-US" dirty="0" sz="1600" lang="zh-CN">
              <a:solidFill>
                <a:schemeClr val="dk1">
                  <a:lumMod val="80000"/>
                  <a:lumOff val="20000"/>
                </a:schemeClr>
              </a:solidFill>
              <a:latin typeface="+mn-ea"/>
              <a:sym typeface="+mn-ea"/>
            </a:endParaRPr>
          </a:p>
        </p:txBody>
      </p:sp>
      <p:sp>
        <p:nvSpPr>
          <p:cNvPr id="10491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优势：能够处理高维数据，对小样本数据也有较好的泛化能力</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神经网络模型</a:t>
            </a:r>
            <a:endParaRPr altLang="en-US" lang="zh-CN"/>
          </a:p>
        </p:txBody>
      </p:sp>
      <p:sp>
        <p:nvSpPr>
          <p:cNvPr id="10492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定义：神经网络是一种模拟人脑神经元连接方式的计算模型</a:t>
            </a:r>
            <a:endParaRPr altLang="en-US" dirty="0" sz="1200" lang="zh-CN" spc="150">
              <a:solidFill>
                <a:schemeClr val="tx1">
                  <a:lumMod val="65000"/>
                  <a:lumOff val="35000"/>
                </a:schemeClr>
              </a:solidFill>
              <a:latin typeface="+mn-ea"/>
              <a:sym typeface="+mn-ea"/>
            </a:endParaRPr>
          </a:p>
        </p:txBody>
      </p:sp>
      <p:sp>
        <p:nvSpPr>
          <p:cNvPr id="10492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原理：通过训练大量样本数据，神经网络可以学习并自动提取数据中的特征，从而实现对股票市场的预测</a:t>
            </a:r>
            <a:endParaRPr altLang="en-US" dirty="0" sz="1200" lang="zh-CN" spc="150">
              <a:solidFill>
                <a:schemeClr val="tx1">
                  <a:lumMod val="65000"/>
                  <a:lumOff val="35000"/>
                </a:schemeClr>
              </a:solidFill>
              <a:latin typeface="+mn-ea"/>
              <a:sym typeface="+mn-ea"/>
            </a:endParaRPr>
          </a:p>
        </p:txBody>
      </p:sp>
      <p:sp>
        <p:nvSpPr>
          <p:cNvPr id="10492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应用：在股票市场中，神经网络可以用于预测股票价格走势、分析市场趋势等</a:t>
            </a:r>
            <a:endParaRPr altLang="en-US" dirty="0" sz="1200" lang="zh-CN" spc="150">
              <a:solidFill>
                <a:schemeClr val="tx1">
                  <a:lumMod val="65000"/>
                  <a:lumOff val="35000"/>
                </a:schemeClr>
              </a:solidFill>
              <a:latin typeface="+mn-ea"/>
              <a:sym typeface="+mn-ea"/>
            </a:endParaRPr>
          </a:p>
        </p:txBody>
      </p:sp>
      <p:sp>
        <p:nvSpPr>
          <p:cNvPr id="10492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优势：神经网络具有强大的学习和自适应能力，能够处理复杂的非线性问题，并且能够处理大量数据，提高预测的准确性和稳定性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40" name="标题 1"/>
          <p:cNvSpPr>
            <a:spLocks noGrp="1"/>
          </p:cNvSpPr>
          <p:nvPr>
            <p:ph type="title"/>
          </p:nvPr>
        </p:nvSpPr>
        <p:spPr/>
        <p:txBody>
          <a:bodyPr/>
          <a:p>
            <a:r>
              <a:rPr altLang="en-US" lang="zh-CN"/>
              <a:t>随机森林模型</a:t>
            </a:r>
            <a:endParaRPr altLang="en-US" lang="zh-CN"/>
          </a:p>
        </p:txBody>
      </p:sp>
      <p:sp>
        <p:nvSpPr>
          <p:cNvPr id="10492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定义：随机森林是一种集成学习方法，通过构建多个决策树并结合它们的输出来进行预测。</a:t>
            </a:r>
            <a:endParaRPr altLang="en-US" dirty="0" sz="1600" lang="zh-CN" spc="150">
              <a:solidFill>
                <a:schemeClr val="tx1">
                  <a:lumMod val="85000"/>
                  <a:lumOff val="15000"/>
                </a:schemeClr>
              </a:solidFill>
              <a:latin typeface="+mn-ea"/>
              <a:sym typeface="+mn-ea"/>
            </a:endParaRPr>
          </a:p>
        </p:txBody>
      </p:sp>
      <p:sp>
        <p:nvSpPr>
          <p:cNvPr id="10492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原理：在随机森林中，每个决策树都是在随机选取的数据子集和随机选取的属性子集上进行训练的。然后，通过投票或平均值来组合各个决策树的预测结果。</a:t>
            </a:r>
            <a:endParaRPr altLang="en-US" dirty="0" sz="1600" lang="zh-CN" spc="150">
              <a:solidFill>
                <a:schemeClr val="tx1">
                  <a:lumMod val="85000"/>
                  <a:lumOff val="15000"/>
                </a:schemeClr>
              </a:solidFill>
              <a:latin typeface="+mn-ea"/>
              <a:sym typeface="+mn-ea"/>
            </a:endParaRPr>
          </a:p>
        </p:txBody>
      </p:sp>
      <p:sp>
        <p:nvSpPr>
          <p:cNvPr id="10492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在股票市场预测中的应用：随机森林模型可以通过训练多个决策树来预测股票市场的趋势。在训练过程中，可以调整模型的参数，如树的数量、树的深度等，以获得最佳的预测效果。</a:t>
            </a:r>
            <a:endParaRPr altLang="en-US" dirty="0" sz="2000" lang="zh-CN" spc="150">
              <a:solidFill>
                <a:schemeClr val="tx1">
                  <a:lumMod val="85000"/>
                  <a:lumOff val="15000"/>
                </a:schemeClr>
              </a:solidFill>
              <a:latin typeface="+mn-ea"/>
              <a:sym typeface="+mn-ea"/>
            </a:endParaRPr>
          </a:p>
        </p:txBody>
      </p:sp>
      <p:sp>
        <p:nvSpPr>
          <p:cNvPr id="10492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优势：随机森林模型具有较高的预测精度和稳定性，同时能够处理高维数据和特征选择问题。此外，它还可以有效地防止过拟合和欠拟合问题。</a:t>
            </a:r>
            <a:endParaRPr altLang="en-US" dirty="0" sz="16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298" name="标题"/>
          <p:cNvSpPr>
            <a:spLocks noGrp="1"/>
          </p:cNvSpPr>
          <p:nvPr>
            <p:ph type="title"/>
            <p:custDataLst>
              <p:tags r:id="rId1"/>
            </p:custDataLst>
          </p:nvPr>
        </p:nvSpPr>
        <p:spPr>
          <a:xfrm>
            <a:off x="2047240" y="2228215"/>
            <a:ext cx="9144000" cy="1931670"/>
          </a:xfrm>
        </p:spPr>
        <p:txBody>
          <a:bodyPr/>
          <a:p>
            <a:r>
              <a:rPr altLang="en-US" lang="zh-CN"/>
              <a:t>机器学习在股票市场预测中的实践案例</a:t>
            </a:r>
            <a:endParaRPr altLang="en-US" lang="zh-CN"/>
          </a:p>
        </p:txBody>
      </p:sp>
      <p:sp>
        <p:nvSpPr>
          <p:cNvPr id="1049300"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350" name="标题 1"/>
          <p:cNvSpPr>
            <a:spLocks noGrp="1"/>
          </p:cNvSpPr>
          <p:nvPr>
            <p:ph type="title"/>
          </p:nvPr>
        </p:nvSpPr>
        <p:spPr/>
        <p:txBody>
          <a:bodyPr/>
          <a:p>
            <a:r>
              <a:rPr altLang="en-US" lang="zh-CN"/>
              <a:t>基于线性回归模型的股票预测案例</a:t>
            </a:r>
            <a:endParaRPr altLang="en-US" lang="zh-CN"/>
          </a:p>
        </p:txBody>
      </p:sp>
      <p:sp>
        <p:nvSpPr>
          <p:cNvPr id="104935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5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线性回归模型介绍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5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6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数据收集与预处理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6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6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模型训练与评估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6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7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预测结果与实际对比</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08" name="标题 1"/>
          <p:cNvSpPr>
            <a:spLocks noGrp="1"/>
          </p:cNvSpPr>
          <p:nvPr>
            <p:ph type="title"/>
          </p:nvPr>
        </p:nvSpPr>
        <p:spPr/>
        <p:txBody>
          <a:bodyPr/>
          <a:p>
            <a:r>
              <a:rPr altLang="en-US" lang="zh-CN"/>
              <a:t>基于支持向量机模型的股票预测案例</a:t>
            </a:r>
            <a:endParaRPr altLang="en-US" lang="zh-CN"/>
          </a:p>
        </p:txBody>
      </p:sp>
      <p:sp>
        <p:nvSpPr>
          <p:cNvPr id="104941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支持向量机模型介绍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股票市场数据收集与预处理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2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模型训练与参数优化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2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预测结果展示与评估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466" name="标题 1"/>
          <p:cNvSpPr>
            <a:spLocks noGrp="1"/>
          </p:cNvSpPr>
          <p:nvPr>
            <p:ph type="title"/>
          </p:nvPr>
        </p:nvSpPr>
        <p:spPr/>
        <p:txBody>
          <a:bodyPr/>
          <a:p>
            <a:r>
              <a:rPr altLang="en-US" lang="zh-CN"/>
              <a:t>基于神经网络模型的股票预测案例</a:t>
            </a:r>
            <a:endParaRPr altLang="en-US" lang="zh-CN"/>
          </a:p>
        </p:txBody>
      </p:sp>
      <p:sp>
        <p:nvSpPr>
          <p:cNvPr id="1049468"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案例背景：介绍案例的背景和目的</a:t>
            </a:r>
            <a:endParaRPr altLang="en-US" dirty="0" sz="1200" lang="zh-CN" spc="150">
              <a:solidFill>
                <a:schemeClr val="tx1">
                  <a:lumMod val="65000"/>
                  <a:lumOff val="35000"/>
                </a:schemeClr>
              </a:solidFill>
              <a:latin typeface="+mn-ea"/>
              <a:sym typeface="+mn-ea"/>
            </a:endParaRPr>
          </a:p>
        </p:txBody>
      </p:sp>
      <p:sp>
        <p:nvSpPr>
          <p:cNvPr id="1049470"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数据集：说明使用的数据集和预处理方法</a:t>
            </a:r>
            <a:endParaRPr altLang="en-US" dirty="0" sz="1200" lang="zh-CN" spc="150">
              <a:solidFill>
                <a:schemeClr val="tx1">
                  <a:lumMod val="65000"/>
                  <a:lumOff val="35000"/>
                </a:schemeClr>
              </a:solidFill>
              <a:latin typeface="+mn-ea"/>
              <a:sym typeface="+mn-ea"/>
            </a:endParaRPr>
          </a:p>
        </p:txBody>
      </p:sp>
      <p:sp>
        <p:nvSpPr>
          <p:cNvPr id="1049472"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模型构建：详细描述神经网络模型的构建过程</a:t>
            </a:r>
            <a:endParaRPr altLang="en-US" dirty="0" sz="1200" lang="zh-CN" spc="150">
              <a:solidFill>
                <a:schemeClr val="tx1">
                  <a:lumMod val="65000"/>
                  <a:lumOff val="35000"/>
                </a:schemeClr>
              </a:solidFill>
              <a:latin typeface="+mn-ea"/>
              <a:sym typeface="+mn-ea"/>
            </a:endParaRPr>
          </a:p>
        </p:txBody>
      </p:sp>
      <p:sp>
        <p:nvSpPr>
          <p:cNvPr id="1049474"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模型训练与评估：展示模型的训练结果和评估指标</a:t>
            </a:r>
            <a:endParaRPr altLang="en-US" dirty="0" sz="1200" lang="zh-CN" spc="150">
              <a:solidFill>
                <a:schemeClr val="tx1">
                  <a:lumMod val="65000"/>
                  <a:lumOff val="35000"/>
                </a:schemeClr>
              </a:solidFill>
              <a:latin typeface="+mn-ea"/>
              <a:sym typeface="+mn-ea"/>
            </a:endParaRPr>
          </a:p>
        </p:txBody>
      </p:sp>
      <p:sp>
        <p:nvSpPr>
          <p:cNvPr id="1049476"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预测结果：展示基于神经网络模型的股票预测结果</a:t>
            </a:r>
            <a:endParaRPr altLang="en-US" dirty="0" sz="1200" lang="zh-CN" spc="150">
              <a:solidFill>
                <a:schemeClr val="tx1">
                  <a:lumMod val="65000"/>
                  <a:lumOff val="35000"/>
                </a:schemeClr>
              </a:solidFill>
              <a:latin typeface="+mn-ea"/>
              <a:sym typeface="+mn-ea"/>
            </a:endParaRPr>
          </a:p>
        </p:txBody>
      </p:sp>
      <p:sp>
        <p:nvSpPr>
          <p:cNvPr id="1049478"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结论与展望：总结案例的结论和未来研究方向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12" name="标题 1"/>
          <p:cNvSpPr>
            <a:spLocks noGrp="1"/>
          </p:cNvSpPr>
          <p:nvPr>
            <p:ph type="title"/>
          </p:nvPr>
        </p:nvSpPr>
        <p:spPr/>
        <p:txBody>
          <a:bodyPr/>
          <a:p>
            <a:r>
              <a:rPr altLang="en-US" lang="zh-CN"/>
              <a:t>基于随机森林模型的股票预测案例</a:t>
            </a:r>
            <a:endParaRPr altLang="en-US" lang="zh-CN"/>
          </a:p>
        </p:txBody>
      </p:sp>
      <p:sp>
        <p:nvSpPr>
          <p:cNvPr id="1049514"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6"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8"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0"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22"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4"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26"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8"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30"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2"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34"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实际应用：将基于随机森林模型的股票预测应用于实际投资决策中，提高投资收益和降低风险。</a:t>
            </a:r>
            <a:endParaRPr altLang="en-US" dirty="0" sz="2000" lang="zh-CN">
              <a:latin typeface="+mn-ea"/>
              <a:ea typeface="+mn-ea"/>
            </a:endParaRPr>
          </a:p>
        </p:txBody>
      </p:sp>
      <p:sp>
        <p:nvSpPr>
          <p:cNvPr id="1049536"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模型训练：使用随机森林模型对历史数据进行训练，学习股票价格变化的规律和模式。</a:t>
            </a:r>
            <a:endParaRPr altLang="en-US" dirty="0" sz="2000" lang="zh-CN">
              <a:latin typeface="+mn-ea"/>
              <a:ea typeface="+mn-ea"/>
            </a:endParaRPr>
          </a:p>
        </p:txBody>
      </p:sp>
      <p:sp>
        <p:nvSpPr>
          <p:cNvPr id="1049538"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预测结果：使用训练好的模型对未来股票价格进行预测，并评估模型的预测性能和准确性。</a:t>
            </a:r>
            <a:endParaRPr altLang="en-US" dirty="0" sz="2000" lang="zh-CN">
              <a:latin typeface="+mn-ea"/>
              <a:ea typeface="+mn-ea"/>
            </a:endParaRPr>
          </a:p>
        </p:txBody>
      </p:sp>
      <p:sp>
        <p:nvSpPr>
          <p:cNvPr id="1049540"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随机森林模型介绍：随机森林是一种集成学习方法，通过构建多个决策树并结合它们的预测结果来提高预测精度。</a:t>
            </a:r>
            <a:endParaRPr altLang="en-US" dirty="0" sz="2000" lang="zh-CN">
              <a:latin typeface="+mn-ea"/>
              <a:ea typeface="+mn-ea"/>
            </a:endParaRPr>
          </a:p>
        </p:txBody>
      </p:sp>
      <p:sp>
        <p:nvSpPr>
          <p:cNvPr id="1049542"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数据准备：收集历史股票数据，包括价格、成交量等指标，并对数据进行预处理和特征工程。</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576" name="标题"/>
          <p:cNvSpPr>
            <a:spLocks noGrp="1"/>
          </p:cNvSpPr>
          <p:nvPr>
            <p:ph type="title"/>
            <p:custDataLst>
              <p:tags r:id="rId1"/>
            </p:custDataLst>
          </p:nvPr>
        </p:nvSpPr>
        <p:spPr>
          <a:xfrm>
            <a:off x="2047240" y="2228215"/>
            <a:ext cx="9144000" cy="1931670"/>
          </a:xfrm>
        </p:spPr>
        <p:txBody>
          <a:bodyPr/>
          <a:p>
            <a:r>
              <a:rPr altLang="en-US" lang="zh-CN"/>
              <a:t>机器学习在股票市场预测中的挑战与未来发展</a:t>
            </a:r>
            <a:endParaRPr altLang="en-US" lang="zh-CN"/>
          </a:p>
        </p:txBody>
      </p:sp>
      <p:sp>
        <p:nvSpPr>
          <p:cNvPr id="1049578"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机器学习在股票市场预测中的挑战</a:t>
            </a:r>
            <a:endParaRPr altLang="en-US" lang="zh-CN"/>
          </a:p>
        </p:txBody>
      </p:sp>
      <p:sp>
        <p:nvSpPr>
          <p:cNvPr id="1049630" name="内容占位符 2"/>
          <p:cNvSpPr>
            <a:spLocks noGrp="1"/>
          </p:cNvSpPr>
          <p:nvPr>
            <p:ph idx="1"/>
          </p:nvPr>
        </p:nvSpPr>
        <p:spPr/>
        <p:txBody>
          <a:bodyPr>
            <a:normAutofit fontScale="86250"/>
          </a:bodyPr>
          <a:p>
            <a:r>
              <a:rPr altLang="en-US" lang="zh-CN"/>
              <a:t>数据获取与处理：股票市场数据量大且复杂，需要高效、准确的数据获取和处理方法</a:t>
            </a:r>
            <a:endParaRPr altLang="en-US" lang="zh-CN"/>
          </a:p>
          <a:p>
            <a:r>
              <a:rPr altLang="en-US" lang="zh-CN"/>
              <a:t>模型选择与优化：选择合适的机器学习模型并进行优化，以提高预测准确性和稳定性</a:t>
            </a:r>
            <a:endParaRPr altLang="en-US" lang="zh-CN"/>
          </a:p>
          <a:p>
            <a:r>
              <a:rPr altLang="en-US" lang="zh-CN"/>
              <a:t>参数调整与优化：机器学习模型中的参数需要进行调整和优化，以适应不同的股票市场环境和数据特征</a:t>
            </a:r>
            <a:endParaRPr altLang="en-US" lang="zh-CN"/>
          </a:p>
          <a:p>
            <a:r>
              <a:rPr altLang="en-US" lang="zh-CN"/>
              <a:t>模型泛化能力：机器学习模型需要具备较好的泛化能力，以适应未来股票市场的变化和不确定性  以下是用户提供的信息和标题： 我正在写一份主题为“机器学习在股票市场预测中的应用”的PPT,现在准备介绍“机器学习在股票市场预测中的未来发展”,请帮我生成“机器学习在股票市场预测中的未来展望”为标题的内容 机器学习在股票市场预测中的未来展望</a:t>
            </a:r>
            <a:endParaRPr altLang="en-US" lang="zh-CN"/>
          </a:p>
          <a:p>
            <a:pPr lvl="1"/>
            <a:r>
              <a:rPr altLang="en-US" lang="zh-CN"/>
              <a:t>以下是用户提供的信息和标题：</a:t>
            </a:r>
            <a:endParaRPr altLang="en-US" lang="zh-CN"/>
          </a:p>
          <a:p>
            <a:pPr lvl="1"/>
            <a:r>
              <a:rPr altLang="en-US" lang="zh-CN"/>
              <a:t>我正在写一份主题为“机器学习在股票市场预测中的应用”的PPT,现在准备介绍“机器学习在股票市场预测中的未来发展”,请帮我生成“机器学习在股票市场预测中的未来展望”为标题的内容</a:t>
            </a:r>
            <a:endParaRPr altLang="en-US" lang="zh-CN"/>
          </a:p>
          <a:p>
            <a:pPr lvl="1"/>
            <a:r>
              <a:rPr altLang="en-US" lang="zh-CN"/>
              <a:t>机器学习在股票市场预测中的未来展望</a:t>
            </a:r>
            <a:endParaRPr altLang="en-US" lang="zh-CN"/>
          </a:p>
          <a:p>
            <a:r>
              <a:rPr altLang="en-US" lang="zh-CN"/>
              <a:t>深度学习技术：利用深度学习技术对股票市场数据进行更深入的分析和挖掘，提高预测精度</a:t>
            </a:r>
            <a:endParaRPr altLang="en-US" lang="zh-CN"/>
          </a:p>
          <a:p>
            <a:r>
              <a:rPr altLang="en-US" lang="zh-CN"/>
              <a:t>强化学习技术：利用强化学习技术对股票市场进行实时预测和决策，提高投资收益</a:t>
            </a:r>
            <a:endParaRPr altLang="en-US" lang="zh-CN"/>
          </a:p>
          <a:p>
            <a:r>
              <a:rPr altLang="en-US" lang="zh-CN"/>
              <a:t>人工智能技术：结合人工智能技术，构建更加智能化的股票市场预测系统，实现自动化交易</a:t>
            </a:r>
            <a:endParaRPr altLang="en-US" lang="zh-CN"/>
          </a:p>
          <a:p>
            <a:r>
              <a:rPr altLang="en-US" lang="zh-CN"/>
              <a:t>多模态数据融合：将不同来源的数据进行融合，提高股票市场预测的准确性和稳定性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664" name="标题 1"/>
          <p:cNvSpPr>
            <a:spLocks noGrp="1"/>
          </p:cNvSpPr>
          <p:nvPr>
            <p:ph type="title"/>
          </p:nvPr>
        </p:nvSpPr>
        <p:spPr/>
        <p:txBody>
          <a:bodyPr/>
          <a:p>
            <a:r>
              <a:rPr altLang="en-US" lang="zh-CN"/>
              <a:t>未来发展方向与趋势</a:t>
            </a:r>
            <a:endParaRPr altLang="en-US" lang="zh-CN"/>
          </a:p>
        </p:txBody>
      </p:sp>
      <p:sp>
        <p:nvSpPr>
          <p:cNvPr id="104966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深度学习在股票市场预测中的应用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7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强化学习在股票市场预测中的应用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7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自然语言处理在股票市场预测中的应用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8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人工智能技术在股票市场预测中的融合发展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未来可能的应用场景与技术</a:t>
            </a:r>
            <a:endParaRPr altLang="en-US" lang="zh-CN"/>
          </a:p>
        </p:txBody>
      </p:sp>
      <p:sp>
        <p:nvSpPr>
          <p:cNvPr id="104972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深度学习在股票市场预测中的应用</a:t>
            </a:r>
            <a:endParaRPr altLang="en-US" dirty="0" sz="1200" lang="zh-CN" spc="150">
              <a:solidFill>
                <a:schemeClr val="tx1">
                  <a:lumMod val="65000"/>
                  <a:lumOff val="35000"/>
                </a:schemeClr>
              </a:solidFill>
              <a:latin typeface="+mn-ea"/>
              <a:sym typeface="+mn-ea"/>
            </a:endParaRPr>
          </a:p>
        </p:txBody>
      </p:sp>
      <p:sp>
        <p:nvSpPr>
          <p:cNvPr id="104976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大数据技术在股票市场预测中的应用</a:t>
            </a:r>
            <a:endParaRPr altLang="en-US" dirty="0" sz="1200" lang="zh-CN" spc="150">
              <a:solidFill>
                <a:schemeClr val="tx1">
                  <a:lumMod val="65000"/>
                  <a:lumOff val="35000"/>
                </a:schemeClr>
              </a:solidFill>
              <a:latin typeface="+mn-ea"/>
              <a:sym typeface="+mn-ea"/>
            </a:endParaRPr>
          </a:p>
        </p:txBody>
      </p:sp>
      <p:sp>
        <p:nvSpPr>
          <p:cNvPr id="104976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人工智能在股票市场预测中的应用</a:t>
            </a:r>
            <a:endParaRPr altLang="en-US" dirty="0" sz="1200" lang="zh-CN" spc="150">
              <a:solidFill>
                <a:schemeClr val="tx1">
                  <a:lumMod val="65000"/>
                  <a:lumOff val="35000"/>
                </a:schemeClr>
              </a:solidFill>
              <a:latin typeface="+mn-ea"/>
              <a:sym typeface="+mn-ea"/>
            </a:endParaRPr>
          </a:p>
        </p:txBody>
      </p:sp>
      <p:sp>
        <p:nvSpPr>
          <p:cNvPr id="104976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强化学习在股票市场预测中的应用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00" name="标题"/>
          <p:cNvSpPr>
            <a:spLocks noGrp="1"/>
          </p:cNvSpPr>
          <p:nvPr>
            <p:ph type="title"/>
            <p:custDataLst>
              <p:tags r:id="rId1"/>
            </p:custDataLst>
          </p:nvPr>
        </p:nvSpPr>
        <p:spPr>
          <a:xfrm>
            <a:off x="2047240" y="2228215"/>
            <a:ext cx="9144000" cy="1931670"/>
          </a:xfrm>
        </p:spPr>
        <p:txBody>
          <a:bodyPr/>
          <a:p>
            <a:r>
              <a:rPr altLang="en-US" lang="zh-CN"/>
              <a:t>结论与建议</a:t>
            </a:r>
            <a:endParaRPr altLang="en-US" lang="zh-CN"/>
          </a:p>
        </p:txBody>
      </p:sp>
      <p:sp>
        <p:nvSpPr>
          <p:cNvPr id="1049802"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结论总结</a:t>
            </a:r>
            <a:endParaRPr altLang="en-US" lang="zh-CN"/>
          </a:p>
        </p:txBody>
      </p:sp>
      <p:sp>
        <p:nvSpPr>
          <p:cNvPr id="10498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机器学习在股票市场预测中具有广泛应用</a:t>
            </a:r>
            <a:endParaRPr altLang="en-US" dirty="0" sz="1200" lang="zh-CN" spc="150">
              <a:solidFill>
                <a:schemeClr val="tx1">
                  <a:lumMod val="65000"/>
                  <a:lumOff val="35000"/>
                </a:schemeClr>
              </a:solidFill>
              <a:latin typeface="+mn-ea"/>
              <a:sym typeface="+mn-ea"/>
            </a:endParaRPr>
          </a:p>
        </p:txBody>
      </p:sp>
      <p:sp>
        <p:nvSpPr>
          <p:cNvPr id="10498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机器学习模型能够提高预测准确性和稳定性</a:t>
            </a:r>
            <a:endParaRPr altLang="en-US" dirty="0" sz="1200" lang="zh-CN" spc="150">
              <a:solidFill>
                <a:schemeClr val="tx1">
                  <a:lumMod val="65000"/>
                  <a:lumOff val="35000"/>
                </a:schemeClr>
              </a:solidFill>
              <a:latin typeface="+mn-ea"/>
              <a:sym typeface="+mn-ea"/>
            </a:endParaRPr>
          </a:p>
        </p:txBody>
      </p:sp>
      <p:sp>
        <p:nvSpPr>
          <p:cNvPr id="10498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未来需要进一步研究和改进机器学习模型</a:t>
            </a:r>
            <a:endParaRPr altLang="en-US" dirty="0" sz="1200" lang="zh-CN" spc="150">
              <a:solidFill>
                <a:schemeClr val="tx1">
                  <a:lumMod val="65000"/>
                  <a:lumOff val="35000"/>
                </a:schemeClr>
              </a:solidFill>
              <a:latin typeface="+mn-ea"/>
              <a:sym typeface="+mn-ea"/>
            </a:endParaRPr>
          </a:p>
        </p:txBody>
      </p:sp>
      <p:sp>
        <p:nvSpPr>
          <p:cNvPr id="10498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投资者应该关注机器学习在股票市场预测中的应用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对投资者的建议</a:t>
            </a:r>
            <a:endParaRPr altLang="en-US" lang="zh-CN"/>
          </a:p>
        </p:txBody>
      </p:sp>
      <p:sp>
        <p:nvSpPr>
          <p:cNvPr id="104989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关注机器学习在股票市场预测中的应用，提高投资决策的科学性和准确性。</a:t>
            </a:r>
            <a:endParaRPr altLang="en-US" dirty="0" sz="1200" lang="zh-CN" spc="150">
              <a:solidFill>
                <a:schemeClr val="tx1">
                  <a:lumMod val="65000"/>
                  <a:lumOff val="35000"/>
                </a:schemeClr>
              </a:solidFill>
              <a:latin typeface="+mn-ea"/>
              <a:sym typeface="+mn-ea"/>
            </a:endParaRPr>
          </a:p>
        </p:txBody>
      </p:sp>
      <p:sp>
        <p:nvSpPr>
          <p:cNvPr id="104993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不断学习和掌握新的技术，提高自己的投资能力和风险控制能力。</a:t>
            </a:r>
            <a:endParaRPr altLang="en-US" dirty="0" sz="1200" lang="zh-CN" spc="150">
              <a:solidFill>
                <a:schemeClr val="tx1">
                  <a:lumMod val="65000"/>
                  <a:lumOff val="35000"/>
                </a:schemeClr>
              </a:solidFill>
              <a:latin typeface="+mn-ea"/>
              <a:sym typeface="+mn-ea"/>
            </a:endParaRPr>
          </a:p>
        </p:txBody>
      </p:sp>
      <p:sp>
        <p:nvSpPr>
          <p:cNvPr id="104993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关注机器学习模型的训练和验证，确保预测结果的可靠性和准确性。</a:t>
            </a:r>
            <a:endParaRPr altLang="en-US" dirty="0" sz="1200" lang="zh-CN" spc="150">
              <a:solidFill>
                <a:schemeClr val="tx1">
                  <a:lumMod val="65000"/>
                  <a:lumOff val="35000"/>
                </a:schemeClr>
              </a:solidFill>
              <a:latin typeface="+mn-ea"/>
              <a:sym typeface="+mn-ea"/>
            </a:endParaRPr>
          </a:p>
        </p:txBody>
      </p:sp>
      <p:sp>
        <p:nvSpPr>
          <p:cNvPr id="104993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结合其他投资策略和风险控制手段，降低投资风险。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9972" name="标题 1"/>
          <p:cNvSpPr>
            <a:spLocks noGrp="1"/>
          </p:cNvSpPr>
          <p:nvPr>
            <p:ph type="title"/>
          </p:nvPr>
        </p:nvSpPr>
        <p:spPr/>
        <p:txBody>
          <a:bodyPr/>
          <a:p>
            <a:r>
              <a:rPr altLang="en-US" lang="zh-CN"/>
              <a:t>对未来研究的展望</a:t>
            </a:r>
            <a:endParaRPr altLang="en-US" lang="zh-CN"/>
          </a:p>
        </p:txBody>
      </p:sp>
      <p:sp>
        <p:nvSpPr>
          <p:cNvPr id="104997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进一步优化算法和模型</a:t>
            </a:r>
            <a:endParaRPr altLang="en-US" dirty="0" sz="1200" lang="zh-CN" spc="150">
              <a:solidFill>
                <a:schemeClr val="tx1">
                  <a:lumMod val="65000"/>
                  <a:lumOff val="35000"/>
                </a:schemeClr>
              </a:solidFill>
              <a:latin typeface="+mn-ea"/>
              <a:sym typeface="+mn-ea"/>
            </a:endParaRPr>
          </a:p>
        </p:txBody>
      </p:sp>
      <p:sp>
        <p:nvSpPr>
          <p:cNvPr id="104997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结合更多金融数据进行分析</a:t>
            </a:r>
            <a:endParaRPr altLang="en-US" dirty="0" sz="1200" lang="zh-CN" spc="150">
              <a:solidFill>
                <a:schemeClr val="tx1">
                  <a:lumMod val="65000"/>
                  <a:lumOff val="35000"/>
                </a:schemeClr>
              </a:solidFill>
              <a:latin typeface="+mn-ea"/>
              <a:sym typeface="+mn-ea"/>
            </a:endParaRPr>
          </a:p>
        </p:txBody>
      </p:sp>
      <p:sp>
        <p:nvSpPr>
          <p:cNvPr id="104997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探索与其他领域的交叉应用</a:t>
            </a:r>
            <a:endParaRPr altLang="en-US" dirty="0" sz="1200" lang="zh-CN" spc="150">
              <a:solidFill>
                <a:schemeClr val="tx1">
                  <a:lumMod val="65000"/>
                  <a:lumOff val="35000"/>
                </a:schemeClr>
              </a:solidFill>
              <a:latin typeface="+mn-ea"/>
              <a:sym typeface="+mn-ea"/>
            </a:endParaRPr>
          </a:p>
        </p:txBody>
      </p:sp>
      <p:sp>
        <p:nvSpPr>
          <p:cNvPr id="104998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加强与金融行业的合作与交流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14"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016"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1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1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50.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19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4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282.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2023-12-16T18:48:15Z</dcterms:created>
  <dcterms:modified xsi:type="dcterms:W3CDTF">2023-12-16T18:48:15Z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2516342e7ed34652b8a256ccbfdbe06c_21</vt:lpwstr>
  </property>
</Properties>
</file>