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023" r:id="rId1"/>
    <p:sldMasterId id="2147495060" r:id="rId2"/>
  </p:sldMasterIdLst>
  <p:notesMasterIdLst>
    <p:notesMasterId r:id="rId3"/>
  </p:notesMasterIdLst>
  <p:sldIdLst>
    <p:sldId id="5599" r:id="rId4"/>
    <p:sldId id="5603" r:id="rId5"/>
    <p:sldId id="5607" r:id="rId6"/>
    <p:sldId id="5610" r:id="rId7"/>
    <p:sldId id="5616" r:id="rId9"/>
    <p:sldId id="5619" r:id="rId10"/>
    <p:sldId id="5622" r:id="rId11"/>
    <p:sldId id="5625" r:id="rId12"/>
    <p:sldId id="5628" r:id="rId13"/>
    <p:sldId id="5634" r:id="rId15"/>
    <p:sldId id="5637" r:id="rId16"/>
    <p:sldId id="5640" r:id="rId17"/>
    <p:sldId id="5643" r:id="rId18"/>
    <p:sldId id="5646" r:id="rId19"/>
    <p:sldId id="5652" r:id="rId21"/>
    <p:sldId id="5655" r:id="rId22"/>
    <p:sldId id="5658" r:id="rId23"/>
    <p:sldId id="5661" r:id="rId24"/>
    <p:sldId id="5664" r:id="rId25"/>
    <p:sldId id="5670" r:id="rId27"/>
    <p:sldId id="5673" r:id="rId28"/>
    <p:sldId id="567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24" r:id="rId1"/>
    <p:sldLayoutId id="2147495025" r:id="rId2"/>
    <p:sldLayoutId id="2147495026" r:id="rId3"/>
    <p:sldLayoutId id="2147495027" r:id="rId4"/>
    <p:sldLayoutId id="2147495028" r:id="rId5"/>
    <p:sldLayoutId id="2147495029" r:id="rId6"/>
    <p:sldLayoutId id="2147495030" r:id="rId7"/>
    <p:sldLayoutId id="2147495031" r:id="rId8"/>
    <p:sldLayoutId id="2147495032" r:id="rId9"/>
    <p:sldLayoutId id="2147495033" r:id="rId10"/>
    <p:sldLayoutId id="214749503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61" r:id="rId1"/>
    <p:sldLayoutId id="2147495062" r:id="rId2"/>
    <p:sldLayoutId id="2147495063" r:id="rId3"/>
    <p:sldLayoutId id="2147495064" r:id="rId4"/>
    <p:sldLayoutId id="2147495065" r:id="rId5"/>
    <p:sldLayoutId id="2147495066" r:id="rId6"/>
    <p:sldLayoutId id="2147495067" r:id="rId7"/>
    <p:sldLayoutId id="2147495068" r:id="rId8"/>
    <p:sldLayoutId id="2147495069" r:id="rId9"/>
    <p:sldLayoutId id="2147495070" r:id="rId10"/>
    <p:sldLayoutId id="21474950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2024年人文与社会科学行业工作总结与展望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展望未来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政策建议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结论和建议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90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2024年人文与社会科学行业概况</a:t>
            </a:r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行业规模：2024年人文与社会科学行业规模不断扩大，从业人员数量增加，研究机构数量增多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研究领域：涵盖历史、哲学、文学、艺术、社会学、心理学等多个领域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研究成果：涌现出一批高质量的研究成果，为社会发展提供了重要的理论支撑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发展趋势：未来人文与社会科学行业将继续保持快速发展，研究领域将更加广泛，研究成果将更加丰富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行业主要成就和贡献</a:t>
            </a:r>
            <a:endParaRPr altLang="en-US" lang="zh-CN"/>
          </a:p>
        </p:txBody>
      </p:sp>
      <p:sp>
        <p:nvSpPr>
          <p:cNvPr id="10491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推动人文与社会科学领域的发展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培养高素质人才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推动社会进步与发展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促进跨学科合作与交流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行业面临的问题和挑战</a:t>
            </a:r>
            <a:endParaRPr altLang="en-US" lang="zh-CN"/>
          </a:p>
        </p:txBody>
      </p:sp>
      <p:sp>
        <p:nvSpPr>
          <p:cNvPr id="104922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市场竞争激烈：行业内企业数量众多，竞争激烈，需要不断提高自身竞争力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人才短缺：行业对人才的需求较高，但目前人才短缺成为制约行业发展的重要因素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法律法规不完善：行业相关的法律法规尚不完善，存在一定的法律风险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技术更新换代迅速：随着科技的不断进步，行业技术更新换代迅速，需要不断跟进新技术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行业发展趋势和前景</a:t>
            </a:r>
            <a:endParaRPr altLang="en-US" lang="zh-CN"/>
          </a:p>
        </p:txBody>
      </p:sp>
      <p:sp>
        <p:nvSpPr>
          <p:cNvPr id="10492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行业规模不断扩大，未来有望持续增长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数字化、智能化、绿色化成为行业发展的新趋势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跨界融合成为行业发展的新模式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国际化发展成为行业发展的新方向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展望未来</a:t>
            </a:r>
            <a:endParaRPr altLang="en-US" dirty="0" lang="zh-CN"/>
          </a:p>
        </p:txBody>
      </p:sp>
      <p:sp>
        <p:nvSpPr>
          <p:cNvPr id="10493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4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数字化与智能化：利用大数据、人工智能等技术提升工作效率，优化用户体验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绿色可持续发展：关注环保、可持续发展，推动绿色人文与社会科学行业发展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国际化与全球化：加强国际交流与合作，推动人文与社会科学行业的全球化发展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跨界融合与创新：与其他领域进行跨界合作，推动创新发展，拓展业务范围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行业未来发展方向和重点</a:t>
            </a:r>
            <a:endParaRPr altLang="en-US" lang="zh-CN"/>
          </a:p>
        </p:txBody>
      </p:sp>
      <p:sp>
        <p:nvSpPr>
          <p:cNvPr id="10495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跨界融合和创新：推动不同领域之间的合作与创新，拓展业务范围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数字化和智能化：利用大数据、人工智能等技术提升工作效率和质量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绿色可持续发展：关注环保和可持续发展，推动行业向绿色低碳方向发展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人才培养和引进：加强人才培养和引进，为行业发展提供强有力的人才保障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行业未来面临的机遇和挑战</a:t>
            </a:r>
            <a:endParaRPr altLang="en-US" lang="zh-CN"/>
          </a:p>
        </p:txBody>
      </p:sp>
      <p:sp>
        <p:nvSpPr>
          <p:cNvPr id="10495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未来，人文与社会科学行业将继续发挥重要作用，为社会发展提供更加全面、深入的支撑。同时，行业也将不断拓展新的领域和应用场景，如人工智能、大数据等新兴技术将为行业带来更多的发展机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机遇：随着科技的进步和社会的发展，人文与社会科学行业将迎来更多的发展机遇，如数字化、智能化等趋势将为行业带来新的发展动力。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挑战：同时，行业也将面临一些挑战，如数据安全、隐私保护等问题将需要行业加强技术和管理方面的能力，以应对不断变化的市场需求和竞争环境。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应对策略：为了应对未来的机遇和挑战，人文与社会科学行业需要加强技术研发和创新，提高自身核心竞争力。同时，也需要加强与其他行业的合作和交流，共同推动人文与社会科学行业的健康发展。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行业未来发展的主要任务和措施</a:t>
            </a:r>
            <a:endParaRPr altLang="en-US" lang="zh-CN"/>
          </a:p>
        </p:txBody>
      </p:sp>
      <p:sp>
        <p:nvSpPr>
          <p:cNvPr id="1049630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推动数字化转型：利用大数据、人工智能等技术提高工作效率和质量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加强人才培养：培养具备人文与社会科学素养的人才，提高行业整体素质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促进跨学科合作：加强与其他领域的交流与合作，推动跨学科研究和创新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关注社会热点问题：积极应对人口老龄化、环境保护等社会问题，为政府和企业提供智力支持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拓展国际合作：加强与国际同行的交流与合作，推动中国人文与社会科学行业的国际化发展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政策建议</a:t>
            </a:r>
            <a:endParaRPr altLang="en-US" dirty="0" lang="zh-CN"/>
          </a:p>
        </p:txBody>
      </p:sp>
      <p:sp>
        <p:nvSpPr>
          <p:cNvPr id="10496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加强政策引导和支持力度</a:t>
            </a:r>
            <a:endParaRPr altLang="en-US" lang="zh-CN"/>
          </a:p>
        </p:txBody>
      </p:sp>
      <p:sp>
        <p:nvSpPr>
          <p:cNvPr id="10497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制定更加明确和具体的政策目标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加大对人文与社会科学行业的投入力度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建立完善的政策评估和调整机制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加强与其他国家和地区的交流与合作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推动行业创新和转型升级</a:t>
            </a:r>
            <a:endParaRPr altLang="en-US" lang="zh-CN"/>
          </a:p>
        </p:txBody>
      </p:sp>
      <p:sp>
        <p:nvSpPr>
          <p:cNvPr id="10498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鼓励企业加大研发投入，推动技术创新和产品升级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优化政策环境，降低企业运营成本，提高市场竞争力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加强人才培养和引进，为行业创新提供人才保障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推动跨界合作，促进产业链上下游协同创新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加强人才培养和引进力度</a:t>
            </a:r>
            <a:endParaRPr altLang="en-US" lang="zh-CN"/>
          </a:p>
        </p:txBody>
      </p:sp>
      <p:sp>
        <p:nvSpPr>
          <p:cNvPr id="10498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加大引进力度，吸引优秀人才加入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制定人才培养计划，提高人才培养质量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完善人才激励机制，激发人才创新活力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加强人才交流与合作，促进人才成长与进步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加强国际交流与合作</a:t>
            </a:r>
            <a:endParaRPr altLang="en-US" lang="zh-CN"/>
          </a:p>
        </p:txBody>
      </p:sp>
      <p:sp>
        <p:nvSpPr>
          <p:cNvPr id="10499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促进学术交流：加强与国际学术界的交流与合作，共同推动人文与社会科学领域的发展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推动国际合作项目：开展跨国合作项目，共同研究人文与社会科学领域的热点问题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培养国际化人才：加强国际化人才培养，提高我国人文与社会科学领域的国际竞争力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参与国际标准制定：积极参与国际人文与社会科学领域的标准制定，推动我国在该领域的国际话语权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500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对人文与社会科学行业的总结和评价</a:t>
            </a:r>
            <a:endParaRPr altLang="en-US" lang="zh-CN"/>
          </a:p>
        </p:txBody>
      </p:sp>
      <p:sp>
        <p:nvSpPr>
          <p:cNvPr id="10500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行业现状和发展趋势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行业面临的挑战和机遇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行业发展的优势和不足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行业发展的前景和展望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1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深化跨学科合作，促进人文与社会科学融合发展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加强人才培养和引进，提高行业整体素质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推动数字化转型，利用新技术提升工作效率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拓展国际合作与交流，借鉴先进经验推动行业发展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21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09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2023-12-17T09:57:25Z</dcterms:created>
  <dcterms:modified xsi:type="dcterms:W3CDTF">2023-12-17T09:57:25Z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5dc4d45abc8449dda4af3c242cf6d2b8_21</vt:lpwstr>
  </property>
</Properties>
</file>