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919" r:id="rId1"/>
    <p:sldMasterId id="2147502956" r:id="rId2"/>
  </p:sldMasterIdLst>
  <p:notesMasterIdLst>
    <p:notesMasterId r:id="rId3"/>
  </p:notesMasterIdLst>
  <p:sldIdLst>
    <p:sldId id="9255" r:id="rId4"/>
    <p:sldId id="9260" r:id="rId5"/>
    <p:sldId id="9264" r:id="rId6"/>
    <p:sldId id="9267" r:id="rId7"/>
    <p:sldId id="9273" r:id="rId9"/>
    <p:sldId id="9276" r:id="rId10"/>
    <p:sldId id="9279" r:id="rId11"/>
    <p:sldId id="9282" r:id="rId12"/>
    <p:sldId id="9288" r:id="rId14"/>
    <p:sldId id="9291" r:id="rId15"/>
    <p:sldId id="9294" r:id="rId16"/>
    <p:sldId id="9297" r:id="rId17"/>
    <p:sldId id="9300" r:id="rId18"/>
    <p:sldId id="9303" r:id="rId19"/>
    <p:sldId id="9309" r:id="rId21"/>
    <p:sldId id="9312" r:id="rId22"/>
    <p:sldId id="9315" r:id="rId23"/>
    <p:sldId id="9318" r:id="rId24"/>
    <p:sldId id="9321" r:id="rId25"/>
    <p:sldId id="9324" r:id="rId26"/>
    <p:sldId id="9330" r:id="rId28"/>
    <p:sldId id="9333" r:id="rId29"/>
    <p:sldId id="9336" r:id="rId30"/>
    <p:sldId id="9339" r:id="rId31"/>
    <p:sldId id="9342" r:id="rId32"/>
    <p:sldId id="9345" r:id="rId33"/>
    <p:sldId id="9351" r:id="rId35"/>
    <p:sldId id="9354" r:id="rId36"/>
    <p:sldId id="9357" r:id="rId37"/>
    <p:sldId id="9360" r:id="rId38"/>
    <p:sldId id="9363" r:id="rId39"/>
    <p:sldId id="9366" r:id="rId40"/>
    <p:sldId id="9372" r:id="rId42"/>
    <p:sldId id="9375" r:id="rId43"/>
    <p:sldId id="9379" r:id="rId4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39" Type="http://schemas.openxmlformats.org/officeDocument/2006/relationships/slide" Target="slides/slide31.xml"/><Relationship Id="rId40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slide" Target="slides/slide35.xml"/><Relationship Id="rId45" Type="http://schemas.openxmlformats.org/officeDocument/2006/relationships/tableStyles" Target="tableStyles.xml"/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920" r:id="rId1"/>
    <p:sldLayoutId id="2147502921" r:id="rId2"/>
    <p:sldLayoutId id="2147502922" r:id="rId3"/>
    <p:sldLayoutId id="2147502923" r:id="rId4"/>
    <p:sldLayoutId id="2147502924" r:id="rId5"/>
    <p:sldLayoutId id="2147502925" r:id="rId6"/>
    <p:sldLayoutId id="2147502926" r:id="rId7"/>
    <p:sldLayoutId id="2147502927" r:id="rId8"/>
    <p:sldLayoutId id="2147502928" r:id="rId9"/>
    <p:sldLayoutId id="2147502929" r:id="rId10"/>
    <p:sldLayoutId id="214750293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2957" r:id="rId1"/>
    <p:sldLayoutId id="2147502958" r:id="rId2"/>
    <p:sldLayoutId id="2147502959" r:id="rId3"/>
    <p:sldLayoutId id="2147502960" r:id="rId4"/>
    <p:sldLayoutId id="2147502961" r:id="rId5"/>
    <p:sldLayoutId id="2147502962" r:id="rId6"/>
    <p:sldLayoutId id="2147502963" r:id="rId7"/>
    <p:sldLayoutId id="2147502964" r:id="rId8"/>
    <p:sldLayoutId id="2147502965" r:id="rId9"/>
    <p:sldLayoutId id="2147502966" r:id="rId10"/>
    <p:sldLayoutId id="21475029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tags" Target="../tags/tag168.xml"/><Relationship Id="rId18" Type="http://schemas.openxmlformats.org/officeDocument/2006/relationships/tags" Target="../tags/tag169.xml"/><Relationship Id="rId19" Type="http://schemas.openxmlformats.org/officeDocument/2006/relationships/tags" Target="../tags/tag170.xml"/><Relationship Id="rId20" Type="http://schemas.openxmlformats.org/officeDocument/2006/relationships/tags" Target="../tags/tag171.xml"/><Relationship Id="rId21" Type="http://schemas.openxmlformats.org/officeDocument/2006/relationships/tags" Target="../tags/tag172.xml"/><Relationship Id="rId22" Type="http://schemas.openxmlformats.org/officeDocument/2006/relationships/tags" Target="../tags/tag173.xml"/><Relationship Id="rId23" Type="http://schemas.openxmlformats.org/officeDocument/2006/relationships/tags" Target="../tags/tag174.xml"/><Relationship Id="rId24" Type="http://schemas.openxmlformats.org/officeDocument/2006/relationships/tags" Target="../tags/tag175.xml"/><Relationship Id="rId25" Type="http://schemas.openxmlformats.org/officeDocument/2006/relationships/tags" Target="../tags/tag176.xml"/><Relationship Id="rId26" Type="http://schemas.openxmlformats.org/officeDocument/2006/relationships/tags" Target="../tags/tag177.xml"/><Relationship Id="rId27" Type="http://schemas.openxmlformats.org/officeDocument/2006/relationships/tags" Target="../tags/tag178.xml"/><Relationship Id="rId28" Type="http://schemas.openxmlformats.org/officeDocument/2006/relationships/tags" Target="../tags/tag179.xml"/><Relationship Id="rId29" Type="http://schemas.openxmlformats.org/officeDocument/2006/relationships/tags" Target="../tags/tag180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tags" Target="../tags/tag260.xml"/><Relationship Id="rId22" Type="http://schemas.openxmlformats.org/officeDocument/2006/relationships/tags" Target="../tags/tag261.xml"/><Relationship Id="rId23" Type="http://schemas.openxmlformats.org/officeDocument/2006/relationships/tags" Target="../tags/tag262.xml"/><Relationship Id="rId24" Type="http://schemas.openxmlformats.org/officeDocument/2006/relationships/tags" Target="../tags/tag263.xml"/><Relationship Id="rId2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tags" Target="../tags/tag292.xml"/><Relationship Id="rId18" Type="http://schemas.openxmlformats.org/officeDocument/2006/relationships/tags" Target="../tags/tag293.xml"/><Relationship Id="rId1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tags" Target="../tags/tag349.xml"/><Relationship Id="rId15" Type="http://schemas.openxmlformats.org/officeDocument/2006/relationships/tags" Target="../tags/tag350.xml"/><Relationship Id="rId16" Type="http://schemas.openxmlformats.org/officeDocument/2006/relationships/tags" Target="../tags/tag351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tags" Target="../tags/tag364.xml"/><Relationship Id="rId14" Type="http://schemas.openxmlformats.org/officeDocument/2006/relationships/tags" Target="../tags/tag365.xml"/><Relationship Id="rId15" Type="http://schemas.openxmlformats.org/officeDocument/2006/relationships/tags" Target="../tags/tag366.xml"/><Relationship Id="rId1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tags" Target="../tags/tag386.xml"/><Relationship Id="rId14" Type="http://schemas.openxmlformats.org/officeDocument/2006/relationships/tags" Target="../tags/tag387.xml"/><Relationship Id="rId15" Type="http://schemas.openxmlformats.org/officeDocument/2006/relationships/tags" Target="../tags/tag388.xml"/><Relationship Id="rId16" Type="http://schemas.openxmlformats.org/officeDocument/2006/relationships/tags" Target="../tags/tag389.xml"/><Relationship Id="rId17" Type="http://schemas.openxmlformats.org/officeDocument/2006/relationships/tags" Target="../tags/tag390.xml"/><Relationship Id="rId18" Type="http://schemas.openxmlformats.org/officeDocument/2006/relationships/tags" Target="../tags/tag391.xml"/><Relationship Id="rId19" Type="http://schemas.openxmlformats.org/officeDocument/2006/relationships/tags" Target="../tags/tag392.xml"/><Relationship Id="rId20" Type="http://schemas.openxmlformats.org/officeDocument/2006/relationships/tags" Target="../tags/tag393.xml"/><Relationship Id="rId21" Type="http://schemas.openxmlformats.org/officeDocument/2006/relationships/tags" Target="../tags/tag394.xml"/><Relationship Id="rId22" Type="http://schemas.openxmlformats.org/officeDocument/2006/relationships/tags" Target="../tags/tag395.xml"/><Relationship Id="rId23" Type="http://schemas.openxmlformats.org/officeDocument/2006/relationships/tags" Target="../tags/tag396.xml"/><Relationship Id="rId24" Type="http://schemas.openxmlformats.org/officeDocument/2006/relationships/tags" Target="../tags/tag397.xml"/><Relationship Id="rId25" Type="http://schemas.openxmlformats.org/officeDocument/2006/relationships/tags" Target="../tags/tag398.xml"/><Relationship Id="rId26" Type="http://schemas.openxmlformats.org/officeDocument/2006/relationships/tags" Target="../tags/tag399.xml"/><Relationship Id="rId27" Type="http://schemas.openxmlformats.org/officeDocument/2006/relationships/tags" Target="../tags/tag400.xml"/><Relationship Id="rId28" Type="http://schemas.openxmlformats.org/officeDocument/2006/relationships/tags" Target="../tags/tag401.xml"/><Relationship Id="rId29" Type="http://schemas.openxmlformats.org/officeDocument/2006/relationships/tags" Target="../tags/tag402.xml"/><Relationship Id="rId30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slideLayout" Target="../slideLayouts/slideLayout15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tags" Target="../tags/tag422.xml"/><Relationship Id="rId10" Type="http://schemas.openxmlformats.org/officeDocument/2006/relationships/tags" Target="../tags/tag423.xml"/><Relationship Id="rId11" Type="http://schemas.openxmlformats.org/officeDocument/2006/relationships/tags" Target="../tags/tag424.xml"/><Relationship Id="rId12" Type="http://schemas.openxmlformats.org/officeDocument/2006/relationships/tags" Target="../tags/tag425.xml"/><Relationship Id="rId13" Type="http://schemas.openxmlformats.org/officeDocument/2006/relationships/tags" Target="../tags/tag426.xml"/><Relationship Id="rId14" Type="http://schemas.openxmlformats.org/officeDocument/2006/relationships/tags" Target="../tags/tag427.xml"/><Relationship Id="rId15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tags" Target="../tags/tag431.xml"/><Relationship Id="rId5" Type="http://schemas.openxmlformats.org/officeDocument/2006/relationships/tags" Target="../tags/tag432.xml"/><Relationship Id="rId6" Type="http://schemas.openxmlformats.org/officeDocument/2006/relationships/tags" Target="../tags/tag433.xml"/><Relationship Id="rId7" Type="http://schemas.openxmlformats.org/officeDocument/2006/relationships/tags" Target="../tags/tag434.xml"/><Relationship Id="rId8" Type="http://schemas.openxmlformats.org/officeDocument/2006/relationships/tags" Target="../tags/tag435.xml"/><Relationship Id="rId9" Type="http://schemas.openxmlformats.org/officeDocument/2006/relationships/tags" Target="../tags/tag436.xml"/><Relationship Id="rId10" Type="http://schemas.openxmlformats.org/officeDocument/2006/relationships/tags" Target="../tags/tag437.xml"/><Relationship Id="rId11" Type="http://schemas.openxmlformats.org/officeDocument/2006/relationships/tags" Target="../tags/tag438.xml"/><Relationship Id="rId12" Type="http://schemas.openxmlformats.org/officeDocument/2006/relationships/tags" Target="../tags/tag439.xml"/><Relationship Id="rId13" Type="http://schemas.openxmlformats.org/officeDocument/2006/relationships/slideLayout" Target="../slideLayouts/slideLayout1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440.xml"/><Relationship Id="rId2" Type="http://schemas.openxmlformats.org/officeDocument/2006/relationships/tags" Target="../tags/tag441.xml"/><Relationship Id="rId3" Type="http://schemas.openxmlformats.org/officeDocument/2006/relationships/tags" Target="../tags/tag442.xml"/><Relationship Id="rId4" Type="http://schemas.openxmlformats.org/officeDocument/2006/relationships/tags" Target="../tags/tag443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2024年海洋产业行业工作总结与展望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2024年海洋产业工作总结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2024年海洋产业发展亮点与成果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海洋产业行业面临的问题与挑战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未来展望与发展趋势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海洋产业行业概述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海洋产业行业概述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海洋产业定义与分类</a:t>
            </a:r>
            <a:endParaRPr altLang="en-US" lang="zh-CN"/>
          </a:p>
        </p:txBody>
      </p:sp>
      <p:sp>
        <p:nvSpPr>
          <p:cNvPr id="10489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海洋产业定义：指开发、利用和保护海洋资源所形成的产业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海洋产业分类：包括海洋渔业、海洋交通运输业、海洋油气业、滨海旅游业等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海洋产业特点：资源丰富、潜力巨大、可持续利用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海洋产业意义：促进经济发展、推动科技创新、保护生态环境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行业发展历程与现状</a:t>
            </a:r>
            <a:endParaRPr altLang="en-US" lang="zh-CN"/>
          </a:p>
        </p:txBody>
      </p:sp>
      <p:sp>
        <p:nvSpPr>
          <p:cNvPr id="10489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海洋产业行业的起源和发展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当前海洋产业行业的规模和主要领域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海洋产业行业在国民经济中的地位和作用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海洋产业行业的发展趋势和未来展望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行业重要性及意义</a:t>
            </a:r>
            <a:endParaRPr altLang="en-US" lang="zh-CN"/>
          </a:p>
        </p:txBody>
      </p:sp>
      <p:sp>
        <p:nvSpPr>
          <p:cNvPr id="10490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海洋产业是国家经济发展的重要支柱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海洋产业是保障国家安全的重要领域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海洋产业是推动科技创新的重要平台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海洋产业是实现可持续发展的重要途径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9259"/>
          </a:bodyPr>
          <a:p>
            <a:r>
              <a:rPr altLang="en-US" dirty="0" lang="zh-CN"/>
              <a:t>2024年海洋产业工作总结</a:t>
            </a:r>
            <a:endParaRPr altLang="en-US" dirty="0" lang="zh-CN"/>
          </a:p>
        </p:txBody>
      </p:sp>
      <p:sp>
        <p:nvSpPr>
          <p:cNvPr id="10491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海洋渔业工作总结</a:t>
            </a:r>
            <a:endParaRPr altLang="en-US" lang="zh-CN"/>
          </a:p>
        </p:txBody>
      </p:sp>
      <p:sp>
        <p:nvSpPr>
          <p:cNvPr id="10491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海洋渔业政策措施及效果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未来海洋渔业发展趋势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海洋渔业发展现状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海洋渔业面临的问题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海洋交通运输业工作总结</a:t>
            </a:r>
            <a:endParaRPr altLang="en-US" lang="zh-CN"/>
          </a:p>
        </p:txBody>
      </p:sp>
      <p:sp>
        <p:nvSpPr>
          <p:cNvPr id="104924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2024年海洋交通运输业发展概况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未来海洋交通运输业发展趋势与展望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海洋交通运输业存在的问题与挑战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海洋交通运输业主要工作成果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海洋油气业工作总结</a:t>
            </a:r>
            <a:endParaRPr altLang="en-US" lang="zh-CN"/>
          </a:p>
        </p:txBody>
      </p:sp>
      <p:sp>
        <p:nvSpPr>
          <p:cNvPr id="104932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海洋油气业政策支持与监管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海洋油气业未来发展趋势与挑战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海洋油气业发展现状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海洋油气业技术创新与突破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海洋旅游业工作总结</a:t>
            </a:r>
            <a:endParaRPr altLang="en-US" lang="zh-CN"/>
          </a:p>
        </p:txBody>
      </p:sp>
      <p:sp>
        <p:nvSpPr>
          <p:cNvPr id="10493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海洋旅游业的定义和重要性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9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2024年海洋旅游业的发展情况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海洋旅游业的成功案例和经验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海洋旅游业面临的挑战和未来发展方向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其他海洋产业工作总结</a:t>
            </a:r>
            <a:endParaRPr altLang="en-US" lang="zh-CN"/>
          </a:p>
        </p:txBody>
      </p:sp>
      <p:sp>
        <p:nvSpPr>
          <p:cNvPr id="10494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海洋旅游业：丰富旅游产品，提高服务质量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海洋渔业：加强资源保护，提高渔业效益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海洋交通运输业：提升运输能力，促进海上贸易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海洋油气业：加强勘探开发，提高能源供应能力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2024年海洋产业发展亮点与成果</a:t>
            </a:r>
            <a:endParaRPr altLang="en-US" dirty="0" lang="zh-CN"/>
          </a:p>
        </p:txBody>
      </p:sp>
      <p:sp>
        <p:nvSpPr>
          <p:cNvPr id="10495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海洋渔业发展亮点与成果</a:t>
            </a:r>
            <a:endParaRPr altLang="en-US" lang="zh-CN"/>
          </a:p>
        </p:txBody>
      </p:sp>
      <p:sp>
        <p:nvSpPr>
          <p:cNvPr id="104957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海洋渔业产量增长：2024年海洋渔业产量稳步增长，成为海洋产业的重要支柱。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科技创新驱动：科技在海洋渔业中的应用不断加强，提高了渔业生产效率和产品质量。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生态养殖模式：生态养殖模式逐渐成为主流，提高了海洋资源的可持续利用水平。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产业链完善：海洋渔业产业链不断完善，形成了完整的产业链条，提高了产业附加值。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海洋交通运输业发展亮点与成果</a:t>
            </a:r>
            <a:endParaRPr altLang="en-US" lang="zh-CN"/>
          </a:p>
        </p:txBody>
      </p:sp>
      <p:sp>
        <p:nvSpPr>
          <p:cNvPr id="104961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海洋交通运输业概述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2024年海洋交通运输业发展亮点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2024年海洋交通运输业发展成果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未来展望与挑战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海洋油气业发展亮点与成果</a:t>
            </a:r>
            <a:endParaRPr altLang="en-US" lang="zh-CN"/>
          </a:p>
        </p:txBody>
      </p:sp>
      <p:sp>
        <p:nvSpPr>
          <p:cNvPr id="1049670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海洋油气资源储量丰富，为产业发展提供有力保障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海洋油气产业带动相关产业发展，形成产业集群效应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海洋油气勘探技术不断进步，提高资源开发效率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海洋油气产业环保意识增强，推动绿色发展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海洋油气产业成为经济增长新动力，推动区域经济发展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712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海洋油气产业国际合作加强，促进全球能源安全与稳定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海洋旅游业发展亮点与成果</a:t>
            </a:r>
            <a:endParaRPr altLang="en-US" lang="zh-CN"/>
          </a:p>
        </p:txBody>
      </p:sp>
      <p:sp>
        <p:nvSpPr>
          <p:cNvPr id="10497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海洋旅游业的定义和范围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2024年海洋旅游业的发展亮点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2024年海洋旅游业的成果展示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未来海洋旅游业的发展趋势和展望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其他海洋产业发展亮点与成果</a:t>
            </a:r>
            <a:endParaRPr altLang="en-US" lang="zh-CN"/>
          </a:p>
        </p:txBody>
      </p:sp>
      <p:sp>
        <p:nvSpPr>
          <p:cNvPr id="1049810" name="圆角矩形 3"/>
          <p:cNvSpPr/>
          <p:nvPr>
            <p:custDataLst>
              <p:tags r:id="rId1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4"/>
          <p:cNvSpPr/>
          <p:nvPr>
            <p:custDataLst>
              <p:tags r:id="rId2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11"/>
          <p:cNvSpPr/>
          <p:nvPr>
            <p:custDataLst>
              <p:tags r:id="rId3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圆角矩形 10"/>
          <p:cNvSpPr/>
          <p:nvPr>
            <p:custDataLst>
              <p:tags r:id="rId4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31"/>
          <p:cNvSpPr/>
          <p:nvPr>
            <p:custDataLst>
              <p:tags r:id="rId5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圆角矩形 34"/>
          <p:cNvSpPr/>
          <p:nvPr>
            <p:custDataLst>
              <p:tags r:id="rId6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文本框 5"/>
          <p:cNvSpPr txBox="1"/>
          <p:nvPr>
            <p:custDataLst>
              <p:tags r:id="rId7"/>
            </p:custDataLst>
          </p:nvPr>
        </p:nvSpPr>
        <p:spPr>
          <a:xfrm>
            <a:off x="6434615" y="4578300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海洋生物医药业：通过研发和创新，为人类健康和医疗保健提供了新的解决方案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24" name="文本框 6"/>
          <p:cNvSpPr txBox="1"/>
          <p:nvPr>
            <p:custDataLst>
              <p:tags r:id="rId8"/>
            </p:custDataLst>
          </p:nvPr>
        </p:nvSpPr>
        <p:spPr>
          <a:xfrm>
            <a:off x="6434615" y="3233109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海洋新能源产业：利用海洋资源，发展风电、波浪能和潮汐能等新能源，为可持续发展提供了动力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26" name="文本框 13"/>
          <p:cNvSpPr txBox="1"/>
          <p:nvPr>
            <p:custDataLst>
              <p:tags r:id="rId9"/>
            </p:custDataLst>
          </p:nvPr>
        </p:nvSpPr>
        <p:spPr>
          <a:xfrm>
            <a:off x="1024809" y="4578918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海洋交通运输业：通过提高运输效率和安全性，为国际贸易和交流提供了便利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28" name="文本框 14"/>
          <p:cNvSpPr txBox="1"/>
          <p:nvPr>
            <p:custDataLst>
              <p:tags r:id="rId10"/>
            </p:custDataLst>
          </p:nvPr>
        </p:nvSpPr>
        <p:spPr>
          <a:xfrm>
            <a:off x="6434615" y="1887918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海洋油气业：在深海勘探和开采技术方面取得了重要突破，为能源供应提供了保障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30" name="文本框 15"/>
          <p:cNvSpPr txBox="1"/>
          <p:nvPr>
            <p:custDataLst>
              <p:tags r:id="rId11"/>
            </p:custDataLst>
          </p:nvPr>
        </p:nvSpPr>
        <p:spPr>
          <a:xfrm>
            <a:off x="1024809" y="1889772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海洋渔业：通过技术创新和资源保护，实现了渔业可持续发展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32" name="文本框 16"/>
          <p:cNvSpPr txBox="1"/>
          <p:nvPr>
            <p:custDataLst>
              <p:tags r:id="rId12"/>
            </p:custDataLst>
          </p:nvPr>
        </p:nvSpPr>
        <p:spPr>
          <a:xfrm>
            <a:off x="1024809" y="3237434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海洋旅游业：以海洋文化、自然景观和休闲度假为特色，吸引了大量游客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34" name="圆角矩形 7"/>
          <p:cNvSpPr/>
          <p:nvPr>
            <p:custDataLst>
              <p:tags r:id="rId13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6" name="圆角矩形 8"/>
          <p:cNvSpPr/>
          <p:nvPr>
            <p:custDataLst>
              <p:tags r:id="rId14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8" name="圆角矩形 12"/>
          <p:cNvSpPr/>
          <p:nvPr>
            <p:custDataLst>
              <p:tags r:id="rId15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0" name="圆角矩形 27"/>
          <p:cNvSpPr/>
          <p:nvPr>
            <p:custDataLst>
              <p:tags r:id="rId16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2" name="圆角矩形 32"/>
          <p:cNvSpPr/>
          <p:nvPr>
            <p:custDataLst>
              <p:tags r:id="rId17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4" name="圆角矩形 35"/>
          <p:cNvSpPr/>
          <p:nvPr>
            <p:custDataLst>
              <p:tags r:id="rId18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海洋产业行业面临的问题与挑战</a:t>
            </a:r>
            <a:endParaRPr altLang="en-US" dirty="0" lang="zh-CN"/>
          </a:p>
        </p:txBody>
      </p:sp>
      <p:sp>
        <p:nvSpPr>
          <p:cNvPr id="10498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海洋渔业面临的问题与挑战</a:t>
            </a:r>
            <a:endParaRPr altLang="en-US" lang="zh-CN"/>
          </a:p>
        </p:txBody>
      </p:sp>
      <p:sp>
        <p:nvSpPr>
          <p:cNvPr id="1049944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46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气候变化：气候变化对渔业产生不利影响，如海平面上升、极端天气事件等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0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52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监管不足：监管力度不够，导致渔业资源受到破坏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6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58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过度捕捞：导致渔业资源枯竭，影响生态平衡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2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64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环境污染：海洋污染严重，影响鱼类生存和繁殖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8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0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非法捕捞：存在非法捕捞和走私现象，破坏渔业秩序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2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海洋交通运输业面临的问题与挑战</a:t>
            </a:r>
            <a:endParaRPr altLang="en-US" lang="zh-CN"/>
          </a:p>
        </p:txBody>
      </p:sp>
      <p:sp>
        <p:nvSpPr>
          <p:cNvPr id="105000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海洋交通运输业发展现状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面临的问题：环境污染、资源枯竭、气候变化等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面临的挑战：技术创新、政策法规、国际合作等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未来发展趋势及应对策略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海洋油气业面临的问题与挑战</a:t>
            </a:r>
            <a:endParaRPr altLang="en-US" lang="zh-CN"/>
          </a:p>
        </p:txBody>
      </p:sp>
      <p:sp>
        <p:nvSpPr>
          <p:cNvPr id="10500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资源开发与环境保护的矛盾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技术创新与产业升级的挑战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市场竞争与政策调整的风险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人才短缺与人才培养的难题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海洋旅游业面临的问题与挑战</a:t>
            </a:r>
            <a:endParaRPr altLang="en-US" lang="zh-CN"/>
          </a:p>
        </p:txBody>
      </p:sp>
      <p:sp>
        <p:nvSpPr>
          <p:cNvPr id="10501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资源过度开发问题：海洋旅游资源的过度开发和利用，导致资源枯竭和生态破坏。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旅游安全问题：海洋旅游中存在的安全隐患和风险，如船只失事、游客溺水等。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环境污染问题：海洋旅游业的发展对海洋环境造成的影响，如垃圾污染、噪声污染等。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竞争压力问题：海洋旅游业的竞争日益激烈，需要不断提高服务质量和产品创新来应对竞争压力。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其他海洋产业面临的问题与挑战</a:t>
            </a:r>
            <a:endParaRPr altLang="en-US" lang="zh-CN"/>
          </a:p>
        </p:txBody>
      </p:sp>
      <p:sp>
        <p:nvSpPr>
          <p:cNvPr id="10501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海洋渔业资源过度捕捞：导致渔业资源枯竭，生态系统失衡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6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海洋污染问题严重：包括塑料垃圾污染、油污、有毒化学物质污染等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海洋生态系统破坏：过度捕捞、海底开采等活动破坏了海洋生态系统的平衡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气候变化对海洋产业的影响：海平面上升、极端气候事件频发等对海洋产业造成威胁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海洋产业发展的法规和政策限制：法规不完善、政策执行不力等问题制约了海洋产业的发展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未来展望与发展趋势</a:t>
            </a:r>
            <a:endParaRPr altLang="en-US" dirty="0" lang="zh-CN"/>
          </a:p>
        </p:txBody>
      </p:sp>
      <p:sp>
        <p:nvSpPr>
          <p:cNvPr id="10502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海洋渔业未来展望与发展趋势</a:t>
            </a:r>
            <a:endParaRPr altLang="en-US" lang="zh-CN"/>
          </a:p>
        </p:txBody>
      </p:sp>
      <p:sp>
        <p:nvSpPr>
          <p:cNvPr id="105031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海洋渔业资源可持续利用：加强资源保护，合理规划捕捞量，推广生态养殖技术，促进渔业资源可持续发展。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智能化与数字化发展：利用现代科技手段，提高渔业生产效率，降低成本，提高产品质量和附加值。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拓展国际合作与交流：加强与其他国家和地区的合作与交流，共同推动全球海洋渔业的发展。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关注生态环境保护：加强生态环境保护意识，减少污染和破坏，保护海洋生态系统的健康和稳定。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海洋交通运输业未来展望与发展趋势</a:t>
            </a:r>
            <a:endParaRPr altLang="en-US" lang="zh-CN"/>
          </a:p>
        </p:txBody>
      </p:sp>
      <p:sp>
        <p:nvSpPr>
          <p:cNvPr id="105036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altLang="en-US" lang="zh-CN"/>
              <a:t>海洋交通运输业发展现状</a:t>
            </a:r>
            <a:endParaRPr altLang="en-US" lang="zh-CN"/>
          </a:p>
          <a:p>
            <a:r>
              <a:rPr altLang="en-US" lang="zh-CN"/>
              <a:t>未来展望：提高运输效率、降低成本、增加运力</a:t>
            </a:r>
            <a:endParaRPr altLang="en-US" lang="zh-CN"/>
          </a:p>
          <a:p>
            <a:r>
              <a:rPr altLang="en-US" lang="zh-CN"/>
              <a:t>发展趋势：智能化、绿色化、多元化</a:t>
            </a:r>
            <a:endParaRPr altLang="en-US" lang="zh-CN"/>
          </a:p>
          <a:p>
            <a:r>
              <a:rPr altLang="en-US" lang="zh-CN"/>
              <a:t>政策支持与市场机遇  海洋交通运输业是海洋产业的重要组成部分，对于促进沿海地区经济发展具有重要意义。未来，随着科技的进步和环保意识的提高，海洋交通运输业将朝着智能化、绿色化和多元化的方向发展。同时，政策支持和市场机遇也将为海洋交通运输业的发展提供有力保障。</a:t>
            </a:r>
            <a:endParaRPr altLang="en-US" lang="zh-CN"/>
          </a:p>
          <a:p>
            <a:pPr lvl="1"/>
            <a:r>
              <a:rPr altLang="en-US" lang="zh-CN"/>
              <a:t>海洋交通运输业是海洋产业的重要组成部分，对于促进沿海地区经济发展具有重要意义。未来，随着科技的进步和环保意识的提高，海洋交通运输业将朝着智能化、绿色化和多元化的方向发展。同时，政策支持和市场机遇也将为海洋交通运输业的发展提供有力保障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海洋油气业未来展望与发展趋势</a:t>
            </a:r>
            <a:endParaRPr altLang="en-US" lang="zh-CN"/>
          </a:p>
        </p:txBody>
      </p:sp>
      <p:sp>
        <p:nvSpPr>
          <p:cNvPr id="105039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0000"/>
          </a:bodyPr>
          <a:p>
            <a:r>
              <a:rPr altLang="en-US" lang="zh-CN"/>
              <a:t>海洋油气资源开发利用前景广阔  随着全球能源需求的不断增加，海洋油气资源开发利用前景广阔。未来，海洋油气业将更加注重技术创新和环保要求，提高资源利用效率，降低对环境的影响。</a:t>
            </a:r>
            <a:endParaRPr altLang="en-US" lang="zh-CN"/>
          </a:p>
          <a:p>
            <a:pPr lvl="1"/>
            <a:r>
              <a:rPr altLang="en-US" lang="zh-CN"/>
              <a:t>随着全球能源需求的不断增加，海洋油气资源开发利用前景广阔。未来，海洋油气业将更加注重技术创新和环保要求，提高资源利用效率，降低对环境的影响。</a:t>
            </a:r>
            <a:endParaRPr altLang="en-US" lang="zh-CN"/>
          </a:p>
          <a:p>
            <a:r>
              <a:rPr altLang="en-US" lang="zh-CN"/>
              <a:t>海洋油气勘探技术不断提升  随着科技的不断进步，海洋油气勘探技术不断提升。未来，将更加注重高精度地震勘探、深海钻井技术、海底管道铺设等方面的技术创新，提高勘探效率和成功率。</a:t>
            </a:r>
            <a:endParaRPr altLang="en-US" lang="zh-CN"/>
          </a:p>
          <a:p>
            <a:pPr lvl="1"/>
            <a:r>
              <a:rPr altLang="en-US" lang="zh-CN"/>
              <a:t>随着科技的不断进步，海洋油气勘探技术不断提升。未来，将更加注重高精度地震勘探、深海钻井技术、海底管道铺设等方面的技术创新，提高勘探效率和成功率。</a:t>
            </a:r>
            <a:endParaRPr altLang="en-US" lang="zh-CN"/>
          </a:p>
          <a:p>
            <a:r>
              <a:rPr altLang="en-US" lang="zh-CN"/>
              <a:t>海洋油气产业将更加注重可持续发展  随着环保意识的不断提高，海洋油气产业将更加注重可持续发展。未来，将更加注重环保要求和资源利用效率，推动绿色发展，促进产业升级和转型。</a:t>
            </a:r>
            <a:endParaRPr altLang="en-US" lang="zh-CN"/>
          </a:p>
          <a:p>
            <a:pPr lvl="1"/>
            <a:r>
              <a:rPr altLang="en-US" lang="zh-CN"/>
              <a:t>随着环保意识的不断提高，海洋油气产业将更加注重可持续发展。未来，将更加注重环保要求和资源利用效率，推动绿色发展，促进产业升级和转型。</a:t>
            </a:r>
            <a:endParaRPr altLang="en-US" lang="zh-CN"/>
          </a:p>
          <a:p>
            <a:r>
              <a:rPr altLang="en-US" lang="zh-CN"/>
              <a:t>海洋油气产业将与新能源产业融合发展  随着新能源技术的不断发展，海洋油气产业将与新能源产业融合发展。未来，将更加注重可再生能源的开发利用，推动能源结构调整和转型升级。同时，海洋油气产业也将为新能源产业提供技术支持和保障。</a:t>
            </a:r>
            <a:endParaRPr altLang="en-US" lang="zh-CN"/>
          </a:p>
          <a:p>
            <a:pPr lvl="1"/>
            <a:r>
              <a:rPr altLang="en-US" lang="zh-CN"/>
              <a:t>随着新能源技术的不断发展，海洋油气产业将与新能源产业融合发展。未来，将更加注重可再生能源的开发利用，推动能源结构调整和转型升级。同时，海洋油气产业也将为新能源产业提供技术支持和保障。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海洋旅游业未来展望与发展趋势</a:t>
            </a:r>
            <a:endParaRPr altLang="en-US" lang="zh-CN"/>
          </a:p>
        </p:txBody>
      </p:sp>
      <p:sp>
        <p:nvSpPr>
          <p:cNvPr id="105043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4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4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5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5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旅游产品创新：结合科技与文化，打造多元化、个性化的旅游产品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旅游环境保护：加强海洋环境保护意识，实现旅游业与环境保护的良性互动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旅游市场拓展：加强国际合作，推动海洋旅游业全球化发展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旅游服务升级：提高服务质量，提升游客体验，推动旅游业可持续发展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其他海洋产业未来展望与发展趋势</a:t>
            </a:r>
            <a:endParaRPr altLang="en-US" lang="zh-CN"/>
          </a:p>
        </p:txBody>
      </p:sp>
      <p:sp>
        <p:nvSpPr>
          <p:cNvPr id="105051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海洋生物医药产业：随着人类健康意识的提高，海洋生物医药产业将成为未来发展的重要领域。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海洋能源产业：随着全球能源需求的不断增加，海洋能源产业将成为未来发展的重要方向。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海洋环保产业：随着全球环保意识的提高，海洋环保产业将成为未来发展的重要方向。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海洋旅游产业：随着人们生活水平的提高，海洋旅游产业将成为未来发展的重要领域。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政策建议与措施建议</a:t>
            </a:r>
            <a:endParaRPr altLang="en-US" dirty="0" lang="zh-CN"/>
          </a:p>
        </p:txBody>
      </p:sp>
      <p:sp>
        <p:nvSpPr>
          <p:cNvPr id="10505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政策建议</a:t>
            </a:r>
            <a:endParaRPr altLang="en-US" lang="zh-CN"/>
          </a:p>
        </p:txBody>
      </p:sp>
      <p:sp>
        <p:nvSpPr>
          <p:cNvPr id="105062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加强国际合作与交流，共同推动海洋产业发展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63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推动海洋产业技术创新和转型升级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完善海洋产业相关法律法规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64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加大对海洋产业的扶持力度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措施建议</a:t>
            </a:r>
            <a:endParaRPr altLang="en-US" lang="zh-CN"/>
          </a:p>
        </p:txBody>
      </p:sp>
      <p:sp>
        <p:nvSpPr>
          <p:cNvPr id="10506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加强海洋产业政策宣传和培训，提高企业和公众对政策的认知度和参与度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加大对海洋产业企业的扶持力度，鼓励企业加强技术创新和人才培养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建立健全海洋产业行业标准和规范，推动行业健康发展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加强与国际组织和相关国家的合作与交流，共同推动海洋产业的发展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744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74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6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41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4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443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2023-12-17T18:34:03Z</dcterms:created>
  <dcterms:modified xsi:type="dcterms:W3CDTF">2023-12-17T18:34:03Z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28fbc6f5b4034a0587b2f00fadaf1215_21</vt:lpwstr>
  </property>
</Properties>
</file>