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docx" ContentType="application/vnd.openxmlformats-officedocument.wordprocessingml.document"/>
  <Default Extension="doc" ContentType="application/msword"/>
  <Default Extension="xlsx" ContentType="application/vnd.openxmlformats-officedocument.spreadsheetml.sheet"/>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256" r:id="rId3"/>
    <p:sldId id="257" r:id="rId5"/>
    <p:sldId id="279" r:id="rId6"/>
    <p:sldId id="319" r:id="rId7"/>
    <p:sldId id="313" r:id="rId8"/>
    <p:sldId id="322" r:id="rId9"/>
    <p:sldId id="339" r:id="rId10"/>
    <p:sldId id="326" r:id="rId11"/>
    <p:sldId id="331" r:id="rId12"/>
    <p:sldId id="354" r:id="rId13"/>
    <p:sldId id="333" r:id="rId14"/>
    <p:sldId id="321" r:id="rId15"/>
    <p:sldId id="356" r:id="rId16"/>
    <p:sldId id="357" r:id="rId17"/>
    <p:sldId id="358" r:id="rId18"/>
    <p:sldId id="359" r:id="rId19"/>
    <p:sldId id="360" r:id="rId20"/>
    <p:sldId id="316" r:id="rId21"/>
    <p:sldId id="317" r:id="rId22"/>
    <p:sldId id="318" r:id="rId23"/>
    <p:sldId id="341" r:id="rId24"/>
    <p:sldId id="355" r:id="rId25"/>
    <p:sldId id="345" r:id="rId26"/>
    <p:sldId id="346" r:id="rId27"/>
    <p:sldId id="347" r:id="rId28"/>
    <p:sldId id="348" r:id="rId29"/>
    <p:sldId id="349" r:id="rId30"/>
    <p:sldId id="350" r:id="rId31"/>
    <p:sldId id="344" r:id="rId32"/>
    <p:sldId id="351" r:id="rId33"/>
    <p:sldId id="302"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BF"/>
    <a:srgbClr val="C2E416"/>
    <a:srgbClr val="1A75B4"/>
    <a:srgbClr val="A4FA3C"/>
    <a:srgbClr val="F6F640"/>
    <a:srgbClr val="CCEB31"/>
    <a:srgbClr val="A0BC12"/>
    <a:srgbClr val="30274D"/>
    <a:srgbClr val="8C8D7B"/>
    <a:srgbClr val="4E5A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4660"/>
  </p:normalViewPr>
  <p:slideViewPr>
    <p:cSldViewPr snapToGrid="0">
      <p:cViewPr varScale="1">
        <p:scale>
          <a:sx n="69" d="100"/>
          <a:sy n="69" d="100"/>
        </p:scale>
        <p:origin x="660" y="6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51" d="100"/>
          <a:sy n="51" d="100"/>
        </p:scale>
        <p:origin x="-27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ang11_Li\Desktop\&#29615;&#23433;&#21608;&#24037;&#20316;&#20250;&#35758;&#25253;&#21578;\&#21608;&#25253;&#22270;&#34920;.xlsx" TargetMode="External"/></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oleObject" Target="file:///F:\77777777---2022\10.&#21452;&#21608;&#20250;%26&#21608;&#24635;&#32467;%26&#26376;&#25253;%26&#31649;&#29702;&#24635;&#22788;&#25253;&#21578;\&#38544;&#24739;&#24037;&#20260;&#31561;&#36235;&#21183;&#22270;&#27169;&#26495;---&#24109;&#37329;&#2136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en-US" altLang="zh-CN" sz="1400" b="0" dirty="0" smtClean="0"/>
              <a:t>2022</a:t>
            </a:r>
            <a:r>
              <a:rPr lang="zh-CN" sz="1400" b="0" dirty="0" smtClean="0"/>
              <a:t>各</a:t>
            </a:r>
            <a:r>
              <a:rPr lang="zh-CN" sz="1400" b="0" dirty="0"/>
              <a:t>制造处工伤月度推移表</a:t>
            </a:r>
            <a:endParaRPr lang="zh-CN" sz="1400" b="0" dirty="0"/>
          </a:p>
        </c:rich>
      </c:tx>
      <c:layout/>
      <c:overlay val="0"/>
    </c:title>
    <c:autoTitleDeleted val="0"/>
    <c:plotArea>
      <c:layout/>
      <c:lineChart>
        <c:grouping val="stacked"/>
        <c:varyColors val="0"/>
        <c:ser>
          <c:idx val="0"/>
          <c:order val="0"/>
          <c:tx>
            <c:strRef>
              <c:f>工伤统计图表!$C$4</c:f>
              <c:strCache>
                <c:ptCount val="1"/>
                <c:pt idx="0">
                  <c:v>Frame</c:v>
                </c:pt>
              </c:strCache>
            </c:strRef>
          </c:tx>
          <c:marker>
            <c:symbol val="none"/>
          </c:marker>
          <c:dLbls>
            <c:delete val="1"/>
          </c:dLbls>
          <c:cat>
            <c:strRef>
              <c:f>工伤统计图表!$D$3:$O$3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工伤统计图表!$D$4:$O$4</c:f>
              <c:numCache>
                <c:formatCode>General</c:formatCode>
                <c:ptCount val="12"/>
                <c:pt idx="0">
                  <c:v>2</c:v>
                </c:pt>
                <c:pt idx="1">
                  <c:v>0</c:v>
                </c:pt>
                <c:pt idx="2">
                  <c:v>2</c:v>
                </c:pt>
                <c:pt idx="3">
                  <c:v>0</c:v>
                </c:pt>
                <c:pt idx="4">
                  <c:v>0</c:v>
                </c:pt>
                <c:pt idx="5">
                  <c:v>1</c:v>
                </c:pt>
                <c:pt idx="6">
                  <c:v>2</c:v>
                </c:pt>
                <c:pt idx="7">
                  <c:v>0</c:v>
                </c:pt>
                <c:pt idx="8">
                  <c:v>0</c:v>
                </c:pt>
                <c:pt idx="9">
                  <c:v>0</c:v>
                </c:pt>
                <c:pt idx="10">
                  <c:v>0</c:v>
                </c:pt>
                <c:pt idx="11">
                  <c:v>0</c:v>
                </c:pt>
              </c:numCache>
            </c:numRef>
          </c:val>
          <c:smooth val="0"/>
        </c:ser>
        <c:ser>
          <c:idx val="1"/>
          <c:order val="1"/>
          <c:tx>
            <c:strRef>
              <c:f>工伤统计图表!$C$5</c:f>
              <c:strCache>
                <c:ptCount val="1"/>
                <c:pt idx="0">
                  <c:v>TM</c:v>
                </c:pt>
              </c:strCache>
            </c:strRef>
          </c:tx>
          <c:marker>
            <c:symbol val="none"/>
          </c:marker>
          <c:dLbls>
            <c:delete val="1"/>
          </c:dLbls>
          <c:cat>
            <c:strRef>
              <c:f>工伤统计图表!$D$3:$O$3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工伤统计图表!$D$5:$O$5</c:f>
              <c:numCache>
                <c:formatCode>General</c:formatCode>
                <c:ptCount val="12"/>
                <c:pt idx="0">
                  <c:v>0</c:v>
                </c:pt>
                <c:pt idx="1">
                  <c:v>1</c:v>
                </c:pt>
                <c:pt idx="2">
                  <c:v>1</c:v>
                </c:pt>
                <c:pt idx="3">
                  <c:v>1</c:v>
                </c:pt>
                <c:pt idx="4">
                  <c:v>0</c:v>
                </c:pt>
                <c:pt idx="5">
                  <c:v>1</c:v>
                </c:pt>
                <c:pt idx="6">
                  <c:v>0</c:v>
                </c:pt>
                <c:pt idx="7">
                  <c:v>0</c:v>
                </c:pt>
                <c:pt idx="8">
                  <c:v>0</c:v>
                </c:pt>
                <c:pt idx="9">
                  <c:v>1</c:v>
                </c:pt>
                <c:pt idx="10">
                  <c:v>0</c:v>
                </c:pt>
                <c:pt idx="11">
                  <c:v>2</c:v>
                </c:pt>
              </c:numCache>
            </c:numRef>
          </c:val>
          <c:smooth val="0"/>
        </c:ser>
        <c:ser>
          <c:idx val="2"/>
          <c:order val="2"/>
          <c:tx>
            <c:strRef>
              <c:f>工伤统计图表!$C$6</c:f>
              <c:strCache>
                <c:ptCount val="1"/>
                <c:pt idx="0">
                  <c:v>RT1</c:v>
                </c:pt>
              </c:strCache>
            </c:strRef>
          </c:tx>
          <c:marker>
            <c:symbol val="none"/>
          </c:marker>
          <c:dLbls>
            <c:delete val="1"/>
          </c:dLbls>
          <c:cat>
            <c:strRef>
              <c:f>工伤统计图表!$D$3:$O$3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工伤统计图表!$D$6:$O$6</c:f>
              <c:numCache>
                <c:formatCode>General</c:formatCode>
                <c:ptCount val="12"/>
                <c:pt idx="0">
                  <c:v>1</c:v>
                </c:pt>
                <c:pt idx="1">
                  <c:v>1</c:v>
                </c:pt>
                <c:pt idx="2">
                  <c:v>0</c:v>
                </c:pt>
                <c:pt idx="3">
                  <c:v>0</c:v>
                </c:pt>
                <c:pt idx="4">
                  <c:v>0</c:v>
                </c:pt>
                <c:pt idx="5">
                  <c:v>1</c:v>
                </c:pt>
                <c:pt idx="6">
                  <c:v>1</c:v>
                </c:pt>
                <c:pt idx="7">
                  <c:v>0</c:v>
                </c:pt>
                <c:pt idx="8">
                  <c:v>0</c:v>
                </c:pt>
                <c:pt idx="9">
                  <c:v>0</c:v>
                </c:pt>
                <c:pt idx="10">
                  <c:v>0</c:v>
                </c:pt>
                <c:pt idx="11">
                  <c:v>0</c:v>
                </c:pt>
              </c:numCache>
            </c:numRef>
          </c:val>
          <c:smooth val="0"/>
        </c:ser>
        <c:dLbls>
          <c:showLegendKey val="0"/>
          <c:showVal val="0"/>
          <c:showCatName val="0"/>
          <c:showSerName val="0"/>
          <c:showPercent val="0"/>
          <c:showBubbleSize val="0"/>
        </c:dLbls>
        <c:marker val="0"/>
        <c:smooth val="0"/>
        <c:axId val="158930944"/>
        <c:axId val="132078336"/>
      </c:lineChart>
      <c:catAx>
        <c:axId val="158930944"/>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132078336"/>
        <c:crosses val="autoZero"/>
        <c:auto val="1"/>
        <c:lblAlgn val="ctr"/>
        <c:lblOffset val="100"/>
        <c:noMultiLvlLbl val="0"/>
      </c:catAx>
      <c:valAx>
        <c:axId val="132078336"/>
        <c:scaling>
          <c:orientation val="minMax"/>
        </c:scaling>
        <c:delete val="0"/>
        <c:axPos val="l"/>
        <c:majorGridlines/>
        <c:title>
          <c:tx>
            <c:rich>
              <a:bodyPr rot="-54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zh-CN" b="0"/>
                  <a:t>工伤数量</a:t>
                </a:r>
                <a:endParaRPr lang="zh-CN" b="0"/>
              </a:p>
            </c:rich>
          </c:tx>
          <c:layout/>
          <c:overlay val="0"/>
        </c:title>
        <c:numFmt formatCode="General" sourceLinked="1"/>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158930944"/>
        <c:crosses val="autoZero"/>
        <c:crossBetween val="between"/>
        <c:majorUnit val="1"/>
      </c:valAx>
      <c:dTable>
        <c:showHorzBorder val="1"/>
        <c:showVertBorder val="1"/>
        <c:showOutline val="1"/>
        <c:showKeys val="1"/>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dTable>
    </c:plotArea>
    <c:plotVisOnly val="1"/>
    <c:dispBlanksAs val="zero"/>
    <c:showDLblsOverMax val="0"/>
  </c:chart>
  <c:txPr>
    <a:bodyPr/>
    <a:lstStyle/>
    <a:p>
      <a:pPr>
        <a:defRPr lang="zh-CN">
          <a:latin typeface="微软雅黑" panose="020B0503020204020204" pitchFamily="34" charset="-122"/>
          <a:ea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a:defRPr lang="zh-CN" sz="1600" b="1" i="0" u="none" strike="noStrike"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pPr>
            <a:r>
              <a:rPr lang="zh-CN" altLang="en-US" sz="1600"/>
              <a:t>工伤类型分布</a:t>
            </a:r>
            <a:endParaRPr lang="zh-CN" sz="1600"/>
          </a:p>
        </c:rich>
      </c:tx>
      <c:layout/>
      <c:overlay val="0"/>
    </c:title>
    <c:autoTitleDeleted val="0"/>
    <c:view3D>
      <c:rotX val="30"/>
      <c:rotY val="0"/>
      <c:depthPercent val="100"/>
      <c:rAngAx val="0"/>
    </c:view3D>
    <c:floor>
      <c:thickness val="0"/>
    </c:floor>
    <c:sideWall>
      <c:thickness val="0"/>
    </c:sideWall>
    <c:backWall>
      <c:thickness val="0"/>
    </c:backWall>
    <c:plotArea>
      <c:layout/>
      <c:pie3DChart>
        <c:varyColors val="1"/>
        <c:ser>
          <c:idx val="0"/>
          <c:order val="0"/>
          <c:explosion val="25"/>
          <c:dPt>
            <c:idx val="0"/>
            <c:bubble3D val="0"/>
          </c:dPt>
          <c:dPt>
            <c:idx val="1"/>
            <c:bubble3D val="0"/>
          </c:dPt>
          <c:dPt>
            <c:idx val="2"/>
            <c:bubble3D val="0"/>
          </c:dPt>
          <c:dPt>
            <c:idx val="3"/>
            <c:bubble3D val="0"/>
          </c:dPt>
          <c:dLbls>
            <c:dLbl>
              <c:idx val="2"/>
              <c:layout>
                <c:manualLayout>
                  <c:x val="0.0652374612997517"/>
                  <c:y val="0.0410276552164625"/>
                </c:manualLayout>
              </c:layout>
              <c:dLblPos val="bestFit"/>
              <c:showLegendKey val="0"/>
              <c:showVal val="1"/>
              <c:showCatName val="1"/>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pPr>
              </a:p>
            </c:txPr>
            <c:dLblPos val="bestFit"/>
            <c:showLegendKey val="0"/>
            <c:showVal val="1"/>
            <c:showCatName val="1"/>
            <c:showSerName val="0"/>
            <c:showPercent val="0"/>
            <c:showBubbleSize val="0"/>
            <c:showLeaderLines val="1"/>
            <c:extLst>
              <c:ext xmlns:c15="http://schemas.microsoft.com/office/drawing/2012/chart" uri="{CE6537A1-D6FC-4f65-9D91-7224C49458BB}">
                <c15:layout/>
                <c15:showLeaderLines val="1"/>
                <c15:leaderLines/>
              </c:ext>
            </c:extLst>
          </c:dLbls>
          <c:cat>
            <c:strRef>
              <c:f>工伤对比!$C$32:$F$32</c:f>
              <c:strCache>
                <c:ptCount val="4"/>
                <c:pt idx="0">
                  <c:v>机械伤害</c:v>
                </c:pt>
                <c:pt idx="1">
                  <c:v>其他伤害</c:v>
                </c:pt>
                <c:pt idx="2">
                  <c:v>物体打击</c:v>
                </c:pt>
                <c:pt idx="3">
                  <c:v>高处坠落</c:v>
                </c:pt>
              </c:strCache>
            </c:strRef>
          </c:cat>
          <c:val>
            <c:numRef>
              <c:f>工伤对比!$C$33:$F$33</c:f>
              <c:numCache>
                <c:formatCode>General</c:formatCode>
                <c:ptCount val="4"/>
                <c:pt idx="0">
                  <c:v>12</c:v>
                </c:pt>
                <c:pt idx="1">
                  <c:v>5</c:v>
                </c:pt>
                <c:pt idx="2">
                  <c:v>3</c:v>
                </c:pt>
                <c:pt idx="3">
                  <c:v>1</c:v>
                </c:pt>
              </c:numCache>
            </c:numRef>
          </c:val>
        </c:ser>
        <c:dLbls>
          <c:showLegendKey val="0"/>
          <c:showVal val="0"/>
          <c:showCatName val="0"/>
          <c:showSerName val="0"/>
          <c:showPercent val="0"/>
          <c:showBubbleSize val="0"/>
        </c:dLbls>
      </c:pie3DChart>
    </c:plotArea>
    <c:legend>
      <c:legendPos val="r"/>
      <c:layout>
        <c:manualLayout>
          <c:xMode val="edge"/>
          <c:yMode val="edge"/>
          <c:x val="0.801508346119123"/>
          <c:y val="0.419056250805056"/>
          <c:w val="0.147635478149164"/>
          <c:h val="0.326598115384795"/>
        </c:manualLayout>
      </c:layout>
      <c:overlay val="0"/>
      <c:txPr>
        <a:bodyPr rot="0" spcFirstLastPara="0" vertOverflow="ellipsis" vert="horz" wrap="square" anchor="ctr" anchorCtr="1"/>
        <a:lstStyle/>
        <a:p>
          <a:pPr>
            <a:defRPr lang="zh-CN" sz="1000" b="0" i="0" u="none" strike="noStrike"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pPr>
        </a:p>
      </c:txPr>
    </c:legend>
    <c:plotVisOnly val="1"/>
    <c:dispBlanksAs val="gap"/>
    <c:showDLblsOverMax val="0"/>
  </c:chart>
  <c:txPr>
    <a:bodyPr/>
    <a:lstStyle/>
    <a:p>
      <a:pPr>
        <a:defRPr lang="zh-CN">
          <a:latin typeface="Arial Unicode MS" panose="020B0604020202020204" pitchFamily="34" charset="-122"/>
          <a:ea typeface="Arial Unicode MS" panose="020B0604020202020204" pitchFamily="34" charset="-122"/>
          <a:cs typeface="Arial Unicode MS" panose="020B0604020202020204" pitchFamily="34" charset="-122"/>
        </a:defRPr>
      </a:pP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E026E-5821-4914-88D2-30408802E00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8D247-7245-4E89-ABFF-FE914D202D3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dirty="0"/>
          </a:p>
        </p:txBody>
      </p:sp>
      <p:sp>
        <p:nvSpPr>
          <p:cNvPr id="4" name="灯片编号占位符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dirty="0"/>
          </a:p>
        </p:txBody>
      </p:sp>
      <p:sp>
        <p:nvSpPr>
          <p:cNvPr id="4" name="灯片编号占位符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image" Target="../media/image2.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image" Target="../media/image2.emf"/><Relationship Id="rId3" Type="http://schemas.openxmlformats.org/officeDocument/2006/relationships/oleObject" Target="../embeddings/oleObject2.bin"/><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组合 13"/>
          <p:cNvGrpSpPr/>
          <p:nvPr userDrawn="1"/>
        </p:nvGrpSpPr>
        <p:grpSpPr>
          <a:xfrm>
            <a:off x="195872" y="5053131"/>
            <a:ext cx="5146148" cy="807317"/>
            <a:chOff x="12666304" y="9218286"/>
            <a:chExt cx="11479713" cy="1800914"/>
          </a:xfrm>
        </p:grpSpPr>
        <p:sp>
          <p:nvSpPr>
            <p:cNvPr id="15"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9"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8"/>
            <p:cNvGrpSpPr/>
            <p:nvPr/>
          </p:nvGrpSpPr>
          <p:grpSpPr>
            <a:xfrm>
              <a:off x="20411556" y="9665676"/>
              <a:ext cx="905522" cy="906114"/>
              <a:chOff x="2524463" y="4766967"/>
              <a:chExt cx="618725" cy="618888"/>
            </a:xfrm>
            <a:solidFill>
              <a:schemeClr val="bg1"/>
            </a:solidFill>
          </p:grpSpPr>
          <p:sp>
            <p:nvSpPr>
              <p:cNvPr id="39"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3"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4"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21"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2" name="Group 67"/>
            <p:cNvGrpSpPr/>
            <p:nvPr/>
          </p:nvGrpSpPr>
          <p:grpSpPr>
            <a:xfrm>
              <a:off x="15607551" y="9704047"/>
              <a:ext cx="789822" cy="829308"/>
              <a:chOff x="6550342" y="10834538"/>
              <a:chExt cx="593638" cy="623070"/>
            </a:xfrm>
            <a:solidFill>
              <a:srgbClr val="FFFFFF"/>
            </a:solidFill>
          </p:grpSpPr>
          <p:sp>
            <p:nvSpPr>
              <p:cNvPr id="30"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7"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3" name="Group 77"/>
            <p:cNvGrpSpPr/>
            <p:nvPr/>
          </p:nvGrpSpPr>
          <p:grpSpPr>
            <a:xfrm>
              <a:off x="17960356" y="9740260"/>
              <a:ext cx="845450" cy="756950"/>
              <a:chOff x="13222514" y="10847085"/>
              <a:chExt cx="635447" cy="568706"/>
            </a:xfrm>
            <a:solidFill>
              <a:srgbClr val="FFFFFF"/>
            </a:solidFill>
          </p:grpSpPr>
          <p:sp>
            <p:nvSpPr>
              <p:cNvPr id="27"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4" name="Group 81"/>
            <p:cNvGrpSpPr/>
            <p:nvPr/>
          </p:nvGrpSpPr>
          <p:grpSpPr>
            <a:xfrm>
              <a:off x="22833930" y="9704084"/>
              <a:ext cx="823198" cy="829298"/>
              <a:chOff x="15935700" y="10788544"/>
              <a:chExt cx="618722" cy="623064"/>
            </a:xfrm>
            <a:solidFill>
              <a:srgbClr val="FFFFFF"/>
            </a:solidFill>
          </p:grpSpPr>
          <p:sp>
            <p:nvSpPr>
              <p:cNvPr id="25"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2" name="日期占位符 1"/>
          <p:cNvSpPr>
            <a:spLocks noGrp="1"/>
          </p:cNvSpPr>
          <p:nvPr>
            <p:ph type="dt" sz="half" idx="10"/>
          </p:nvPr>
        </p:nvSpPr>
        <p:spPr/>
        <p:txBody>
          <a:bodyPr/>
          <a:lstStyle/>
          <a:p>
            <a:endParaRPr lang="zh-CN" altLang="en-US"/>
          </a:p>
        </p:txBody>
      </p:sp>
      <p:sp>
        <p:nvSpPr>
          <p:cNvPr id="3"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a:p>
        </p:txBody>
      </p:sp>
      <p:sp>
        <p:nvSpPr>
          <p:cNvPr id="4" name="矩形 3"/>
          <p:cNvSpPr/>
          <p:nvPr userDrawn="1"/>
        </p:nvSpPr>
        <p:spPr>
          <a:xfrm>
            <a:off x="0" y="-1"/>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五边形 1"/>
          <p:cNvSpPr/>
          <p:nvPr userDrawn="1"/>
        </p:nvSpPr>
        <p:spPr>
          <a:xfrm>
            <a:off x="0" y="0"/>
            <a:ext cx="3867807" cy="6858000"/>
          </a:xfrm>
          <a:prstGeom prst="homePlate">
            <a:avLst>
              <a:gd name="adj" fmla="val 17328"/>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800" b="1" spc="300" dirty="0" smtClean="0">
                <a:latin typeface="+mj-ea"/>
                <a:ea typeface="+mj-ea"/>
              </a:rPr>
              <a:t>目 录</a:t>
            </a:r>
            <a:endParaRPr lang="en-US" altLang="zh-CN" sz="4800" b="1" spc="300" dirty="0" smtClean="0">
              <a:latin typeface="+mj-ea"/>
              <a:ea typeface="+mj-ea"/>
            </a:endParaRPr>
          </a:p>
          <a:p>
            <a:pPr algn="ctr">
              <a:lnSpc>
                <a:spcPct val="150000"/>
              </a:lnSpc>
            </a:pPr>
            <a:r>
              <a:rPr lang="en-US" altLang="zh-CN" sz="4800" b="1" spc="300" dirty="0" smtClean="0">
                <a:ea typeface="+mj-ea"/>
              </a:rPr>
              <a:t>Content</a:t>
            </a:r>
            <a:endParaRPr lang="zh-CN" altLang="en-US" sz="4800" b="1" spc="300" dirty="0">
              <a:ea typeface="+mj-ea"/>
            </a:endParaRPr>
          </a:p>
        </p:txBody>
      </p:sp>
      <p:sp>
        <p:nvSpPr>
          <p:cNvPr id="3" name="日期占位符 2"/>
          <p:cNvSpPr>
            <a:spLocks noGrp="1"/>
          </p:cNvSpPr>
          <p:nvPr>
            <p:ph type="dt" sz="half" idx="10"/>
          </p:nvPr>
        </p:nvSpPr>
        <p:spPr/>
        <p:txBody>
          <a:bodyPr/>
          <a:lstStyle/>
          <a:p>
            <a:endParaRPr lang="zh-CN" altLang="en-US"/>
          </a:p>
        </p:txBody>
      </p:sp>
      <p:sp>
        <p:nvSpPr>
          <p:cNvPr id="4" name="灯片编号占位符 3"/>
          <p:cNvSpPr>
            <a:spLocks noGrp="1"/>
          </p:cNvSpPr>
          <p:nvPr>
            <p:ph type="sldNum" sz="quarter" idx="11"/>
          </p:nvPr>
        </p:nvSpPr>
        <p:spPr>
          <a:xfrm>
            <a:off x="9273101"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796" y="798"/>
          <a:ext cx="793" cy="793"/>
        </p:xfrm>
        <a:graphic>
          <a:graphicData uri="http://schemas.openxmlformats.org/presentationml/2006/ole">
            <mc:AlternateContent xmlns:mc="http://schemas.openxmlformats.org/markup-compatibility/2006">
              <mc:Choice xmlns:v="urn:schemas-microsoft-com:vml" Requires="v">
                <p:oleObj spid="_x0000_s1144" name="think-cell Slide" r:id="rId3" imgW="0" imgH="0" progId="TCLayout.ActiveDocument.1">
                  <p:embed/>
                </p:oleObj>
              </mc:Choice>
              <mc:Fallback>
                <p:oleObj name="think-cell Slide" r:id="rId3" imgW="0" imgH="0" progId="TCLayout.ActiveDocument.1">
                  <p:embed/>
                  <p:pic>
                    <p:nvPicPr>
                      <p:cNvPr id="0" name="Object 2" hidden="1"/>
                      <p:cNvPicPr/>
                      <p:nvPr/>
                    </p:nvPicPr>
                    <p:blipFill>
                      <a:blip r:embed="rId4"/>
                      <a:stretch>
                        <a:fillRect/>
                      </a:stretch>
                    </p:blipFill>
                    <p:spPr>
                      <a:xfrm>
                        <a:off x="796" y="798"/>
                        <a:ext cx="793" cy="793"/>
                      </a:xfrm>
                      <a:prstGeom prst="rect">
                        <a:avLst/>
                      </a:prstGeom>
                    </p:spPr>
                  </p:pic>
                </p:oleObj>
              </mc:Fallback>
            </mc:AlternateContent>
          </a:graphicData>
        </a:graphic>
      </p:graphicFrame>
      <p:sp>
        <p:nvSpPr>
          <p:cNvPr id="19" name="圆角矩形 18"/>
          <p:cNvSpPr/>
          <p:nvPr userDrawn="1"/>
        </p:nvSpPr>
        <p:spPr>
          <a:xfrm rot="2654918">
            <a:off x="2701997" y="2766830"/>
            <a:ext cx="1195641" cy="1195641"/>
          </a:xfrm>
          <a:prstGeom prst="roundRect">
            <a:avLst>
              <a:gd name="adj" fmla="val 15499"/>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斜纹 19"/>
          <p:cNvSpPr/>
          <p:nvPr userDrawn="1"/>
        </p:nvSpPr>
        <p:spPr>
          <a:xfrm>
            <a:off x="0" y="442762"/>
            <a:ext cx="1520792" cy="1568918"/>
          </a:xfrm>
          <a:prstGeom prst="diagStripe">
            <a:avLst>
              <a:gd name="adj" fmla="val 88131"/>
            </a:avLst>
          </a:prstGeom>
          <a:gradFill flip="none" rotWithShape="1">
            <a:gsLst>
              <a:gs pos="0">
                <a:srgbClr val="B7CC3E">
                  <a:tint val="66000"/>
                  <a:satMod val="160000"/>
                </a:srgbClr>
              </a:gs>
              <a:gs pos="50000">
                <a:srgbClr val="B7CC3E">
                  <a:tint val="44500"/>
                  <a:satMod val="160000"/>
                </a:srgbClr>
              </a:gs>
              <a:gs pos="100000">
                <a:srgbClr val="B7CC3E">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chemeClr val="tx1"/>
              </a:solidFill>
            </a:endParaRPr>
          </a:p>
        </p:txBody>
      </p:sp>
      <p:sp>
        <p:nvSpPr>
          <p:cNvPr id="21" name="斜纹 20"/>
          <p:cNvSpPr/>
          <p:nvPr userDrawn="1"/>
        </p:nvSpPr>
        <p:spPr>
          <a:xfrm>
            <a:off x="760396" y="0"/>
            <a:ext cx="1520792" cy="1568918"/>
          </a:xfrm>
          <a:prstGeom prst="diagStripe">
            <a:avLst>
              <a:gd name="adj" fmla="val 88131"/>
            </a:avLst>
          </a:prstGeom>
          <a:gradFill flip="none" rotWithShape="1">
            <a:gsLst>
              <a:gs pos="0">
                <a:srgbClr val="B7CC3E">
                  <a:tint val="66000"/>
                  <a:satMod val="160000"/>
                </a:srgbClr>
              </a:gs>
              <a:gs pos="50000">
                <a:srgbClr val="B7CC3E">
                  <a:tint val="44500"/>
                  <a:satMod val="160000"/>
                </a:srgbClr>
              </a:gs>
              <a:gs pos="100000">
                <a:srgbClr val="B7CC3E">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p:cNvSpPr/>
          <p:nvPr userDrawn="1"/>
        </p:nvSpPr>
        <p:spPr>
          <a:xfrm flipV="1">
            <a:off x="0" y="5119611"/>
            <a:ext cx="1763028" cy="1568918"/>
          </a:xfrm>
          <a:prstGeom prst="diagStripe">
            <a:avLst>
              <a:gd name="adj" fmla="val 88131"/>
            </a:avLst>
          </a:prstGeom>
          <a:gradFill flip="none" rotWithShape="1">
            <a:gsLst>
              <a:gs pos="0">
                <a:srgbClr val="B7CC3E">
                  <a:tint val="66000"/>
                  <a:satMod val="160000"/>
                </a:srgbClr>
              </a:gs>
              <a:gs pos="50000">
                <a:srgbClr val="B7CC3E">
                  <a:tint val="44500"/>
                  <a:satMod val="160000"/>
                </a:srgbClr>
              </a:gs>
              <a:gs pos="100000">
                <a:srgbClr val="B7CC3E">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chemeClr val="tx1"/>
              </a:solidFill>
            </a:endParaRPr>
          </a:p>
        </p:txBody>
      </p:sp>
      <p:sp>
        <p:nvSpPr>
          <p:cNvPr id="26" name="斜纹 25"/>
          <p:cNvSpPr/>
          <p:nvPr userDrawn="1"/>
        </p:nvSpPr>
        <p:spPr>
          <a:xfrm flipV="1">
            <a:off x="518160" y="5289082"/>
            <a:ext cx="1763028" cy="1568918"/>
          </a:xfrm>
          <a:prstGeom prst="diagStripe">
            <a:avLst>
              <a:gd name="adj" fmla="val 88131"/>
            </a:avLst>
          </a:prstGeom>
          <a:gradFill flip="none" rotWithShape="1">
            <a:gsLst>
              <a:gs pos="0">
                <a:srgbClr val="B7CC3E">
                  <a:tint val="66000"/>
                  <a:satMod val="160000"/>
                </a:srgbClr>
              </a:gs>
              <a:gs pos="50000">
                <a:srgbClr val="B7CC3E">
                  <a:tint val="44500"/>
                  <a:satMod val="160000"/>
                </a:srgbClr>
              </a:gs>
              <a:gs pos="100000">
                <a:srgbClr val="B7CC3E">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日期占位符 1"/>
          <p:cNvSpPr>
            <a:spLocks noGrp="1"/>
          </p:cNvSpPr>
          <p:nvPr>
            <p:ph type="dt" sz="half" idx="10"/>
          </p:nvPr>
        </p:nvSpPr>
        <p:spPr/>
        <p:txBody>
          <a:bodyPr/>
          <a:lstStyle/>
          <a:p>
            <a:endParaRPr lang="zh-CN" altLang="en-US"/>
          </a:p>
        </p:txBody>
      </p:sp>
      <p:sp>
        <p:nvSpPr>
          <p:cNvPr id="11"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796" y="798"/>
          <a:ext cx="793" cy="793"/>
        </p:xfrm>
        <a:graphic>
          <a:graphicData uri="http://schemas.openxmlformats.org/presentationml/2006/ole">
            <mc:AlternateContent xmlns:mc="http://schemas.openxmlformats.org/markup-compatibility/2006">
              <mc:Choice xmlns:v="urn:schemas-microsoft-com:vml" Requires="v">
                <p:oleObj spid="_x0000_s2164" name="think-cell Slide" r:id="rId3" imgW="0" imgH="0" progId="TCLayout.ActiveDocument.1">
                  <p:embed/>
                </p:oleObj>
              </mc:Choice>
              <mc:Fallback>
                <p:oleObj name="think-cell Slide" r:id="rId3" imgW="0" imgH="0" progId="TCLayout.ActiveDocument.1">
                  <p:embed/>
                  <p:pic>
                    <p:nvPicPr>
                      <p:cNvPr id="0" name="Object 2" hidden="1"/>
                      <p:cNvPicPr/>
                      <p:nvPr/>
                    </p:nvPicPr>
                    <p:blipFill>
                      <a:blip r:embed="rId4"/>
                      <a:stretch>
                        <a:fillRect/>
                      </a:stretch>
                    </p:blipFill>
                    <p:spPr>
                      <a:xfrm>
                        <a:off x="796" y="798"/>
                        <a:ext cx="793" cy="793"/>
                      </a:xfrm>
                      <a:prstGeom prst="rect">
                        <a:avLst/>
                      </a:prstGeom>
                    </p:spPr>
                  </p:pic>
                </p:oleObj>
              </mc:Fallback>
            </mc:AlternateContent>
          </a:graphicData>
        </a:graphic>
      </p:graphicFrame>
      <p:sp>
        <p:nvSpPr>
          <p:cNvPr id="8" name="矩形 7"/>
          <p:cNvSpPr/>
          <p:nvPr userDrawn="1"/>
        </p:nvSpPr>
        <p:spPr>
          <a:xfrm>
            <a:off x="0" y="185738"/>
            <a:ext cx="481263" cy="603534"/>
          </a:xfrm>
          <a:prstGeom prst="rect">
            <a:avLst/>
          </a:prstGeom>
          <a:solidFill>
            <a:srgbClr val="B7C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endParaRPr lang="zh-CN" altLang="en-US"/>
          </a:p>
        </p:txBody>
      </p:sp>
      <p:sp>
        <p:nvSpPr>
          <p:cNvPr id="7"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endParaRPr lang="zh-CN" altLang="en-US" dirty="0"/>
          </a:p>
        </p:txBody>
      </p:sp>
      <p:sp>
        <p:nvSpPr>
          <p:cNvPr id="10" name="灯片编号占位符 3"/>
          <p:cNvSpPr>
            <a:spLocks noGrp="1"/>
          </p:cNvSpPr>
          <p:nvPr>
            <p:ph type="sldNum" sz="quarter" idx="11"/>
          </p:nvPr>
        </p:nvSpPr>
        <p:spPr>
          <a:xfrm>
            <a:off x="9273101" y="6356350"/>
            <a:ext cx="2743200" cy="365125"/>
          </a:xfrm>
          <a:prstGeom prst="rect">
            <a:avLst/>
          </a:prstGeom>
        </p:spPr>
        <p:txBody>
          <a:bodyPr/>
          <a:lstStyle/>
          <a:p>
            <a:fld id="{2F864A25-9965-4F61-8E8F-250006C6D194}" type="slidenum">
              <a:rPr lang="zh-CN" altLang="en-US" smtClean="0"/>
            </a:fld>
            <a:endParaRPr lang="zh-CN" altLang="en-US"/>
          </a:p>
        </p:txBody>
      </p:sp>
      <p:grpSp>
        <p:nvGrpSpPr>
          <p:cNvPr id="12" name="组合 11"/>
          <p:cNvGrpSpPr/>
          <p:nvPr userDrawn="1"/>
        </p:nvGrpSpPr>
        <p:grpSpPr>
          <a:xfrm>
            <a:off x="195872" y="5053131"/>
            <a:ext cx="5146148" cy="807317"/>
            <a:chOff x="12666304" y="9218286"/>
            <a:chExt cx="11479713" cy="1800914"/>
          </a:xfrm>
        </p:grpSpPr>
        <p:sp>
          <p:nvSpPr>
            <p:cNvPr id="13"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4"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8"/>
            <p:cNvGrpSpPr/>
            <p:nvPr/>
          </p:nvGrpSpPr>
          <p:grpSpPr>
            <a:xfrm>
              <a:off x="20411556" y="9665676"/>
              <a:ext cx="905522" cy="906114"/>
              <a:chOff x="2524463" y="4766967"/>
              <a:chExt cx="618725" cy="618888"/>
            </a:xfrm>
            <a:solidFill>
              <a:schemeClr val="bg1"/>
            </a:solidFill>
          </p:grpSpPr>
          <p:sp>
            <p:nvSpPr>
              <p:cNvPr id="37"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9"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19"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0" name="Group 67"/>
            <p:cNvGrpSpPr/>
            <p:nvPr/>
          </p:nvGrpSpPr>
          <p:grpSpPr>
            <a:xfrm>
              <a:off x="15607551" y="9704047"/>
              <a:ext cx="789822" cy="829308"/>
              <a:chOff x="6550342" y="10834538"/>
              <a:chExt cx="593638" cy="623070"/>
            </a:xfrm>
            <a:solidFill>
              <a:srgbClr val="FFFFFF"/>
            </a:solidFill>
          </p:grpSpPr>
          <p:sp>
            <p:nvSpPr>
              <p:cNvPr id="28"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0"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1" name="Group 77"/>
            <p:cNvGrpSpPr/>
            <p:nvPr/>
          </p:nvGrpSpPr>
          <p:grpSpPr>
            <a:xfrm>
              <a:off x="17960356" y="9740260"/>
              <a:ext cx="845450" cy="756950"/>
              <a:chOff x="13222514" y="10847085"/>
              <a:chExt cx="635447" cy="568706"/>
            </a:xfrm>
            <a:solidFill>
              <a:srgbClr val="FFFFFF"/>
            </a:solidFill>
          </p:grpSpPr>
          <p:sp>
            <p:nvSpPr>
              <p:cNvPr id="25"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7"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2" name="Group 81"/>
            <p:cNvGrpSpPr/>
            <p:nvPr/>
          </p:nvGrpSpPr>
          <p:grpSpPr>
            <a:xfrm>
              <a:off x="22833930" y="9704084"/>
              <a:ext cx="823198" cy="829298"/>
              <a:chOff x="15935700" y="10788544"/>
              <a:chExt cx="618722" cy="623064"/>
            </a:xfrm>
            <a:solidFill>
              <a:srgbClr val="FFFFFF"/>
            </a:solidFill>
          </p:grpSpPr>
          <p:sp>
            <p:nvSpPr>
              <p:cNvPr id="23"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4"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53" name="矩形 52"/>
          <p:cNvSpPr/>
          <p:nvPr userDrawn="1"/>
        </p:nvSpPr>
        <p:spPr>
          <a:xfrm>
            <a:off x="0" y="-2"/>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3.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10" name="TextBox 9"/>
          <p:cNvSpPr txBox="1"/>
          <p:nvPr userDrawn="1"/>
        </p:nvSpPr>
        <p:spPr>
          <a:xfrm>
            <a:off x="1" y="6370376"/>
            <a:ext cx="12168554" cy="338554"/>
          </a:xfrm>
          <a:prstGeom prst="rect">
            <a:avLst/>
          </a:prstGeom>
          <a:noFill/>
        </p:spPr>
        <p:txBody>
          <a:bodyPr wrap="square" rtlCol="0">
            <a:spAutoFit/>
          </a:bodyPr>
          <a:lstStyle/>
          <a:p>
            <a:pPr algn="ctr"/>
            <a:r>
              <a:rPr lang="en-US" altLang="zh-CN" sz="1600" b="1" dirty="0" smtClean="0">
                <a:solidFill>
                  <a:srgbClr val="1A75B4"/>
                </a:solidFill>
                <a:latin typeface="+mn-ea"/>
              </a:rPr>
              <a:t>——</a:t>
            </a:r>
            <a:r>
              <a:rPr lang="en-US" altLang="zh-CN" sz="1600" b="1" baseline="0" dirty="0" smtClean="0">
                <a:solidFill>
                  <a:srgbClr val="1A75B4"/>
                </a:solidFill>
                <a:latin typeface="+mn-ea"/>
              </a:rPr>
              <a:t> </a:t>
            </a:r>
            <a:r>
              <a:rPr lang="en-US" altLang="zh-CN" sz="1600" b="1" dirty="0" smtClean="0">
                <a:solidFill>
                  <a:srgbClr val="1A75B4"/>
                </a:solidFill>
                <a:latin typeface="+mn-ea"/>
              </a:rPr>
              <a:t>LUXCASE-</a:t>
            </a:r>
            <a:r>
              <a:rPr lang="en-US" altLang="zh-CN" sz="1600" b="1" dirty="0" smtClean="0">
                <a:solidFill>
                  <a:srgbClr val="C2E416"/>
                </a:solidFill>
                <a:latin typeface="+mn-ea"/>
              </a:rPr>
              <a:t>ICT</a:t>
            </a:r>
            <a:r>
              <a:rPr lang="en-US" altLang="zh-CN" sz="1600" b="1" dirty="0" smtClean="0">
                <a:solidFill>
                  <a:srgbClr val="A0BC12"/>
                </a:solidFill>
                <a:latin typeface="+mn-ea"/>
              </a:rPr>
              <a:t> </a:t>
            </a:r>
            <a:r>
              <a:rPr lang="en-US" altLang="zh-CN" sz="1600" b="1" dirty="0" smtClean="0">
                <a:solidFill>
                  <a:srgbClr val="1A75B4"/>
                </a:solidFill>
                <a:latin typeface="+mn-ea"/>
              </a:rPr>
              <a:t>——</a:t>
            </a:r>
            <a:endParaRPr lang="zh-TW" altLang="en-US" sz="1600" b="1" dirty="0">
              <a:solidFill>
                <a:srgbClr val="1A75B4"/>
              </a:solidFill>
              <a:latin typeface="+mn-ea"/>
            </a:endParaRPr>
          </a:p>
        </p:txBody>
      </p:sp>
      <p:pic>
        <p:nvPicPr>
          <p:cNvPr id="11" name="Picture 2"/>
          <p:cNvPicPr>
            <a:picLocks noChangeAspect="1" noChangeArrowheads="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4735" y="14452"/>
            <a:ext cx="2013820" cy="596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灯片编号占位符 3"/>
          <p:cNvSpPr>
            <a:spLocks noGrp="1"/>
          </p:cNvSpPr>
          <p:nvPr>
            <p:ph type="sldNum" sz="quarter" idx="4"/>
          </p:nvPr>
        </p:nvSpPr>
        <p:spPr>
          <a:xfrm>
            <a:off x="9273101" y="6356350"/>
            <a:ext cx="2743200" cy="365125"/>
          </a:xfrm>
          <a:prstGeom prst="rect">
            <a:avLst/>
          </a:prstGeom>
        </p:spPr>
        <p:txBody>
          <a:bodyPr/>
          <a:lstStyle>
            <a:lvl1pPr algn="r">
              <a:defRPr sz="1400"/>
            </a:lvl1pPr>
          </a:lstStyle>
          <a:p>
            <a:fld id="{2F864A25-9965-4F61-8E8F-250006C6D19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hemeOverride" Target="../theme/themeOverride2.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1" Type="http://schemas.openxmlformats.org/officeDocument/2006/relationships/slideLayout" Target="../slideLayouts/slideLayout4.xml"/><Relationship Id="rId10" Type="http://schemas.openxmlformats.org/officeDocument/2006/relationships/tags" Target="../tags/tag18.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hyperlink" Target="../../../Documents%20and%20Settings/W0035027/My%20Documents/Downloads/&#36829;&#27861;&#34892;&#20026;&#19982;&#20107;&#25925;&#21407;&#22240;&#20998;&#26512;&#26041;&#27861;/&#30452;&#25509;&#21407;&#22240;.doc"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9" Type="http://schemas.openxmlformats.org/officeDocument/2006/relationships/vmlDrawing" Target="../drawings/vmlDrawing3.vml"/><Relationship Id="rId8" Type="http://schemas.openxmlformats.org/officeDocument/2006/relationships/slideLayout" Target="../slideLayouts/slideLayout4.xml"/><Relationship Id="rId7" Type="http://schemas.openxmlformats.org/officeDocument/2006/relationships/image" Target="../media/image7.wmf"/><Relationship Id="rId6" Type="http://schemas.openxmlformats.org/officeDocument/2006/relationships/oleObject" Target="../embeddings/Document2.doc"/><Relationship Id="rId5" Type="http://schemas.openxmlformats.org/officeDocument/2006/relationships/image" Target="../media/image6.wmf"/><Relationship Id="rId4" Type="http://schemas.openxmlformats.org/officeDocument/2006/relationships/package" Target="../embeddings/Workbook1.xlsx"/><Relationship Id="rId3" Type="http://schemas.openxmlformats.org/officeDocument/2006/relationships/image" Target="../media/image5.wmf"/><Relationship Id="rId2" Type="http://schemas.openxmlformats.org/officeDocument/2006/relationships/package" Target="../embeddings/Document1.docx"/><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chart" Target="../charts/chart2.xml"/><Relationship Id="rId1" Type="http://schemas.openxmlformats.org/officeDocument/2006/relationships/chart" Target="../charts/chart1.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12.jpeg"/><Relationship Id="rId1" Type="http://schemas.openxmlformats.org/officeDocument/2006/relationships/image" Target="../media/image1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82867" y="1450436"/>
            <a:ext cx="10447282" cy="1615827"/>
          </a:xfrm>
          <a:prstGeom prst="rect">
            <a:avLst/>
          </a:prstGeom>
          <a:noFill/>
        </p:spPr>
        <p:txBody>
          <a:bodyPr wrap="square" rtlCol="0">
            <a:spAutoFit/>
          </a:bodyPr>
          <a:lstStyle/>
          <a:p>
            <a:pPr algn="ctr">
              <a:lnSpc>
                <a:spcPct val="150000"/>
              </a:lnSpc>
            </a:pPr>
            <a:r>
              <a:rPr lang="zh-CN" altLang="en-US" sz="6600" b="1" dirty="0" smtClean="0">
                <a:solidFill>
                  <a:srgbClr val="0069BF"/>
                </a:solidFill>
                <a:latin typeface="+mj-ea"/>
                <a:ea typeface="+mj-ea"/>
              </a:rPr>
              <a:t>日善工伤教育培训</a:t>
            </a:r>
            <a:endParaRPr lang="zh-CN" altLang="en-US" sz="5400" b="1" dirty="0">
              <a:solidFill>
                <a:srgbClr val="0069BF"/>
              </a:solidFill>
              <a:latin typeface="+mj-ea"/>
              <a:ea typeface="+mj-ea"/>
            </a:endParaRPr>
          </a:p>
        </p:txBody>
      </p:sp>
      <p:sp>
        <p:nvSpPr>
          <p:cNvPr id="4" name="文本框 3"/>
          <p:cNvSpPr txBox="1"/>
          <p:nvPr/>
        </p:nvSpPr>
        <p:spPr>
          <a:xfrm>
            <a:off x="8397765" y="4971392"/>
            <a:ext cx="3584027" cy="923330"/>
          </a:xfrm>
          <a:prstGeom prst="rect">
            <a:avLst/>
          </a:prstGeom>
          <a:noFill/>
        </p:spPr>
        <p:txBody>
          <a:bodyPr wrap="square" rtlCol="0">
            <a:spAutoFit/>
          </a:bodyPr>
          <a:lstStyle/>
          <a:p>
            <a:pPr>
              <a:lnSpc>
                <a:spcPct val="150000"/>
              </a:lnSpc>
            </a:pPr>
            <a:r>
              <a:rPr lang="zh-CN" altLang="en-US" dirty="0" smtClean="0">
                <a:solidFill>
                  <a:srgbClr val="4E5A62"/>
                </a:solidFill>
              </a:rPr>
              <a:t>制作单位：环安部</a:t>
            </a:r>
            <a:endParaRPr lang="en-US" altLang="zh-CN" dirty="0" smtClean="0">
              <a:solidFill>
                <a:srgbClr val="4E5A62"/>
              </a:solidFill>
            </a:endParaRPr>
          </a:p>
          <a:p>
            <a:pPr>
              <a:lnSpc>
                <a:spcPct val="150000"/>
              </a:lnSpc>
            </a:pPr>
            <a:r>
              <a:rPr lang="zh-CN" altLang="en-US" dirty="0">
                <a:solidFill>
                  <a:srgbClr val="4E5A62"/>
                </a:solidFill>
              </a:rPr>
              <a:t>发布</a:t>
            </a:r>
            <a:r>
              <a:rPr lang="zh-CN" altLang="en-US" dirty="0" smtClean="0">
                <a:solidFill>
                  <a:srgbClr val="4E5A62"/>
                </a:solidFill>
              </a:rPr>
              <a:t>日期：</a:t>
            </a:r>
            <a:r>
              <a:rPr lang="en-US" altLang="zh-CN" dirty="0" smtClean="0">
                <a:solidFill>
                  <a:srgbClr val="4E5A62"/>
                </a:solidFill>
              </a:rPr>
              <a:t>2023/2/24</a:t>
            </a:r>
            <a:endParaRPr lang="zh-CN" altLang="en-US" dirty="0">
              <a:solidFill>
                <a:srgbClr val="4E5A62"/>
              </a:solidFill>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165"/>
          <p:cNvSpPr>
            <a:spLocks noChangeArrowheads="1"/>
          </p:cNvSpPr>
          <p:nvPr>
            <p:custDataLst>
              <p:tags r:id="rId1"/>
            </p:custDataLst>
          </p:nvPr>
        </p:nvSpPr>
        <p:spPr bwMode="gray">
          <a:xfrm>
            <a:off x="5232526" y="902892"/>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1</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25" name="Oval 166"/>
          <p:cNvSpPr>
            <a:spLocks noChangeArrowheads="1"/>
          </p:cNvSpPr>
          <p:nvPr>
            <p:custDataLst>
              <p:tags r:id="rId2"/>
            </p:custDataLst>
          </p:nvPr>
        </p:nvSpPr>
        <p:spPr bwMode="gray">
          <a:xfrm>
            <a:off x="5232526" y="1798585"/>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2</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26" name="Oval 167"/>
          <p:cNvSpPr>
            <a:spLocks noChangeArrowheads="1"/>
          </p:cNvSpPr>
          <p:nvPr>
            <p:custDataLst>
              <p:tags r:id="rId3"/>
            </p:custDataLst>
          </p:nvPr>
        </p:nvSpPr>
        <p:spPr bwMode="gray">
          <a:xfrm>
            <a:off x="5232526" y="2648474"/>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3</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27" name="Oval 168"/>
          <p:cNvSpPr>
            <a:spLocks noChangeArrowheads="1"/>
          </p:cNvSpPr>
          <p:nvPr>
            <p:custDataLst>
              <p:tags r:id="rId4"/>
            </p:custDataLst>
          </p:nvPr>
        </p:nvSpPr>
        <p:spPr bwMode="gray">
          <a:xfrm>
            <a:off x="5232526" y="3623656"/>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4</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28" name="文本框 27"/>
          <p:cNvSpPr txBox="1"/>
          <p:nvPr/>
        </p:nvSpPr>
        <p:spPr>
          <a:xfrm>
            <a:off x="5924964" y="975426"/>
            <a:ext cx="5948379" cy="400110"/>
          </a:xfrm>
          <a:prstGeom prst="rect">
            <a:avLst/>
          </a:prstGeom>
          <a:noFill/>
        </p:spPr>
        <p:txBody>
          <a:bodyPr wrap="square" rtlCol="0">
            <a:spAutoFit/>
          </a:bodyPr>
          <a:lstStyle/>
          <a:p>
            <a:pPr>
              <a:defRPr/>
            </a:pPr>
            <a:r>
              <a:rPr lang="zh-CN" altLang="en-US" sz="2000" dirty="0">
                <a:solidFill>
                  <a:srgbClr val="4E5A62"/>
                </a:solidFill>
              </a:rPr>
              <a:t>事故原因分析及纠正预防措施</a:t>
            </a:r>
            <a:endParaRPr lang="zh-CN" altLang="en-US" sz="2000" dirty="0">
              <a:solidFill>
                <a:srgbClr val="4E5A62"/>
              </a:solidFill>
            </a:endParaRPr>
          </a:p>
        </p:txBody>
      </p:sp>
      <p:sp>
        <p:nvSpPr>
          <p:cNvPr id="29" name="文本框 28"/>
          <p:cNvSpPr txBox="1"/>
          <p:nvPr/>
        </p:nvSpPr>
        <p:spPr>
          <a:xfrm>
            <a:off x="5966529" y="1776105"/>
            <a:ext cx="5685143" cy="499111"/>
          </a:xfrm>
          <a:prstGeom prst="rect">
            <a:avLst/>
          </a:prstGeom>
          <a:noFill/>
        </p:spPr>
        <p:txBody>
          <a:bodyPr wrap="square" rtlCol="0">
            <a:spAutoFit/>
          </a:bodyPr>
          <a:lstStyle/>
          <a:p>
            <a:pPr>
              <a:lnSpc>
                <a:spcPct val="150000"/>
              </a:lnSpc>
            </a:pPr>
            <a:r>
              <a:rPr lang="zh-CN" altLang="en-US" sz="2000" dirty="0" smtClean="0">
                <a:solidFill>
                  <a:srgbClr val="4E5A62"/>
                </a:solidFill>
              </a:rPr>
              <a:t>工伤管理规范</a:t>
            </a:r>
            <a:endParaRPr lang="en-US" altLang="zh-CN" sz="2000" dirty="0">
              <a:solidFill>
                <a:srgbClr val="4E5A62"/>
              </a:solidFill>
            </a:endParaRPr>
          </a:p>
        </p:txBody>
      </p:sp>
      <p:sp>
        <p:nvSpPr>
          <p:cNvPr id="4" name="灯片编号占位符 3"/>
          <p:cNvSpPr>
            <a:spLocks noGrp="1"/>
          </p:cNvSpPr>
          <p:nvPr>
            <p:ph type="sldNum" sz="quarter" idx="11"/>
          </p:nvPr>
        </p:nvSpPr>
        <p:spPr/>
        <p:txBody>
          <a:bodyPr/>
          <a:lstStyle/>
          <a:p>
            <a:fld id="{2F864A25-9965-4F61-8E8F-250006C6D194}" type="slidenum">
              <a:rPr lang="zh-CN" altLang="en-US" smtClean="0"/>
            </a:fld>
            <a:endParaRPr lang="zh-CN" altLang="en-US" dirty="0"/>
          </a:p>
        </p:txBody>
      </p:sp>
      <p:sp>
        <p:nvSpPr>
          <p:cNvPr id="11" name="Oval 168"/>
          <p:cNvSpPr>
            <a:spLocks noChangeArrowheads="1"/>
          </p:cNvSpPr>
          <p:nvPr>
            <p:custDataLst>
              <p:tags r:id="rId5"/>
            </p:custDataLst>
          </p:nvPr>
        </p:nvSpPr>
        <p:spPr bwMode="gray">
          <a:xfrm>
            <a:off x="5204816" y="5479759"/>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smtClean="0">
                <a:solidFill>
                  <a:srgbClr val="FFFFFF"/>
                </a:solidFill>
                <a:latin typeface="Arial" panose="020B0604020202020204" pitchFamily="34" charset="0"/>
                <a:cs typeface="Arial" panose="020B0604020202020204" pitchFamily="34" charset="0"/>
              </a:rPr>
              <a:t>6</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12" name="文本框 11"/>
          <p:cNvSpPr txBox="1"/>
          <p:nvPr/>
        </p:nvSpPr>
        <p:spPr>
          <a:xfrm>
            <a:off x="5966529" y="5479759"/>
            <a:ext cx="4078017" cy="553998"/>
          </a:xfrm>
          <a:prstGeom prst="rect">
            <a:avLst/>
          </a:prstGeom>
          <a:noFill/>
        </p:spPr>
        <p:txBody>
          <a:bodyPr wrap="square" rtlCol="0">
            <a:spAutoFit/>
          </a:bodyPr>
          <a:lstStyle/>
          <a:p>
            <a:pPr>
              <a:lnSpc>
                <a:spcPct val="150000"/>
              </a:lnSpc>
            </a:pPr>
            <a:r>
              <a:rPr lang="zh-CN" altLang="en-US" sz="2000" dirty="0" smtClean="0">
                <a:solidFill>
                  <a:srgbClr val="4E5A62"/>
                </a:solidFill>
              </a:rPr>
              <a:t>教育警示案例视频分享</a:t>
            </a:r>
            <a:endParaRPr lang="en-US" altLang="zh-CN" sz="2000" dirty="0">
              <a:solidFill>
                <a:srgbClr val="4E5A62"/>
              </a:solidFill>
            </a:endParaRPr>
          </a:p>
        </p:txBody>
      </p:sp>
      <p:sp>
        <p:nvSpPr>
          <p:cNvPr id="13" name="文本框 12"/>
          <p:cNvSpPr txBox="1"/>
          <p:nvPr/>
        </p:nvSpPr>
        <p:spPr>
          <a:xfrm>
            <a:off x="5966529" y="4550172"/>
            <a:ext cx="3563008" cy="553998"/>
          </a:xfrm>
          <a:prstGeom prst="rect">
            <a:avLst/>
          </a:prstGeom>
          <a:noFill/>
        </p:spPr>
        <p:txBody>
          <a:bodyPr wrap="square" rtlCol="0">
            <a:spAutoFit/>
          </a:bodyPr>
          <a:lstStyle/>
          <a:p>
            <a:pPr>
              <a:lnSpc>
                <a:spcPct val="150000"/>
              </a:lnSpc>
            </a:pPr>
            <a:r>
              <a:rPr lang="zh-CN" altLang="en-US" sz="2000" dirty="0" smtClean="0">
                <a:solidFill>
                  <a:srgbClr val="4E5A62"/>
                </a:solidFill>
              </a:rPr>
              <a:t>工伤事件应急处理</a:t>
            </a:r>
            <a:endParaRPr lang="en-US" altLang="zh-CN" sz="2000" dirty="0">
              <a:solidFill>
                <a:srgbClr val="4E5A62"/>
              </a:solidFill>
            </a:endParaRPr>
          </a:p>
        </p:txBody>
      </p:sp>
      <p:sp>
        <p:nvSpPr>
          <p:cNvPr id="14" name="文本框 13"/>
          <p:cNvSpPr txBox="1"/>
          <p:nvPr/>
        </p:nvSpPr>
        <p:spPr>
          <a:xfrm>
            <a:off x="5966529" y="3620586"/>
            <a:ext cx="5311072" cy="553998"/>
          </a:xfrm>
          <a:prstGeom prst="rect">
            <a:avLst/>
          </a:prstGeom>
          <a:noFill/>
        </p:spPr>
        <p:txBody>
          <a:bodyPr wrap="square" rtlCol="0">
            <a:spAutoFit/>
          </a:bodyPr>
          <a:lstStyle/>
          <a:p>
            <a:pPr>
              <a:lnSpc>
                <a:spcPct val="150000"/>
              </a:lnSpc>
            </a:pPr>
            <a:r>
              <a:rPr lang="zh-CN" altLang="en-US" sz="2000" dirty="0" smtClean="0">
                <a:solidFill>
                  <a:srgbClr val="4E5A62"/>
                </a:solidFill>
              </a:rPr>
              <a:t>日善厂区</a:t>
            </a:r>
            <a:r>
              <a:rPr lang="en-US" altLang="zh-CN" sz="2000" dirty="0" smtClean="0">
                <a:solidFill>
                  <a:srgbClr val="4E5A62"/>
                </a:solidFill>
              </a:rPr>
              <a:t>2022</a:t>
            </a:r>
            <a:r>
              <a:rPr lang="zh-CN" altLang="en-US" sz="2000" dirty="0" smtClean="0">
                <a:solidFill>
                  <a:srgbClr val="4E5A62"/>
                </a:solidFill>
              </a:rPr>
              <a:t>年度工伤事件分析</a:t>
            </a:r>
            <a:endParaRPr lang="en-US" altLang="zh-CN" sz="2000" dirty="0">
              <a:solidFill>
                <a:srgbClr val="4E5A62"/>
              </a:solidFill>
            </a:endParaRPr>
          </a:p>
        </p:txBody>
      </p:sp>
      <p:sp>
        <p:nvSpPr>
          <p:cNvPr id="15" name="Oval 168"/>
          <p:cNvSpPr>
            <a:spLocks noChangeArrowheads="1"/>
          </p:cNvSpPr>
          <p:nvPr>
            <p:custDataLst>
              <p:tags r:id="rId6"/>
            </p:custDataLst>
          </p:nvPr>
        </p:nvSpPr>
        <p:spPr bwMode="gray">
          <a:xfrm>
            <a:off x="5204814" y="4551499"/>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5</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16" name="文本框 15"/>
          <p:cNvSpPr txBox="1"/>
          <p:nvPr/>
        </p:nvSpPr>
        <p:spPr>
          <a:xfrm>
            <a:off x="5966529" y="2689411"/>
            <a:ext cx="3563008" cy="499111"/>
          </a:xfrm>
          <a:prstGeom prst="rect">
            <a:avLst/>
          </a:prstGeom>
          <a:noFill/>
        </p:spPr>
        <p:txBody>
          <a:bodyPr wrap="square" rtlCol="0">
            <a:spAutoFit/>
          </a:bodyPr>
          <a:lstStyle/>
          <a:p>
            <a:pPr>
              <a:lnSpc>
                <a:spcPct val="150000"/>
              </a:lnSpc>
            </a:pPr>
            <a:r>
              <a:rPr lang="zh-CN" altLang="en-US" sz="2000" dirty="0" smtClean="0">
                <a:solidFill>
                  <a:srgbClr val="4E5A62"/>
                </a:solidFill>
              </a:rPr>
              <a:t>工伤惩处制度介绍</a:t>
            </a:r>
            <a:endParaRPr lang="en-US" altLang="zh-CN" sz="2000" dirty="0">
              <a:solidFill>
                <a:srgbClr val="4E5A62"/>
              </a:solidFill>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28505" y="3058207"/>
            <a:ext cx="6896695" cy="646331"/>
          </a:xfrm>
          <a:prstGeom prst="rect">
            <a:avLst/>
          </a:prstGeom>
          <a:noFill/>
        </p:spPr>
        <p:txBody>
          <a:bodyPr wrap="square" rtlCol="0">
            <a:spAutoFit/>
          </a:bodyPr>
          <a:lstStyle/>
          <a:p>
            <a:pPr>
              <a:defRPr/>
            </a:pPr>
            <a:r>
              <a:rPr lang="zh-CN" altLang="en-US" sz="3600" b="1" dirty="0">
                <a:solidFill>
                  <a:srgbClr val="4E5A62"/>
                </a:solidFill>
              </a:rPr>
              <a:t>事故原因分析及纠正预防措施</a:t>
            </a:r>
            <a:endParaRPr lang="zh-CN" altLang="en-US" sz="3600" b="1" dirty="0">
              <a:solidFill>
                <a:srgbClr val="4E5A62"/>
              </a:solidFill>
            </a:endParaRPr>
          </a:p>
        </p:txBody>
      </p:sp>
      <p:sp>
        <p:nvSpPr>
          <p:cNvPr id="3" name="文本框 2"/>
          <p:cNvSpPr txBox="1"/>
          <p:nvPr/>
        </p:nvSpPr>
        <p:spPr>
          <a:xfrm>
            <a:off x="2921876" y="3016642"/>
            <a:ext cx="755335" cy="707886"/>
          </a:xfrm>
          <a:prstGeom prst="rect">
            <a:avLst/>
          </a:prstGeom>
          <a:noFill/>
        </p:spPr>
        <p:txBody>
          <a:bodyPr wrap="none" rtlCol="0">
            <a:spAutoFit/>
          </a:bodyPr>
          <a:lstStyle/>
          <a:p>
            <a:r>
              <a:rPr lang="en-US" altLang="zh-CN" sz="4000" dirty="0" smtClean="0">
                <a:solidFill>
                  <a:schemeClr val="bg1"/>
                </a:solidFill>
              </a:rPr>
              <a:t>01</a:t>
            </a:r>
            <a:endParaRPr lang="zh-CN" altLang="en-US" sz="4000" dirty="0">
              <a:solidFill>
                <a:schemeClr val="bg1"/>
              </a:solidFill>
            </a:endParaRPr>
          </a:p>
        </p:txBody>
      </p:sp>
      <p:sp>
        <p:nvSpPr>
          <p:cNvPr id="6" name="灯片编号占位符 5"/>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grpSp>
        <p:nvGrpSpPr>
          <p:cNvPr id="3" name="组合 2"/>
          <p:cNvGrpSpPr/>
          <p:nvPr/>
        </p:nvGrpSpPr>
        <p:grpSpPr>
          <a:xfrm>
            <a:off x="416606" y="721505"/>
            <a:ext cx="11116935" cy="2100129"/>
            <a:chOff x="804" y="4491"/>
            <a:chExt cx="17593" cy="3642"/>
          </a:xfrm>
        </p:grpSpPr>
        <p:sp>
          <p:nvSpPr>
            <p:cNvPr id="4" name="椭圆 50"/>
            <p:cNvSpPr/>
            <p:nvPr>
              <p:custDataLst>
                <p:tags r:id="rId1"/>
              </p:custDataLst>
            </p:nvPr>
          </p:nvSpPr>
          <p:spPr>
            <a:xfrm>
              <a:off x="7860" y="4491"/>
              <a:ext cx="3475" cy="3619"/>
            </a:xfrm>
            <a:prstGeom prst="ellipse">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p:spPr>
          <p:txBody>
            <a:bodyPr rtlCol="0" anchor="ctr"/>
            <a:lstStyle/>
            <a:p>
              <a:pPr algn="ctr" defTabSz="1217930">
                <a:defRPr/>
              </a:pPr>
              <a:endParaRPr lang="zh-CN" altLang="en-US" sz="2400" kern="0">
                <a:solidFill>
                  <a:sysClr val="window" lastClr="FFFFFF"/>
                </a:solidFill>
                <a:latin typeface="Calibri"/>
                <a:ea typeface="宋体"/>
              </a:endParaRPr>
            </a:p>
          </p:txBody>
        </p:sp>
        <p:sp>
          <p:nvSpPr>
            <p:cNvPr id="5" name="矩形: 圆角 61"/>
            <p:cNvSpPr/>
            <p:nvPr>
              <p:custDataLst>
                <p:tags r:id="rId2"/>
              </p:custDataLst>
            </p:nvPr>
          </p:nvSpPr>
          <p:spPr>
            <a:xfrm>
              <a:off x="804" y="5500"/>
              <a:ext cx="6593" cy="1559"/>
            </a:xfrm>
            <a:prstGeom prst="roundRect">
              <a:avLst>
                <a:gd name="adj" fmla="val 18906"/>
              </a:avLst>
            </a:prstGeom>
            <a:solidFill>
              <a:sysClr val="window" lastClr="FFFFFF"/>
            </a:solidFill>
            <a:ln w="12700" cap="flat" cmpd="sng" algn="ctr">
              <a:solidFill>
                <a:srgbClr val="A5A5A5"/>
              </a:solidFill>
              <a:prstDash val="solid"/>
              <a:miter lim="800000"/>
            </a:ln>
            <a:effectLst>
              <a:glow rad="63500">
                <a:srgbClr val="4472C4">
                  <a:satMod val="175000"/>
                  <a:alpha val="40000"/>
                </a:srgbClr>
              </a:glow>
            </a:effectLst>
          </p:spPr>
          <p:txBody>
            <a:bodyPr rtlCol="0" anchor="ctr"/>
            <a:lstStyle/>
            <a:p>
              <a:pPr algn="ctr" defTabSz="1217930">
                <a:defRPr/>
              </a:pPr>
              <a:endParaRPr lang="zh-CN" altLang="en-US" sz="2400" kern="0">
                <a:solidFill>
                  <a:sysClr val="windowText" lastClr="000000"/>
                </a:solidFill>
                <a:latin typeface="Calibri"/>
                <a:ea typeface="宋体"/>
              </a:endParaRPr>
            </a:p>
          </p:txBody>
        </p:sp>
        <p:grpSp>
          <p:nvGrpSpPr>
            <p:cNvPr id="6" name="组合 1"/>
            <p:cNvGrpSpPr/>
            <p:nvPr/>
          </p:nvGrpSpPr>
          <p:grpSpPr>
            <a:xfrm>
              <a:off x="1236" y="4672"/>
              <a:ext cx="17161" cy="3461"/>
              <a:chOff x="1236" y="4672"/>
              <a:chExt cx="17161" cy="3461"/>
            </a:xfrm>
          </p:grpSpPr>
          <p:sp>
            <p:nvSpPr>
              <p:cNvPr id="7" name="AutoShape 6"/>
              <p:cNvSpPr>
                <a:spLocks noChangeAspect="1" noTextEdit="1"/>
              </p:cNvSpPr>
              <p:nvPr/>
            </p:nvSpPr>
            <p:spPr>
              <a:xfrm>
                <a:off x="7830" y="6173"/>
                <a:ext cx="1433" cy="1960"/>
              </a:xfrm>
              <a:prstGeom prst="rect">
                <a:avLst/>
              </a:prstGeom>
              <a:noFill/>
              <a:ln w="9525">
                <a:noFill/>
              </a:ln>
            </p:spPr>
            <p:txBody>
              <a:bodyPr anchor="t"/>
              <a:lstStyle/>
              <a:p>
                <a:pPr defTabSz="1217930" eaLnBrk="0" hangingPunct="0">
                  <a:defRPr/>
                </a:pPr>
                <a:endParaRPr lang="zh-CN" altLang="en-US" sz="200" kern="0">
                  <a:solidFill>
                    <a:sysClr val="windowText" lastClr="000000"/>
                  </a:solidFill>
                  <a:latin typeface="Arial" panose="020B0604020202020204" pitchFamily="34" charset="0"/>
                  <a:ea typeface="宋体" pitchFamily="2" charset="-122"/>
                  <a:sym typeface="Calibri" panose="020F0502020204030204" pitchFamily="34" charset="0"/>
                </a:endParaRPr>
              </a:p>
            </p:txBody>
          </p:sp>
          <p:sp>
            <p:nvSpPr>
              <p:cNvPr id="8" name="AutoShape 8"/>
              <p:cNvSpPr>
                <a:spLocks noChangeAspect="1" noTextEdit="1"/>
              </p:cNvSpPr>
              <p:nvPr/>
            </p:nvSpPr>
            <p:spPr>
              <a:xfrm flipH="1">
                <a:off x="10183" y="6173"/>
                <a:ext cx="1433" cy="1960"/>
              </a:xfrm>
              <a:prstGeom prst="rect">
                <a:avLst/>
              </a:prstGeom>
              <a:noFill/>
              <a:ln w="9525">
                <a:noFill/>
              </a:ln>
            </p:spPr>
            <p:txBody>
              <a:bodyPr anchor="t"/>
              <a:lstStyle/>
              <a:p>
                <a:pPr defTabSz="1217930" eaLnBrk="0" hangingPunct="0">
                  <a:defRPr/>
                </a:pPr>
                <a:endParaRPr lang="zh-CN" altLang="en-US" sz="200" kern="0">
                  <a:solidFill>
                    <a:sysClr val="windowText" lastClr="000000"/>
                  </a:solidFill>
                  <a:latin typeface="Arial" panose="020B0604020202020204" pitchFamily="34" charset="0"/>
                  <a:ea typeface="宋体" pitchFamily="2" charset="-122"/>
                  <a:sym typeface="Calibri" panose="020F0502020204030204" pitchFamily="34" charset="0"/>
                </a:endParaRPr>
              </a:p>
            </p:txBody>
          </p:sp>
          <p:sp>
            <p:nvSpPr>
              <p:cNvPr id="9" name="矩形: 圆角 56"/>
              <p:cNvSpPr/>
              <p:nvPr>
                <p:custDataLst>
                  <p:tags r:id="rId3"/>
                </p:custDataLst>
              </p:nvPr>
            </p:nvSpPr>
            <p:spPr>
              <a:xfrm>
                <a:off x="11804" y="5521"/>
                <a:ext cx="6593" cy="1559"/>
              </a:xfrm>
              <a:prstGeom prst="roundRect">
                <a:avLst>
                  <a:gd name="adj" fmla="val 18906"/>
                </a:avLst>
              </a:prstGeom>
              <a:solidFill>
                <a:sysClr val="window" lastClr="FFFFFF"/>
              </a:solidFill>
              <a:ln w="12700" cap="flat" cmpd="sng" algn="ctr">
                <a:solidFill>
                  <a:srgbClr val="A5A5A5"/>
                </a:solidFill>
                <a:prstDash val="solid"/>
                <a:miter lim="800000"/>
              </a:ln>
              <a:effectLst>
                <a:glow rad="63500">
                  <a:srgbClr val="4472C4">
                    <a:satMod val="175000"/>
                    <a:alpha val="40000"/>
                  </a:srgbClr>
                </a:glow>
              </a:effectLst>
            </p:spPr>
            <p:txBody>
              <a:bodyPr rtlCol="0" anchor="ctr"/>
              <a:lstStyle/>
              <a:p>
                <a:pPr algn="ctr" defTabSz="1217930">
                  <a:defRPr/>
                </a:pPr>
                <a:endParaRPr lang="zh-CN" altLang="en-US" sz="2400" kern="0">
                  <a:solidFill>
                    <a:sysClr val="windowText" lastClr="000000"/>
                  </a:solidFill>
                  <a:latin typeface="Calibri"/>
                  <a:ea typeface="宋体"/>
                </a:endParaRPr>
              </a:p>
            </p:txBody>
          </p:sp>
          <p:cxnSp>
            <p:nvCxnSpPr>
              <p:cNvPr id="10" name="直接箭头连接符 64"/>
              <p:cNvCxnSpPr>
                <a:stCxn id="5" idx="3"/>
                <a:endCxn id="4" idx="2"/>
              </p:cNvCxnSpPr>
              <p:nvPr>
                <p:custDataLst>
                  <p:tags r:id="rId4"/>
                </p:custDataLst>
              </p:nvPr>
            </p:nvCxnSpPr>
            <p:spPr>
              <a:xfrm>
                <a:off x="7397" y="6279"/>
                <a:ext cx="463" cy="21"/>
              </a:xfrm>
              <a:prstGeom prst="straightConnector1">
                <a:avLst/>
              </a:prstGeom>
              <a:noFill/>
              <a:ln w="38100" cap="flat" cmpd="sng" algn="ctr">
                <a:solidFill>
                  <a:srgbClr val="7C8F9B"/>
                </a:solidFill>
                <a:prstDash val="solid"/>
                <a:miter lim="800000"/>
                <a:headEnd type="triangle"/>
                <a:tailEnd type="none"/>
              </a:ln>
              <a:effectLst/>
            </p:spPr>
          </p:cxnSp>
          <p:cxnSp>
            <p:nvCxnSpPr>
              <p:cNvPr id="11" name="直接箭头连接符 65"/>
              <p:cNvCxnSpPr>
                <a:stCxn id="4" idx="6"/>
                <a:endCxn id="9" idx="1"/>
              </p:cNvCxnSpPr>
              <p:nvPr>
                <p:custDataLst>
                  <p:tags r:id="rId5"/>
                </p:custDataLst>
              </p:nvPr>
            </p:nvCxnSpPr>
            <p:spPr>
              <a:xfrm>
                <a:off x="11335" y="6300"/>
                <a:ext cx="469" cy="0"/>
              </a:xfrm>
              <a:prstGeom prst="straightConnector1">
                <a:avLst/>
              </a:prstGeom>
              <a:noFill/>
              <a:ln w="38100" cap="flat" cmpd="sng" algn="ctr">
                <a:solidFill>
                  <a:srgbClr val="7C8F9B"/>
                </a:solidFill>
                <a:prstDash val="solid"/>
                <a:miter lim="800000"/>
                <a:headEnd type="none"/>
                <a:tailEnd type="triangle"/>
              </a:ln>
              <a:effectLst/>
            </p:spPr>
          </p:cxnSp>
          <p:sp>
            <p:nvSpPr>
              <p:cNvPr id="12" name="文本框 81"/>
              <p:cNvSpPr txBox="1"/>
              <p:nvPr>
                <p:custDataLst>
                  <p:tags r:id="rId6"/>
                </p:custDataLst>
              </p:nvPr>
            </p:nvSpPr>
            <p:spPr>
              <a:xfrm>
                <a:off x="1236" y="5673"/>
                <a:ext cx="4494" cy="1080"/>
              </a:xfrm>
              <a:prstGeom prst="rect">
                <a:avLst/>
              </a:prstGeom>
              <a:noFill/>
              <a:ln>
                <a:noFill/>
              </a:ln>
            </p:spPr>
            <p:txBody>
              <a:bodyPr wrap="square" lIns="91440" tIns="45720" rIns="91440" bIns="0" anchor="ctr" anchorCtr="0">
                <a:noAutofit/>
              </a:bodyPr>
              <a:lstStyle>
                <a:defPPr>
                  <a:defRPr lang="zh-CN"/>
                </a:defPPr>
                <a:lvl1pPr algn="r">
                  <a:buSzPct val="25000"/>
                  <a:defRPr sz="2000" b="1" spc="120">
                    <a:solidFill>
                      <a:srgbClr val="FFFFFF"/>
                    </a:solidFill>
                    <a:latin typeface="微软雅黑" panose="020B0503020204020204" pitchFamily="34" charset="-122"/>
                    <a:ea typeface="微软雅黑" panose="020B0503020204020204" pitchFamily="34" charset="-122"/>
                  </a:defRPr>
                </a:lvl1pPr>
              </a:lstStyle>
              <a:p>
                <a:pPr algn="ctr" defTabSz="1217930">
                  <a:lnSpc>
                    <a:spcPct val="120000"/>
                  </a:lnSpc>
                  <a:defRPr/>
                </a:pPr>
                <a:r>
                  <a:rPr lang="zh-CN" altLang="en-US" sz="2700" kern="0" spc="160" dirty="0">
                    <a:solidFill>
                      <a:sysClr val="windowText" lastClr="000000"/>
                    </a:solidFill>
                    <a:sym typeface="Franklin Gothic Book" panose="020B0503020102020204" pitchFamily="34" charset="0"/>
                  </a:rPr>
                  <a:t>预知和分析危险</a:t>
                </a:r>
                <a:endParaRPr lang="zh-CN" altLang="en-US" sz="2700" kern="0" spc="0" dirty="0">
                  <a:solidFill>
                    <a:sysClr val="windowText" lastClr="000000"/>
                  </a:solidFill>
                  <a:sym typeface="Franklin Gothic Book" panose="020B0503020102020204" pitchFamily="34" charset="0"/>
                </a:endParaRPr>
              </a:p>
            </p:txBody>
          </p:sp>
          <p:sp>
            <p:nvSpPr>
              <p:cNvPr id="13" name="文本框 87"/>
              <p:cNvSpPr txBox="1"/>
              <p:nvPr>
                <p:custDataLst>
                  <p:tags r:id="rId7"/>
                </p:custDataLst>
              </p:nvPr>
            </p:nvSpPr>
            <p:spPr>
              <a:xfrm>
                <a:off x="13550" y="5894"/>
                <a:ext cx="4297" cy="750"/>
              </a:xfrm>
              <a:prstGeom prst="rect">
                <a:avLst/>
              </a:prstGeom>
              <a:noFill/>
              <a:ln>
                <a:noFill/>
              </a:ln>
            </p:spPr>
            <p:txBody>
              <a:bodyPr wrap="square" lIns="91440" tIns="45720" rIns="91440" bIns="0" anchor="ctr" anchorCtr="0">
                <a:noAutofit/>
              </a:bodyPr>
              <a:lstStyle>
                <a:defPPr>
                  <a:defRPr lang="zh-CN"/>
                </a:defPPr>
                <a:lvl1pPr>
                  <a:buSzPct val="25000"/>
                  <a:defRPr sz="2000" b="1" spc="120">
                    <a:solidFill>
                      <a:srgbClr val="FFFFFF"/>
                    </a:solidFill>
                    <a:latin typeface="微软雅黑" panose="020B0503020204020204" pitchFamily="34" charset="-122"/>
                    <a:ea typeface="微软雅黑" panose="020B0503020204020204" pitchFamily="34" charset="-122"/>
                  </a:defRPr>
                </a:lvl1pPr>
              </a:lstStyle>
              <a:p>
                <a:pPr defTabSz="1217930">
                  <a:lnSpc>
                    <a:spcPct val="120000"/>
                  </a:lnSpc>
                  <a:defRPr/>
                </a:pPr>
                <a:r>
                  <a:rPr lang="zh-CN" altLang="en-US" sz="2700" kern="0" spc="160" dirty="0">
                    <a:solidFill>
                      <a:sysClr val="windowText" lastClr="000000"/>
                    </a:solidFill>
                    <a:sym typeface="Franklin Gothic Book" panose="020B0503020102020204" pitchFamily="34" charset="0"/>
                  </a:rPr>
                  <a:t>减少</a:t>
                </a:r>
                <a:r>
                  <a:rPr lang="en-US" altLang="zh-CN" sz="2700" kern="0" spc="160" dirty="0">
                    <a:solidFill>
                      <a:sysClr val="windowText" lastClr="000000"/>
                    </a:solidFill>
                    <a:sym typeface="Franklin Gothic Book" panose="020B0503020102020204" pitchFamily="34" charset="0"/>
                  </a:rPr>
                  <a:t>/</a:t>
                </a:r>
                <a:r>
                  <a:rPr lang="zh-CN" altLang="en-US" sz="2700" kern="0" spc="160" dirty="0">
                    <a:solidFill>
                      <a:sysClr val="windowText" lastClr="000000"/>
                    </a:solidFill>
                    <a:sym typeface="Franklin Gothic Book" panose="020B0503020102020204" pitchFamily="34" charset="0"/>
                  </a:rPr>
                  <a:t>控制危险</a:t>
                </a:r>
                <a:endParaRPr lang="zh-CN" altLang="en-US" sz="2700" kern="0" spc="0" dirty="0"/>
              </a:p>
            </p:txBody>
          </p:sp>
          <p:sp>
            <p:nvSpPr>
              <p:cNvPr id="14" name="文本框 90"/>
              <p:cNvSpPr txBox="1"/>
              <p:nvPr>
                <p:custDataLst>
                  <p:tags r:id="rId8"/>
                </p:custDataLst>
              </p:nvPr>
            </p:nvSpPr>
            <p:spPr>
              <a:xfrm>
                <a:off x="8258" y="6607"/>
                <a:ext cx="2686" cy="618"/>
              </a:xfrm>
              <a:prstGeom prst="rect">
                <a:avLst/>
              </a:prstGeom>
              <a:noFill/>
              <a:ln>
                <a:noFill/>
              </a:ln>
            </p:spPr>
            <p:txBody>
              <a:bodyPr wrap="square" lIns="91440" tIns="45720" rIns="91440" bIns="45720" anchor="ctr" anchorCtr="0">
                <a:noAutofit/>
              </a:bodyPr>
              <a:lstStyle>
                <a:defPPr>
                  <a:defRPr lang="zh-CN"/>
                </a:defPPr>
                <a:lvl1pPr algn="ctr">
                  <a:buSzPct val="25000"/>
                  <a:defRPr sz="2000" b="1" spc="120">
                    <a:solidFill>
                      <a:srgbClr val="FFFFFF"/>
                    </a:solidFill>
                    <a:latin typeface="微软雅黑" panose="020B0503020204020204" pitchFamily="34" charset="-122"/>
                    <a:ea typeface="微软雅黑" panose="020B0503020204020204" pitchFamily="34" charset="-122"/>
                  </a:defRPr>
                </a:lvl1pPr>
              </a:lstStyle>
              <a:p>
                <a:pPr defTabSz="1217930">
                  <a:defRPr/>
                </a:pPr>
                <a:r>
                  <a:rPr lang="zh-CN" altLang="en-US" sz="2700" kern="0" spc="160" dirty="0"/>
                  <a:t>安全工作的</a:t>
                </a:r>
                <a:r>
                  <a:rPr lang="zh-CN" altLang="en-US" sz="2700" kern="0" spc="160" dirty="0" smtClean="0"/>
                  <a:t>实质</a:t>
                </a:r>
                <a:endParaRPr lang="zh-CN" altLang="en-US" sz="2700" kern="0" spc="160" dirty="0">
                  <a:solidFill>
                    <a:srgbClr val="FF0000"/>
                  </a:solidFill>
                </a:endParaRPr>
              </a:p>
            </p:txBody>
          </p:sp>
          <p:cxnSp>
            <p:nvCxnSpPr>
              <p:cNvPr id="15" name="直接箭头连接符 7"/>
              <p:cNvCxnSpPr/>
              <p:nvPr>
                <p:custDataLst>
                  <p:tags r:id="rId9"/>
                </p:custDataLst>
              </p:nvPr>
            </p:nvCxnSpPr>
            <p:spPr>
              <a:xfrm>
                <a:off x="7374" y="6279"/>
                <a:ext cx="419" cy="21"/>
              </a:xfrm>
              <a:prstGeom prst="straightConnector1">
                <a:avLst/>
              </a:prstGeom>
              <a:noFill/>
              <a:ln w="38100" cap="flat" cmpd="sng" algn="ctr">
                <a:solidFill>
                  <a:srgbClr val="7C8F9B"/>
                </a:solidFill>
                <a:prstDash val="solid"/>
                <a:miter lim="800000"/>
                <a:headEnd type="triangle"/>
                <a:tailEnd type="none"/>
              </a:ln>
              <a:effectLst/>
            </p:spPr>
          </p:cxnSp>
          <p:cxnSp>
            <p:nvCxnSpPr>
              <p:cNvPr id="16" name="直接箭头连接符 8"/>
              <p:cNvCxnSpPr/>
              <p:nvPr>
                <p:custDataLst>
                  <p:tags r:id="rId10"/>
                </p:custDataLst>
              </p:nvPr>
            </p:nvCxnSpPr>
            <p:spPr>
              <a:xfrm>
                <a:off x="11435" y="6300"/>
                <a:ext cx="369" cy="0"/>
              </a:xfrm>
              <a:prstGeom prst="straightConnector1">
                <a:avLst/>
              </a:prstGeom>
              <a:noFill/>
              <a:ln w="38100" cap="flat" cmpd="sng" algn="ctr">
                <a:solidFill>
                  <a:srgbClr val="7C8F9B"/>
                </a:solidFill>
                <a:prstDash val="solid"/>
                <a:miter lim="800000"/>
                <a:headEnd type="none"/>
                <a:tailEnd type="triangle"/>
              </a:ln>
              <a:effectLst/>
            </p:spPr>
          </p:cxnSp>
          <p:sp>
            <p:nvSpPr>
              <p:cNvPr id="17" name=" 2050"/>
              <p:cNvSpPr/>
              <p:nvPr/>
            </p:nvSpPr>
            <p:spPr bwMode="auto">
              <a:xfrm>
                <a:off x="8876" y="4672"/>
                <a:ext cx="1440" cy="144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itchFamily="2" charset="-122"/>
                    <a:cs typeface="+mn-cs"/>
                  </a:defRPr>
                </a:lvl9pPr>
              </a:lstStyle>
              <a:p>
                <a:pPr defTabSz="1217930">
                  <a:defRPr/>
                </a:pPr>
                <a:endParaRPr lang="zh-CN" altLang="en-US" sz="2400">
                  <a:solidFill>
                    <a:sysClr val="windowText" lastClr="000000"/>
                  </a:solidFill>
                </a:endParaRPr>
              </a:p>
            </p:txBody>
          </p:sp>
          <p:sp>
            <p:nvSpPr>
              <p:cNvPr id="18" name=" 18"/>
              <p:cNvSpPr/>
              <p:nvPr/>
            </p:nvSpPr>
            <p:spPr bwMode="auto">
              <a:xfrm>
                <a:off x="6316" y="5771"/>
                <a:ext cx="765" cy="960"/>
              </a:xfrm>
              <a:custGeom>
                <a:avLst/>
                <a:gdLst>
                  <a:gd name="T0" fmla="*/ 1362577 w 3409"/>
                  <a:gd name="T1" fmla="*/ 0 h 3216"/>
                  <a:gd name="T2" fmla="*/ 1238994 w 3409"/>
                  <a:gd name="T3" fmla="*/ 128869 h 3216"/>
                  <a:gd name="T4" fmla="*/ 338532 w 3409"/>
                  <a:gd name="T5" fmla="*/ 620579 h 3216"/>
                  <a:gd name="T6" fmla="*/ 302091 w 3409"/>
                  <a:gd name="T7" fmla="*/ 646458 h 3216"/>
                  <a:gd name="T8" fmla="*/ 128336 w 3409"/>
                  <a:gd name="T9" fmla="*/ 1570197 h 3216"/>
                  <a:gd name="T10" fmla="*/ 1298145 w 3409"/>
                  <a:gd name="T11" fmla="*/ 1152428 h 3216"/>
                  <a:gd name="T12" fmla="*/ 1426481 w 3409"/>
                  <a:gd name="T13" fmla="*/ 1634632 h 3216"/>
                  <a:gd name="T14" fmla="*/ 1362577 w 3409"/>
                  <a:gd name="T15" fmla="*/ 1698538 h 3216"/>
                  <a:gd name="T16" fmla="*/ 0 w 3409"/>
                  <a:gd name="T17" fmla="*/ 1698538 h 3216"/>
                  <a:gd name="T18" fmla="*/ 0 w 3409"/>
                  <a:gd name="T19" fmla="*/ 574102 h 3216"/>
                  <a:gd name="T20" fmla="*/ 7922 w 3409"/>
                  <a:gd name="T21" fmla="*/ 543469 h 3216"/>
                  <a:gd name="T22" fmla="*/ 303147 w 3409"/>
                  <a:gd name="T23" fmla="*/ 0 h 3216"/>
                  <a:gd name="T24" fmla="*/ 214421 w 3409"/>
                  <a:gd name="T25" fmla="*/ 1143978 h 3216"/>
                  <a:gd name="T26" fmla="*/ 371804 w 3409"/>
                  <a:gd name="T27" fmla="*/ 1037819 h 3216"/>
                  <a:gd name="T28" fmla="*/ 424617 w 3409"/>
                  <a:gd name="T29" fmla="*/ 1292917 h 3216"/>
                  <a:gd name="T30" fmla="*/ 414054 w 3409"/>
                  <a:gd name="T31" fmla="*/ 1375309 h 3216"/>
                  <a:gd name="T32" fmla="*/ 649072 w 3409"/>
                  <a:gd name="T33" fmla="*/ 1408054 h 3216"/>
                  <a:gd name="T34" fmla="*/ 908913 w 3409"/>
                  <a:gd name="T35" fmla="*/ 1447666 h 3216"/>
                  <a:gd name="T36" fmla="*/ 742552 w 3409"/>
                  <a:gd name="T37" fmla="*/ 1344676 h 3216"/>
                  <a:gd name="T38" fmla="*/ 592034 w 3409"/>
                  <a:gd name="T39" fmla="*/ 1330416 h 3216"/>
                  <a:gd name="T40" fmla="*/ 604181 w 3409"/>
                  <a:gd name="T41" fmla="*/ 1279185 h 3216"/>
                  <a:gd name="T42" fmla="*/ 665973 w 3409"/>
                  <a:gd name="T43" fmla="*/ 1070565 h 3216"/>
                  <a:gd name="T44" fmla="*/ 433067 w 3409"/>
                  <a:gd name="T45" fmla="*/ 1185702 h 3216"/>
                  <a:gd name="T46" fmla="*/ 474261 w 3409"/>
                  <a:gd name="T47" fmla="*/ 954899 h 3216"/>
                  <a:gd name="T48" fmla="*/ 354904 w 3409"/>
                  <a:gd name="T49" fmla="*/ 173234 h 3216"/>
                  <a:gd name="T50" fmla="*/ 281494 w 3409"/>
                  <a:gd name="T51" fmla="*/ 577799 h 3216"/>
                  <a:gd name="T52" fmla="*/ 960669 w 3409"/>
                  <a:gd name="T53" fmla="*/ 921626 h 3216"/>
                  <a:gd name="T54" fmla="*/ 931622 w 3409"/>
                  <a:gd name="T55" fmla="*/ 1204716 h 3216"/>
                  <a:gd name="T56" fmla="*/ 946410 w 3409"/>
                  <a:gd name="T57" fmla="*/ 1309818 h 3216"/>
                  <a:gd name="T58" fmla="*/ 1019292 w 3409"/>
                  <a:gd name="T59" fmla="*/ 1256474 h 3216"/>
                  <a:gd name="T60" fmla="*/ 960669 w 3409"/>
                  <a:gd name="T61" fmla="*/ 921626 h 3216"/>
                  <a:gd name="T62" fmla="*/ 1629283 w 3409"/>
                  <a:gd name="T63" fmla="*/ 193304 h 3216"/>
                  <a:gd name="T64" fmla="*/ 1383702 w 3409"/>
                  <a:gd name="T65" fmla="*/ 199642 h 3216"/>
                  <a:gd name="T66" fmla="*/ 1647767 w 3409"/>
                  <a:gd name="T67" fmla="*/ 353862 h 3216"/>
                  <a:gd name="T68" fmla="*/ 1476653 w 3409"/>
                  <a:gd name="T69" fmla="*/ 773743 h 3216"/>
                  <a:gd name="T70" fmla="*/ 1793003 w 3409"/>
                  <a:gd name="T71" fmla="*/ 366538 h 3216"/>
                  <a:gd name="T72" fmla="*/ 1770294 w 3409"/>
                  <a:gd name="T73" fmla="*/ 314251 h 3216"/>
                  <a:gd name="T74" fmla="*/ 1352014 w 3409"/>
                  <a:gd name="T75" fmla="*/ 252985 h 3216"/>
                  <a:gd name="T76" fmla="*/ 1255894 w 3409"/>
                  <a:gd name="T77" fmla="*/ 1023559 h 3216"/>
                  <a:gd name="T78" fmla="*/ 1352014 w 3409"/>
                  <a:gd name="T79" fmla="*/ 252985 h 321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409" h="3216">
                    <a:moveTo>
                      <a:pt x="646" y="0"/>
                    </a:moveTo>
                    <a:cubicBezTo>
                      <a:pt x="2580" y="0"/>
                      <a:pt x="2580" y="0"/>
                      <a:pt x="2580" y="0"/>
                    </a:cubicBezTo>
                    <a:cubicBezTo>
                      <a:pt x="2701" y="0"/>
                      <a:pt x="2701" y="0"/>
                      <a:pt x="2701" y="0"/>
                    </a:cubicBezTo>
                    <a:cubicBezTo>
                      <a:pt x="2346" y="244"/>
                      <a:pt x="2346" y="244"/>
                      <a:pt x="2346" y="244"/>
                    </a:cubicBezTo>
                    <a:cubicBezTo>
                      <a:pt x="810" y="244"/>
                      <a:pt x="810" y="244"/>
                      <a:pt x="810" y="244"/>
                    </a:cubicBezTo>
                    <a:cubicBezTo>
                      <a:pt x="641" y="1175"/>
                      <a:pt x="641" y="1175"/>
                      <a:pt x="641" y="1175"/>
                    </a:cubicBezTo>
                    <a:cubicBezTo>
                      <a:pt x="630" y="1234"/>
                      <a:pt x="630" y="1234"/>
                      <a:pt x="630" y="1234"/>
                    </a:cubicBezTo>
                    <a:cubicBezTo>
                      <a:pt x="572" y="1224"/>
                      <a:pt x="572" y="1224"/>
                      <a:pt x="572" y="1224"/>
                    </a:cubicBezTo>
                    <a:cubicBezTo>
                      <a:pt x="243" y="1169"/>
                      <a:pt x="243" y="1169"/>
                      <a:pt x="243" y="1169"/>
                    </a:cubicBezTo>
                    <a:cubicBezTo>
                      <a:pt x="243" y="2973"/>
                      <a:pt x="243" y="2973"/>
                      <a:pt x="243" y="2973"/>
                    </a:cubicBezTo>
                    <a:cubicBezTo>
                      <a:pt x="2458" y="2973"/>
                      <a:pt x="2458" y="2973"/>
                      <a:pt x="2458" y="2973"/>
                    </a:cubicBezTo>
                    <a:cubicBezTo>
                      <a:pt x="2458" y="2182"/>
                      <a:pt x="2458" y="2182"/>
                      <a:pt x="2458" y="2182"/>
                    </a:cubicBezTo>
                    <a:cubicBezTo>
                      <a:pt x="2701" y="1862"/>
                      <a:pt x="2701" y="1862"/>
                      <a:pt x="2701" y="1862"/>
                    </a:cubicBezTo>
                    <a:cubicBezTo>
                      <a:pt x="2701" y="3095"/>
                      <a:pt x="2701" y="3095"/>
                      <a:pt x="2701" y="3095"/>
                    </a:cubicBezTo>
                    <a:cubicBezTo>
                      <a:pt x="2701" y="3216"/>
                      <a:pt x="2701" y="3216"/>
                      <a:pt x="2701" y="3216"/>
                    </a:cubicBezTo>
                    <a:cubicBezTo>
                      <a:pt x="2580" y="3216"/>
                      <a:pt x="2580" y="3216"/>
                      <a:pt x="2580" y="3216"/>
                    </a:cubicBezTo>
                    <a:cubicBezTo>
                      <a:pt x="122" y="3216"/>
                      <a:pt x="122" y="3216"/>
                      <a:pt x="122" y="3216"/>
                    </a:cubicBezTo>
                    <a:cubicBezTo>
                      <a:pt x="0" y="3216"/>
                      <a:pt x="0" y="3216"/>
                      <a:pt x="0" y="3216"/>
                    </a:cubicBezTo>
                    <a:cubicBezTo>
                      <a:pt x="0" y="3095"/>
                      <a:pt x="0" y="3095"/>
                      <a:pt x="0" y="3095"/>
                    </a:cubicBezTo>
                    <a:cubicBezTo>
                      <a:pt x="0" y="1087"/>
                      <a:pt x="0" y="1087"/>
                      <a:pt x="0" y="1087"/>
                    </a:cubicBezTo>
                    <a:cubicBezTo>
                      <a:pt x="0" y="1057"/>
                      <a:pt x="0" y="1057"/>
                      <a:pt x="0" y="1057"/>
                    </a:cubicBezTo>
                    <a:cubicBezTo>
                      <a:pt x="15" y="1029"/>
                      <a:pt x="15" y="1029"/>
                      <a:pt x="15" y="1029"/>
                    </a:cubicBezTo>
                    <a:cubicBezTo>
                      <a:pt x="539" y="64"/>
                      <a:pt x="539" y="64"/>
                      <a:pt x="539" y="64"/>
                    </a:cubicBezTo>
                    <a:cubicBezTo>
                      <a:pt x="574" y="0"/>
                      <a:pt x="574" y="0"/>
                      <a:pt x="574" y="0"/>
                    </a:cubicBezTo>
                    <a:cubicBezTo>
                      <a:pt x="646" y="0"/>
                      <a:pt x="646" y="0"/>
                      <a:pt x="646" y="0"/>
                    </a:cubicBezTo>
                    <a:close/>
                    <a:moveTo>
                      <a:pt x="406" y="2166"/>
                    </a:moveTo>
                    <a:cubicBezTo>
                      <a:pt x="567" y="2251"/>
                      <a:pt x="567" y="2251"/>
                      <a:pt x="567" y="2251"/>
                    </a:cubicBezTo>
                    <a:cubicBezTo>
                      <a:pt x="572" y="2241"/>
                      <a:pt x="717" y="1843"/>
                      <a:pt x="704" y="1965"/>
                    </a:cubicBezTo>
                    <a:cubicBezTo>
                      <a:pt x="692" y="2084"/>
                      <a:pt x="615" y="2249"/>
                      <a:pt x="647" y="2358"/>
                    </a:cubicBezTo>
                    <a:cubicBezTo>
                      <a:pt x="670" y="2436"/>
                      <a:pt x="719" y="2473"/>
                      <a:pt x="804" y="2448"/>
                    </a:cubicBezTo>
                    <a:cubicBezTo>
                      <a:pt x="839" y="2438"/>
                      <a:pt x="880" y="2419"/>
                      <a:pt x="923" y="2395"/>
                    </a:cubicBezTo>
                    <a:cubicBezTo>
                      <a:pt x="858" y="2470"/>
                      <a:pt x="802" y="2543"/>
                      <a:pt x="784" y="2604"/>
                    </a:cubicBezTo>
                    <a:cubicBezTo>
                      <a:pt x="758" y="2691"/>
                      <a:pt x="781" y="2756"/>
                      <a:pt x="879" y="2785"/>
                    </a:cubicBezTo>
                    <a:cubicBezTo>
                      <a:pt x="1012" y="2824"/>
                      <a:pt x="1133" y="2736"/>
                      <a:pt x="1229" y="2666"/>
                    </a:cubicBezTo>
                    <a:cubicBezTo>
                      <a:pt x="1239" y="2658"/>
                      <a:pt x="1248" y="2651"/>
                      <a:pt x="1257" y="2645"/>
                    </a:cubicBezTo>
                    <a:cubicBezTo>
                      <a:pt x="1367" y="2786"/>
                      <a:pt x="1720" y="2741"/>
                      <a:pt x="1721" y="2741"/>
                    </a:cubicBezTo>
                    <a:cubicBezTo>
                      <a:pt x="1698" y="2560"/>
                      <a:pt x="1698" y="2560"/>
                      <a:pt x="1698" y="2560"/>
                    </a:cubicBezTo>
                    <a:cubicBezTo>
                      <a:pt x="1697" y="2560"/>
                      <a:pt x="1415" y="2596"/>
                      <a:pt x="1406" y="2546"/>
                    </a:cubicBezTo>
                    <a:cubicBezTo>
                      <a:pt x="1388" y="2453"/>
                      <a:pt x="1337" y="2426"/>
                      <a:pt x="1262" y="2440"/>
                    </a:cubicBezTo>
                    <a:cubicBezTo>
                      <a:pt x="1216" y="2449"/>
                      <a:pt x="1172" y="2481"/>
                      <a:pt x="1121" y="2519"/>
                    </a:cubicBezTo>
                    <a:cubicBezTo>
                      <a:pt x="1079" y="2549"/>
                      <a:pt x="1030" y="2585"/>
                      <a:pt x="988" y="2602"/>
                    </a:cubicBezTo>
                    <a:cubicBezTo>
                      <a:pt x="1024" y="2552"/>
                      <a:pt x="1085" y="2486"/>
                      <a:pt x="1144" y="2422"/>
                    </a:cubicBezTo>
                    <a:cubicBezTo>
                      <a:pt x="1232" y="2326"/>
                      <a:pt x="1316" y="2235"/>
                      <a:pt x="1334" y="2167"/>
                    </a:cubicBezTo>
                    <a:cubicBezTo>
                      <a:pt x="1354" y="2089"/>
                      <a:pt x="1327" y="2045"/>
                      <a:pt x="1261" y="2027"/>
                    </a:cubicBezTo>
                    <a:cubicBezTo>
                      <a:pt x="1195" y="2010"/>
                      <a:pt x="1095" y="2074"/>
                      <a:pt x="984" y="2145"/>
                    </a:cubicBezTo>
                    <a:cubicBezTo>
                      <a:pt x="928" y="2181"/>
                      <a:pt x="869" y="2218"/>
                      <a:pt x="820" y="2245"/>
                    </a:cubicBezTo>
                    <a:cubicBezTo>
                      <a:pt x="826" y="2173"/>
                      <a:pt x="849" y="2064"/>
                      <a:pt x="868" y="1971"/>
                    </a:cubicBezTo>
                    <a:cubicBezTo>
                      <a:pt x="882" y="1905"/>
                      <a:pt x="894" y="1846"/>
                      <a:pt x="898" y="1808"/>
                    </a:cubicBezTo>
                    <a:cubicBezTo>
                      <a:pt x="990" y="1069"/>
                      <a:pt x="408" y="2163"/>
                      <a:pt x="406" y="2166"/>
                    </a:cubicBezTo>
                    <a:close/>
                    <a:moveTo>
                      <a:pt x="672" y="328"/>
                    </a:moveTo>
                    <a:cubicBezTo>
                      <a:pt x="279" y="1052"/>
                      <a:pt x="279" y="1052"/>
                      <a:pt x="279" y="1052"/>
                    </a:cubicBezTo>
                    <a:cubicBezTo>
                      <a:pt x="533" y="1094"/>
                      <a:pt x="533" y="1094"/>
                      <a:pt x="533" y="1094"/>
                    </a:cubicBezTo>
                    <a:cubicBezTo>
                      <a:pt x="672" y="328"/>
                      <a:pt x="672" y="328"/>
                      <a:pt x="672" y="328"/>
                    </a:cubicBezTo>
                    <a:close/>
                    <a:moveTo>
                      <a:pt x="1819" y="1745"/>
                    </a:moveTo>
                    <a:cubicBezTo>
                      <a:pt x="1730" y="2262"/>
                      <a:pt x="1730" y="2262"/>
                      <a:pt x="1730" y="2262"/>
                    </a:cubicBezTo>
                    <a:cubicBezTo>
                      <a:pt x="1764" y="2281"/>
                      <a:pt x="1764" y="2281"/>
                      <a:pt x="1764" y="2281"/>
                    </a:cubicBezTo>
                    <a:cubicBezTo>
                      <a:pt x="1723" y="2439"/>
                      <a:pt x="1723" y="2439"/>
                      <a:pt x="1723" y="2439"/>
                    </a:cubicBezTo>
                    <a:cubicBezTo>
                      <a:pt x="1792" y="2480"/>
                      <a:pt x="1792" y="2480"/>
                      <a:pt x="1792" y="2480"/>
                    </a:cubicBezTo>
                    <a:cubicBezTo>
                      <a:pt x="1905" y="2364"/>
                      <a:pt x="1905" y="2364"/>
                      <a:pt x="1905" y="2364"/>
                    </a:cubicBezTo>
                    <a:cubicBezTo>
                      <a:pt x="1930" y="2379"/>
                      <a:pt x="1930" y="2379"/>
                      <a:pt x="1930" y="2379"/>
                    </a:cubicBezTo>
                    <a:cubicBezTo>
                      <a:pt x="2319" y="2038"/>
                      <a:pt x="2319" y="2038"/>
                      <a:pt x="2319" y="2038"/>
                    </a:cubicBezTo>
                    <a:cubicBezTo>
                      <a:pt x="1819" y="1745"/>
                      <a:pt x="1819" y="1745"/>
                      <a:pt x="1819" y="1745"/>
                    </a:cubicBezTo>
                    <a:close/>
                    <a:moveTo>
                      <a:pt x="3094" y="444"/>
                    </a:moveTo>
                    <a:cubicBezTo>
                      <a:pt x="3085" y="366"/>
                      <a:pt x="3085" y="366"/>
                      <a:pt x="3085" y="366"/>
                    </a:cubicBezTo>
                    <a:cubicBezTo>
                      <a:pt x="2885" y="248"/>
                      <a:pt x="2885" y="248"/>
                      <a:pt x="2885" y="248"/>
                    </a:cubicBezTo>
                    <a:cubicBezTo>
                      <a:pt x="2620" y="378"/>
                      <a:pt x="2620" y="378"/>
                      <a:pt x="2620" y="378"/>
                    </a:cubicBezTo>
                    <a:cubicBezTo>
                      <a:pt x="2848" y="511"/>
                      <a:pt x="2848" y="511"/>
                      <a:pt x="2848" y="511"/>
                    </a:cubicBezTo>
                    <a:cubicBezTo>
                      <a:pt x="3120" y="670"/>
                      <a:pt x="3120" y="670"/>
                      <a:pt x="3120" y="670"/>
                    </a:cubicBezTo>
                    <a:cubicBezTo>
                      <a:pt x="3201" y="718"/>
                      <a:pt x="3201" y="718"/>
                      <a:pt x="3201" y="718"/>
                    </a:cubicBezTo>
                    <a:cubicBezTo>
                      <a:pt x="3126" y="1003"/>
                      <a:pt x="2993" y="1253"/>
                      <a:pt x="2796" y="1465"/>
                    </a:cubicBezTo>
                    <a:cubicBezTo>
                      <a:pt x="2929" y="1589"/>
                      <a:pt x="2929" y="1589"/>
                      <a:pt x="2929" y="1589"/>
                    </a:cubicBezTo>
                    <a:cubicBezTo>
                      <a:pt x="3163" y="1336"/>
                      <a:pt x="3316" y="1037"/>
                      <a:pt x="3395" y="694"/>
                    </a:cubicBezTo>
                    <a:cubicBezTo>
                      <a:pt x="3409" y="629"/>
                      <a:pt x="3409" y="629"/>
                      <a:pt x="3409" y="629"/>
                    </a:cubicBezTo>
                    <a:cubicBezTo>
                      <a:pt x="3352" y="595"/>
                      <a:pt x="3352" y="595"/>
                      <a:pt x="3352" y="595"/>
                    </a:cubicBezTo>
                    <a:cubicBezTo>
                      <a:pt x="3094" y="444"/>
                      <a:pt x="3094" y="444"/>
                      <a:pt x="3094" y="444"/>
                    </a:cubicBezTo>
                    <a:close/>
                    <a:moveTo>
                      <a:pt x="2560" y="479"/>
                    </a:moveTo>
                    <a:cubicBezTo>
                      <a:pt x="2250" y="824"/>
                      <a:pt x="2026" y="1215"/>
                      <a:pt x="1878" y="1645"/>
                    </a:cubicBezTo>
                    <a:cubicBezTo>
                      <a:pt x="2044" y="1743"/>
                      <a:pt x="2211" y="1841"/>
                      <a:pt x="2378" y="1938"/>
                    </a:cubicBezTo>
                    <a:cubicBezTo>
                      <a:pt x="2664" y="1579"/>
                      <a:pt x="2893" y="1191"/>
                      <a:pt x="3060" y="772"/>
                    </a:cubicBezTo>
                    <a:cubicBezTo>
                      <a:pt x="2894" y="675"/>
                      <a:pt x="2727" y="577"/>
                      <a:pt x="2560" y="47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itchFamily="2" charset="-122"/>
                    <a:cs typeface="+mn-cs"/>
                  </a:defRPr>
                </a:lvl9pPr>
              </a:lstStyle>
              <a:p>
                <a:pPr defTabSz="1217930">
                  <a:defRPr/>
                </a:pPr>
                <a:endParaRPr lang="zh-CN" altLang="en-US" sz="2400">
                  <a:solidFill>
                    <a:sysClr val="windowText" lastClr="000000"/>
                  </a:solidFill>
                </a:endParaRPr>
              </a:p>
            </p:txBody>
          </p:sp>
          <p:sp>
            <p:nvSpPr>
              <p:cNvPr id="19" name=" 19"/>
              <p:cNvSpPr/>
              <p:nvPr/>
            </p:nvSpPr>
            <p:spPr bwMode="auto">
              <a:xfrm>
                <a:off x="12268" y="5800"/>
                <a:ext cx="802" cy="825"/>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itchFamily="2" charset="-122"/>
                    <a:cs typeface="+mn-cs"/>
                  </a:defRPr>
                </a:lvl9pPr>
              </a:lstStyle>
              <a:p>
                <a:pPr algn="ctr" defTabSz="1217930">
                  <a:defRPr/>
                </a:pPr>
                <a:endParaRPr lang="zh-CN" altLang="en-US" sz="2400">
                  <a:solidFill>
                    <a:srgbClr val="FFFFFF"/>
                  </a:solidFill>
                </a:endParaRPr>
              </a:p>
            </p:txBody>
          </p:sp>
        </p:grpSp>
      </p:grpSp>
      <p:grpSp>
        <p:nvGrpSpPr>
          <p:cNvPr id="22" name="组合 17"/>
          <p:cNvGrpSpPr/>
          <p:nvPr/>
        </p:nvGrpSpPr>
        <p:grpSpPr>
          <a:xfrm>
            <a:off x="734294" y="3494385"/>
            <a:ext cx="10525463" cy="2976331"/>
            <a:chOff x="3955" y="1052"/>
            <a:chExt cx="16102" cy="4229"/>
          </a:xfrm>
        </p:grpSpPr>
        <p:grpSp>
          <p:nvGrpSpPr>
            <p:cNvPr id="23" name="组合 9"/>
            <p:cNvGrpSpPr/>
            <p:nvPr/>
          </p:nvGrpSpPr>
          <p:grpSpPr>
            <a:xfrm>
              <a:off x="3955" y="1052"/>
              <a:ext cx="3227" cy="4229"/>
              <a:chOff x="3955" y="1052"/>
              <a:chExt cx="3227" cy="4229"/>
            </a:xfrm>
          </p:grpSpPr>
          <p:sp>
            <p:nvSpPr>
              <p:cNvPr id="31" name="六边形 5"/>
              <p:cNvSpPr/>
              <p:nvPr/>
            </p:nvSpPr>
            <p:spPr>
              <a:xfrm rot="5400000">
                <a:off x="3864" y="2229"/>
                <a:ext cx="2035" cy="1854"/>
              </a:xfrm>
              <a:prstGeom prst="hexagon">
                <a:avLst/>
              </a:prstGeom>
              <a:gradFill>
                <a:gsLst>
                  <a:gs pos="0">
                    <a:srgbClr val="007BD3"/>
                  </a:gs>
                  <a:gs pos="100000">
                    <a:srgbClr val="034373"/>
                  </a:gs>
                </a:gsLst>
                <a:lin ang="54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2" name="六边形 6"/>
              <p:cNvSpPr/>
              <p:nvPr/>
            </p:nvSpPr>
            <p:spPr>
              <a:xfrm rot="5400000">
                <a:off x="5103" y="1154"/>
                <a:ext cx="1471" cy="1267"/>
              </a:xfrm>
              <a:prstGeom prst="hexagon">
                <a:avLst/>
              </a:prstGeom>
              <a:gradFill>
                <a:gsLst>
                  <a:gs pos="0">
                    <a:srgbClr val="FE4444"/>
                  </a:gs>
                  <a:gs pos="100000">
                    <a:srgbClr val="832B2B"/>
                  </a:gs>
                </a:gsLst>
                <a:lin ang="5400000" scaled="0"/>
              </a:gradFill>
              <a:scene3d>
                <a:camera prst="orthographicFront"/>
                <a:lightRig rig="threePt" dir="t"/>
              </a:scene3d>
              <a:sp3d>
                <a:bevelT/>
              </a:sp3d>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latin typeface="+mn-ea"/>
                </a:endParaRPr>
              </a:p>
            </p:txBody>
          </p:sp>
          <p:sp>
            <p:nvSpPr>
              <p:cNvPr id="33" name="六边形 7"/>
              <p:cNvSpPr/>
              <p:nvPr/>
            </p:nvSpPr>
            <p:spPr>
              <a:xfrm rot="5400000">
                <a:off x="5813" y="2531"/>
                <a:ext cx="1471" cy="1267"/>
              </a:xfrm>
              <a:prstGeom prst="hexagon">
                <a:avLst/>
              </a:prstGeom>
              <a:gradFill>
                <a:gsLst>
                  <a:gs pos="0">
                    <a:srgbClr val="FECF40"/>
                  </a:gs>
                  <a:gs pos="100000">
                    <a:srgbClr val="846C21"/>
                  </a:gs>
                </a:gsLst>
                <a:lin ang="5400000" scaled="0"/>
              </a:gradFill>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latin typeface="+mn-ea"/>
                </a:endParaRPr>
              </a:p>
            </p:txBody>
          </p:sp>
          <p:sp>
            <p:nvSpPr>
              <p:cNvPr id="34" name="六边形 8"/>
              <p:cNvSpPr/>
              <p:nvPr/>
            </p:nvSpPr>
            <p:spPr>
              <a:xfrm rot="5400000">
                <a:off x="5104" y="3912"/>
                <a:ext cx="1471" cy="1267"/>
              </a:xfrm>
              <a:prstGeom prst="hexagon">
                <a:avLst/>
              </a:prstGeom>
              <a:gradFill>
                <a:gsLst>
                  <a:gs pos="100000">
                    <a:srgbClr val="C0617E"/>
                  </a:gs>
                  <a:gs pos="100000">
                    <a:srgbClr val="838309"/>
                  </a:gs>
                </a:gsLst>
                <a:lin ang="5400000" scaled="0"/>
              </a:gradFill>
              <a:ln>
                <a:solidFill>
                  <a:schemeClr val="accent2">
                    <a:lumMod val="40000"/>
                    <a:lumOff val="60000"/>
                  </a:schemeClr>
                </a:solidFill>
              </a:ln>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latin typeface="+mn-ea"/>
                </a:endParaRPr>
              </a:p>
            </p:txBody>
          </p:sp>
        </p:grpSp>
        <p:sp>
          <p:nvSpPr>
            <p:cNvPr id="24" name="文本框 10"/>
            <p:cNvSpPr txBox="1"/>
            <p:nvPr/>
          </p:nvSpPr>
          <p:spPr>
            <a:xfrm>
              <a:off x="5334" y="1498"/>
              <a:ext cx="1214" cy="525"/>
            </a:xfrm>
            <a:prstGeom prst="rect">
              <a:avLst/>
            </a:prstGeom>
            <a:noFill/>
          </p:spPr>
          <p:txBody>
            <a:bodyPr wrap="square" rtlCol="0">
              <a:spAutoFit/>
            </a:bodyPr>
            <a:lstStyle/>
            <a:p>
              <a:r>
                <a:rPr lang="zh-CN" altLang="en-US" b="1" dirty="0">
                  <a:solidFill>
                    <a:schemeClr val="bg1"/>
                  </a:solidFill>
                  <a:latin typeface="+mn-ea"/>
                </a:rPr>
                <a:t>根源</a:t>
              </a:r>
              <a:endParaRPr lang="zh-CN" altLang="en-US" b="1" dirty="0">
                <a:solidFill>
                  <a:schemeClr val="bg1"/>
                </a:solidFill>
                <a:latin typeface="+mn-ea"/>
              </a:endParaRPr>
            </a:p>
          </p:txBody>
        </p:sp>
        <p:sp>
          <p:nvSpPr>
            <p:cNvPr id="25" name="文本框 11"/>
            <p:cNvSpPr txBox="1"/>
            <p:nvPr/>
          </p:nvSpPr>
          <p:spPr>
            <a:xfrm>
              <a:off x="6045" y="2874"/>
              <a:ext cx="1137" cy="525"/>
            </a:xfrm>
            <a:prstGeom prst="rect">
              <a:avLst/>
            </a:prstGeom>
            <a:noFill/>
          </p:spPr>
          <p:txBody>
            <a:bodyPr wrap="square" rtlCol="0">
              <a:spAutoFit/>
            </a:bodyPr>
            <a:lstStyle/>
            <a:p>
              <a:r>
                <a:rPr lang="zh-CN" altLang="en-US" b="1" dirty="0">
                  <a:solidFill>
                    <a:schemeClr val="bg1"/>
                  </a:solidFill>
                  <a:latin typeface="+mn-ea"/>
                </a:rPr>
                <a:t>行为</a:t>
              </a:r>
              <a:endParaRPr lang="zh-CN" altLang="en-US" b="1" dirty="0">
                <a:solidFill>
                  <a:schemeClr val="bg1"/>
                </a:solidFill>
                <a:latin typeface="+mn-ea"/>
              </a:endParaRPr>
            </a:p>
          </p:txBody>
        </p:sp>
        <p:sp>
          <p:nvSpPr>
            <p:cNvPr id="26" name="文本框 12"/>
            <p:cNvSpPr txBox="1"/>
            <p:nvPr/>
          </p:nvSpPr>
          <p:spPr>
            <a:xfrm>
              <a:off x="5250" y="4271"/>
              <a:ext cx="1137" cy="525"/>
            </a:xfrm>
            <a:prstGeom prst="rect">
              <a:avLst/>
            </a:prstGeom>
            <a:noFill/>
          </p:spPr>
          <p:txBody>
            <a:bodyPr wrap="square" rtlCol="0">
              <a:spAutoFit/>
            </a:bodyPr>
            <a:lstStyle/>
            <a:p>
              <a:r>
                <a:rPr lang="zh-CN" altLang="en-US" b="1" dirty="0">
                  <a:solidFill>
                    <a:schemeClr val="bg1"/>
                  </a:solidFill>
                  <a:latin typeface="+mn-ea"/>
                </a:rPr>
                <a:t>状态</a:t>
              </a:r>
              <a:endParaRPr lang="zh-CN" altLang="en-US" b="1" dirty="0">
                <a:solidFill>
                  <a:schemeClr val="bg1"/>
                </a:solidFill>
                <a:latin typeface="+mn-ea"/>
              </a:endParaRPr>
            </a:p>
          </p:txBody>
        </p:sp>
        <p:sp>
          <p:nvSpPr>
            <p:cNvPr id="27" name="文本框 13"/>
            <p:cNvSpPr txBox="1"/>
            <p:nvPr/>
          </p:nvSpPr>
          <p:spPr>
            <a:xfrm>
              <a:off x="4228" y="2852"/>
              <a:ext cx="1498" cy="525"/>
            </a:xfrm>
            <a:prstGeom prst="rect">
              <a:avLst/>
            </a:prstGeom>
            <a:noFill/>
          </p:spPr>
          <p:txBody>
            <a:bodyPr wrap="square" rtlCol="0">
              <a:spAutoFit/>
            </a:bodyPr>
            <a:lstStyle/>
            <a:p>
              <a:r>
                <a:rPr lang="zh-CN" altLang="en-US" b="1" dirty="0">
                  <a:solidFill>
                    <a:schemeClr val="bg1"/>
                  </a:solidFill>
                  <a:latin typeface="+mn-ea"/>
                </a:rPr>
                <a:t>危险源</a:t>
              </a:r>
              <a:endParaRPr lang="zh-CN" altLang="en-US" b="1" dirty="0">
                <a:solidFill>
                  <a:schemeClr val="bg1"/>
                </a:solidFill>
                <a:latin typeface="+mn-ea"/>
              </a:endParaRPr>
            </a:p>
          </p:txBody>
        </p:sp>
        <p:sp>
          <p:nvSpPr>
            <p:cNvPr id="28" name="文本框 14"/>
            <p:cNvSpPr txBox="1"/>
            <p:nvPr/>
          </p:nvSpPr>
          <p:spPr>
            <a:xfrm>
              <a:off x="6809" y="1239"/>
              <a:ext cx="13248" cy="525"/>
            </a:xfrm>
            <a:prstGeom prst="rect">
              <a:avLst/>
            </a:prstGeom>
          </p:spPr>
          <p:style>
            <a:lnRef idx="2">
              <a:schemeClr val="accent2"/>
            </a:lnRef>
            <a:fillRef idx="1">
              <a:schemeClr val="lt1"/>
            </a:fillRef>
            <a:effectRef idx="0">
              <a:schemeClr val="accent2"/>
            </a:effectRef>
            <a:fontRef idx="minor">
              <a:schemeClr val="dk1"/>
            </a:fontRef>
          </p:style>
          <p:txBody>
            <a:bodyPr wrap="square" rtlCol="0" anchor="t">
              <a:spAutoFit/>
            </a:bodyPr>
            <a:lstStyle/>
            <a:p>
              <a:r>
                <a:rPr altLang="en-US" dirty="0">
                  <a:solidFill>
                    <a:srgbClr val="545454"/>
                  </a:solidFill>
                  <a:latin typeface="+mn-ea"/>
                  <a:cs typeface="Calibri"/>
                  <a:sym typeface="+mn-ea"/>
                </a:rPr>
                <a:t>具有能量或产生、释放能量的物理实体。如起重设备、电气设备、压力容器等等。</a:t>
              </a:r>
              <a:endParaRPr lang="zh-CN" altLang="en-US" dirty="0">
                <a:latin typeface="+mn-ea"/>
              </a:endParaRPr>
            </a:p>
          </p:txBody>
        </p:sp>
        <p:sp>
          <p:nvSpPr>
            <p:cNvPr id="29" name="文本框 15"/>
            <p:cNvSpPr txBox="1"/>
            <p:nvPr/>
          </p:nvSpPr>
          <p:spPr>
            <a:xfrm>
              <a:off x="7371" y="2689"/>
              <a:ext cx="11808" cy="525"/>
            </a:xfrm>
            <a:prstGeom prst="rect">
              <a:avLst/>
            </a:prstGeom>
          </p:spPr>
          <p:style>
            <a:lnRef idx="2">
              <a:schemeClr val="accent4"/>
            </a:lnRef>
            <a:fillRef idx="1">
              <a:schemeClr val="lt1"/>
            </a:fillRef>
            <a:effectRef idx="0">
              <a:schemeClr val="accent4"/>
            </a:effectRef>
            <a:fontRef idx="minor">
              <a:schemeClr val="dk1"/>
            </a:fontRef>
          </p:style>
          <p:txBody>
            <a:bodyPr wrap="square" rtlCol="0" anchor="t">
              <a:spAutoFit/>
            </a:bodyPr>
            <a:lstStyle/>
            <a:p>
              <a:r>
                <a:rPr altLang="en-US" dirty="0">
                  <a:solidFill>
                    <a:srgbClr val="545454"/>
                  </a:solidFill>
                  <a:latin typeface="+mn-ea"/>
                  <a:cs typeface="Calibri"/>
                  <a:sym typeface="+mn-ea"/>
                </a:rPr>
                <a:t>决策人员、管理人员以及从业人员的决策行为、管理行为以及作业行为。</a:t>
              </a:r>
              <a:endParaRPr lang="zh-CN" altLang="en-US" dirty="0">
                <a:latin typeface="+mn-ea"/>
              </a:endParaRPr>
            </a:p>
          </p:txBody>
        </p:sp>
        <p:sp>
          <p:nvSpPr>
            <p:cNvPr id="30" name="文本框 16"/>
            <p:cNvSpPr txBox="1"/>
            <p:nvPr/>
          </p:nvSpPr>
          <p:spPr>
            <a:xfrm>
              <a:off x="6651" y="4198"/>
              <a:ext cx="12528" cy="525"/>
            </a:xfrm>
            <a:prstGeom prst="rect">
              <a:avLst/>
            </a:prstGeom>
            <a:ln>
              <a:solidFill>
                <a:srgbClr val="C0617E"/>
              </a:solidFill>
            </a:ln>
          </p:spPr>
          <p:style>
            <a:lnRef idx="2">
              <a:schemeClr val="accent6"/>
            </a:lnRef>
            <a:fillRef idx="1">
              <a:schemeClr val="lt1"/>
            </a:fillRef>
            <a:effectRef idx="0">
              <a:schemeClr val="accent6"/>
            </a:effectRef>
            <a:fontRef idx="minor">
              <a:schemeClr val="dk1"/>
            </a:fontRef>
          </p:style>
          <p:txBody>
            <a:bodyPr wrap="square" rtlCol="0" anchor="t">
              <a:spAutoFit/>
            </a:bodyPr>
            <a:lstStyle/>
            <a:p>
              <a:r>
                <a:rPr altLang="en-US" dirty="0">
                  <a:solidFill>
                    <a:srgbClr val="545454"/>
                  </a:solidFill>
                  <a:latin typeface="+mn-ea"/>
                  <a:cs typeface="Calibri"/>
                  <a:sym typeface="+mn-ea"/>
                </a:rPr>
                <a:t>包括物的状态和作业环境的状态二部分。</a:t>
              </a:r>
              <a:endParaRPr lang="zh-CN" altLang="en-US" dirty="0">
                <a:latin typeface="+mn-ea"/>
              </a:endParaRPr>
            </a:p>
          </p:txBody>
        </p:sp>
      </p:grpSp>
      <p:sp>
        <p:nvSpPr>
          <p:cNvPr id="35" name="文本框 34"/>
          <p:cNvSpPr txBox="1"/>
          <p:nvPr/>
        </p:nvSpPr>
        <p:spPr>
          <a:xfrm>
            <a:off x="590968" y="211086"/>
            <a:ext cx="5948379" cy="523220"/>
          </a:xfrm>
          <a:prstGeom prst="rect">
            <a:avLst/>
          </a:prstGeom>
          <a:noFill/>
        </p:spPr>
        <p:txBody>
          <a:bodyPr wrap="square" rtlCol="0">
            <a:spAutoFit/>
          </a:bodyPr>
          <a:lstStyle/>
          <a:p>
            <a:pPr>
              <a:defRPr/>
            </a:pPr>
            <a:r>
              <a:rPr lang="zh-CN" altLang="en-US" sz="2800" b="1" dirty="0" smtClean="0">
                <a:solidFill>
                  <a:srgbClr val="4E5A62"/>
                </a:solidFill>
              </a:rPr>
              <a:t>事故原因分析</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grpSp>
        <p:nvGrpSpPr>
          <p:cNvPr id="21" name="组合 20"/>
          <p:cNvGrpSpPr/>
          <p:nvPr/>
        </p:nvGrpSpPr>
        <p:grpSpPr>
          <a:xfrm>
            <a:off x="549887" y="1788581"/>
            <a:ext cx="11051758" cy="3748113"/>
            <a:chOff x="1035417" y="4565246"/>
            <a:chExt cx="16656413" cy="5648886"/>
          </a:xfrm>
        </p:grpSpPr>
        <p:sp>
          <p:nvSpPr>
            <p:cNvPr id="22" name="任意多边形 21"/>
            <p:cNvSpPr/>
            <p:nvPr/>
          </p:nvSpPr>
          <p:spPr>
            <a:xfrm rot="5400000">
              <a:off x="10756493" y="4709435"/>
              <a:ext cx="2749628" cy="2461250"/>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rgbClr val="B7CC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0965">
                <a:defRPr/>
              </a:pPr>
              <a:endParaRPr lang="zh-CN" altLang="en-US" sz="2000">
                <a:solidFill>
                  <a:prstClr val="black"/>
                </a:solidFill>
                <a:latin typeface="+mn-ea"/>
                <a:cs typeface="+mn-ea"/>
              </a:endParaRPr>
            </a:p>
          </p:txBody>
        </p:sp>
        <p:sp>
          <p:nvSpPr>
            <p:cNvPr id="23" name="任意多边形 22"/>
            <p:cNvSpPr/>
            <p:nvPr/>
          </p:nvSpPr>
          <p:spPr>
            <a:xfrm rot="9058301">
              <a:off x="10988751" y="7164890"/>
              <a:ext cx="2751650" cy="2647261"/>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rgbClr val="1A75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0965">
                <a:defRPr/>
              </a:pPr>
              <a:endParaRPr lang="zh-CN" altLang="en-US" sz="2400">
                <a:solidFill>
                  <a:prstClr val="black"/>
                </a:solidFill>
                <a:latin typeface="+mn-ea"/>
                <a:cs typeface="+mn-ea"/>
              </a:endParaRPr>
            </a:p>
          </p:txBody>
        </p:sp>
        <p:sp>
          <p:nvSpPr>
            <p:cNvPr id="24" name="任意多边形 23"/>
            <p:cNvSpPr/>
            <p:nvPr/>
          </p:nvSpPr>
          <p:spPr>
            <a:xfrm rot="16200000">
              <a:off x="4762844" y="7551906"/>
              <a:ext cx="2752008" cy="2439827"/>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rgbClr val="3027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0965">
                <a:defRPr/>
              </a:pPr>
              <a:endParaRPr lang="zh-CN" altLang="en-US" sz="2400">
                <a:solidFill>
                  <a:prstClr val="black"/>
                </a:solidFill>
                <a:latin typeface="+mn-ea"/>
                <a:cs typeface="+mn-ea"/>
              </a:endParaRPr>
            </a:p>
          </p:txBody>
        </p:sp>
        <p:sp>
          <p:nvSpPr>
            <p:cNvPr id="25" name="任意多边形 24"/>
            <p:cNvSpPr/>
            <p:nvPr/>
          </p:nvSpPr>
          <p:spPr>
            <a:xfrm rot="19800000">
              <a:off x="4561888" y="4974715"/>
              <a:ext cx="2751650" cy="2587745"/>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rgbClr val="70AC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0965">
                <a:defRPr/>
              </a:pPr>
              <a:endParaRPr lang="zh-CN" altLang="en-US" sz="2400">
                <a:solidFill>
                  <a:prstClr val="black"/>
                </a:solidFill>
                <a:latin typeface="+mn-ea"/>
                <a:cs typeface="+mn-ea"/>
              </a:endParaRPr>
            </a:p>
          </p:txBody>
        </p:sp>
        <p:sp>
          <p:nvSpPr>
            <p:cNvPr id="26" name="椭圆 25"/>
            <p:cNvSpPr/>
            <p:nvPr/>
          </p:nvSpPr>
          <p:spPr>
            <a:xfrm>
              <a:off x="7077887" y="5269908"/>
              <a:ext cx="3970373" cy="3970892"/>
            </a:xfrm>
            <a:prstGeom prst="ellipse">
              <a:avLst/>
            </a:prstGeom>
            <a:solidFill>
              <a:srgbClr val="767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0965">
                <a:defRPr/>
              </a:pPr>
              <a:endParaRPr lang="zh-CN" altLang="en-US">
                <a:solidFill>
                  <a:prstClr val="white"/>
                </a:solidFill>
                <a:latin typeface="+mn-ea"/>
                <a:cs typeface="+mn-ea"/>
              </a:endParaRPr>
            </a:p>
          </p:txBody>
        </p:sp>
        <p:sp>
          <p:nvSpPr>
            <p:cNvPr id="27" name="文本框 17"/>
            <p:cNvSpPr txBox="1">
              <a:spLocks noChangeArrowheads="1"/>
            </p:cNvSpPr>
            <p:nvPr/>
          </p:nvSpPr>
          <p:spPr bwMode="auto">
            <a:xfrm>
              <a:off x="7590047" y="5939858"/>
              <a:ext cx="3164712" cy="243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itchFamily="2" charset="-122"/>
                </a:defRPr>
              </a:lvl2pPr>
              <a:lvl3pPr marL="1143000" indent="-228600">
                <a:defRPr>
                  <a:latin typeface="Calibri" panose="020F0502020204030204" pitchFamily="34" charset="0"/>
                  <a:ea typeface="宋体" pitchFamily="2" charset="-122"/>
                </a:defRPr>
              </a:lvl3pPr>
              <a:lvl4pPr marL="1600200" indent="-228600">
                <a:defRPr>
                  <a:latin typeface="Calibri" panose="020F0502020204030204" pitchFamily="34" charset="0"/>
                  <a:ea typeface="宋体" pitchFamily="2" charset="-122"/>
                </a:defRPr>
              </a:lvl4pPr>
              <a:lvl5pPr marL="2057400" indent="-228600">
                <a:defRPr>
                  <a:latin typeface="Calibri" panose="020F0502020204030204" pitchFamily="34" charset="0"/>
                  <a:ea typeface="宋体" pitchFamily="2" charset="-122"/>
                </a:defRPr>
              </a:lvl5pPr>
              <a:lvl6pPr marL="2514600" indent="-228600" eaLnBrk="0" fontAlgn="base" hangingPunct="0">
                <a:spcBef>
                  <a:spcPct val="0"/>
                </a:spcBef>
                <a:spcAft>
                  <a:spcPct val="0"/>
                </a:spcAft>
                <a:defRPr>
                  <a:latin typeface="Calibri" panose="020F0502020204030204" pitchFamily="34" charset="0"/>
                  <a:ea typeface="宋体" pitchFamily="2" charset="-122"/>
                </a:defRPr>
              </a:lvl6pPr>
              <a:lvl7pPr marL="2971800" indent="-228600" eaLnBrk="0" fontAlgn="base" hangingPunct="0">
                <a:spcBef>
                  <a:spcPct val="0"/>
                </a:spcBef>
                <a:spcAft>
                  <a:spcPct val="0"/>
                </a:spcAft>
                <a:defRPr>
                  <a:latin typeface="Calibri" panose="020F0502020204030204" pitchFamily="34" charset="0"/>
                  <a:ea typeface="宋体" pitchFamily="2" charset="-122"/>
                </a:defRPr>
              </a:lvl7pPr>
              <a:lvl8pPr marL="3429000" indent="-228600" eaLnBrk="0" fontAlgn="base" hangingPunct="0">
                <a:spcBef>
                  <a:spcPct val="0"/>
                </a:spcBef>
                <a:spcAft>
                  <a:spcPct val="0"/>
                </a:spcAft>
                <a:defRPr>
                  <a:latin typeface="Calibri" panose="020F0502020204030204" pitchFamily="34" charset="0"/>
                  <a:ea typeface="宋体" pitchFamily="2" charset="-122"/>
                </a:defRPr>
              </a:lvl8pPr>
              <a:lvl9pPr marL="3886200" indent="-228600" eaLnBrk="0" fontAlgn="base" hangingPunct="0">
                <a:spcBef>
                  <a:spcPct val="0"/>
                </a:spcBef>
                <a:spcAft>
                  <a:spcPct val="0"/>
                </a:spcAft>
                <a:defRPr>
                  <a:latin typeface="Calibri" panose="020F0502020204030204" pitchFamily="34" charset="0"/>
                  <a:ea typeface="宋体" pitchFamily="2" charset="-122"/>
                </a:defRPr>
              </a:lvl9pPr>
            </a:lstStyle>
            <a:p>
              <a:pPr algn="ctr" defTabSz="1370965"/>
              <a:r>
                <a:rPr lang="zh-CN" altLang="en-US" sz="2800" b="1" spc="47" dirty="0" smtClean="0">
                  <a:solidFill>
                    <a:prstClr val="white"/>
                  </a:solidFill>
                  <a:latin typeface="+mn-ea"/>
                  <a:ea typeface="+mn-ea"/>
                </a:rPr>
                <a:t>人员</a:t>
              </a:r>
              <a:endParaRPr lang="en-US" altLang="zh-CN" sz="2800" b="1" spc="47" dirty="0" smtClean="0">
                <a:solidFill>
                  <a:prstClr val="white"/>
                </a:solidFill>
                <a:latin typeface="+mn-ea"/>
                <a:ea typeface="+mn-ea"/>
              </a:endParaRPr>
            </a:p>
            <a:p>
              <a:pPr algn="ctr" defTabSz="1370965"/>
              <a:r>
                <a:rPr lang="zh-CN" altLang="en-US" sz="1600" b="1" spc="47" dirty="0" smtClean="0">
                  <a:solidFill>
                    <a:prstClr val="white"/>
                  </a:solidFill>
                  <a:latin typeface="+mn-ea"/>
                  <a:ea typeface="+mn-ea"/>
                </a:rPr>
                <a:t>（人员作业是否规范，培训是否完善，管理方面是否有漏洞）</a:t>
              </a:r>
              <a:endParaRPr lang="zh-CN" altLang="en-US" sz="1600" b="1" spc="47" dirty="0">
                <a:solidFill>
                  <a:prstClr val="white"/>
                </a:solidFill>
                <a:latin typeface="+mn-ea"/>
                <a:ea typeface="+mn-ea"/>
              </a:endParaRPr>
            </a:p>
          </p:txBody>
        </p:sp>
        <p:sp>
          <p:nvSpPr>
            <p:cNvPr id="28" name="文本框 18"/>
            <p:cNvSpPr txBox="1">
              <a:spLocks noChangeArrowheads="1"/>
            </p:cNvSpPr>
            <p:nvPr/>
          </p:nvSpPr>
          <p:spPr bwMode="auto">
            <a:xfrm>
              <a:off x="11600492" y="5951593"/>
              <a:ext cx="1481053" cy="7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itchFamily="2" charset="-122"/>
                </a:defRPr>
              </a:lvl9pPr>
            </a:lstStyle>
            <a:p>
              <a:pPr defTabSz="1370965"/>
              <a:r>
                <a:rPr lang="zh-CN" altLang="en-US" sz="2800" b="1" dirty="0" smtClean="0">
                  <a:solidFill>
                    <a:prstClr val="white"/>
                  </a:solidFill>
                  <a:latin typeface="+mn-ea"/>
                  <a:ea typeface="+mn-ea"/>
                  <a:cs typeface="+mn-ea"/>
                </a:rPr>
                <a:t>设备</a:t>
              </a:r>
              <a:endParaRPr lang="zh-CN" altLang="en-US" sz="2800" b="1" dirty="0">
                <a:solidFill>
                  <a:prstClr val="white"/>
                </a:solidFill>
                <a:latin typeface="+mn-ea"/>
                <a:ea typeface="+mn-ea"/>
                <a:cs typeface="+mn-ea"/>
              </a:endParaRPr>
            </a:p>
          </p:txBody>
        </p:sp>
        <p:sp>
          <p:nvSpPr>
            <p:cNvPr id="29" name="文本框 19"/>
            <p:cNvSpPr txBox="1">
              <a:spLocks noChangeArrowheads="1"/>
            </p:cNvSpPr>
            <p:nvPr/>
          </p:nvSpPr>
          <p:spPr bwMode="auto">
            <a:xfrm>
              <a:off x="11600492" y="8391740"/>
              <a:ext cx="1481053" cy="6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itchFamily="2" charset="-122"/>
                </a:defRPr>
              </a:lvl9pPr>
            </a:lstStyle>
            <a:p>
              <a:pPr defTabSz="1370965"/>
              <a:r>
                <a:rPr lang="zh-CN" altLang="en-US" sz="2400" b="1" dirty="0">
                  <a:solidFill>
                    <a:prstClr val="white"/>
                  </a:solidFill>
                  <a:latin typeface="+mn-ea"/>
                  <a:ea typeface="+mn-ea"/>
                  <a:cs typeface="+mn-ea"/>
                </a:rPr>
                <a:t>材</a:t>
              </a:r>
              <a:r>
                <a:rPr lang="zh-CN" altLang="en-US" sz="2400" b="1" dirty="0" smtClean="0">
                  <a:solidFill>
                    <a:prstClr val="white"/>
                  </a:solidFill>
                  <a:latin typeface="+mn-ea"/>
                  <a:ea typeface="+mn-ea"/>
                  <a:cs typeface="+mn-ea"/>
                </a:rPr>
                <a:t>料</a:t>
              </a:r>
              <a:endParaRPr lang="zh-CN" altLang="en-US" sz="2400" b="1" dirty="0">
                <a:solidFill>
                  <a:prstClr val="white"/>
                </a:solidFill>
                <a:latin typeface="+mn-ea"/>
                <a:ea typeface="+mn-ea"/>
                <a:cs typeface="+mn-ea"/>
              </a:endParaRPr>
            </a:p>
          </p:txBody>
        </p:sp>
        <p:sp>
          <p:nvSpPr>
            <p:cNvPr id="30" name="文本框 20"/>
            <p:cNvSpPr txBox="1">
              <a:spLocks noChangeArrowheads="1"/>
            </p:cNvSpPr>
            <p:nvPr/>
          </p:nvSpPr>
          <p:spPr bwMode="auto">
            <a:xfrm>
              <a:off x="5506873" y="5492217"/>
              <a:ext cx="1481053" cy="125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itchFamily="2" charset="-122"/>
                </a:defRPr>
              </a:lvl9pPr>
            </a:lstStyle>
            <a:p>
              <a:pPr defTabSz="1370965"/>
              <a:r>
                <a:rPr lang="zh-CN" altLang="en-US" sz="2400" b="1" dirty="0">
                  <a:solidFill>
                    <a:prstClr val="white"/>
                  </a:solidFill>
                  <a:latin typeface="+mn-ea"/>
                  <a:ea typeface="+mn-ea"/>
                  <a:cs typeface="+mn-ea"/>
                </a:rPr>
                <a:t>操作方法</a:t>
              </a:r>
              <a:endParaRPr lang="zh-CN" altLang="en-US" sz="2400" b="1" dirty="0">
                <a:solidFill>
                  <a:prstClr val="white"/>
                </a:solidFill>
                <a:latin typeface="+mn-ea"/>
                <a:ea typeface="+mn-ea"/>
                <a:cs typeface="+mn-ea"/>
              </a:endParaRPr>
            </a:p>
          </p:txBody>
        </p:sp>
        <p:sp>
          <p:nvSpPr>
            <p:cNvPr id="31" name="文本框 21"/>
            <p:cNvSpPr txBox="1">
              <a:spLocks noChangeArrowheads="1"/>
            </p:cNvSpPr>
            <p:nvPr/>
          </p:nvSpPr>
          <p:spPr bwMode="auto">
            <a:xfrm>
              <a:off x="5423348" y="8099410"/>
              <a:ext cx="1481053" cy="6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itchFamily="2" charset="-122"/>
                </a:defRPr>
              </a:lvl9pPr>
            </a:lstStyle>
            <a:p>
              <a:pPr defTabSz="1370965"/>
              <a:r>
                <a:rPr lang="zh-CN" altLang="en-US" sz="2400" b="1" dirty="0">
                  <a:solidFill>
                    <a:prstClr val="white"/>
                  </a:solidFill>
                  <a:latin typeface="+mn-ea"/>
                  <a:ea typeface="+mn-ea"/>
                  <a:cs typeface="+mn-ea"/>
                </a:rPr>
                <a:t>环境</a:t>
              </a:r>
              <a:endParaRPr lang="zh-CN" altLang="en-US" sz="2400" b="1" dirty="0">
                <a:solidFill>
                  <a:prstClr val="white"/>
                </a:solidFill>
                <a:latin typeface="+mn-ea"/>
                <a:ea typeface="+mn-ea"/>
                <a:cs typeface="+mn-ea"/>
              </a:endParaRPr>
            </a:p>
          </p:txBody>
        </p:sp>
        <p:sp>
          <p:nvSpPr>
            <p:cNvPr id="32" name="TextBox 10"/>
            <p:cNvSpPr txBox="1">
              <a:spLocks noChangeArrowheads="1"/>
            </p:cNvSpPr>
            <p:nvPr/>
          </p:nvSpPr>
          <p:spPr bwMode="auto">
            <a:xfrm>
              <a:off x="14115809" y="4973755"/>
              <a:ext cx="3576021" cy="125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itchFamily="2" charset="-122"/>
                </a:defRPr>
              </a:lvl2pPr>
              <a:lvl3pPr marL="1143000" indent="-228600">
                <a:defRPr>
                  <a:latin typeface="Calibri" panose="020F0502020204030204" pitchFamily="34" charset="0"/>
                  <a:ea typeface="宋体" pitchFamily="2" charset="-122"/>
                </a:defRPr>
              </a:lvl3pPr>
              <a:lvl4pPr marL="1600200" indent="-228600">
                <a:defRPr>
                  <a:latin typeface="Calibri" panose="020F0502020204030204" pitchFamily="34" charset="0"/>
                  <a:ea typeface="宋体" pitchFamily="2" charset="-122"/>
                </a:defRPr>
              </a:lvl4pPr>
              <a:lvl5pPr marL="2057400" indent="-228600">
                <a:defRPr>
                  <a:latin typeface="Calibri" panose="020F0502020204030204" pitchFamily="34" charset="0"/>
                  <a:ea typeface="宋体" pitchFamily="2" charset="-122"/>
                </a:defRPr>
              </a:lvl5pPr>
              <a:lvl6pPr marL="2514600" indent="-228600" eaLnBrk="0" fontAlgn="base" hangingPunct="0">
                <a:spcBef>
                  <a:spcPct val="0"/>
                </a:spcBef>
                <a:spcAft>
                  <a:spcPct val="0"/>
                </a:spcAft>
                <a:defRPr>
                  <a:latin typeface="Calibri" panose="020F0502020204030204" pitchFamily="34" charset="0"/>
                  <a:ea typeface="宋体" pitchFamily="2" charset="-122"/>
                </a:defRPr>
              </a:lvl6pPr>
              <a:lvl7pPr marL="2971800" indent="-228600" eaLnBrk="0" fontAlgn="base" hangingPunct="0">
                <a:spcBef>
                  <a:spcPct val="0"/>
                </a:spcBef>
                <a:spcAft>
                  <a:spcPct val="0"/>
                </a:spcAft>
                <a:defRPr>
                  <a:latin typeface="Calibri" panose="020F0502020204030204" pitchFamily="34" charset="0"/>
                  <a:ea typeface="宋体" pitchFamily="2" charset="-122"/>
                </a:defRPr>
              </a:lvl7pPr>
              <a:lvl8pPr marL="3429000" indent="-228600" eaLnBrk="0" fontAlgn="base" hangingPunct="0">
                <a:spcBef>
                  <a:spcPct val="0"/>
                </a:spcBef>
                <a:spcAft>
                  <a:spcPct val="0"/>
                </a:spcAft>
                <a:defRPr>
                  <a:latin typeface="Calibri" panose="020F0502020204030204" pitchFamily="34" charset="0"/>
                  <a:ea typeface="宋体" pitchFamily="2" charset="-122"/>
                </a:defRPr>
              </a:lvl8pPr>
              <a:lvl9pPr marL="3886200" indent="-228600" eaLnBrk="0" fontAlgn="base" hangingPunct="0">
                <a:spcBef>
                  <a:spcPct val="0"/>
                </a:spcBef>
                <a:spcAft>
                  <a:spcPct val="0"/>
                </a:spcAft>
                <a:defRPr>
                  <a:latin typeface="Calibri" panose="020F0502020204030204" pitchFamily="34" charset="0"/>
                  <a:ea typeface="宋体" pitchFamily="2" charset="-122"/>
                </a:defRPr>
              </a:lvl9pPr>
            </a:lstStyle>
            <a:p>
              <a:pPr defTabSz="1370965">
                <a:lnSpc>
                  <a:spcPct val="150000"/>
                </a:lnSpc>
              </a:pPr>
              <a:r>
                <a:rPr lang="zh-CN" altLang="en-US" sz="1600" spc="47" dirty="0" smtClean="0">
                  <a:solidFill>
                    <a:srgbClr val="4E5A62"/>
                  </a:solidFill>
                  <a:latin typeface="+mn-ea"/>
                  <a:ea typeface="+mn-ea"/>
                </a:rPr>
                <a:t>设备是否对安全装置定期检查，定期保养。</a:t>
              </a:r>
              <a:endParaRPr lang="en-US" altLang="zh-CN" sz="1600" spc="47" dirty="0">
                <a:solidFill>
                  <a:srgbClr val="4E5A62"/>
                </a:solidFill>
                <a:latin typeface="+mn-ea"/>
                <a:ea typeface="+mn-ea"/>
              </a:endParaRPr>
            </a:p>
          </p:txBody>
        </p:sp>
        <p:sp>
          <p:nvSpPr>
            <p:cNvPr id="33" name="TextBox 10"/>
            <p:cNvSpPr txBox="1">
              <a:spLocks noChangeArrowheads="1"/>
            </p:cNvSpPr>
            <p:nvPr/>
          </p:nvSpPr>
          <p:spPr bwMode="auto">
            <a:xfrm>
              <a:off x="14104136" y="7751191"/>
              <a:ext cx="3576021" cy="2365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itchFamily="2" charset="-122"/>
                </a:defRPr>
              </a:lvl2pPr>
              <a:lvl3pPr marL="1143000" indent="-228600">
                <a:defRPr>
                  <a:latin typeface="Calibri" panose="020F0502020204030204" pitchFamily="34" charset="0"/>
                  <a:ea typeface="宋体" pitchFamily="2" charset="-122"/>
                </a:defRPr>
              </a:lvl3pPr>
              <a:lvl4pPr marL="1600200" indent="-228600">
                <a:defRPr>
                  <a:latin typeface="Calibri" panose="020F0502020204030204" pitchFamily="34" charset="0"/>
                  <a:ea typeface="宋体" pitchFamily="2" charset="-122"/>
                </a:defRPr>
              </a:lvl4pPr>
              <a:lvl5pPr marL="2057400" indent="-228600">
                <a:defRPr>
                  <a:latin typeface="Calibri" panose="020F0502020204030204" pitchFamily="34" charset="0"/>
                  <a:ea typeface="宋体" pitchFamily="2" charset="-122"/>
                </a:defRPr>
              </a:lvl5pPr>
              <a:lvl6pPr marL="2514600" indent="-228600" eaLnBrk="0" fontAlgn="base" hangingPunct="0">
                <a:spcBef>
                  <a:spcPct val="0"/>
                </a:spcBef>
                <a:spcAft>
                  <a:spcPct val="0"/>
                </a:spcAft>
                <a:defRPr>
                  <a:latin typeface="Calibri" panose="020F0502020204030204" pitchFamily="34" charset="0"/>
                  <a:ea typeface="宋体" pitchFamily="2" charset="-122"/>
                </a:defRPr>
              </a:lvl6pPr>
              <a:lvl7pPr marL="2971800" indent="-228600" eaLnBrk="0" fontAlgn="base" hangingPunct="0">
                <a:spcBef>
                  <a:spcPct val="0"/>
                </a:spcBef>
                <a:spcAft>
                  <a:spcPct val="0"/>
                </a:spcAft>
                <a:defRPr>
                  <a:latin typeface="Calibri" panose="020F0502020204030204" pitchFamily="34" charset="0"/>
                  <a:ea typeface="宋体" pitchFamily="2" charset="-122"/>
                </a:defRPr>
              </a:lvl7pPr>
              <a:lvl8pPr marL="3429000" indent="-228600" eaLnBrk="0" fontAlgn="base" hangingPunct="0">
                <a:spcBef>
                  <a:spcPct val="0"/>
                </a:spcBef>
                <a:spcAft>
                  <a:spcPct val="0"/>
                </a:spcAft>
                <a:defRPr>
                  <a:latin typeface="Calibri" panose="020F0502020204030204" pitchFamily="34" charset="0"/>
                  <a:ea typeface="宋体" pitchFamily="2" charset="-122"/>
                </a:defRPr>
              </a:lvl8pPr>
              <a:lvl9pPr marL="3886200" indent="-228600" eaLnBrk="0" fontAlgn="base" hangingPunct="0">
                <a:spcBef>
                  <a:spcPct val="0"/>
                </a:spcBef>
                <a:spcAft>
                  <a:spcPct val="0"/>
                </a:spcAft>
                <a:defRPr>
                  <a:latin typeface="Calibri" panose="020F0502020204030204" pitchFamily="34" charset="0"/>
                  <a:ea typeface="宋体" pitchFamily="2" charset="-122"/>
                </a:defRPr>
              </a:lvl9pPr>
            </a:lstStyle>
            <a:p>
              <a:pPr defTabSz="1370965">
                <a:lnSpc>
                  <a:spcPct val="150000"/>
                </a:lnSpc>
              </a:pPr>
              <a:r>
                <a:rPr lang="zh-CN" altLang="en-US" sz="1600" spc="47" dirty="0" smtClean="0">
                  <a:solidFill>
                    <a:srgbClr val="4E5A62"/>
                  </a:solidFill>
                  <a:latin typeface="+mn-ea"/>
                  <a:ea typeface="+mn-ea"/>
                </a:rPr>
                <a:t>制造产品的原材料是否存在问题，例如：冲压机冲切原材（锋利）、阳极工艺（强酸碱）等。</a:t>
              </a:r>
              <a:endParaRPr lang="en-US" altLang="zh-CN" sz="1600" spc="47" dirty="0">
                <a:solidFill>
                  <a:srgbClr val="4E5A62"/>
                </a:solidFill>
                <a:latin typeface="+mn-ea"/>
                <a:ea typeface="+mn-ea"/>
              </a:endParaRPr>
            </a:p>
          </p:txBody>
        </p:sp>
        <p:sp>
          <p:nvSpPr>
            <p:cNvPr id="34" name="TextBox 10"/>
            <p:cNvSpPr txBox="1">
              <a:spLocks noChangeArrowheads="1"/>
            </p:cNvSpPr>
            <p:nvPr/>
          </p:nvSpPr>
          <p:spPr bwMode="auto">
            <a:xfrm>
              <a:off x="1035417" y="4973755"/>
              <a:ext cx="3576020" cy="125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itchFamily="2" charset="-122"/>
                </a:defRPr>
              </a:lvl2pPr>
              <a:lvl3pPr marL="1143000" indent="-228600">
                <a:defRPr>
                  <a:latin typeface="Calibri" panose="020F0502020204030204" pitchFamily="34" charset="0"/>
                  <a:ea typeface="宋体" pitchFamily="2" charset="-122"/>
                </a:defRPr>
              </a:lvl3pPr>
              <a:lvl4pPr marL="1600200" indent="-228600">
                <a:defRPr>
                  <a:latin typeface="Calibri" panose="020F0502020204030204" pitchFamily="34" charset="0"/>
                  <a:ea typeface="宋体" pitchFamily="2" charset="-122"/>
                </a:defRPr>
              </a:lvl4pPr>
              <a:lvl5pPr marL="2057400" indent="-228600">
                <a:defRPr>
                  <a:latin typeface="Calibri" panose="020F0502020204030204" pitchFamily="34" charset="0"/>
                  <a:ea typeface="宋体" pitchFamily="2" charset="-122"/>
                </a:defRPr>
              </a:lvl5pPr>
              <a:lvl6pPr marL="2514600" indent="-228600" eaLnBrk="0" fontAlgn="base" hangingPunct="0">
                <a:spcBef>
                  <a:spcPct val="0"/>
                </a:spcBef>
                <a:spcAft>
                  <a:spcPct val="0"/>
                </a:spcAft>
                <a:defRPr>
                  <a:latin typeface="Calibri" panose="020F0502020204030204" pitchFamily="34" charset="0"/>
                  <a:ea typeface="宋体" pitchFamily="2" charset="-122"/>
                </a:defRPr>
              </a:lvl6pPr>
              <a:lvl7pPr marL="2971800" indent="-228600" eaLnBrk="0" fontAlgn="base" hangingPunct="0">
                <a:spcBef>
                  <a:spcPct val="0"/>
                </a:spcBef>
                <a:spcAft>
                  <a:spcPct val="0"/>
                </a:spcAft>
                <a:defRPr>
                  <a:latin typeface="Calibri" panose="020F0502020204030204" pitchFamily="34" charset="0"/>
                  <a:ea typeface="宋体" pitchFamily="2" charset="-122"/>
                </a:defRPr>
              </a:lvl7pPr>
              <a:lvl8pPr marL="3429000" indent="-228600" eaLnBrk="0" fontAlgn="base" hangingPunct="0">
                <a:spcBef>
                  <a:spcPct val="0"/>
                </a:spcBef>
                <a:spcAft>
                  <a:spcPct val="0"/>
                </a:spcAft>
                <a:defRPr>
                  <a:latin typeface="Calibri" panose="020F0502020204030204" pitchFamily="34" charset="0"/>
                  <a:ea typeface="宋体" pitchFamily="2" charset="-122"/>
                </a:defRPr>
              </a:lvl8pPr>
              <a:lvl9pPr marL="3886200" indent="-228600" eaLnBrk="0" fontAlgn="base" hangingPunct="0">
                <a:spcBef>
                  <a:spcPct val="0"/>
                </a:spcBef>
                <a:spcAft>
                  <a:spcPct val="0"/>
                </a:spcAft>
                <a:defRPr>
                  <a:latin typeface="Calibri" panose="020F0502020204030204" pitchFamily="34" charset="0"/>
                  <a:ea typeface="宋体" pitchFamily="2" charset="-122"/>
                </a:defRPr>
              </a:lvl9pPr>
            </a:lstStyle>
            <a:p>
              <a:pPr defTabSz="1370965">
                <a:lnSpc>
                  <a:spcPct val="150000"/>
                </a:lnSpc>
              </a:pPr>
              <a:r>
                <a:rPr lang="zh-CN" altLang="en-US" sz="1600" spc="47" dirty="0" smtClean="0">
                  <a:solidFill>
                    <a:srgbClr val="4E5A62"/>
                  </a:solidFill>
                  <a:latin typeface="+mn-ea"/>
                  <a:ea typeface="+mn-ea"/>
                </a:rPr>
                <a:t>生产、制造产品的操作方法是否安全。</a:t>
              </a:r>
              <a:endParaRPr lang="en-US" altLang="zh-CN" sz="1600" spc="47" dirty="0">
                <a:solidFill>
                  <a:srgbClr val="4E5A62"/>
                </a:solidFill>
                <a:latin typeface="+mn-ea"/>
                <a:ea typeface="+mn-ea"/>
              </a:endParaRPr>
            </a:p>
          </p:txBody>
        </p:sp>
        <p:sp>
          <p:nvSpPr>
            <p:cNvPr id="35" name="TextBox 10"/>
            <p:cNvSpPr txBox="1">
              <a:spLocks noChangeArrowheads="1"/>
            </p:cNvSpPr>
            <p:nvPr/>
          </p:nvSpPr>
          <p:spPr bwMode="auto">
            <a:xfrm>
              <a:off x="1035417" y="7291823"/>
              <a:ext cx="3576020" cy="292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itchFamily="2" charset="-122"/>
                </a:defRPr>
              </a:lvl2pPr>
              <a:lvl3pPr marL="1143000" indent="-228600">
                <a:defRPr>
                  <a:latin typeface="Calibri" panose="020F0502020204030204" pitchFamily="34" charset="0"/>
                  <a:ea typeface="宋体" pitchFamily="2" charset="-122"/>
                </a:defRPr>
              </a:lvl3pPr>
              <a:lvl4pPr marL="1600200" indent="-228600">
                <a:defRPr>
                  <a:latin typeface="Calibri" panose="020F0502020204030204" pitchFamily="34" charset="0"/>
                  <a:ea typeface="宋体" pitchFamily="2" charset="-122"/>
                </a:defRPr>
              </a:lvl4pPr>
              <a:lvl5pPr marL="2057400" indent="-228600">
                <a:defRPr>
                  <a:latin typeface="Calibri" panose="020F0502020204030204" pitchFamily="34" charset="0"/>
                  <a:ea typeface="宋体" pitchFamily="2" charset="-122"/>
                </a:defRPr>
              </a:lvl5pPr>
              <a:lvl6pPr marL="2514600" indent="-228600" eaLnBrk="0" fontAlgn="base" hangingPunct="0">
                <a:spcBef>
                  <a:spcPct val="0"/>
                </a:spcBef>
                <a:spcAft>
                  <a:spcPct val="0"/>
                </a:spcAft>
                <a:defRPr>
                  <a:latin typeface="Calibri" panose="020F0502020204030204" pitchFamily="34" charset="0"/>
                  <a:ea typeface="宋体" pitchFamily="2" charset="-122"/>
                </a:defRPr>
              </a:lvl6pPr>
              <a:lvl7pPr marL="2971800" indent="-228600" eaLnBrk="0" fontAlgn="base" hangingPunct="0">
                <a:spcBef>
                  <a:spcPct val="0"/>
                </a:spcBef>
                <a:spcAft>
                  <a:spcPct val="0"/>
                </a:spcAft>
                <a:defRPr>
                  <a:latin typeface="Calibri" panose="020F0502020204030204" pitchFamily="34" charset="0"/>
                  <a:ea typeface="宋体" pitchFamily="2" charset="-122"/>
                </a:defRPr>
              </a:lvl7pPr>
              <a:lvl8pPr marL="3429000" indent="-228600" eaLnBrk="0" fontAlgn="base" hangingPunct="0">
                <a:spcBef>
                  <a:spcPct val="0"/>
                </a:spcBef>
                <a:spcAft>
                  <a:spcPct val="0"/>
                </a:spcAft>
                <a:defRPr>
                  <a:latin typeface="Calibri" panose="020F0502020204030204" pitchFamily="34" charset="0"/>
                  <a:ea typeface="宋体" pitchFamily="2" charset="-122"/>
                </a:defRPr>
              </a:lvl8pPr>
              <a:lvl9pPr marL="3886200" indent="-228600" eaLnBrk="0" fontAlgn="base" hangingPunct="0">
                <a:spcBef>
                  <a:spcPct val="0"/>
                </a:spcBef>
                <a:spcAft>
                  <a:spcPct val="0"/>
                </a:spcAft>
                <a:defRPr>
                  <a:latin typeface="Calibri" panose="020F0502020204030204" pitchFamily="34" charset="0"/>
                  <a:ea typeface="宋体" pitchFamily="2" charset="-122"/>
                </a:defRPr>
              </a:lvl9pPr>
            </a:lstStyle>
            <a:p>
              <a:pPr defTabSz="1370965">
                <a:lnSpc>
                  <a:spcPct val="150000"/>
                </a:lnSpc>
              </a:pPr>
              <a:r>
                <a:rPr lang="zh-CN" altLang="en-US" sz="1600" spc="47" dirty="0" smtClean="0">
                  <a:solidFill>
                    <a:srgbClr val="4E5A62"/>
                  </a:solidFill>
                  <a:latin typeface="+mn-ea"/>
                  <a:ea typeface="+mn-ea"/>
                </a:rPr>
                <a:t>生产制造产品的环境是否容易发生人员伤害事件（如：</a:t>
              </a:r>
              <a:r>
                <a:rPr lang="en-US" altLang="zh-CN" sz="1600" spc="47" dirty="0" smtClean="0">
                  <a:solidFill>
                    <a:srgbClr val="4E5A62"/>
                  </a:solidFill>
                  <a:latin typeface="+mn-ea"/>
                  <a:ea typeface="+mn-ea"/>
                </a:rPr>
                <a:t>CNC</a:t>
              </a:r>
              <a:r>
                <a:rPr lang="zh-CN" altLang="en-US" sz="1600" spc="47" dirty="0" smtClean="0">
                  <a:solidFill>
                    <a:srgbClr val="4E5A62"/>
                  </a:solidFill>
                  <a:latin typeface="+mn-ea"/>
                  <a:ea typeface="+mn-ea"/>
                </a:rPr>
                <a:t>车间油污大、地面湿滑；阳极表面处理高温酸雾等）。</a:t>
              </a:r>
              <a:endParaRPr lang="en-US" altLang="zh-CN" sz="1600" spc="47" dirty="0">
                <a:solidFill>
                  <a:srgbClr val="4E5A62"/>
                </a:solidFill>
                <a:latin typeface="+mn-ea"/>
                <a:ea typeface="+mn-ea"/>
              </a:endParaRPr>
            </a:p>
          </p:txBody>
        </p:sp>
      </p:grpSp>
      <p:sp>
        <p:nvSpPr>
          <p:cNvPr id="38" name="文本框 37"/>
          <p:cNvSpPr txBox="1"/>
          <p:nvPr/>
        </p:nvSpPr>
        <p:spPr>
          <a:xfrm>
            <a:off x="590968" y="211086"/>
            <a:ext cx="2331657" cy="523220"/>
          </a:xfrm>
          <a:prstGeom prst="rect">
            <a:avLst/>
          </a:prstGeom>
          <a:noFill/>
        </p:spPr>
        <p:txBody>
          <a:bodyPr wrap="square" rtlCol="0">
            <a:spAutoFit/>
          </a:bodyPr>
          <a:lstStyle/>
          <a:p>
            <a:pPr>
              <a:defRPr/>
            </a:pPr>
            <a:r>
              <a:rPr lang="zh-CN" altLang="en-US" sz="2800" b="1" dirty="0">
                <a:solidFill>
                  <a:srgbClr val="4E5A62"/>
                </a:solidFill>
              </a:rPr>
              <a:t>事故原因</a:t>
            </a:r>
            <a:r>
              <a:rPr lang="zh-CN" altLang="en-US" sz="2800" b="1" dirty="0" smtClean="0">
                <a:solidFill>
                  <a:srgbClr val="4E5A62"/>
                </a:solidFill>
              </a:rPr>
              <a:t>分析</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7" name="任意多边形 6"/>
          <p:cNvSpPr/>
          <p:nvPr/>
        </p:nvSpPr>
        <p:spPr>
          <a:xfrm>
            <a:off x="8103622" y="4045662"/>
            <a:ext cx="1171353" cy="476582"/>
          </a:xfrm>
          <a:custGeom>
            <a:avLst/>
            <a:gdLst/>
            <a:ahLst/>
            <a:cxnLst/>
            <a:rect l="0" t="0" r="0" b="0"/>
            <a:pathLst>
              <a:path>
                <a:moveTo>
                  <a:pt x="0" y="0"/>
                </a:moveTo>
                <a:lnTo>
                  <a:pt x="0" y="280617"/>
                </a:lnTo>
                <a:lnTo>
                  <a:pt x="865252" y="280617"/>
                </a:lnTo>
                <a:lnTo>
                  <a:pt x="865252" y="411781"/>
                </a:lnTo>
              </a:path>
            </a:pathLst>
          </a:custGeom>
        </p:spPr>
        <p:style>
          <a:lnRef idx="1">
            <a:schemeClr val="accent2"/>
          </a:lnRef>
          <a:fillRef idx="0">
            <a:schemeClr val="accent2"/>
          </a:fillRef>
          <a:effectRef idx="0">
            <a:schemeClr val="accent2"/>
          </a:effectRef>
          <a:fontRef idx="minor">
            <a:schemeClr val="tx1"/>
          </a:fontRef>
        </p:style>
      </p:sp>
      <p:sp>
        <p:nvSpPr>
          <p:cNvPr id="8" name="任意多边形 7"/>
          <p:cNvSpPr/>
          <p:nvPr/>
        </p:nvSpPr>
        <p:spPr>
          <a:xfrm>
            <a:off x="6932269" y="4045662"/>
            <a:ext cx="1171353" cy="476582"/>
          </a:xfrm>
          <a:custGeom>
            <a:avLst/>
            <a:gdLst/>
            <a:ahLst/>
            <a:cxnLst/>
            <a:rect l="0" t="0" r="0" b="0"/>
            <a:pathLst>
              <a:path>
                <a:moveTo>
                  <a:pt x="865252" y="0"/>
                </a:moveTo>
                <a:lnTo>
                  <a:pt x="865252" y="280617"/>
                </a:lnTo>
                <a:lnTo>
                  <a:pt x="0" y="280617"/>
                </a:lnTo>
                <a:lnTo>
                  <a:pt x="0" y="411781"/>
                </a:lnTo>
              </a:path>
            </a:pathLst>
          </a:custGeom>
        </p:spPr>
        <p:style>
          <a:lnRef idx="1">
            <a:schemeClr val="accent2"/>
          </a:lnRef>
          <a:fillRef idx="0">
            <a:schemeClr val="accent2"/>
          </a:fillRef>
          <a:effectRef idx="0">
            <a:schemeClr val="accent2"/>
          </a:effectRef>
          <a:fontRef idx="minor">
            <a:schemeClr val="tx1"/>
          </a:fontRef>
        </p:style>
      </p:sp>
      <p:sp>
        <p:nvSpPr>
          <p:cNvPr id="9" name="任意多边形 8"/>
          <p:cNvSpPr/>
          <p:nvPr/>
        </p:nvSpPr>
        <p:spPr>
          <a:xfrm>
            <a:off x="5760914" y="2528516"/>
            <a:ext cx="2342706" cy="476582"/>
          </a:xfrm>
          <a:custGeom>
            <a:avLst/>
            <a:gdLst/>
            <a:ahLst/>
            <a:cxnLst/>
            <a:rect l="0" t="0" r="0" b="0"/>
            <a:pathLst>
              <a:path>
                <a:moveTo>
                  <a:pt x="0" y="0"/>
                </a:moveTo>
                <a:lnTo>
                  <a:pt x="0" y="280617"/>
                </a:lnTo>
                <a:lnTo>
                  <a:pt x="1730504" y="280617"/>
                </a:lnTo>
                <a:lnTo>
                  <a:pt x="1730504" y="411781"/>
                </a:lnTo>
              </a:path>
            </a:pathLst>
          </a:custGeom>
        </p:spPr>
        <p:style>
          <a:lnRef idx="1">
            <a:schemeClr val="accent2"/>
          </a:lnRef>
          <a:fillRef idx="0">
            <a:schemeClr val="accent2"/>
          </a:fillRef>
          <a:effectRef idx="0">
            <a:schemeClr val="accent2"/>
          </a:effectRef>
          <a:fontRef idx="minor">
            <a:schemeClr val="tx1"/>
          </a:fontRef>
        </p:style>
      </p:sp>
      <p:sp>
        <p:nvSpPr>
          <p:cNvPr id="10" name="任意多边形 9"/>
          <p:cNvSpPr/>
          <p:nvPr/>
        </p:nvSpPr>
        <p:spPr>
          <a:xfrm>
            <a:off x="3418208" y="4045662"/>
            <a:ext cx="1171353" cy="476582"/>
          </a:xfrm>
          <a:custGeom>
            <a:avLst/>
            <a:gdLst/>
            <a:ahLst/>
            <a:cxnLst/>
            <a:rect l="0" t="0" r="0" b="0"/>
            <a:pathLst>
              <a:path>
                <a:moveTo>
                  <a:pt x="0" y="0"/>
                </a:moveTo>
                <a:lnTo>
                  <a:pt x="0" y="280617"/>
                </a:lnTo>
                <a:lnTo>
                  <a:pt x="865252" y="280617"/>
                </a:lnTo>
                <a:lnTo>
                  <a:pt x="865252" y="411781"/>
                </a:lnTo>
              </a:path>
            </a:pathLst>
          </a:custGeom>
        </p:spPr>
        <p:style>
          <a:lnRef idx="1">
            <a:schemeClr val="accent2"/>
          </a:lnRef>
          <a:fillRef idx="0">
            <a:schemeClr val="accent2"/>
          </a:fillRef>
          <a:effectRef idx="0">
            <a:schemeClr val="accent2"/>
          </a:effectRef>
          <a:fontRef idx="minor">
            <a:schemeClr val="tx1"/>
          </a:fontRef>
        </p:style>
      </p:sp>
      <p:sp>
        <p:nvSpPr>
          <p:cNvPr id="11" name="任意多边形 10"/>
          <p:cNvSpPr/>
          <p:nvPr/>
        </p:nvSpPr>
        <p:spPr>
          <a:xfrm>
            <a:off x="2246853" y="4045662"/>
            <a:ext cx="1171353" cy="476582"/>
          </a:xfrm>
          <a:custGeom>
            <a:avLst/>
            <a:gdLst/>
            <a:ahLst/>
            <a:cxnLst/>
            <a:rect l="0" t="0" r="0" b="0"/>
            <a:pathLst>
              <a:path>
                <a:moveTo>
                  <a:pt x="865252" y="0"/>
                </a:moveTo>
                <a:lnTo>
                  <a:pt x="865252" y="280617"/>
                </a:lnTo>
                <a:lnTo>
                  <a:pt x="0" y="280617"/>
                </a:lnTo>
                <a:lnTo>
                  <a:pt x="0" y="411781"/>
                </a:lnTo>
              </a:path>
            </a:pathLst>
          </a:custGeom>
        </p:spPr>
        <p:style>
          <a:lnRef idx="1">
            <a:schemeClr val="accent2"/>
          </a:lnRef>
          <a:fillRef idx="0">
            <a:schemeClr val="accent2"/>
          </a:fillRef>
          <a:effectRef idx="0">
            <a:schemeClr val="accent2"/>
          </a:effectRef>
          <a:fontRef idx="minor">
            <a:schemeClr val="tx1"/>
          </a:fontRef>
        </p:style>
      </p:sp>
      <p:sp>
        <p:nvSpPr>
          <p:cNvPr id="12" name="任意多边形 11"/>
          <p:cNvSpPr/>
          <p:nvPr/>
        </p:nvSpPr>
        <p:spPr>
          <a:xfrm>
            <a:off x="3418208" y="2528516"/>
            <a:ext cx="2342706" cy="476582"/>
          </a:xfrm>
          <a:custGeom>
            <a:avLst/>
            <a:gdLst/>
            <a:ahLst/>
            <a:cxnLst/>
            <a:rect l="0" t="0" r="0" b="0"/>
            <a:pathLst>
              <a:path>
                <a:moveTo>
                  <a:pt x="1730504" y="0"/>
                </a:moveTo>
                <a:lnTo>
                  <a:pt x="1730504" y="280617"/>
                </a:lnTo>
                <a:lnTo>
                  <a:pt x="0" y="280617"/>
                </a:lnTo>
                <a:lnTo>
                  <a:pt x="0" y="411781"/>
                </a:lnTo>
              </a:path>
            </a:pathLst>
          </a:custGeom>
        </p:spPr>
        <p:style>
          <a:lnRef idx="1">
            <a:schemeClr val="accent2"/>
          </a:lnRef>
          <a:fillRef idx="0">
            <a:schemeClr val="accent2"/>
          </a:fillRef>
          <a:effectRef idx="0">
            <a:schemeClr val="accent2"/>
          </a:effectRef>
          <a:fontRef idx="minor">
            <a:schemeClr val="tx1"/>
          </a:fontRef>
        </p:style>
      </p:sp>
      <p:sp>
        <p:nvSpPr>
          <p:cNvPr id="13" name="圆角矩形 12"/>
          <p:cNvSpPr/>
          <p:nvPr/>
        </p:nvSpPr>
        <p:spPr>
          <a:xfrm>
            <a:off x="4802533" y="1487954"/>
            <a:ext cx="1916760" cy="1040561"/>
          </a:xfrm>
          <a:prstGeom prst="roundRect">
            <a:avLst>
              <a:gd name="adj" fmla="val 10000"/>
            </a:avLst>
          </a:prstGeom>
          <a:solidFill>
            <a:srgbClr val="C2E416"/>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4" name="任意多边形 13"/>
          <p:cNvSpPr/>
          <p:nvPr/>
        </p:nvSpPr>
        <p:spPr>
          <a:xfrm>
            <a:off x="5015507" y="1660926"/>
            <a:ext cx="1916760" cy="1040561"/>
          </a:xfrm>
          <a:custGeom>
            <a:avLst/>
            <a:gdLst>
              <a:gd name="connsiteX0" fmla="*/ 0 w 1415867"/>
              <a:gd name="connsiteY0" fmla="*/ 89908 h 899075"/>
              <a:gd name="connsiteX1" fmla="*/ 89908 w 1415867"/>
              <a:gd name="connsiteY1" fmla="*/ 0 h 899075"/>
              <a:gd name="connsiteX2" fmla="*/ 1325960 w 1415867"/>
              <a:gd name="connsiteY2" fmla="*/ 0 h 899075"/>
              <a:gd name="connsiteX3" fmla="*/ 1415868 w 1415867"/>
              <a:gd name="connsiteY3" fmla="*/ 89908 h 899075"/>
              <a:gd name="connsiteX4" fmla="*/ 1415867 w 1415867"/>
              <a:gd name="connsiteY4" fmla="*/ 809168 h 899075"/>
              <a:gd name="connsiteX5" fmla="*/ 1325959 w 1415867"/>
              <a:gd name="connsiteY5" fmla="*/ 899076 h 899075"/>
              <a:gd name="connsiteX6" fmla="*/ 89908 w 1415867"/>
              <a:gd name="connsiteY6" fmla="*/ 899075 h 899075"/>
              <a:gd name="connsiteX7" fmla="*/ 0 w 1415867"/>
              <a:gd name="connsiteY7" fmla="*/ 809167 h 899075"/>
              <a:gd name="connsiteX8" fmla="*/ 0 w 1415867"/>
              <a:gd name="connsiteY8" fmla="*/ 89908 h 8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867" h="899075">
                <a:moveTo>
                  <a:pt x="0" y="89908"/>
                </a:moveTo>
                <a:cubicBezTo>
                  <a:pt x="0" y="40253"/>
                  <a:pt x="40253" y="0"/>
                  <a:pt x="89908" y="0"/>
                </a:cubicBezTo>
                <a:lnTo>
                  <a:pt x="1325960" y="0"/>
                </a:lnTo>
                <a:cubicBezTo>
                  <a:pt x="1375615" y="0"/>
                  <a:pt x="1415868" y="40253"/>
                  <a:pt x="1415868" y="89908"/>
                </a:cubicBezTo>
                <a:cubicBezTo>
                  <a:pt x="1415868" y="329661"/>
                  <a:pt x="1415867" y="569415"/>
                  <a:pt x="1415867" y="809168"/>
                </a:cubicBezTo>
                <a:cubicBezTo>
                  <a:pt x="1415867" y="858823"/>
                  <a:pt x="1375614" y="899076"/>
                  <a:pt x="1325959" y="899076"/>
                </a:cubicBezTo>
                <a:lnTo>
                  <a:pt x="89908" y="899075"/>
                </a:lnTo>
                <a:cubicBezTo>
                  <a:pt x="40253" y="899075"/>
                  <a:pt x="0" y="858822"/>
                  <a:pt x="0" y="809167"/>
                </a:cubicBezTo>
                <a:lnTo>
                  <a:pt x="0" y="8990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3483" tIns="83483" rIns="83483" bIns="83483" numCol="1" spcCol="1270" anchor="ctr" anchorCtr="0">
            <a:noAutofit/>
          </a:bodyPr>
          <a:lstStyle/>
          <a:p>
            <a:pPr lvl="0" algn="ctr" defTabSz="666750">
              <a:lnSpc>
                <a:spcPct val="90000"/>
              </a:lnSpc>
              <a:spcBef>
                <a:spcPct val="0"/>
              </a:spcBef>
              <a:spcAft>
                <a:spcPct val="35000"/>
              </a:spcAft>
            </a:pPr>
            <a:r>
              <a:rPr lang="zh-CN" altLang="en-US" sz="1600" b="1" kern="1200" dirty="0" smtClean="0">
                <a:latin typeface="+mn-ea"/>
              </a:rPr>
              <a:t>事故原因</a:t>
            </a:r>
            <a:endParaRPr lang="zh-TW" altLang="en-US" sz="1600" b="1" kern="1200" dirty="0">
              <a:latin typeface="+mn-ea"/>
            </a:endParaRPr>
          </a:p>
        </p:txBody>
      </p:sp>
      <p:sp>
        <p:nvSpPr>
          <p:cNvPr id="15" name="圆角矩形 14"/>
          <p:cNvSpPr/>
          <p:nvPr/>
        </p:nvSpPr>
        <p:spPr>
          <a:xfrm>
            <a:off x="2459827" y="3005100"/>
            <a:ext cx="1916760" cy="1040561"/>
          </a:xfrm>
          <a:prstGeom prst="roundRect">
            <a:avLst>
              <a:gd name="adj" fmla="val 10000"/>
            </a:avLst>
          </a:prstGeom>
          <a:solidFill>
            <a:srgbClr val="C2E416"/>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6" name="任意多边形 15"/>
          <p:cNvSpPr/>
          <p:nvPr/>
        </p:nvSpPr>
        <p:spPr>
          <a:xfrm>
            <a:off x="2672800" y="3178071"/>
            <a:ext cx="1916760" cy="1040561"/>
          </a:xfrm>
          <a:custGeom>
            <a:avLst/>
            <a:gdLst>
              <a:gd name="connsiteX0" fmla="*/ 0 w 1415867"/>
              <a:gd name="connsiteY0" fmla="*/ 89908 h 899075"/>
              <a:gd name="connsiteX1" fmla="*/ 89908 w 1415867"/>
              <a:gd name="connsiteY1" fmla="*/ 0 h 899075"/>
              <a:gd name="connsiteX2" fmla="*/ 1325960 w 1415867"/>
              <a:gd name="connsiteY2" fmla="*/ 0 h 899075"/>
              <a:gd name="connsiteX3" fmla="*/ 1415868 w 1415867"/>
              <a:gd name="connsiteY3" fmla="*/ 89908 h 899075"/>
              <a:gd name="connsiteX4" fmla="*/ 1415867 w 1415867"/>
              <a:gd name="connsiteY4" fmla="*/ 809168 h 899075"/>
              <a:gd name="connsiteX5" fmla="*/ 1325959 w 1415867"/>
              <a:gd name="connsiteY5" fmla="*/ 899076 h 899075"/>
              <a:gd name="connsiteX6" fmla="*/ 89908 w 1415867"/>
              <a:gd name="connsiteY6" fmla="*/ 899075 h 899075"/>
              <a:gd name="connsiteX7" fmla="*/ 0 w 1415867"/>
              <a:gd name="connsiteY7" fmla="*/ 809167 h 899075"/>
              <a:gd name="connsiteX8" fmla="*/ 0 w 1415867"/>
              <a:gd name="connsiteY8" fmla="*/ 89908 h 8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867" h="899075">
                <a:moveTo>
                  <a:pt x="0" y="89908"/>
                </a:moveTo>
                <a:cubicBezTo>
                  <a:pt x="0" y="40253"/>
                  <a:pt x="40253" y="0"/>
                  <a:pt x="89908" y="0"/>
                </a:cubicBezTo>
                <a:lnTo>
                  <a:pt x="1325960" y="0"/>
                </a:lnTo>
                <a:cubicBezTo>
                  <a:pt x="1375615" y="0"/>
                  <a:pt x="1415868" y="40253"/>
                  <a:pt x="1415868" y="89908"/>
                </a:cubicBezTo>
                <a:cubicBezTo>
                  <a:pt x="1415868" y="329661"/>
                  <a:pt x="1415867" y="569415"/>
                  <a:pt x="1415867" y="809168"/>
                </a:cubicBezTo>
                <a:cubicBezTo>
                  <a:pt x="1415867" y="858823"/>
                  <a:pt x="1375614" y="899076"/>
                  <a:pt x="1325959" y="899076"/>
                </a:cubicBezTo>
                <a:lnTo>
                  <a:pt x="89908" y="899075"/>
                </a:lnTo>
                <a:cubicBezTo>
                  <a:pt x="40253" y="899075"/>
                  <a:pt x="0" y="858822"/>
                  <a:pt x="0" y="809167"/>
                </a:cubicBezTo>
                <a:lnTo>
                  <a:pt x="0" y="8990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3483" tIns="83483" rIns="83483" bIns="83483" numCol="1" spcCol="1270" anchor="ctr" anchorCtr="0">
            <a:noAutofit/>
          </a:bodyPr>
          <a:lstStyle/>
          <a:p>
            <a:pPr lvl="0" algn="ctr" defTabSz="666750">
              <a:lnSpc>
                <a:spcPct val="90000"/>
              </a:lnSpc>
              <a:spcBef>
                <a:spcPct val="0"/>
              </a:spcBef>
              <a:spcAft>
                <a:spcPct val="35000"/>
              </a:spcAft>
            </a:pPr>
            <a:r>
              <a:rPr lang="zh-CN" altLang="en-US" sz="1600" b="1" kern="1200" dirty="0" smtClean="0">
                <a:latin typeface="+mn-ea"/>
              </a:rPr>
              <a:t>直接原因</a:t>
            </a:r>
            <a:endParaRPr lang="zh-TW" altLang="en-US" sz="1600" b="1" kern="1200" dirty="0">
              <a:latin typeface="+mn-ea"/>
            </a:endParaRPr>
          </a:p>
        </p:txBody>
      </p:sp>
      <p:sp>
        <p:nvSpPr>
          <p:cNvPr id="17" name="圆角矩形 16"/>
          <p:cNvSpPr/>
          <p:nvPr/>
        </p:nvSpPr>
        <p:spPr>
          <a:xfrm>
            <a:off x="1288474" y="4522244"/>
            <a:ext cx="1916760" cy="1040561"/>
          </a:xfrm>
          <a:prstGeom prst="roundRect">
            <a:avLst>
              <a:gd name="adj" fmla="val 10000"/>
            </a:avLst>
          </a:prstGeom>
          <a:solidFill>
            <a:srgbClr val="C2E416"/>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8" name="任意多边形 17"/>
          <p:cNvSpPr/>
          <p:nvPr/>
        </p:nvSpPr>
        <p:spPr>
          <a:xfrm>
            <a:off x="1501447" y="4695216"/>
            <a:ext cx="1916760" cy="1040561"/>
          </a:xfrm>
          <a:custGeom>
            <a:avLst/>
            <a:gdLst>
              <a:gd name="connsiteX0" fmla="*/ 0 w 1415867"/>
              <a:gd name="connsiteY0" fmla="*/ 89908 h 899075"/>
              <a:gd name="connsiteX1" fmla="*/ 89908 w 1415867"/>
              <a:gd name="connsiteY1" fmla="*/ 0 h 899075"/>
              <a:gd name="connsiteX2" fmla="*/ 1325960 w 1415867"/>
              <a:gd name="connsiteY2" fmla="*/ 0 h 899075"/>
              <a:gd name="connsiteX3" fmla="*/ 1415868 w 1415867"/>
              <a:gd name="connsiteY3" fmla="*/ 89908 h 899075"/>
              <a:gd name="connsiteX4" fmla="*/ 1415867 w 1415867"/>
              <a:gd name="connsiteY4" fmla="*/ 809168 h 899075"/>
              <a:gd name="connsiteX5" fmla="*/ 1325959 w 1415867"/>
              <a:gd name="connsiteY5" fmla="*/ 899076 h 899075"/>
              <a:gd name="connsiteX6" fmla="*/ 89908 w 1415867"/>
              <a:gd name="connsiteY6" fmla="*/ 899075 h 899075"/>
              <a:gd name="connsiteX7" fmla="*/ 0 w 1415867"/>
              <a:gd name="connsiteY7" fmla="*/ 809167 h 899075"/>
              <a:gd name="connsiteX8" fmla="*/ 0 w 1415867"/>
              <a:gd name="connsiteY8" fmla="*/ 89908 h 8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867" h="899075">
                <a:moveTo>
                  <a:pt x="0" y="89908"/>
                </a:moveTo>
                <a:cubicBezTo>
                  <a:pt x="0" y="40253"/>
                  <a:pt x="40253" y="0"/>
                  <a:pt x="89908" y="0"/>
                </a:cubicBezTo>
                <a:lnTo>
                  <a:pt x="1325960" y="0"/>
                </a:lnTo>
                <a:cubicBezTo>
                  <a:pt x="1375615" y="0"/>
                  <a:pt x="1415868" y="40253"/>
                  <a:pt x="1415868" y="89908"/>
                </a:cubicBezTo>
                <a:cubicBezTo>
                  <a:pt x="1415868" y="329661"/>
                  <a:pt x="1415867" y="569415"/>
                  <a:pt x="1415867" y="809168"/>
                </a:cubicBezTo>
                <a:cubicBezTo>
                  <a:pt x="1415867" y="858823"/>
                  <a:pt x="1375614" y="899076"/>
                  <a:pt x="1325959" y="899076"/>
                </a:cubicBezTo>
                <a:lnTo>
                  <a:pt x="89908" y="899075"/>
                </a:lnTo>
                <a:cubicBezTo>
                  <a:pt x="40253" y="899075"/>
                  <a:pt x="0" y="858822"/>
                  <a:pt x="0" y="809167"/>
                </a:cubicBezTo>
                <a:lnTo>
                  <a:pt x="0" y="8990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3483" tIns="83483" rIns="83483" bIns="83483" numCol="1" spcCol="1270" anchor="ctr" anchorCtr="0">
            <a:noAutofit/>
          </a:bodyPr>
          <a:lstStyle/>
          <a:p>
            <a:pPr lvl="0" algn="ctr" defTabSz="666750">
              <a:lnSpc>
                <a:spcPct val="90000"/>
              </a:lnSpc>
              <a:spcBef>
                <a:spcPct val="0"/>
              </a:spcBef>
              <a:spcAft>
                <a:spcPct val="35000"/>
              </a:spcAft>
            </a:pPr>
            <a:r>
              <a:rPr lang="zh-CN" altLang="en-US" sz="1600" b="1" kern="1200" dirty="0" smtClean="0">
                <a:latin typeface="+mn-ea"/>
              </a:rPr>
              <a:t>人的</a:t>
            </a:r>
            <a:endParaRPr lang="en-US" altLang="zh-CN" sz="1600" b="1" kern="1200" dirty="0" smtClean="0">
              <a:latin typeface="+mn-ea"/>
            </a:endParaRPr>
          </a:p>
          <a:p>
            <a:pPr lvl="0" algn="ctr" defTabSz="666750">
              <a:lnSpc>
                <a:spcPct val="90000"/>
              </a:lnSpc>
              <a:spcBef>
                <a:spcPct val="0"/>
              </a:spcBef>
              <a:spcAft>
                <a:spcPct val="35000"/>
              </a:spcAft>
            </a:pPr>
            <a:r>
              <a:rPr lang="zh-CN" altLang="en-US" sz="1600" b="1" kern="1200" dirty="0" smtClean="0">
                <a:latin typeface="+mn-ea"/>
              </a:rPr>
              <a:t>不安全行为</a:t>
            </a:r>
            <a:endParaRPr lang="zh-TW" altLang="en-US" sz="1600" b="1" kern="1200" dirty="0">
              <a:latin typeface="+mn-ea"/>
            </a:endParaRPr>
          </a:p>
        </p:txBody>
      </p:sp>
      <p:sp>
        <p:nvSpPr>
          <p:cNvPr id="19" name="圆角矩形 18"/>
          <p:cNvSpPr/>
          <p:nvPr/>
        </p:nvSpPr>
        <p:spPr>
          <a:xfrm>
            <a:off x="3631180" y="4522244"/>
            <a:ext cx="1916760" cy="1040561"/>
          </a:xfrm>
          <a:prstGeom prst="roundRect">
            <a:avLst>
              <a:gd name="adj" fmla="val 10000"/>
            </a:avLst>
          </a:prstGeom>
          <a:solidFill>
            <a:srgbClr val="C2E416"/>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0" name="任意多边形 19"/>
          <p:cNvSpPr/>
          <p:nvPr/>
        </p:nvSpPr>
        <p:spPr>
          <a:xfrm>
            <a:off x="3844154" y="4695216"/>
            <a:ext cx="1916760" cy="1040561"/>
          </a:xfrm>
          <a:custGeom>
            <a:avLst/>
            <a:gdLst>
              <a:gd name="connsiteX0" fmla="*/ 0 w 1415867"/>
              <a:gd name="connsiteY0" fmla="*/ 89908 h 899075"/>
              <a:gd name="connsiteX1" fmla="*/ 89908 w 1415867"/>
              <a:gd name="connsiteY1" fmla="*/ 0 h 899075"/>
              <a:gd name="connsiteX2" fmla="*/ 1325960 w 1415867"/>
              <a:gd name="connsiteY2" fmla="*/ 0 h 899075"/>
              <a:gd name="connsiteX3" fmla="*/ 1415868 w 1415867"/>
              <a:gd name="connsiteY3" fmla="*/ 89908 h 899075"/>
              <a:gd name="connsiteX4" fmla="*/ 1415867 w 1415867"/>
              <a:gd name="connsiteY4" fmla="*/ 809168 h 899075"/>
              <a:gd name="connsiteX5" fmla="*/ 1325959 w 1415867"/>
              <a:gd name="connsiteY5" fmla="*/ 899076 h 899075"/>
              <a:gd name="connsiteX6" fmla="*/ 89908 w 1415867"/>
              <a:gd name="connsiteY6" fmla="*/ 899075 h 899075"/>
              <a:gd name="connsiteX7" fmla="*/ 0 w 1415867"/>
              <a:gd name="connsiteY7" fmla="*/ 809167 h 899075"/>
              <a:gd name="connsiteX8" fmla="*/ 0 w 1415867"/>
              <a:gd name="connsiteY8" fmla="*/ 89908 h 8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867" h="899075">
                <a:moveTo>
                  <a:pt x="0" y="89908"/>
                </a:moveTo>
                <a:cubicBezTo>
                  <a:pt x="0" y="40253"/>
                  <a:pt x="40253" y="0"/>
                  <a:pt x="89908" y="0"/>
                </a:cubicBezTo>
                <a:lnTo>
                  <a:pt x="1325960" y="0"/>
                </a:lnTo>
                <a:cubicBezTo>
                  <a:pt x="1375615" y="0"/>
                  <a:pt x="1415868" y="40253"/>
                  <a:pt x="1415868" y="89908"/>
                </a:cubicBezTo>
                <a:cubicBezTo>
                  <a:pt x="1415868" y="329661"/>
                  <a:pt x="1415867" y="569415"/>
                  <a:pt x="1415867" y="809168"/>
                </a:cubicBezTo>
                <a:cubicBezTo>
                  <a:pt x="1415867" y="858823"/>
                  <a:pt x="1375614" y="899076"/>
                  <a:pt x="1325959" y="899076"/>
                </a:cubicBezTo>
                <a:lnTo>
                  <a:pt x="89908" y="899075"/>
                </a:lnTo>
                <a:cubicBezTo>
                  <a:pt x="40253" y="899075"/>
                  <a:pt x="0" y="858822"/>
                  <a:pt x="0" y="809167"/>
                </a:cubicBezTo>
                <a:lnTo>
                  <a:pt x="0" y="8990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3483" tIns="83483" rIns="83483" bIns="83483" numCol="1" spcCol="1270" anchor="ctr" anchorCtr="0">
            <a:noAutofit/>
          </a:bodyPr>
          <a:lstStyle/>
          <a:p>
            <a:pPr lvl="0" algn="ctr" defTabSz="666750">
              <a:lnSpc>
                <a:spcPct val="90000"/>
              </a:lnSpc>
              <a:spcBef>
                <a:spcPct val="0"/>
              </a:spcBef>
              <a:spcAft>
                <a:spcPct val="35000"/>
              </a:spcAft>
            </a:pPr>
            <a:r>
              <a:rPr lang="zh-CN" altLang="en-US" sz="1600" b="1" kern="1200" dirty="0" smtClean="0">
                <a:latin typeface="+mn-ea"/>
              </a:rPr>
              <a:t>物的</a:t>
            </a:r>
            <a:endParaRPr lang="en-US" altLang="zh-CN" sz="1600" b="1" kern="1200" dirty="0" smtClean="0">
              <a:latin typeface="+mn-ea"/>
            </a:endParaRPr>
          </a:p>
          <a:p>
            <a:pPr lvl="0" algn="ctr" defTabSz="666750">
              <a:lnSpc>
                <a:spcPct val="90000"/>
              </a:lnSpc>
              <a:spcBef>
                <a:spcPct val="0"/>
              </a:spcBef>
              <a:spcAft>
                <a:spcPct val="35000"/>
              </a:spcAft>
            </a:pPr>
            <a:r>
              <a:rPr lang="zh-CN" altLang="en-US" sz="1600" b="1" kern="1200" dirty="0" smtClean="0">
                <a:latin typeface="+mn-ea"/>
              </a:rPr>
              <a:t>不安全状态</a:t>
            </a:r>
            <a:endParaRPr lang="zh-TW" altLang="en-US" sz="1600" b="1" kern="1200" dirty="0">
              <a:latin typeface="+mn-ea"/>
            </a:endParaRPr>
          </a:p>
        </p:txBody>
      </p:sp>
      <p:sp>
        <p:nvSpPr>
          <p:cNvPr id="21" name="圆角矩形 20"/>
          <p:cNvSpPr/>
          <p:nvPr/>
        </p:nvSpPr>
        <p:spPr>
          <a:xfrm>
            <a:off x="7145241" y="3005100"/>
            <a:ext cx="1916760" cy="1040561"/>
          </a:xfrm>
          <a:prstGeom prst="roundRect">
            <a:avLst>
              <a:gd name="adj" fmla="val 10000"/>
            </a:avLst>
          </a:prstGeom>
          <a:solidFill>
            <a:srgbClr val="C2E416"/>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2" name="任意多边形 21"/>
          <p:cNvSpPr/>
          <p:nvPr/>
        </p:nvSpPr>
        <p:spPr>
          <a:xfrm>
            <a:off x="7358215" y="3178071"/>
            <a:ext cx="1916760" cy="1040561"/>
          </a:xfrm>
          <a:custGeom>
            <a:avLst/>
            <a:gdLst>
              <a:gd name="connsiteX0" fmla="*/ 0 w 1415867"/>
              <a:gd name="connsiteY0" fmla="*/ 89908 h 899075"/>
              <a:gd name="connsiteX1" fmla="*/ 89908 w 1415867"/>
              <a:gd name="connsiteY1" fmla="*/ 0 h 899075"/>
              <a:gd name="connsiteX2" fmla="*/ 1325960 w 1415867"/>
              <a:gd name="connsiteY2" fmla="*/ 0 h 899075"/>
              <a:gd name="connsiteX3" fmla="*/ 1415868 w 1415867"/>
              <a:gd name="connsiteY3" fmla="*/ 89908 h 899075"/>
              <a:gd name="connsiteX4" fmla="*/ 1415867 w 1415867"/>
              <a:gd name="connsiteY4" fmla="*/ 809168 h 899075"/>
              <a:gd name="connsiteX5" fmla="*/ 1325959 w 1415867"/>
              <a:gd name="connsiteY5" fmla="*/ 899076 h 899075"/>
              <a:gd name="connsiteX6" fmla="*/ 89908 w 1415867"/>
              <a:gd name="connsiteY6" fmla="*/ 899075 h 899075"/>
              <a:gd name="connsiteX7" fmla="*/ 0 w 1415867"/>
              <a:gd name="connsiteY7" fmla="*/ 809167 h 899075"/>
              <a:gd name="connsiteX8" fmla="*/ 0 w 1415867"/>
              <a:gd name="connsiteY8" fmla="*/ 89908 h 8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867" h="899075">
                <a:moveTo>
                  <a:pt x="0" y="89908"/>
                </a:moveTo>
                <a:cubicBezTo>
                  <a:pt x="0" y="40253"/>
                  <a:pt x="40253" y="0"/>
                  <a:pt x="89908" y="0"/>
                </a:cubicBezTo>
                <a:lnTo>
                  <a:pt x="1325960" y="0"/>
                </a:lnTo>
                <a:cubicBezTo>
                  <a:pt x="1375615" y="0"/>
                  <a:pt x="1415868" y="40253"/>
                  <a:pt x="1415868" y="89908"/>
                </a:cubicBezTo>
                <a:cubicBezTo>
                  <a:pt x="1415868" y="329661"/>
                  <a:pt x="1415867" y="569415"/>
                  <a:pt x="1415867" y="809168"/>
                </a:cubicBezTo>
                <a:cubicBezTo>
                  <a:pt x="1415867" y="858823"/>
                  <a:pt x="1375614" y="899076"/>
                  <a:pt x="1325959" y="899076"/>
                </a:cubicBezTo>
                <a:lnTo>
                  <a:pt x="89908" y="899075"/>
                </a:lnTo>
                <a:cubicBezTo>
                  <a:pt x="40253" y="899075"/>
                  <a:pt x="0" y="858822"/>
                  <a:pt x="0" y="809167"/>
                </a:cubicBezTo>
                <a:lnTo>
                  <a:pt x="0" y="8990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3483" tIns="83483" rIns="83483" bIns="83483" numCol="1" spcCol="1270" anchor="ctr" anchorCtr="0">
            <a:noAutofit/>
          </a:bodyPr>
          <a:lstStyle/>
          <a:p>
            <a:pPr lvl="0" algn="ctr" defTabSz="666750">
              <a:lnSpc>
                <a:spcPct val="90000"/>
              </a:lnSpc>
              <a:spcBef>
                <a:spcPct val="0"/>
              </a:spcBef>
              <a:spcAft>
                <a:spcPct val="35000"/>
              </a:spcAft>
            </a:pPr>
            <a:r>
              <a:rPr lang="zh-CN" altLang="en-US" sz="1600" b="1" kern="1200" dirty="0" smtClean="0">
                <a:latin typeface="+mn-ea"/>
              </a:rPr>
              <a:t>间接原因</a:t>
            </a:r>
            <a:endParaRPr lang="zh-TW" altLang="en-US" sz="1600" b="1" kern="1200" dirty="0">
              <a:latin typeface="+mn-ea"/>
            </a:endParaRPr>
          </a:p>
        </p:txBody>
      </p:sp>
      <p:sp>
        <p:nvSpPr>
          <p:cNvPr id="23" name="圆角矩形 22"/>
          <p:cNvSpPr/>
          <p:nvPr/>
        </p:nvSpPr>
        <p:spPr>
          <a:xfrm>
            <a:off x="5973888" y="4522244"/>
            <a:ext cx="1916760" cy="1040561"/>
          </a:xfrm>
          <a:prstGeom prst="roundRect">
            <a:avLst>
              <a:gd name="adj" fmla="val 10000"/>
            </a:avLst>
          </a:prstGeom>
          <a:solidFill>
            <a:srgbClr val="C2E416"/>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4" name="任意多边形 23"/>
          <p:cNvSpPr/>
          <p:nvPr/>
        </p:nvSpPr>
        <p:spPr>
          <a:xfrm>
            <a:off x="6186861" y="4695216"/>
            <a:ext cx="1916760" cy="1040561"/>
          </a:xfrm>
          <a:custGeom>
            <a:avLst/>
            <a:gdLst>
              <a:gd name="connsiteX0" fmla="*/ 0 w 1415867"/>
              <a:gd name="connsiteY0" fmla="*/ 89908 h 899075"/>
              <a:gd name="connsiteX1" fmla="*/ 89908 w 1415867"/>
              <a:gd name="connsiteY1" fmla="*/ 0 h 899075"/>
              <a:gd name="connsiteX2" fmla="*/ 1325960 w 1415867"/>
              <a:gd name="connsiteY2" fmla="*/ 0 h 899075"/>
              <a:gd name="connsiteX3" fmla="*/ 1415868 w 1415867"/>
              <a:gd name="connsiteY3" fmla="*/ 89908 h 899075"/>
              <a:gd name="connsiteX4" fmla="*/ 1415867 w 1415867"/>
              <a:gd name="connsiteY4" fmla="*/ 809168 h 899075"/>
              <a:gd name="connsiteX5" fmla="*/ 1325959 w 1415867"/>
              <a:gd name="connsiteY5" fmla="*/ 899076 h 899075"/>
              <a:gd name="connsiteX6" fmla="*/ 89908 w 1415867"/>
              <a:gd name="connsiteY6" fmla="*/ 899075 h 899075"/>
              <a:gd name="connsiteX7" fmla="*/ 0 w 1415867"/>
              <a:gd name="connsiteY7" fmla="*/ 809167 h 899075"/>
              <a:gd name="connsiteX8" fmla="*/ 0 w 1415867"/>
              <a:gd name="connsiteY8" fmla="*/ 89908 h 8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867" h="899075">
                <a:moveTo>
                  <a:pt x="0" y="89908"/>
                </a:moveTo>
                <a:cubicBezTo>
                  <a:pt x="0" y="40253"/>
                  <a:pt x="40253" y="0"/>
                  <a:pt x="89908" y="0"/>
                </a:cubicBezTo>
                <a:lnTo>
                  <a:pt x="1325960" y="0"/>
                </a:lnTo>
                <a:cubicBezTo>
                  <a:pt x="1375615" y="0"/>
                  <a:pt x="1415868" y="40253"/>
                  <a:pt x="1415868" y="89908"/>
                </a:cubicBezTo>
                <a:cubicBezTo>
                  <a:pt x="1415868" y="329661"/>
                  <a:pt x="1415867" y="569415"/>
                  <a:pt x="1415867" y="809168"/>
                </a:cubicBezTo>
                <a:cubicBezTo>
                  <a:pt x="1415867" y="858823"/>
                  <a:pt x="1375614" y="899076"/>
                  <a:pt x="1325959" y="899076"/>
                </a:cubicBezTo>
                <a:lnTo>
                  <a:pt x="89908" y="899075"/>
                </a:lnTo>
                <a:cubicBezTo>
                  <a:pt x="40253" y="899075"/>
                  <a:pt x="0" y="858822"/>
                  <a:pt x="0" y="809167"/>
                </a:cubicBezTo>
                <a:lnTo>
                  <a:pt x="0" y="8990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3483" tIns="83483" rIns="83483" bIns="83483" numCol="1" spcCol="1270" anchor="ctr" anchorCtr="0">
            <a:noAutofit/>
          </a:bodyPr>
          <a:lstStyle/>
          <a:p>
            <a:pPr lvl="0" algn="ctr" defTabSz="666750">
              <a:lnSpc>
                <a:spcPct val="90000"/>
              </a:lnSpc>
              <a:spcBef>
                <a:spcPct val="0"/>
              </a:spcBef>
              <a:spcAft>
                <a:spcPct val="35000"/>
              </a:spcAft>
            </a:pPr>
            <a:r>
              <a:rPr lang="zh-CN" altLang="en-US" sz="1600" b="1" kern="1200" dirty="0" smtClean="0">
                <a:latin typeface="+mn-ea"/>
              </a:rPr>
              <a:t>环境因素</a:t>
            </a:r>
            <a:endParaRPr lang="zh-TW" altLang="en-US" sz="1600" b="1" kern="1200" dirty="0">
              <a:latin typeface="+mn-ea"/>
            </a:endParaRPr>
          </a:p>
        </p:txBody>
      </p:sp>
      <p:sp>
        <p:nvSpPr>
          <p:cNvPr id="25" name="圆角矩形 24"/>
          <p:cNvSpPr/>
          <p:nvPr/>
        </p:nvSpPr>
        <p:spPr>
          <a:xfrm>
            <a:off x="8316594" y="4522244"/>
            <a:ext cx="1916760" cy="1040561"/>
          </a:xfrm>
          <a:prstGeom prst="roundRect">
            <a:avLst>
              <a:gd name="adj" fmla="val 10000"/>
            </a:avLst>
          </a:pr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6" name="任意多边形 25"/>
          <p:cNvSpPr/>
          <p:nvPr/>
        </p:nvSpPr>
        <p:spPr>
          <a:xfrm>
            <a:off x="8529568" y="4695216"/>
            <a:ext cx="1916760" cy="1040561"/>
          </a:xfrm>
          <a:custGeom>
            <a:avLst/>
            <a:gdLst>
              <a:gd name="connsiteX0" fmla="*/ 0 w 1415867"/>
              <a:gd name="connsiteY0" fmla="*/ 89908 h 899075"/>
              <a:gd name="connsiteX1" fmla="*/ 89908 w 1415867"/>
              <a:gd name="connsiteY1" fmla="*/ 0 h 899075"/>
              <a:gd name="connsiteX2" fmla="*/ 1325960 w 1415867"/>
              <a:gd name="connsiteY2" fmla="*/ 0 h 899075"/>
              <a:gd name="connsiteX3" fmla="*/ 1415868 w 1415867"/>
              <a:gd name="connsiteY3" fmla="*/ 89908 h 899075"/>
              <a:gd name="connsiteX4" fmla="*/ 1415867 w 1415867"/>
              <a:gd name="connsiteY4" fmla="*/ 809168 h 899075"/>
              <a:gd name="connsiteX5" fmla="*/ 1325959 w 1415867"/>
              <a:gd name="connsiteY5" fmla="*/ 899076 h 899075"/>
              <a:gd name="connsiteX6" fmla="*/ 89908 w 1415867"/>
              <a:gd name="connsiteY6" fmla="*/ 899075 h 899075"/>
              <a:gd name="connsiteX7" fmla="*/ 0 w 1415867"/>
              <a:gd name="connsiteY7" fmla="*/ 809167 h 899075"/>
              <a:gd name="connsiteX8" fmla="*/ 0 w 1415867"/>
              <a:gd name="connsiteY8" fmla="*/ 89908 h 8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867" h="899075">
                <a:moveTo>
                  <a:pt x="0" y="89908"/>
                </a:moveTo>
                <a:cubicBezTo>
                  <a:pt x="0" y="40253"/>
                  <a:pt x="40253" y="0"/>
                  <a:pt x="89908" y="0"/>
                </a:cubicBezTo>
                <a:lnTo>
                  <a:pt x="1325960" y="0"/>
                </a:lnTo>
                <a:cubicBezTo>
                  <a:pt x="1375615" y="0"/>
                  <a:pt x="1415868" y="40253"/>
                  <a:pt x="1415868" y="89908"/>
                </a:cubicBezTo>
                <a:cubicBezTo>
                  <a:pt x="1415868" y="329661"/>
                  <a:pt x="1415867" y="569415"/>
                  <a:pt x="1415867" y="809168"/>
                </a:cubicBezTo>
                <a:cubicBezTo>
                  <a:pt x="1415867" y="858823"/>
                  <a:pt x="1375614" y="899076"/>
                  <a:pt x="1325959" y="899076"/>
                </a:cubicBezTo>
                <a:lnTo>
                  <a:pt x="89908" y="899075"/>
                </a:lnTo>
                <a:cubicBezTo>
                  <a:pt x="40253" y="899075"/>
                  <a:pt x="0" y="858822"/>
                  <a:pt x="0" y="809167"/>
                </a:cubicBezTo>
                <a:lnTo>
                  <a:pt x="0" y="8990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3483" tIns="83483" rIns="83483" bIns="83483" numCol="1" spcCol="1270" anchor="ctr" anchorCtr="0">
            <a:noAutofit/>
          </a:bodyPr>
          <a:lstStyle/>
          <a:p>
            <a:pPr lvl="0" algn="ctr" defTabSz="666750">
              <a:lnSpc>
                <a:spcPct val="90000"/>
              </a:lnSpc>
              <a:spcBef>
                <a:spcPct val="0"/>
              </a:spcBef>
              <a:spcAft>
                <a:spcPct val="35000"/>
              </a:spcAft>
            </a:pPr>
            <a:r>
              <a:rPr lang="zh-CN" altLang="en-US" sz="1600" b="1" kern="1200" dirty="0" smtClean="0">
                <a:latin typeface="+mn-ea"/>
              </a:rPr>
              <a:t>管理缺陷</a:t>
            </a:r>
            <a:endParaRPr lang="zh-TW" altLang="en-US" sz="1600" b="1" kern="1200" dirty="0">
              <a:latin typeface="+mn-ea"/>
            </a:endParaRPr>
          </a:p>
        </p:txBody>
      </p:sp>
      <p:sp>
        <p:nvSpPr>
          <p:cNvPr id="27" name="文本框 26"/>
          <p:cNvSpPr txBox="1"/>
          <p:nvPr/>
        </p:nvSpPr>
        <p:spPr>
          <a:xfrm>
            <a:off x="590969" y="211086"/>
            <a:ext cx="2346196" cy="523220"/>
          </a:xfrm>
          <a:prstGeom prst="rect">
            <a:avLst/>
          </a:prstGeom>
          <a:noFill/>
        </p:spPr>
        <p:txBody>
          <a:bodyPr wrap="square" rtlCol="0">
            <a:spAutoFit/>
          </a:bodyPr>
          <a:lstStyle/>
          <a:p>
            <a:pPr>
              <a:defRPr/>
            </a:pPr>
            <a:r>
              <a:rPr lang="zh-CN" altLang="en-US" sz="2800" b="1" dirty="0">
                <a:solidFill>
                  <a:srgbClr val="4E5A62"/>
                </a:solidFill>
              </a:rPr>
              <a:t>事故原因</a:t>
            </a:r>
            <a:r>
              <a:rPr lang="zh-CN" altLang="en-US" sz="2800" b="1" dirty="0" smtClean="0">
                <a:solidFill>
                  <a:srgbClr val="4E5A62"/>
                </a:solidFill>
              </a:rPr>
              <a:t>分析</a:t>
            </a:r>
            <a:endParaRPr lang="zh-CN" altLang="en-US"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íŝľïḑê"/>
          <p:cNvSpPr txBox="1"/>
          <p:nvPr/>
        </p:nvSpPr>
        <p:spPr>
          <a:xfrm>
            <a:off x="540318" y="1389980"/>
            <a:ext cx="5368942" cy="2677780"/>
          </a:xfrm>
          <a:prstGeom prst="rect">
            <a:avLst/>
          </a:prstGeom>
          <a:ln>
            <a:solidFill>
              <a:schemeClr val="tx1"/>
            </a:solidFill>
            <a:prstDash val="sysDash"/>
          </a:ln>
        </p:spPr>
        <p:txBody>
          <a:bodyPr vert="horz" wrap="square" lIns="91440" tIns="45720" rIns="91440" bIns="45720" anchor="t" anchorCtr="0">
            <a:noAutofit/>
          </a:bodyPr>
          <a:lstStyle/>
          <a:p>
            <a:pPr indent="-285750">
              <a:lnSpc>
                <a:spcPct val="150000"/>
              </a:lnSpc>
              <a:buFont typeface="Wingdings" panose="05000000000000000000" pitchFamily="2" charset="2"/>
              <a:buChar char="u"/>
            </a:pPr>
            <a:r>
              <a:rPr lang="zh-CN" altLang="en-US" sz="1400" b="1" kern="3000" spc="47" dirty="0">
                <a:latin typeface="+mn-ea"/>
              </a:rPr>
              <a:t>直接原因：</a:t>
            </a:r>
            <a:r>
              <a:rPr lang="zh-CN" altLang="en-US" sz="1400" kern="3000" spc="47" dirty="0">
                <a:latin typeface="+mn-ea"/>
              </a:rPr>
              <a:t>（一般也是导火索）是指对事物的发生发展起到最直接的推动，并直接促成其发生变化的原因。是指引起事物发展变化的近期表面现象，不经过中间事物和中介环节，一般是分析时间关系和逻辑关系上最为接近的</a:t>
            </a:r>
            <a:r>
              <a:rPr lang="zh-CN" altLang="en-US" sz="1400" kern="3000" spc="47" dirty="0" smtClean="0">
                <a:latin typeface="+mn-ea"/>
              </a:rPr>
              <a:t>因素</a:t>
            </a:r>
            <a:r>
              <a:rPr lang="zh-CN" altLang="en-US" sz="1400" spc="47" dirty="0" smtClean="0">
                <a:solidFill>
                  <a:srgbClr val="4E5A62"/>
                </a:solidFill>
                <a:latin typeface="+mn-ea"/>
              </a:rPr>
              <a:t>。</a:t>
            </a:r>
            <a:endParaRPr lang="en-US" altLang="zh-CN" sz="1400" spc="47" dirty="0" smtClean="0">
              <a:solidFill>
                <a:srgbClr val="4E5A62"/>
              </a:solidFill>
              <a:latin typeface="+mn-ea"/>
            </a:endParaRPr>
          </a:p>
          <a:p>
            <a:pPr indent="-285750">
              <a:lnSpc>
                <a:spcPct val="150000"/>
              </a:lnSpc>
              <a:buFont typeface="Wingdings" panose="05000000000000000000" pitchFamily="2" charset="2"/>
              <a:buChar char="u"/>
            </a:pPr>
            <a:r>
              <a:rPr lang="zh-TW" altLang="zh-TW" sz="1400" kern="3000" spc="47" dirty="0" smtClean="0">
                <a:latin typeface="+mn-ea"/>
              </a:rPr>
              <a:t>在</a:t>
            </a:r>
            <a:r>
              <a:rPr lang="en-US" altLang="zh-CN" sz="1400" kern="3000" spc="47" dirty="0">
                <a:latin typeface="+mn-ea"/>
              </a:rPr>
              <a:t>《</a:t>
            </a:r>
            <a:r>
              <a:rPr lang="zh-TW" altLang="zh-TW" sz="1400" kern="3000" spc="47" dirty="0">
                <a:latin typeface="+mn-ea"/>
              </a:rPr>
              <a:t>企业职工伤亡事故调查分析规则</a:t>
            </a:r>
            <a:r>
              <a:rPr lang="en-US" altLang="zh-CN" sz="1400" kern="3000" spc="47" dirty="0">
                <a:latin typeface="+mn-ea"/>
              </a:rPr>
              <a:t>》</a:t>
            </a:r>
            <a:r>
              <a:rPr lang="zh-TW" altLang="zh-TW" sz="1400" kern="3000" spc="47" dirty="0">
                <a:latin typeface="+mn-ea"/>
              </a:rPr>
              <a:t>（</a:t>
            </a:r>
            <a:r>
              <a:rPr lang="en-US" altLang="zh-CN" sz="1400" kern="3000" spc="47" dirty="0">
                <a:latin typeface="+mn-ea"/>
              </a:rPr>
              <a:t>GB6442-86</a:t>
            </a:r>
            <a:r>
              <a:rPr lang="zh-TW" altLang="zh-TW" sz="1400" kern="3000" spc="47" dirty="0">
                <a:latin typeface="+mn-ea"/>
              </a:rPr>
              <a:t>）中规定，属于下列情况为</a:t>
            </a:r>
            <a:r>
              <a:rPr lang="zh-TW" altLang="zh-TW" sz="1400" kern="3000" spc="47" dirty="0">
                <a:latin typeface="+mn-ea"/>
                <a:hlinkClick r:id="rId1" action="ppaction://hlinkfile"/>
              </a:rPr>
              <a:t>直接原因</a:t>
            </a:r>
            <a:r>
              <a:rPr lang="zh-TW" altLang="zh-TW" sz="1400" kern="3000" spc="47" dirty="0">
                <a:latin typeface="+mn-ea"/>
              </a:rPr>
              <a:t>：</a:t>
            </a:r>
            <a:endParaRPr lang="zh-TW" altLang="zh-TW" sz="1400" kern="3000" spc="47" dirty="0">
              <a:latin typeface="+mn-ea"/>
            </a:endParaRPr>
          </a:p>
          <a:p>
            <a:pPr indent="-285750">
              <a:lnSpc>
                <a:spcPct val="150000"/>
              </a:lnSpc>
              <a:buFont typeface="Wingdings" panose="05000000000000000000" pitchFamily="2" charset="2"/>
              <a:buChar char="u"/>
            </a:pPr>
            <a:r>
              <a:rPr lang="en-US" altLang="zh-TW" sz="1400" kern="3000" spc="47" dirty="0">
                <a:latin typeface="+mn-ea"/>
              </a:rPr>
              <a:t>1</a:t>
            </a:r>
            <a:r>
              <a:rPr lang="zh-CN" altLang="en-US" sz="1400" kern="3000" spc="47" dirty="0">
                <a:latin typeface="+mn-ea"/>
              </a:rPr>
              <a:t>、</a:t>
            </a:r>
            <a:r>
              <a:rPr lang="zh-TW" altLang="zh-TW" sz="1400" kern="3000" spc="47" dirty="0">
                <a:latin typeface="+mn-ea"/>
              </a:rPr>
              <a:t>机械、物质或环境的不安全状态</a:t>
            </a:r>
            <a:endParaRPr lang="zh-TW" altLang="zh-TW" sz="1400" kern="3000" spc="47" dirty="0">
              <a:latin typeface="+mn-ea"/>
            </a:endParaRPr>
          </a:p>
          <a:p>
            <a:pPr indent="-285750">
              <a:lnSpc>
                <a:spcPct val="150000"/>
              </a:lnSpc>
              <a:buFont typeface="Wingdings" panose="05000000000000000000" pitchFamily="2" charset="2"/>
              <a:buChar char="u"/>
            </a:pPr>
            <a:r>
              <a:rPr lang="en-US" altLang="zh-TW" sz="1400" kern="3000" spc="47" dirty="0">
                <a:latin typeface="+mn-ea"/>
              </a:rPr>
              <a:t>2</a:t>
            </a:r>
            <a:r>
              <a:rPr lang="zh-CN" altLang="en-US" sz="1400" kern="3000" spc="47" dirty="0">
                <a:latin typeface="+mn-ea"/>
              </a:rPr>
              <a:t>、</a:t>
            </a:r>
            <a:r>
              <a:rPr lang="zh-TW" altLang="zh-TW" sz="1400" kern="3000" spc="47" dirty="0">
                <a:latin typeface="+mn-ea"/>
              </a:rPr>
              <a:t>人的不安全行为</a:t>
            </a:r>
            <a:endParaRPr lang="en-US" altLang="zh-TW" sz="1400" kern="3000" spc="47" dirty="0">
              <a:latin typeface="+mn-ea"/>
            </a:endParaRPr>
          </a:p>
          <a:p>
            <a:pPr defTabSz="1370965">
              <a:lnSpc>
                <a:spcPct val="150000"/>
              </a:lnSpc>
            </a:pPr>
            <a:endParaRPr lang="en-US" altLang="zh-CN" sz="1400" spc="47" dirty="0">
              <a:solidFill>
                <a:srgbClr val="4E5A62"/>
              </a:solidFill>
              <a:latin typeface="+mn-ea"/>
            </a:endParaRPr>
          </a:p>
        </p:txBody>
      </p:sp>
      <p:sp>
        <p:nvSpPr>
          <p:cNvPr id="5" name="灯片编号占位符 4"/>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4" name="íŝľïḑê"/>
          <p:cNvSpPr txBox="1"/>
          <p:nvPr/>
        </p:nvSpPr>
        <p:spPr>
          <a:xfrm>
            <a:off x="6331526" y="1389983"/>
            <a:ext cx="5216523" cy="4151841"/>
          </a:xfrm>
          <a:prstGeom prst="rect">
            <a:avLst/>
          </a:prstGeom>
          <a:ln>
            <a:solidFill>
              <a:schemeClr val="tx1"/>
            </a:solidFill>
            <a:prstDash val="sysDash"/>
          </a:ln>
        </p:spPr>
        <p:txBody>
          <a:bodyPr vert="horz" wrap="square" lIns="91440" tIns="45720" rIns="91440" bIns="45720" anchor="t" anchorCtr="0">
            <a:noAutofit/>
          </a:bodyPr>
          <a:lstStyle/>
          <a:p>
            <a:pPr>
              <a:lnSpc>
                <a:spcPct val="150000"/>
              </a:lnSpc>
              <a:spcBef>
                <a:spcPct val="0"/>
              </a:spcBef>
              <a:buClr>
                <a:schemeClr val="hlink"/>
              </a:buClr>
              <a:buFont typeface="Wingdings" panose="05000000000000000000" pitchFamily="2" charset="2"/>
              <a:buChar char="Ø"/>
            </a:pPr>
            <a:r>
              <a:rPr lang="zh-CN" altLang="en-US" sz="1400" b="1" dirty="0" smtClean="0">
                <a:latin typeface="+mn-ea"/>
              </a:rPr>
              <a:t>间接原因：</a:t>
            </a:r>
            <a:r>
              <a:rPr lang="zh-TW" altLang="zh-TW" sz="1400" dirty="0" smtClean="0">
                <a:latin typeface="+mn-ea"/>
              </a:rPr>
              <a:t>在</a:t>
            </a:r>
            <a:r>
              <a:rPr lang="en-US" altLang="zh-CN" sz="1400" dirty="0" smtClean="0">
                <a:latin typeface="+mn-ea"/>
              </a:rPr>
              <a:t>《</a:t>
            </a:r>
            <a:r>
              <a:rPr lang="zh-TW" altLang="zh-TW" sz="1400" dirty="0" smtClean="0">
                <a:latin typeface="+mn-ea"/>
              </a:rPr>
              <a:t>企业职工伤亡事故调查分析规则</a:t>
            </a:r>
            <a:r>
              <a:rPr lang="en-US" altLang="zh-CN" sz="1400" dirty="0" smtClean="0">
                <a:latin typeface="+mn-ea"/>
              </a:rPr>
              <a:t>》</a:t>
            </a:r>
            <a:r>
              <a:rPr lang="zh-TW" altLang="zh-TW" sz="1400" dirty="0">
                <a:latin typeface="+mn-ea"/>
              </a:rPr>
              <a:t>（</a:t>
            </a:r>
            <a:r>
              <a:rPr lang="en-US" altLang="zh-CN" sz="1400" dirty="0">
                <a:latin typeface="+mn-ea"/>
              </a:rPr>
              <a:t>GB6442-86</a:t>
            </a:r>
            <a:r>
              <a:rPr lang="zh-TW" altLang="zh-TW" sz="1400" dirty="0">
                <a:latin typeface="+mn-ea"/>
              </a:rPr>
              <a:t>）中有规定了从</a:t>
            </a:r>
            <a:r>
              <a:rPr lang="en-US" altLang="zh-CN" sz="1400" dirty="0">
                <a:solidFill>
                  <a:srgbClr val="FF0000"/>
                </a:solidFill>
                <a:latin typeface="+mn-ea"/>
              </a:rPr>
              <a:t>7</a:t>
            </a:r>
            <a:r>
              <a:rPr lang="zh-TW" altLang="zh-TW" sz="1400" dirty="0">
                <a:latin typeface="+mn-ea"/>
              </a:rPr>
              <a:t>个方面的原因</a:t>
            </a:r>
            <a:r>
              <a:rPr lang="en-US" altLang="zh-TW" sz="1400" dirty="0">
                <a:latin typeface="+mn-ea"/>
              </a:rPr>
              <a:t>:</a:t>
            </a:r>
            <a:endParaRPr lang="zh-TW" altLang="zh-TW" sz="1400" dirty="0">
              <a:latin typeface="+mn-ea"/>
            </a:endParaRPr>
          </a:p>
          <a:p>
            <a:pPr>
              <a:lnSpc>
                <a:spcPct val="150000"/>
              </a:lnSpc>
            </a:pPr>
            <a:r>
              <a:rPr lang="en-US" altLang="zh-TW" sz="1400" dirty="0">
                <a:latin typeface="+mn-ea"/>
                <a:cs typeface="Times New Roman" panose="02020603050405020304" pitchFamily="18" charset="0"/>
              </a:rPr>
              <a:t>1.</a:t>
            </a:r>
            <a:r>
              <a:rPr lang="zh-TW" altLang="zh-TW" sz="1400" dirty="0">
                <a:latin typeface="+mn-ea"/>
                <a:cs typeface="Times New Roman" panose="02020603050405020304" pitchFamily="18" charset="0"/>
              </a:rPr>
              <a:t>技术和设计上有缺陷</a:t>
            </a:r>
            <a:endParaRPr lang="zh-TW" altLang="zh-TW" sz="1400" dirty="0">
              <a:latin typeface="+mn-ea"/>
              <a:cs typeface="Times New Roman" panose="02020603050405020304" pitchFamily="18" charset="0"/>
            </a:endParaRPr>
          </a:p>
          <a:p>
            <a:pPr>
              <a:lnSpc>
                <a:spcPct val="150000"/>
              </a:lnSpc>
            </a:pPr>
            <a:r>
              <a:rPr lang="en-US" altLang="zh-TW" sz="1400" dirty="0">
                <a:latin typeface="+mn-ea"/>
                <a:cs typeface="Times New Roman" panose="02020603050405020304" pitchFamily="18" charset="0"/>
              </a:rPr>
              <a:t>2.</a:t>
            </a:r>
            <a:r>
              <a:rPr lang="zh-TW" altLang="zh-TW" sz="1400" dirty="0">
                <a:latin typeface="+mn-ea"/>
                <a:cs typeface="Times New Roman" panose="02020603050405020304" pitchFamily="18" charset="0"/>
              </a:rPr>
              <a:t>教育培训不够，未经培训，缺乏或不懂安全操作技术知识</a:t>
            </a:r>
            <a:endParaRPr lang="zh-TW" altLang="zh-TW" sz="1400" dirty="0">
              <a:latin typeface="+mn-ea"/>
              <a:cs typeface="Times New Roman" panose="02020603050405020304" pitchFamily="18" charset="0"/>
            </a:endParaRPr>
          </a:p>
          <a:p>
            <a:pPr>
              <a:lnSpc>
                <a:spcPct val="150000"/>
              </a:lnSpc>
            </a:pPr>
            <a:r>
              <a:rPr lang="en-US" altLang="zh-TW" sz="1400" dirty="0">
                <a:latin typeface="+mn-ea"/>
                <a:cs typeface="Times New Roman" panose="02020603050405020304" pitchFamily="18" charset="0"/>
              </a:rPr>
              <a:t>3.</a:t>
            </a:r>
            <a:r>
              <a:rPr lang="zh-TW" altLang="zh-TW" sz="1400" dirty="0">
                <a:latin typeface="+mn-ea"/>
                <a:cs typeface="Times New Roman" panose="02020603050405020304" pitchFamily="18" charset="0"/>
              </a:rPr>
              <a:t>劳动组织不合理</a:t>
            </a:r>
            <a:endParaRPr lang="zh-TW" altLang="zh-TW" sz="1400" dirty="0">
              <a:latin typeface="+mn-ea"/>
              <a:cs typeface="Times New Roman" panose="02020603050405020304" pitchFamily="18" charset="0"/>
            </a:endParaRPr>
          </a:p>
          <a:p>
            <a:pPr>
              <a:lnSpc>
                <a:spcPct val="150000"/>
              </a:lnSpc>
            </a:pPr>
            <a:r>
              <a:rPr lang="en-US" altLang="zh-TW" sz="1400" dirty="0">
                <a:latin typeface="+mn-ea"/>
                <a:cs typeface="Times New Roman" panose="02020603050405020304" pitchFamily="18" charset="0"/>
              </a:rPr>
              <a:t>4.</a:t>
            </a:r>
            <a:r>
              <a:rPr lang="zh-TW" altLang="zh-TW" sz="1400" dirty="0">
                <a:latin typeface="+mn-ea"/>
                <a:cs typeface="Times New Roman" panose="02020603050405020304" pitchFamily="18" charset="0"/>
              </a:rPr>
              <a:t>对现场工作缺乏检查或指导错误</a:t>
            </a:r>
            <a:endParaRPr lang="zh-TW" altLang="zh-TW" sz="1400" dirty="0">
              <a:latin typeface="+mn-ea"/>
              <a:cs typeface="Times New Roman" panose="02020603050405020304" pitchFamily="18" charset="0"/>
            </a:endParaRPr>
          </a:p>
          <a:p>
            <a:pPr>
              <a:lnSpc>
                <a:spcPct val="150000"/>
              </a:lnSpc>
            </a:pPr>
            <a:r>
              <a:rPr lang="en-US" altLang="zh-TW" sz="1400" dirty="0">
                <a:latin typeface="+mn-ea"/>
                <a:cs typeface="Times New Roman" panose="02020603050405020304" pitchFamily="18" charset="0"/>
              </a:rPr>
              <a:t>5.</a:t>
            </a:r>
            <a:r>
              <a:rPr lang="zh-TW" altLang="zh-TW" sz="1400" dirty="0">
                <a:latin typeface="+mn-ea"/>
                <a:cs typeface="Times New Roman" panose="02020603050405020304" pitchFamily="18" charset="0"/>
              </a:rPr>
              <a:t>没有安全操作规程或不健全</a:t>
            </a:r>
            <a:endParaRPr lang="zh-TW" altLang="zh-TW" sz="1400" dirty="0">
              <a:latin typeface="+mn-ea"/>
              <a:cs typeface="Times New Roman" panose="02020603050405020304" pitchFamily="18" charset="0"/>
            </a:endParaRPr>
          </a:p>
          <a:p>
            <a:pPr>
              <a:lnSpc>
                <a:spcPct val="150000"/>
              </a:lnSpc>
            </a:pPr>
            <a:r>
              <a:rPr lang="en-US" altLang="zh-TW" sz="1400" dirty="0">
                <a:latin typeface="+mn-ea"/>
                <a:cs typeface="Times New Roman" panose="02020603050405020304" pitchFamily="18" charset="0"/>
              </a:rPr>
              <a:t>6.</a:t>
            </a:r>
            <a:r>
              <a:rPr lang="zh-TW" altLang="zh-TW" sz="1400" dirty="0">
                <a:latin typeface="+mn-ea"/>
                <a:cs typeface="Times New Roman" panose="02020603050405020304" pitchFamily="18" charset="0"/>
              </a:rPr>
              <a:t>没有或不认真实施事故防范措施</a:t>
            </a:r>
            <a:r>
              <a:rPr lang="zh-CN" altLang="en-US" sz="1400" dirty="0">
                <a:latin typeface="+mn-ea"/>
                <a:cs typeface="Times New Roman" panose="02020603050405020304" pitchFamily="18" charset="0"/>
              </a:rPr>
              <a:t>，</a:t>
            </a:r>
            <a:r>
              <a:rPr lang="zh-TW" altLang="zh-TW" sz="1400" dirty="0">
                <a:latin typeface="+mn-ea"/>
                <a:cs typeface="Times New Roman" panose="02020603050405020304" pitchFamily="18" charset="0"/>
              </a:rPr>
              <a:t>对事故隐患整改不力</a:t>
            </a:r>
            <a:endParaRPr lang="zh-TW" altLang="zh-TW" sz="1400" dirty="0">
              <a:latin typeface="+mn-ea"/>
              <a:cs typeface="Times New Roman" panose="02020603050405020304" pitchFamily="18" charset="0"/>
            </a:endParaRPr>
          </a:p>
          <a:p>
            <a:pPr>
              <a:lnSpc>
                <a:spcPct val="150000"/>
              </a:lnSpc>
            </a:pPr>
            <a:r>
              <a:rPr lang="en-US" altLang="zh-TW" sz="1400" dirty="0">
                <a:latin typeface="+mn-ea"/>
                <a:cs typeface="Times New Roman" panose="02020603050405020304" pitchFamily="18" charset="0"/>
              </a:rPr>
              <a:t>7.</a:t>
            </a:r>
            <a:r>
              <a:rPr lang="zh-TW" altLang="zh-TW" sz="1400" dirty="0" smtClean="0">
                <a:latin typeface="+mn-ea"/>
                <a:cs typeface="Times New Roman" panose="02020603050405020304" pitchFamily="18" charset="0"/>
              </a:rPr>
              <a:t>其它</a:t>
            </a:r>
            <a:endParaRPr lang="en-US" altLang="zh-TW" sz="1400" dirty="0" smtClean="0">
              <a:latin typeface="+mn-ea"/>
              <a:cs typeface="Times New Roman" panose="02020603050405020304" pitchFamily="18" charset="0"/>
            </a:endParaRPr>
          </a:p>
          <a:p>
            <a:pPr>
              <a:lnSpc>
                <a:spcPct val="150000"/>
              </a:lnSpc>
            </a:pPr>
            <a:r>
              <a:rPr lang="zh-TW" altLang="zh-TW" sz="1400" b="1" dirty="0">
                <a:latin typeface="+mn-ea"/>
              </a:rPr>
              <a:t>也可直接从违法行为上去找原因，</a:t>
            </a:r>
            <a:r>
              <a:rPr lang="en-US" altLang="zh-CN" sz="1400" b="1" dirty="0">
                <a:latin typeface="+mn-ea"/>
              </a:rPr>
              <a:t>《</a:t>
            </a:r>
            <a:r>
              <a:rPr lang="zh-TW" altLang="zh-TW" sz="1400" b="1" dirty="0">
                <a:latin typeface="+mn-ea"/>
              </a:rPr>
              <a:t>安全生产法</a:t>
            </a:r>
            <a:r>
              <a:rPr lang="en-US" altLang="zh-CN" sz="1400" b="1" dirty="0">
                <a:latin typeface="+mn-ea"/>
              </a:rPr>
              <a:t>》</a:t>
            </a:r>
            <a:r>
              <a:rPr lang="zh-TW" altLang="zh-TW" sz="1400" b="1" dirty="0">
                <a:latin typeface="+mn-ea"/>
              </a:rPr>
              <a:t>上有</a:t>
            </a:r>
            <a:r>
              <a:rPr lang="en-US" altLang="zh-CN" sz="1400" b="1" dirty="0">
                <a:latin typeface="+mn-ea"/>
              </a:rPr>
              <a:t>27</a:t>
            </a:r>
            <a:r>
              <a:rPr lang="zh-CN" altLang="en-US" sz="1400" b="1" dirty="0">
                <a:latin typeface="+mn-ea"/>
              </a:rPr>
              <a:t>种设涉及单位</a:t>
            </a:r>
            <a:r>
              <a:rPr lang="en-US" altLang="zh-CN" sz="1400" b="1" dirty="0">
                <a:latin typeface="+mn-ea"/>
              </a:rPr>
              <a:t>7</a:t>
            </a:r>
            <a:r>
              <a:rPr lang="zh-CN" altLang="en-US" sz="1400" b="1" dirty="0">
                <a:latin typeface="+mn-ea"/>
              </a:rPr>
              <a:t>种</a:t>
            </a:r>
            <a:r>
              <a:rPr lang="zh-TW" altLang="zh-TW" sz="1400" b="1" dirty="0">
                <a:latin typeface="+mn-ea"/>
              </a:rPr>
              <a:t>涉及从业人员的违法行为；从国务院</a:t>
            </a:r>
            <a:r>
              <a:rPr lang="en-US" altLang="zh-CN" sz="1400" b="1" dirty="0">
                <a:latin typeface="+mn-ea"/>
              </a:rPr>
              <a:t>302</a:t>
            </a:r>
            <a:r>
              <a:rPr lang="zh-TW" altLang="zh-TW" sz="1400" b="1" dirty="0">
                <a:latin typeface="+mn-ea"/>
              </a:rPr>
              <a:t>号令及相关政策法规上，进一步去追寻间接</a:t>
            </a:r>
            <a:r>
              <a:rPr lang="zh-TW" altLang="zh-TW" sz="1400" b="1" dirty="0" smtClean="0">
                <a:latin typeface="+mn-ea"/>
              </a:rPr>
              <a:t>原因</a:t>
            </a:r>
            <a:endParaRPr lang="zh-TW" altLang="en-US" sz="1400" b="1" dirty="0">
              <a:latin typeface="+mn-ea"/>
            </a:endParaRPr>
          </a:p>
        </p:txBody>
      </p:sp>
      <p:sp>
        <p:nvSpPr>
          <p:cNvPr id="45" name="íŝľïḑê"/>
          <p:cNvSpPr txBox="1"/>
          <p:nvPr/>
        </p:nvSpPr>
        <p:spPr>
          <a:xfrm>
            <a:off x="540317" y="4354859"/>
            <a:ext cx="5368942" cy="1186966"/>
          </a:xfrm>
          <a:prstGeom prst="rect">
            <a:avLst/>
          </a:prstGeom>
          <a:ln>
            <a:solidFill>
              <a:schemeClr val="tx1"/>
            </a:solidFill>
            <a:prstDash val="sysDash"/>
          </a:ln>
        </p:spPr>
        <p:txBody>
          <a:bodyPr vert="horz" wrap="square" lIns="91440" tIns="45720" rIns="91440" bIns="45720" anchor="t" anchorCtr="0">
            <a:noAutofit/>
          </a:bodyPr>
          <a:lstStyle/>
          <a:p>
            <a:pPr>
              <a:lnSpc>
                <a:spcPct val="150000"/>
              </a:lnSpc>
              <a:spcBef>
                <a:spcPct val="0"/>
              </a:spcBef>
              <a:buClr>
                <a:schemeClr val="hlink"/>
              </a:buClr>
              <a:buFont typeface="Wingdings" panose="05000000000000000000" pitchFamily="2" charset="2"/>
              <a:buChar char="Ø"/>
            </a:pPr>
            <a:r>
              <a:rPr lang="zh-CN" altLang="en-US" sz="1400" b="1" dirty="0">
                <a:latin typeface="+mn-ea"/>
              </a:rPr>
              <a:t>根本</a:t>
            </a:r>
            <a:r>
              <a:rPr lang="zh-CN" altLang="en-US" sz="1400" b="1" dirty="0" smtClean="0">
                <a:latin typeface="+mn-ea"/>
              </a:rPr>
              <a:t>原因：</a:t>
            </a:r>
            <a:r>
              <a:rPr lang="zh-CN" altLang="en-US" sz="1400" dirty="0" smtClean="0">
                <a:latin typeface="+mn-ea"/>
              </a:rPr>
              <a:t>是</a:t>
            </a:r>
            <a:r>
              <a:rPr lang="zh-CN" altLang="en-US" sz="1400" dirty="0">
                <a:latin typeface="+mn-ea"/>
              </a:rPr>
              <a:t>指导致事物发生变化的根源或者导致事物发生变化的最本质的原因，是指引起事物发展变化的诸多原因中起关键作用、决定作用的最重要的</a:t>
            </a:r>
            <a:r>
              <a:rPr lang="zh-CN" altLang="en-US" sz="1400" dirty="0" smtClean="0">
                <a:latin typeface="+mn-ea"/>
              </a:rPr>
              <a:t>原因</a:t>
            </a:r>
            <a:endParaRPr lang="zh-TW" altLang="en-US" sz="1400" dirty="0">
              <a:latin typeface="+mn-ea"/>
            </a:endParaRPr>
          </a:p>
        </p:txBody>
      </p:sp>
      <p:sp>
        <p:nvSpPr>
          <p:cNvPr id="46" name="文本框 45"/>
          <p:cNvSpPr txBox="1"/>
          <p:nvPr/>
        </p:nvSpPr>
        <p:spPr>
          <a:xfrm>
            <a:off x="590969" y="211086"/>
            <a:ext cx="2360050" cy="523220"/>
          </a:xfrm>
          <a:prstGeom prst="rect">
            <a:avLst/>
          </a:prstGeom>
          <a:noFill/>
        </p:spPr>
        <p:txBody>
          <a:bodyPr wrap="square" rtlCol="0">
            <a:spAutoFit/>
          </a:bodyPr>
          <a:lstStyle/>
          <a:p>
            <a:pPr>
              <a:defRPr/>
            </a:pPr>
            <a:r>
              <a:rPr lang="zh-CN" altLang="en-US" sz="2800" b="1" dirty="0">
                <a:solidFill>
                  <a:srgbClr val="4E5A62"/>
                </a:solidFill>
              </a:rPr>
              <a:t>事故原因</a:t>
            </a:r>
            <a:r>
              <a:rPr lang="zh-CN" altLang="en-US" sz="2800" b="1" dirty="0" smtClean="0">
                <a:solidFill>
                  <a:srgbClr val="4E5A62"/>
                </a:solidFill>
              </a:rPr>
              <a:t>分析</a:t>
            </a:r>
            <a:endParaRPr lang="zh-CN" altLang="en-US" sz="2800" b="1" dirty="0">
              <a:solidFill>
                <a:srgbClr val="4E5A62"/>
              </a:solidFill>
            </a:endParaRPr>
          </a:p>
        </p:txBody>
      </p:sp>
      <p:cxnSp>
        <p:nvCxnSpPr>
          <p:cNvPr id="48" name="直接连接符 47"/>
          <p:cNvCxnSpPr/>
          <p:nvPr/>
        </p:nvCxnSpPr>
        <p:spPr>
          <a:xfrm>
            <a:off x="6099467" y="1244647"/>
            <a:ext cx="0" cy="5040000"/>
          </a:xfrm>
          <a:prstGeom prst="line">
            <a:avLst/>
          </a:prstGeom>
          <a:ln>
            <a:solidFill>
              <a:schemeClr val="accent2">
                <a:lumMod val="75000"/>
              </a:schemeClr>
            </a:solidFill>
            <a:prstDash val="dashDot"/>
            <a:beve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3" name="矩形 3"/>
          <p:cNvSpPr>
            <a:spLocks noChangeArrowheads="1"/>
          </p:cNvSpPr>
          <p:nvPr/>
        </p:nvSpPr>
        <p:spPr bwMode="auto">
          <a:xfrm>
            <a:off x="542056" y="1212559"/>
            <a:ext cx="1080481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buClr>
                <a:schemeClr val="tx1"/>
              </a:buClr>
              <a:buSzPct val="75000"/>
              <a:buFont typeface="Wingdings" panose="05000000000000000000" pitchFamily="2" charset="2"/>
              <a:buChar char="l"/>
              <a:defRPr sz="2800">
                <a:solidFill>
                  <a:schemeClr val="tx1"/>
                </a:solidFill>
                <a:latin typeface="Arial" panose="020B0604020202020204" pitchFamily="34" charset="0"/>
                <a:ea typeface="宋体" pitchFamily="2" charset="-122"/>
              </a:defRPr>
            </a:lvl1pPr>
            <a:lvl2pPr marL="742950" indent="-285750" eaLnBrk="0" hangingPunct="0">
              <a:buClr>
                <a:schemeClr val="tx1"/>
              </a:buClr>
              <a:buSzPct val="75000"/>
              <a:buChar char="–"/>
              <a:defRPr sz="2400">
                <a:solidFill>
                  <a:schemeClr val="tx1"/>
                </a:solidFill>
                <a:latin typeface="Arial" panose="020B0604020202020204" pitchFamily="34" charset="0"/>
                <a:ea typeface="宋体" pitchFamily="2" charset="-122"/>
              </a:defRPr>
            </a:lvl2pPr>
            <a:lvl3pPr marL="1143000" indent="-228600" eaLnBrk="0" hangingPunct="0">
              <a:buClr>
                <a:schemeClr val="tx1"/>
              </a:buClr>
              <a:buSzPct val="75000"/>
              <a:buFont typeface="Wingdings" panose="05000000000000000000" pitchFamily="2" charset="2"/>
              <a:buChar char="l"/>
              <a:defRPr sz="2000">
                <a:solidFill>
                  <a:schemeClr val="tx1"/>
                </a:solidFill>
                <a:latin typeface="Arial" panose="020B0604020202020204" pitchFamily="34" charset="0"/>
                <a:ea typeface="宋体" pitchFamily="2" charset="-122"/>
              </a:defRPr>
            </a:lvl3pPr>
            <a:lvl4pPr marL="1600200" indent="-228600" eaLnBrk="0" hangingPunct="0">
              <a:buClr>
                <a:schemeClr val="tx1"/>
              </a:buClr>
              <a:buSzPct val="80000"/>
              <a:buChar char="–"/>
              <a:defRPr sz="2000">
                <a:solidFill>
                  <a:schemeClr val="tx1"/>
                </a:solidFill>
                <a:latin typeface="Arial" panose="020B0604020202020204" pitchFamily="34" charset="0"/>
                <a:ea typeface="宋体" pitchFamily="2" charset="-122"/>
              </a:defRPr>
            </a:lvl4pPr>
            <a:lvl5pPr marL="2057400" indent="-228600" eaLnBrk="0" hangingPunct="0">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9pPr>
          </a:lstStyle>
          <a:p>
            <a:pPr eaLnBrk="1" hangingPunct="1">
              <a:lnSpc>
                <a:spcPct val="120000"/>
              </a:lnSpc>
              <a:spcBef>
                <a:spcPct val="0"/>
              </a:spcBef>
              <a:buClrTx/>
              <a:buSzTx/>
              <a:buFont typeface="Arial" panose="020B0604020202020204" pitchFamily="34" charset="0"/>
              <a:buChar char="•"/>
            </a:pPr>
            <a:r>
              <a:rPr lang="zh-CN" altLang="en-US" sz="1800" b="0" dirty="0">
                <a:latin typeface="+mn-ea"/>
                <a:ea typeface="+mn-ea"/>
                <a:cs typeface="Times New Roman" panose="02020603050405020304" pitchFamily="18" charset="0"/>
              </a:rPr>
              <a:t> 所谓</a:t>
            </a:r>
            <a:r>
              <a:rPr lang="en-US" altLang="zh-CN" sz="1800" b="0" dirty="0">
                <a:latin typeface="+mn-ea"/>
                <a:ea typeface="+mn-ea"/>
                <a:cs typeface="Times New Roman" panose="02020603050405020304" pitchFamily="18" charset="0"/>
              </a:rPr>
              <a:t>5why</a:t>
            </a:r>
            <a:r>
              <a:rPr lang="zh-CN" altLang="en-US" sz="1800" b="0" dirty="0">
                <a:latin typeface="+mn-ea"/>
                <a:ea typeface="+mn-ea"/>
                <a:cs typeface="Times New Roman" panose="02020603050405020304" pitchFamily="18" charset="0"/>
              </a:rPr>
              <a:t>分析法，又称“</a:t>
            </a:r>
            <a:r>
              <a:rPr lang="en-US" altLang="zh-CN" sz="1800" b="0" dirty="0">
                <a:latin typeface="+mn-ea"/>
                <a:ea typeface="+mn-ea"/>
                <a:cs typeface="Times New Roman" panose="02020603050405020304" pitchFamily="18" charset="0"/>
              </a:rPr>
              <a:t>5</a:t>
            </a:r>
            <a:r>
              <a:rPr lang="zh-CN" altLang="en-US" sz="1800" b="0" dirty="0">
                <a:latin typeface="+mn-ea"/>
                <a:ea typeface="+mn-ea"/>
                <a:cs typeface="Times New Roman" panose="02020603050405020304" pitchFamily="18" charset="0"/>
              </a:rPr>
              <a:t>问法”，也就是对一个问题点连续以</a:t>
            </a:r>
            <a:r>
              <a:rPr lang="en-US" altLang="zh-CN" sz="1800" b="0" dirty="0">
                <a:latin typeface="+mn-ea"/>
                <a:ea typeface="+mn-ea"/>
                <a:cs typeface="Times New Roman" panose="02020603050405020304" pitchFamily="18" charset="0"/>
              </a:rPr>
              <a:t>5</a:t>
            </a:r>
            <a:r>
              <a:rPr lang="zh-CN" altLang="en-US" sz="1800" b="0" dirty="0">
                <a:latin typeface="+mn-ea"/>
                <a:ea typeface="+mn-ea"/>
                <a:cs typeface="Times New Roman" panose="02020603050405020304" pitchFamily="18" charset="0"/>
              </a:rPr>
              <a:t>个“为什么”来自问，以追究其根本原因。虽为</a:t>
            </a:r>
            <a:r>
              <a:rPr lang="en-US" altLang="zh-CN" sz="1800" b="0" dirty="0">
                <a:latin typeface="+mn-ea"/>
                <a:ea typeface="+mn-ea"/>
                <a:cs typeface="Times New Roman" panose="02020603050405020304" pitchFamily="18" charset="0"/>
              </a:rPr>
              <a:t>5</a:t>
            </a:r>
            <a:r>
              <a:rPr lang="zh-CN" altLang="en-US" sz="1800" b="0" dirty="0">
                <a:latin typeface="+mn-ea"/>
                <a:ea typeface="+mn-ea"/>
                <a:cs typeface="Times New Roman" panose="02020603050405020304" pitchFamily="18" charset="0"/>
              </a:rPr>
              <a:t>个为什么，但使用时不限定只做“</a:t>
            </a:r>
            <a:r>
              <a:rPr lang="en-US" altLang="zh-CN" sz="1800" b="0" dirty="0">
                <a:latin typeface="+mn-ea"/>
                <a:ea typeface="+mn-ea"/>
                <a:cs typeface="Times New Roman" panose="02020603050405020304" pitchFamily="18" charset="0"/>
              </a:rPr>
              <a:t>5</a:t>
            </a:r>
            <a:r>
              <a:rPr lang="zh-CN" altLang="en-US" sz="1800" b="0" dirty="0">
                <a:latin typeface="+mn-ea"/>
                <a:ea typeface="+mn-ea"/>
                <a:cs typeface="Times New Roman" panose="02020603050405020304" pitchFamily="18" charset="0"/>
              </a:rPr>
              <a:t>次为什么的探讨”，主要是必须找到根本原因</a:t>
            </a:r>
            <a:r>
              <a:rPr lang="zh-CN" altLang="en-US" sz="1800" b="0" dirty="0" smtClean="0">
                <a:latin typeface="+mn-ea"/>
                <a:ea typeface="+mn-ea"/>
                <a:cs typeface="Times New Roman" panose="02020603050405020304" pitchFamily="18" charset="0"/>
              </a:rPr>
              <a:t>为止。</a:t>
            </a:r>
            <a:endParaRPr lang="zh-TW" altLang="en-US" sz="1800" b="0" dirty="0">
              <a:latin typeface="+mn-ea"/>
              <a:ea typeface="+mn-ea"/>
              <a:cs typeface="Times New Roman" panose="02020603050405020304" pitchFamily="18" charset="0"/>
            </a:endParaRPr>
          </a:p>
        </p:txBody>
      </p:sp>
      <p:sp>
        <p:nvSpPr>
          <p:cNvPr id="4" name="圓角矩形 4"/>
          <p:cNvSpPr/>
          <p:nvPr/>
        </p:nvSpPr>
        <p:spPr>
          <a:xfrm>
            <a:off x="4280364" y="2311109"/>
            <a:ext cx="1528762" cy="425450"/>
          </a:xfrm>
          <a:prstGeom prst="roundRect">
            <a:avLst/>
          </a:prstGeom>
          <a:solidFill>
            <a:srgbClr val="1A75B4"/>
          </a:solidFill>
        </p:spPr>
        <p:style>
          <a:lnRef idx="2">
            <a:schemeClr val="dk1">
              <a:shade val="50000"/>
            </a:schemeClr>
          </a:lnRef>
          <a:fillRef idx="1">
            <a:schemeClr val="dk1"/>
          </a:fillRef>
          <a:effectRef idx="0">
            <a:schemeClr val="dk1"/>
          </a:effectRef>
          <a:fontRef idx="minor">
            <a:schemeClr val="lt1"/>
          </a:fontRef>
        </p:style>
        <p:txBody>
          <a:bodyPr anchor="ctr"/>
          <a:lstStyle/>
          <a:p>
            <a:pPr>
              <a:spcBef>
                <a:spcPct val="0"/>
              </a:spcBef>
            </a:pPr>
            <a:r>
              <a:rPr lang="zh-TW" altLang="en-US" noProof="1">
                <a:solidFill>
                  <a:schemeClr val="bg1"/>
                </a:solidFill>
                <a:latin typeface="+mn-ea"/>
              </a:rPr>
              <a:t>人、机、料</a:t>
            </a:r>
            <a:endParaRPr lang="zh-TW" altLang="en-US" noProof="1">
              <a:solidFill>
                <a:schemeClr val="bg1"/>
              </a:solidFill>
              <a:latin typeface="+mn-ea"/>
            </a:endParaRPr>
          </a:p>
        </p:txBody>
      </p:sp>
      <p:sp>
        <p:nvSpPr>
          <p:cNvPr id="5" name="圓角矩形 5"/>
          <p:cNvSpPr/>
          <p:nvPr/>
        </p:nvSpPr>
        <p:spPr>
          <a:xfrm>
            <a:off x="4274014" y="3465222"/>
            <a:ext cx="1528762" cy="423862"/>
          </a:xfrm>
          <a:prstGeom prst="roundRect">
            <a:avLst/>
          </a:prstGeom>
          <a:solidFill>
            <a:srgbClr val="1A75B4"/>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lnSpc>
                <a:spcPct val="100000"/>
              </a:lnSpc>
              <a:spcBef>
                <a:spcPct val="0"/>
              </a:spcBef>
              <a:defRPr/>
            </a:pPr>
            <a:r>
              <a:rPr lang="zh-TW" altLang="en-US" noProof="1">
                <a:solidFill>
                  <a:schemeClr val="bg1"/>
                </a:solidFill>
                <a:latin typeface="+mn-ea"/>
              </a:rPr>
              <a:t>方  法</a:t>
            </a:r>
            <a:endParaRPr lang="zh-TW" altLang="en-US" noProof="1">
              <a:solidFill>
                <a:schemeClr val="bg1"/>
              </a:solidFill>
              <a:latin typeface="+mn-ea"/>
            </a:endParaRPr>
          </a:p>
        </p:txBody>
      </p:sp>
      <p:sp>
        <p:nvSpPr>
          <p:cNvPr id="6" name="圓角矩形 6"/>
          <p:cNvSpPr/>
          <p:nvPr/>
        </p:nvSpPr>
        <p:spPr>
          <a:xfrm>
            <a:off x="4274014" y="4638384"/>
            <a:ext cx="1528762" cy="425450"/>
          </a:xfrm>
          <a:prstGeom prst="roundRect">
            <a:avLst/>
          </a:prstGeom>
          <a:solidFill>
            <a:srgbClr val="0069BF"/>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lnSpc>
                <a:spcPct val="100000"/>
              </a:lnSpc>
              <a:spcBef>
                <a:spcPct val="0"/>
              </a:spcBef>
              <a:defRPr/>
            </a:pPr>
            <a:r>
              <a:rPr lang="zh-TW" altLang="en-US" noProof="1">
                <a:solidFill>
                  <a:schemeClr val="bg1"/>
                </a:solidFill>
                <a:latin typeface="+mn-ea"/>
              </a:rPr>
              <a:t>环  境</a:t>
            </a:r>
            <a:endParaRPr lang="zh-TW" altLang="en-US" noProof="1">
              <a:solidFill>
                <a:schemeClr val="bg1"/>
              </a:solidFill>
              <a:latin typeface="+mn-ea"/>
            </a:endParaRPr>
          </a:p>
        </p:txBody>
      </p:sp>
      <p:sp>
        <p:nvSpPr>
          <p:cNvPr id="7" name="矩形 6"/>
          <p:cNvSpPr/>
          <p:nvPr/>
        </p:nvSpPr>
        <p:spPr>
          <a:xfrm>
            <a:off x="3458039" y="2788947"/>
            <a:ext cx="2362200" cy="484187"/>
          </a:xfrm>
          <a:prstGeom prst="rect">
            <a:avLst/>
          </a:prstGeom>
        </p:spPr>
        <p:style>
          <a:lnRef idx="2">
            <a:schemeClr val="dk1"/>
          </a:lnRef>
          <a:fillRef idx="1">
            <a:schemeClr val="lt1"/>
          </a:fillRef>
          <a:effectRef idx="0">
            <a:schemeClr val="dk1"/>
          </a:effectRef>
          <a:fontRef idx="minor">
            <a:schemeClr val="dk1"/>
          </a:fontRef>
        </p:style>
        <p:txBody>
          <a:bodyPr anchor="ctr"/>
          <a:lstStyle/>
          <a:p>
            <a:pPr>
              <a:lnSpc>
                <a:spcPct val="100000"/>
              </a:lnSpc>
              <a:spcBef>
                <a:spcPct val="0"/>
              </a:spcBef>
              <a:defRPr/>
            </a:pPr>
            <a:r>
              <a:rPr lang="zh-CN" altLang="en-US" b="0">
                <a:solidFill>
                  <a:schemeClr val="tx1"/>
                </a:solidFill>
                <a:latin typeface="+mn-ea"/>
              </a:rPr>
              <a:t>为什么问题会发生？</a:t>
            </a:r>
            <a:endParaRPr lang="zh-TW" altLang="en-US" b="0">
              <a:solidFill>
                <a:schemeClr val="tx1"/>
              </a:solidFill>
              <a:latin typeface="+mn-ea"/>
            </a:endParaRPr>
          </a:p>
        </p:txBody>
      </p:sp>
      <p:sp>
        <p:nvSpPr>
          <p:cNvPr id="8" name="矩形 7"/>
          <p:cNvSpPr/>
          <p:nvPr/>
        </p:nvSpPr>
        <p:spPr>
          <a:xfrm>
            <a:off x="3458039" y="3933533"/>
            <a:ext cx="2376487" cy="661987"/>
          </a:xfrm>
          <a:prstGeom prst="rect">
            <a:avLst/>
          </a:prstGeom>
        </p:spPr>
        <p:style>
          <a:lnRef idx="2">
            <a:schemeClr val="dk1"/>
          </a:lnRef>
          <a:fillRef idx="1">
            <a:schemeClr val="lt1"/>
          </a:fillRef>
          <a:effectRef idx="0">
            <a:schemeClr val="dk1"/>
          </a:effectRef>
          <a:fontRef idx="minor">
            <a:schemeClr val="dk1"/>
          </a:fontRef>
        </p:style>
        <p:txBody>
          <a:bodyPr anchor="ctr"/>
          <a:lstStyle/>
          <a:p>
            <a:pPr>
              <a:lnSpc>
                <a:spcPct val="100000"/>
              </a:lnSpc>
              <a:spcBef>
                <a:spcPct val="0"/>
              </a:spcBef>
              <a:defRPr/>
            </a:pPr>
            <a:r>
              <a:rPr lang="zh-CN" altLang="en-US" b="0">
                <a:solidFill>
                  <a:schemeClr val="tx1"/>
                </a:solidFill>
                <a:latin typeface="+mn-ea"/>
              </a:rPr>
              <a:t>为什么问题没被检查到？</a:t>
            </a:r>
            <a:endParaRPr lang="zh-TW" altLang="en-US" b="0">
              <a:solidFill>
                <a:schemeClr val="tx1"/>
              </a:solidFill>
              <a:latin typeface="+mn-ea"/>
            </a:endParaRPr>
          </a:p>
        </p:txBody>
      </p:sp>
      <p:sp>
        <p:nvSpPr>
          <p:cNvPr id="9" name="矩形 8"/>
          <p:cNvSpPr/>
          <p:nvPr/>
        </p:nvSpPr>
        <p:spPr>
          <a:xfrm>
            <a:off x="3458039" y="5106697"/>
            <a:ext cx="2355850" cy="998268"/>
          </a:xfrm>
          <a:prstGeom prst="rect">
            <a:avLst/>
          </a:prstGeom>
        </p:spPr>
        <p:style>
          <a:lnRef idx="2">
            <a:schemeClr val="dk1"/>
          </a:lnRef>
          <a:fillRef idx="1">
            <a:schemeClr val="lt1"/>
          </a:fillRef>
          <a:effectRef idx="0">
            <a:schemeClr val="dk1"/>
          </a:effectRef>
          <a:fontRef idx="minor">
            <a:schemeClr val="dk1"/>
          </a:fontRef>
        </p:style>
        <p:txBody>
          <a:bodyPr anchor="ctr"/>
          <a:lstStyle/>
          <a:p>
            <a:pPr>
              <a:lnSpc>
                <a:spcPct val="100000"/>
              </a:lnSpc>
              <a:spcBef>
                <a:spcPct val="0"/>
              </a:spcBef>
              <a:defRPr/>
            </a:pPr>
            <a:r>
              <a:rPr lang="zh-CN" altLang="en-US" b="0" dirty="0">
                <a:solidFill>
                  <a:schemeClr val="tx1"/>
                </a:solidFill>
                <a:latin typeface="+mn-ea"/>
              </a:rPr>
              <a:t>为什么管理体系、流程会允许问题的发生？</a:t>
            </a:r>
            <a:endParaRPr lang="zh-TW" altLang="en-US" b="0" dirty="0">
              <a:solidFill>
                <a:schemeClr val="tx1"/>
              </a:solidFill>
              <a:latin typeface="+mn-ea"/>
            </a:endParaRPr>
          </a:p>
        </p:txBody>
      </p:sp>
      <p:sp>
        <p:nvSpPr>
          <p:cNvPr id="10" name="圓角矩形 10"/>
          <p:cNvSpPr/>
          <p:nvPr/>
        </p:nvSpPr>
        <p:spPr>
          <a:xfrm>
            <a:off x="6482226" y="2506372"/>
            <a:ext cx="2871788" cy="742950"/>
          </a:xfrm>
          <a:prstGeom prst="roundRect">
            <a:avLst/>
          </a:prstGeom>
          <a:solidFill>
            <a:srgbClr val="1A75B4"/>
          </a:solidFill>
        </p:spPr>
        <p:style>
          <a:lnRef idx="2">
            <a:schemeClr val="dk1">
              <a:shade val="50000"/>
            </a:schemeClr>
          </a:lnRef>
          <a:fillRef idx="1">
            <a:schemeClr val="dk1"/>
          </a:fillRef>
          <a:effectRef idx="0">
            <a:schemeClr val="dk1"/>
          </a:effectRef>
          <a:fontRef idx="minor">
            <a:schemeClr val="lt1"/>
          </a:fontRef>
        </p:style>
        <p:txBody>
          <a:bodyPr anchor="ctr"/>
          <a:lstStyle/>
          <a:p>
            <a:pPr>
              <a:spcBef>
                <a:spcPct val="0"/>
              </a:spcBef>
            </a:pPr>
            <a:r>
              <a:rPr lang="zh-CN" altLang="en-US" dirty="0">
                <a:solidFill>
                  <a:schemeClr val="bg1"/>
                </a:solidFill>
                <a:latin typeface="+mn-ea"/>
              </a:rPr>
              <a:t>问</a:t>
            </a:r>
            <a:r>
              <a:rPr lang="en-US" altLang="zh-CN" dirty="0">
                <a:solidFill>
                  <a:schemeClr val="bg1"/>
                </a:solidFill>
                <a:latin typeface="+mn-ea"/>
              </a:rPr>
              <a:t>5</a:t>
            </a:r>
            <a:r>
              <a:rPr lang="zh-CN" altLang="en-US" dirty="0">
                <a:solidFill>
                  <a:schemeClr val="bg1"/>
                </a:solidFill>
                <a:latin typeface="+mn-ea"/>
              </a:rPr>
              <a:t>个为什么识别根本原因？</a:t>
            </a:r>
            <a:endParaRPr lang="zh-TW" altLang="en-US" dirty="0">
              <a:solidFill>
                <a:schemeClr val="bg1"/>
              </a:solidFill>
              <a:latin typeface="+mn-ea"/>
            </a:endParaRPr>
          </a:p>
        </p:txBody>
      </p:sp>
      <p:sp>
        <p:nvSpPr>
          <p:cNvPr id="11" name="圓角矩形 11"/>
          <p:cNvSpPr/>
          <p:nvPr/>
        </p:nvSpPr>
        <p:spPr>
          <a:xfrm>
            <a:off x="6482226" y="3714459"/>
            <a:ext cx="2871788" cy="814388"/>
          </a:xfrm>
          <a:prstGeom prst="roundRect">
            <a:avLst/>
          </a:prstGeom>
          <a:solidFill>
            <a:srgbClr val="1A75B4"/>
          </a:solidFill>
        </p:spPr>
        <p:style>
          <a:lnRef idx="2">
            <a:schemeClr val="dk1">
              <a:shade val="50000"/>
            </a:schemeClr>
          </a:lnRef>
          <a:fillRef idx="1">
            <a:schemeClr val="dk1"/>
          </a:fillRef>
          <a:effectRef idx="0">
            <a:schemeClr val="dk1"/>
          </a:effectRef>
          <a:fontRef idx="minor">
            <a:schemeClr val="lt1"/>
          </a:fontRef>
        </p:style>
        <p:txBody>
          <a:bodyPr anchor="ctr"/>
          <a:lstStyle/>
          <a:p>
            <a:pPr>
              <a:lnSpc>
                <a:spcPct val="100000"/>
              </a:lnSpc>
              <a:spcBef>
                <a:spcPct val="0"/>
              </a:spcBef>
              <a:defRPr/>
            </a:pPr>
            <a:r>
              <a:rPr lang="zh-CN" altLang="en-US" dirty="0">
                <a:solidFill>
                  <a:schemeClr val="bg1"/>
                </a:solidFill>
                <a:latin typeface="+mn-ea"/>
              </a:rPr>
              <a:t>问</a:t>
            </a:r>
            <a:r>
              <a:rPr lang="en-US" altLang="zh-CN" dirty="0">
                <a:solidFill>
                  <a:schemeClr val="bg1"/>
                </a:solidFill>
                <a:latin typeface="+mn-ea"/>
              </a:rPr>
              <a:t>5</a:t>
            </a:r>
            <a:r>
              <a:rPr lang="zh-CN" altLang="en-US" dirty="0">
                <a:solidFill>
                  <a:schemeClr val="bg1"/>
                </a:solidFill>
                <a:latin typeface="+mn-ea"/>
              </a:rPr>
              <a:t>个为什么查找问题为什么没有发现？</a:t>
            </a:r>
            <a:endParaRPr lang="zh-TW" altLang="en-US" dirty="0">
              <a:solidFill>
                <a:schemeClr val="bg1"/>
              </a:solidFill>
              <a:latin typeface="+mn-ea"/>
            </a:endParaRPr>
          </a:p>
        </p:txBody>
      </p:sp>
      <p:sp>
        <p:nvSpPr>
          <p:cNvPr id="12" name="圓角矩形 12"/>
          <p:cNvSpPr/>
          <p:nvPr/>
        </p:nvSpPr>
        <p:spPr>
          <a:xfrm>
            <a:off x="6482226" y="4919372"/>
            <a:ext cx="2871788" cy="852486"/>
          </a:xfrm>
          <a:prstGeom prst="roundRect">
            <a:avLst/>
          </a:prstGeom>
          <a:solidFill>
            <a:srgbClr val="1A75B4"/>
          </a:solidFill>
        </p:spPr>
        <p:style>
          <a:lnRef idx="2">
            <a:schemeClr val="dk1">
              <a:shade val="50000"/>
            </a:schemeClr>
          </a:lnRef>
          <a:fillRef idx="1">
            <a:schemeClr val="dk1"/>
          </a:fillRef>
          <a:effectRef idx="0">
            <a:schemeClr val="dk1"/>
          </a:effectRef>
          <a:fontRef idx="minor">
            <a:schemeClr val="lt1"/>
          </a:fontRef>
        </p:style>
        <p:txBody>
          <a:bodyPr anchor="ctr"/>
          <a:lstStyle/>
          <a:p>
            <a:pPr>
              <a:spcBef>
                <a:spcPct val="0"/>
              </a:spcBef>
            </a:pPr>
            <a:r>
              <a:rPr lang="zh-CN" altLang="en-US" dirty="0">
                <a:solidFill>
                  <a:schemeClr val="bg1"/>
                </a:solidFill>
                <a:latin typeface="+mn-ea"/>
              </a:rPr>
              <a:t>问</a:t>
            </a:r>
            <a:r>
              <a:rPr lang="en-US" altLang="zh-CN" dirty="0">
                <a:solidFill>
                  <a:schemeClr val="bg1"/>
                </a:solidFill>
                <a:latin typeface="+mn-ea"/>
              </a:rPr>
              <a:t>5</a:t>
            </a:r>
            <a:r>
              <a:rPr lang="zh-CN" altLang="en-US" dirty="0">
                <a:solidFill>
                  <a:schemeClr val="bg1"/>
                </a:solidFill>
                <a:latin typeface="+mn-ea"/>
              </a:rPr>
              <a:t>个为什么以查找管理体系为什么允许问题发生？</a:t>
            </a:r>
            <a:endParaRPr lang="zh-TW" altLang="en-US" dirty="0">
              <a:solidFill>
                <a:schemeClr val="bg1"/>
              </a:solidFill>
              <a:latin typeface="+mn-ea"/>
            </a:endParaRPr>
          </a:p>
        </p:txBody>
      </p:sp>
      <p:cxnSp>
        <p:nvCxnSpPr>
          <p:cNvPr id="13" name="直線接點 13"/>
          <p:cNvCxnSpPr/>
          <p:nvPr/>
        </p:nvCxnSpPr>
        <p:spPr>
          <a:xfrm>
            <a:off x="5809126" y="2877847"/>
            <a:ext cx="64135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4" name="直線接點 14"/>
          <p:cNvCxnSpPr/>
          <p:nvPr/>
        </p:nvCxnSpPr>
        <p:spPr>
          <a:xfrm>
            <a:off x="5836114" y="4120859"/>
            <a:ext cx="64135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直線接點 15"/>
          <p:cNvCxnSpPr/>
          <p:nvPr/>
        </p:nvCxnSpPr>
        <p:spPr>
          <a:xfrm>
            <a:off x="5802776" y="5290847"/>
            <a:ext cx="679450" cy="0"/>
          </a:xfrm>
          <a:prstGeom prst="line">
            <a:avLst/>
          </a:prstGeom>
          <a:ln w="38100"/>
        </p:spPr>
        <p:style>
          <a:lnRef idx="1">
            <a:schemeClr val="dk1"/>
          </a:lnRef>
          <a:fillRef idx="0">
            <a:schemeClr val="dk1"/>
          </a:fillRef>
          <a:effectRef idx="0">
            <a:schemeClr val="dk1"/>
          </a:effectRef>
          <a:fontRef idx="minor">
            <a:schemeClr val="tx1"/>
          </a:fontRef>
        </p:style>
      </p:cxnSp>
      <p:sp>
        <p:nvSpPr>
          <p:cNvPr id="16" name="矩形 16"/>
          <p:cNvSpPr>
            <a:spLocks noChangeArrowheads="1"/>
          </p:cNvSpPr>
          <p:nvPr/>
        </p:nvSpPr>
        <p:spPr bwMode="auto">
          <a:xfrm>
            <a:off x="2737314" y="3328697"/>
            <a:ext cx="41751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tx1"/>
              </a:buClr>
              <a:buSzPct val="75000"/>
              <a:buFont typeface="Wingdings" panose="05000000000000000000" pitchFamily="2" charset="2"/>
              <a:buChar char="l"/>
              <a:defRPr sz="2800">
                <a:solidFill>
                  <a:schemeClr val="tx1"/>
                </a:solidFill>
                <a:latin typeface="Arial" panose="020B0604020202020204" pitchFamily="34" charset="0"/>
                <a:ea typeface="宋体" pitchFamily="2" charset="-122"/>
              </a:defRPr>
            </a:lvl1pPr>
            <a:lvl2pPr marL="742950" indent="-285750" eaLnBrk="0" hangingPunct="0">
              <a:buClr>
                <a:schemeClr val="tx1"/>
              </a:buClr>
              <a:buSzPct val="75000"/>
              <a:buChar char="–"/>
              <a:defRPr sz="2400">
                <a:solidFill>
                  <a:schemeClr val="tx1"/>
                </a:solidFill>
                <a:latin typeface="Arial" panose="020B0604020202020204" pitchFamily="34" charset="0"/>
                <a:ea typeface="宋体" pitchFamily="2" charset="-122"/>
              </a:defRPr>
            </a:lvl2pPr>
            <a:lvl3pPr marL="1143000" indent="-228600" eaLnBrk="0" hangingPunct="0">
              <a:buClr>
                <a:schemeClr val="tx1"/>
              </a:buClr>
              <a:buSzPct val="75000"/>
              <a:buFont typeface="Wingdings" panose="05000000000000000000" pitchFamily="2" charset="2"/>
              <a:buChar char="l"/>
              <a:defRPr sz="2000">
                <a:solidFill>
                  <a:schemeClr val="tx1"/>
                </a:solidFill>
                <a:latin typeface="Arial" panose="020B0604020202020204" pitchFamily="34" charset="0"/>
                <a:ea typeface="宋体" pitchFamily="2" charset="-122"/>
              </a:defRPr>
            </a:lvl3pPr>
            <a:lvl4pPr marL="1600200" indent="-228600" eaLnBrk="0" hangingPunct="0">
              <a:buClr>
                <a:schemeClr val="tx1"/>
              </a:buClr>
              <a:buSzPct val="80000"/>
              <a:buChar char="–"/>
              <a:defRPr sz="2000">
                <a:solidFill>
                  <a:schemeClr val="tx1"/>
                </a:solidFill>
                <a:latin typeface="Arial" panose="020B0604020202020204" pitchFamily="34" charset="0"/>
                <a:ea typeface="宋体" pitchFamily="2" charset="-122"/>
              </a:defRPr>
            </a:lvl4pPr>
            <a:lvl5pPr marL="2057400" indent="-228600" eaLnBrk="0" hangingPunct="0">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9pPr>
          </a:lstStyle>
          <a:p>
            <a:pPr eaLnBrk="1" hangingPunct="1">
              <a:lnSpc>
                <a:spcPct val="100000"/>
              </a:lnSpc>
              <a:spcBef>
                <a:spcPct val="0"/>
              </a:spcBef>
              <a:buClrTx/>
              <a:buSzTx/>
              <a:buFontTx/>
              <a:buNone/>
            </a:pPr>
            <a:r>
              <a:rPr lang="zh-CN" altLang="en-US" sz="1800" b="1" dirty="0">
                <a:latin typeface="+mn-ea"/>
                <a:ea typeface="+mn-ea"/>
              </a:rPr>
              <a:t>分</a:t>
            </a:r>
            <a:endParaRPr lang="en-US" altLang="zh-CN" sz="1800" b="1" dirty="0">
              <a:latin typeface="+mn-ea"/>
              <a:ea typeface="+mn-ea"/>
            </a:endParaRPr>
          </a:p>
          <a:p>
            <a:pPr eaLnBrk="1" hangingPunct="1">
              <a:lnSpc>
                <a:spcPct val="100000"/>
              </a:lnSpc>
              <a:spcBef>
                <a:spcPct val="0"/>
              </a:spcBef>
              <a:buClrTx/>
              <a:buSzTx/>
              <a:buFontTx/>
              <a:buNone/>
            </a:pPr>
            <a:r>
              <a:rPr lang="zh-CN" altLang="en-US" sz="1800" b="1" dirty="0">
                <a:latin typeface="+mn-ea"/>
                <a:ea typeface="+mn-ea"/>
              </a:rPr>
              <a:t>析</a:t>
            </a:r>
            <a:endParaRPr lang="en-US" altLang="zh-CN" sz="1800" b="1" dirty="0">
              <a:latin typeface="+mn-ea"/>
              <a:ea typeface="+mn-ea"/>
            </a:endParaRPr>
          </a:p>
          <a:p>
            <a:pPr eaLnBrk="1" hangingPunct="1">
              <a:lnSpc>
                <a:spcPct val="100000"/>
              </a:lnSpc>
              <a:spcBef>
                <a:spcPct val="0"/>
              </a:spcBef>
              <a:buClrTx/>
              <a:buSzTx/>
              <a:buFontTx/>
              <a:buNone/>
            </a:pPr>
            <a:r>
              <a:rPr lang="zh-CN" altLang="en-US" sz="1800" b="1" dirty="0">
                <a:latin typeface="+mn-ea"/>
                <a:ea typeface="+mn-ea"/>
              </a:rPr>
              <a:t>法</a:t>
            </a:r>
            <a:endParaRPr lang="en-US" altLang="zh-CN" sz="1800" b="1" dirty="0">
              <a:latin typeface="+mn-ea"/>
              <a:ea typeface="+mn-ea"/>
            </a:endParaRPr>
          </a:p>
          <a:p>
            <a:pPr eaLnBrk="1" hangingPunct="1">
              <a:lnSpc>
                <a:spcPct val="100000"/>
              </a:lnSpc>
              <a:spcBef>
                <a:spcPct val="0"/>
              </a:spcBef>
              <a:buClrTx/>
              <a:buSzTx/>
              <a:buFontTx/>
              <a:buNone/>
            </a:pPr>
            <a:r>
              <a:rPr lang="zh-CN" altLang="en-US" sz="1800" b="1" dirty="0">
                <a:latin typeface="+mn-ea"/>
                <a:ea typeface="+mn-ea"/>
              </a:rPr>
              <a:t>步</a:t>
            </a:r>
            <a:endParaRPr lang="en-US" altLang="zh-CN" sz="1800" b="1" dirty="0">
              <a:latin typeface="+mn-ea"/>
              <a:ea typeface="+mn-ea"/>
            </a:endParaRPr>
          </a:p>
          <a:p>
            <a:pPr eaLnBrk="1" hangingPunct="1">
              <a:lnSpc>
                <a:spcPct val="100000"/>
              </a:lnSpc>
              <a:spcBef>
                <a:spcPct val="0"/>
              </a:spcBef>
              <a:buClrTx/>
              <a:buSzTx/>
              <a:buFontTx/>
              <a:buNone/>
            </a:pPr>
            <a:r>
              <a:rPr lang="zh-CN" altLang="en-US" sz="1800" b="1" dirty="0">
                <a:latin typeface="+mn-ea"/>
                <a:ea typeface="+mn-ea"/>
              </a:rPr>
              <a:t>骤</a:t>
            </a:r>
            <a:endParaRPr lang="zh-TW" altLang="en-US" sz="1800" b="1" dirty="0">
              <a:latin typeface="+mn-ea"/>
              <a:ea typeface="+mn-ea"/>
            </a:endParaRPr>
          </a:p>
        </p:txBody>
      </p:sp>
      <p:sp>
        <p:nvSpPr>
          <p:cNvPr id="17" name="矩形 17"/>
          <p:cNvSpPr>
            <a:spLocks noChangeArrowheads="1"/>
          </p:cNvSpPr>
          <p:nvPr/>
        </p:nvSpPr>
        <p:spPr bwMode="auto">
          <a:xfrm>
            <a:off x="2521414" y="2912772"/>
            <a:ext cx="9589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tx1"/>
              </a:buClr>
              <a:buSzPct val="75000"/>
              <a:buFont typeface="Wingdings" panose="05000000000000000000" pitchFamily="2" charset="2"/>
              <a:buChar char="l"/>
              <a:defRPr sz="2800">
                <a:solidFill>
                  <a:schemeClr val="tx1"/>
                </a:solidFill>
                <a:latin typeface="Arial" panose="020B0604020202020204" pitchFamily="34" charset="0"/>
                <a:ea typeface="宋体" pitchFamily="2" charset="-122"/>
              </a:defRPr>
            </a:lvl1pPr>
            <a:lvl2pPr marL="742950" indent="-285750" eaLnBrk="0" hangingPunct="0">
              <a:buClr>
                <a:schemeClr val="tx1"/>
              </a:buClr>
              <a:buSzPct val="75000"/>
              <a:buChar char="–"/>
              <a:defRPr sz="2400">
                <a:solidFill>
                  <a:schemeClr val="tx1"/>
                </a:solidFill>
                <a:latin typeface="Arial" panose="020B0604020202020204" pitchFamily="34" charset="0"/>
                <a:ea typeface="宋体" pitchFamily="2" charset="-122"/>
              </a:defRPr>
            </a:lvl2pPr>
            <a:lvl3pPr marL="1143000" indent="-228600" eaLnBrk="0" hangingPunct="0">
              <a:buClr>
                <a:schemeClr val="tx1"/>
              </a:buClr>
              <a:buSzPct val="75000"/>
              <a:buFont typeface="Wingdings" panose="05000000000000000000" pitchFamily="2" charset="2"/>
              <a:buChar char="l"/>
              <a:defRPr sz="2000">
                <a:solidFill>
                  <a:schemeClr val="tx1"/>
                </a:solidFill>
                <a:latin typeface="Arial" panose="020B0604020202020204" pitchFamily="34" charset="0"/>
                <a:ea typeface="宋体" pitchFamily="2" charset="-122"/>
              </a:defRPr>
            </a:lvl3pPr>
            <a:lvl4pPr marL="1600200" indent="-228600" eaLnBrk="0" hangingPunct="0">
              <a:buClr>
                <a:schemeClr val="tx1"/>
              </a:buClr>
              <a:buSzPct val="80000"/>
              <a:buChar char="–"/>
              <a:defRPr sz="2000">
                <a:solidFill>
                  <a:schemeClr val="tx1"/>
                </a:solidFill>
                <a:latin typeface="Arial" panose="020B0604020202020204" pitchFamily="34" charset="0"/>
                <a:ea typeface="宋体" pitchFamily="2" charset="-122"/>
              </a:defRPr>
            </a:lvl4pPr>
            <a:lvl5pPr marL="2057400" indent="-228600" eaLnBrk="0" hangingPunct="0">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ea typeface="宋体" pitchFamily="2" charset="-122"/>
              </a:defRPr>
            </a:lvl9pPr>
          </a:lstStyle>
          <a:p>
            <a:pPr eaLnBrk="1" hangingPunct="1">
              <a:lnSpc>
                <a:spcPct val="100000"/>
              </a:lnSpc>
              <a:spcBef>
                <a:spcPct val="0"/>
              </a:spcBef>
              <a:buClrTx/>
              <a:buSzTx/>
              <a:buFontTx/>
              <a:buNone/>
            </a:pPr>
            <a:r>
              <a:rPr lang="en-US" altLang="zh-TW" sz="1800" b="1" dirty="0">
                <a:latin typeface="+mn-ea"/>
                <a:ea typeface="+mn-ea"/>
                <a:cs typeface="Times New Roman" panose="02020603050405020304" pitchFamily="18" charset="0"/>
              </a:rPr>
              <a:t>5-Why</a:t>
            </a:r>
            <a:endParaRPr lang="en-US" altLang="zh-TW" sz="1800" b="1" dirty="0">
              <a:latin typeface="+mn-ea"/>
              <a:ea typeface="+mn-ea"/>
              <a:cs typeface="Times New Roman" panose="02020603050405020304" pitchFamily="18" charset="0"/>
            </a:endParaRPr>
          </a:p>
        </p:txBody>
      </p:sp>
      <p:sp>
        <p:nvSpPr>
          <p:cNvPr id="18" name="標題 1"/>
          <p:cNvSpPr txBox="1"/>
          <p:nvPr/>
        </p:nvSpPr>
        <p:spPr bwMode="auto">
          <a:xfrm>
            <a:off x="484477" y="106363"/>
            <a:ext cx="7924800" cy="695324"/>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b"/>
          <a:lst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2pPr>
            <a:lvl3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3pPr>
            <a:lvl4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4pPr>
            <a:lvl5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9pPr>
          </a:lstStyle>
          <a:p>
            <a:pPr eaLnBrk="1" hangingPunct="1">
              <a:defRPr/>
            </a:pPr>
            <a:r>
              <a:rPr lang="zh-CN" altLang="en-US" sz="2800" dirty="0" smtClean="0">
                <a:cs typeface="+mn-cs"/>
              </a:rPr>
              <a:t>事故原因分析方法（</a:t>
            </a:r>
            <a:r>
              <a:rPr lang="en-US" altLang="zh-CN" sz="2800" dirty="0" smtClean="0">
                <a:cs typeface="+mn-cs"/>
              </a:rPr>
              <a:t>5why</a:t>
            </a:r>
            <a:r>
              <a:rPr lang="zh-CN" altLang="en-US" sz="2800" dirty="0" smtClean="0">
                <a:cs typeface="+mn-cs"/>
              </a:rPr>
              <a:t>分析法）</a:t>
            </a:r>
            <a:endParaRPr lang="zh-CN" altLang="en-US" sz="2800" dirty="0">
              <a:cs typeface="+mn-cs"/>
            </a:endParaRP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7559" y="231228"/>
            <a:ext cx="11240202" cy="480131"/>
          </a:xfrm>
          <a:prstGeom prst="rect">
            <a:avLst/>
          </a:prstGeom>
          <a:noFill/>
        </p:spPr>
        <p:txBody>
          <a:bodyPr wrap="square" rtlCol="0">
            <a:spAutoFit/>
          </a:bodyPr>
          <a:lstStyle/>
          <a:p>
            <a:pPr fontAlgn="base">
              <a:lnSpc>
                <a:spcPct val="90000"/>
              </a:lnSpc>
              <a:spcBef>
                <a:spcPct val="0"/>
              </a:spcBef>
              <a:spcAft>
                <a:spcPct val="0"/>
              </a:spcAft>
              <a:defRPr/>
            </a:pPr>
            <a:r>
              <a:rPr lang="zh-CN" altLang="en-US" sz="2800" b="1" dirty="0">
                <a:solidFill>
                  <a:schemeClr val="tx2"/>
                </a:solidFill>
                <a:latin typeface="+mj-lt"/>
                <a:ea typeface="+mj-ea"/>
              </a:rPr>
              <a:t>制定措施的原则</a:t>
            </a:r>
            <a:endParaRPr lang="zh-CN" altLang="en-US" sz="2800" b="1" dirty="0">
              <a:solidFill>
                <a:schemeClr val="tx2"/>
              </a:solidFill>
              <a:latin typeface="+mj-lt"/>
              <a:ea typeface="+mj-ea"/>
            </a:endParaRPr>
          </a:p>
        </p:txBody>
      </p:sp>
      <p:sp>
        <p:nvSpPr>
          <p:cNvPr id="4" name="ïśļîďé"/>
          <p:cNvSpPr/>
          <p:nvPr/>
        </p:nvSpPr>
        <p:spPr>
          <a:xfrm>
            <a:off x="4604586" y="2588029"/>
            <a:ext cx="2982820" cy="2982821"/>
          </a:xfrm>
          <a:prstGeom prst="ellipse">
            <a:avLst/>
          </a:prstGeom>
          <a:solidFill>
            <a:srgbClr val="002060">
              <a:alpha val="40000"/>
            </a:srgbClr>
          </a:solid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lnSpc>
                <a:spcPct val="120000"/>
              </a:lnSpc>
            </a:pPr>
            <a:r>
              <a:rPr lang="en-US" altLang="zh-CN" sz="2400" b="1" dirty="0">
                <a:solidFill>
                  <a:schemeClr val="tx1"/>
                </a:solidFill>
                <a:latin typeface="微软雅黑" panose="020B0503020204020204" pitchFamily="34" charset="-122"/>
                <a:ea typeface="微软雅黑" panose="020B0503020204020204" pitchFamily="34" charset="-122"/>
              </a:rPr>
              <a:t>SMART</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33" name="îsliḓè"/>
          <p:cNvSpPr/>
          <p:nvPr/>
        </p:nvSpPr>
        <p:spPr>
          <a:xfrm>
            <a:off x="6415035" y="4700030"/>
            <a:ext cx="1104947" cy="1104945"/>
          </a:xfrm>
          <a:prstGeom prst="ellipse">
            <a:avLst/>
          </a:prstGeom>
          <a:solidFill>
            <a:schemeClr val="bg1">
              <a:lumMod val="95000"/>
            </a:schemeClr>
          </a:solidFill>
          <a:ln w="38100">
            <a:solidFill>
              <a:srgbClr val="B7CC3E"/>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p>
        </p:txBody>
      </p:sp>
      <p:sp>
        <p:nvSpPr>
          <p:cNvPr id="34" name="i$ḻîdé"/>
          <p:cNvSpPr/>
          <p:nvPr/>
        </p:nvSpPr>
        <p:spPr bwMode="auto">
          <a:xfrm>
            <a:off x="6650906" y="4935900"/>
            <a:ext cx="633204" cy="63320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B7CC3E"/>
          </a:solidFill>
          <a:ln>
            <a:noFill/>
          </a:ln>
        </p:spPr>
        <p:txBody>
          <a:bodyPr wrap="square" lIns="91440" tIns="45720" rIns="91440" bIns="45720" anchor="ctr">
            <a:normAutofit/>
          </a:bodyPr>
          <a:lstStyle/>
          <a:p>
            <a:pPr algn="ctr"/>
          </a:p>
        </p:txBody>
      </p:sp>
      <p:sp>
        <p:nvSpPr>
          <p:cNvPr id="31" name="îṧ1ïḓè"/>
          <p:cNvSpPr/>
          <p:nvPr/>
        </p:nvSpPr>
        <p:spPr>
          <a:xfrm>
            <a:off x="4672019" y="4720026"/>
            <a:ext cx="1104947" cy="1104945"/>
          </a:xfrm>
          <a:prstGeom prst="ellipse">
            <a:avLst/>
          </a:prstGeom>
          <a:solidFill>
            <a:schemeClr val="bg1">
              <a:lumMod val="95000"/>
            </a:schemeClr>
          </a:solidFill>
          <a:ln w="38100">
            <a:solidFill>
              <a:srgbClr val="70AC4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p>
        </p:txBody>
      </p:sp>
      <p:sp>
        <p:nvSpPr>
          <p:cNvPr id="32" name="íṥļíḓe"/>
          <p:cNvSpPr/>
          <p:nvPr/>
        </p:nvSpPr>
        <p:spPr bwMode="auto">
          <a:xfrm>
            <a:off x="4907890" y="4955896"/>
            <a:ext cx="633204" cy="63320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rgbClr val="70AC43"/>
          </a:solidFill>
          <a:ln>
            <a:noFill/>
          </a:ln>
        </p:spPr>
        <p:txBody>
          <a:bodyPr wrap="square" lIns="91440" tIns="45720" rIns="91440" bIns="45720" anchor="ctr">
            <a:normAutofit/>
          </a:bodyPr>
          <a:lstStyle/>
          <a:p>
            <a:pPr algn="ctr"/>
          </a:p>
        </p:txBody>
      </p:sp>
      <p:sp>
        <p:nvSpPr>
          <p:cNvPr id="29" name="íşľíḓé"/>
          <p:cNvSpPr/>
          <p:nvPr/>
        </p:nvSpPr>
        <p:spPr>
          <a:xfrm>
            <a:off x="4206858" y="3212657"/>
            <a:ext cx="1104947" cy="1104945"/>
          </a:xfrm>
          <a:prstGeom prst="ellipse">
            <a:avLst/>
          </a:prstGeom>
          <a:solidFill>
            <a:schemeClr val="bg1">
              <a:lumMod val="95000"/>
            </a:schemeClr>
          </a:solidFill>
          <a:ln w="38100">
            <a:solidFill>
              <a:srgbClr val="9D2839"/>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p>
        </p:txBody>
      </p:sp>
      <p:sp>
        <p:nvSpPr>
          <p:cNvPr id="30" name="ïš1ïdé"/>
          <p:cNvSpPr/>
          <p:nvPr/>
        </p:nvSpPr>
        <p:spPr bwMode="auto">
          <a:xfrm>
            <a:off x="4442729" y="3448527"/>
            <a:ext cx="633204" cy="63320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9D2839"/>
          </a:solidFill>
          <a:ln>
            <a:noFill/>
          </a:ln>
        </p:spPr>
        <p:txBody>
          <a:bodyPr wrap="square" lIns="91440" tIns="45720" rIns="91440" bIns="45720" anchor="ctr">
            <a:normAutofit/>
          </a:bodyPr>
          <a:lstStyle/>
          <a:p>
            <a:pPr algn="ctr"/>
          </a:p>
        </p:txBody>
      </p:sp>
      <p:sp>
        <p:nvSpPr>
          <p:cNvPr id="27" name="ïšľíḓé"/>
          <p:cNvSpPr/>
          <p:nvPr/>
        </p:nvSpPr>
        <p:spPr>
          <a:xfrm>
            <a:off x="5543526" y="1993079"/>
            <a:ext cx="1104947" cy="1104945"/>
          </a:xfrm>
          <a:prstGeom prst="ellipse">
            <a:avLst/>
          </a:prstGeom>
          <a:solidFill>
            <a:schemeClr val="bg1">
              <a:lumMod val="95000"/>
            </a:schemeClr>
          </a:solidFill>
          <a:ln w="38100">
            <a:solidFill>
              <a:srgbClr val="1B619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p>
        </p:txBody>
      </p:sp>
      <p:sp>
        <p:nvSpPr>
          <p:cNvPr id="28" name="ïşḻïḍè"/>
          <p:cNvSpPr/>
          <p:nvPr/>
        </p:nvSpPr>
        <p:spPr bwMode="auto">
          <a:xfrm>
            <a:off x="5784821" y="2228949"/>
            <a:ext cx="633204" cy="63320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1B6194"/>
          </a:solidFill>
          <a:ln>
            <a:noFill/>
          </a:ln>
        </p:spPr>
        <p:txBody>
          <a:bodyPr wrap="square" lIns="91440" tIns="45720" rIns="91440" bIns="45720" anchor="ctr">
            <a:normAutofit/>
          </a:bodyPr>
          <a:lstStyle/>
          <a:p>
            <a:pPr algn="ctr"/>
          </a:p>
        </p:txBody>
      </p:sp>
      <p:sp>
        <p:nvSpPr>
          <p:cNvPr id="25" name="ïşļiḍè"/>
          <p:cNvSpPr/>
          <p:nvPr/>
        </p:nvSpPr>
        <p:spPr>
          <a:xfrm>
            <a:off x="6880195" y="3270272"/>
            <a:ext cx="1104947" cy="1104945"/>
          </a:xfrm>
          <a:prstGeom prst="ellipse">
            <a:avLst/>
          </a:prstGeom>
          <a:solidFill>
            <a:schemeClr val="bg1">
              <a:lumMod val="95000"/>
            </a:schemeClr>
          </a:solidFill>
          <a:ln w="38100">
            <a:solidFill>
              <a:srgbClr val="30274D"/>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p>
        </p:txBody>
      </p:sp>
      <p:sp>
        <p:nvSpPr>
          <p:cNvPr id="26" name="iśľiḓê"/>
          <p:cNvSpPr/>
          <p:nvPr/>
        </p:nvSpPr>
        <p:spPr bwMode="auto">
          <a:xfrm>
            <a:off x="7122304" y="3506142"/>
            <a:ext cx="633204" cy="63320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30274D"/>
          </a:solidFill>
          <a:ln>
            <a:noFill/>
          </a:ln>
        </p:spPr>
        <p:txBody>
          <a:bodyPr wrap="square" lIns="91440" tIns="45720" rIns="91440" bIns="45720" anchor="ctr">
            <a:normAutofit/>
          </a:bodyPr>
          <a:lstStyle/>
          <a:p>
            <a:pPr algn="ctr"/>
          </a:p>
        </p:txBody>
      </p:sp>
      <p:sp>
        <p:nvSpPr>
          <p:cNvPr id="21" name="ïşḷïḍê"/>
          <p:cNvSpPr txBox="1"/>
          <p:nvPr/>
        </p:nvSpPr>
        <p:spPr>
          <a:xfrm>
            <a:off x="706582" y="1343891"/>
            <a:ext cx="2133219" cy="492537"/>
          </a:xfrm>
          <a:prstGeom prst="rect">
            <a:avLst/>
          </a:prstGeom>
          <a:noFill/>
        </p:spPr>
        <p:txBody>
          <a:bodyPr wrap="square" lIns="91440" tIns="45720" rIns="91440" bIns="45720" anchor="b" anchorCtr="0">
            <a:noAutofit/>
          </a:bodyPr>
          <a:lstStyle/>
          <a:p>
            <a:pPr algn="ctr">
              <a:lnSpc>
                <a:spcPct val="120000"/>
              </a:lnSpc>
            </a:pPr>
            <a:r>
              <a:rPr lang="en-US" altLang="zh-CN" sz="2400" b="1" dirty="0">
                <a:latin typeface="微软雅黑" panose="020B0503020204020204" pitchFamily="34" charset="-122"/>
                <a:ea typeface="微软雅黑" panose="020B0503020204020204" pitchFamily="34" charset="-122"/>
              </a:rPr>
              <a:t>SMART </a:t>
            </a:r>
            <a:r>
              <a:rPr lang="zh-CN" altLang="en-US" sz="2400" b="1" dirty="0">
                <a:latin typeface="微软雅黑" panose="020B0503020204020204" pitchFamily="34" charset="-122"/>
                <a:ea typeface="微软雅黑" panose="020B0503020204020204" pitchFamily="34" charset="-122"/>
              </a:rPr>
              <a:t>原则：</a:t>
            </a:r>
            <a:endParaRPr lang="zh-CN" altLang="en-US" sz="2400" b="1" dirty="0">
              <a:latin typeface="微软雅黑" panose="020B0503020204020204" pitchFamily="34" charset="-122"/>
              <a:ea typeface="微软雅黑" panose="020B0503020204020204" pitchFamily="34" charset="-122"/>
            </a:endParaRPr>
          </a:p>
        </p:txBody>
      </p:sp>
      <p:sp>
        <p:nvSpPr>
          <p:cNvPr id="22" name="íŝľïḑê"/>
          <p:cNvSpPr txBox="1"/>
          <p:nvPr/>
        </p:nvSpPr>
        <p:spPr>
          <a:xfrm>
            <a:off x="5159404" y="1271455"/>
            <a:ext cx="1810498" cy="649274"/>
          </a:xfrm>
          <a:prstGeom prst="rect">
            <a:avLst/>
          </a:prstGeom>
        </p:spPr>
        <p:txBody>
          <a:bodyPr vert="horz" wrap="square" lIns="91440" tIns="45720" rIns="91440" bIns="45720" anchor="t" anchorCtr="0">
            <a:noAutofit/>
          </a:bodyPr>
          <a:lstStyle/>
          <a:p>
            <a:pPr algn="ctr" defTabSz="1370965">
              <a:buClr>
                <a:schemeClr val="tx2"/>
              </a:buClr>
              <a:buSzPct val="60000"/>
            </a:pPr>
            <a:r>
              <a:rPr lang="en-US" altLang="zh-CN" b="1" dirty="0">
                <a:solidFill>
                  <a:srgbClr val="4E5A62"/>
                </a:solidFill>
                <a:latin typeface="+mn-ea"/>
                <a:cs typeface="+mn-ea"/>
              </a:rPr>
              <a:t>Time-bound  </a:t>
            </a:r>
            <a:endParaRPr lang="en-US" altLang="zh-CN" b="1" dirty="0">
              <a:solidFill>
                <a:srgbClr val="4E5A62"/>
              </a:solidFill>
              <a:latin typeface="+mn-ea"/>
              <a:cs typeface="+mn-ea"/>
            </a:endParaRPr>
          </a:p>
          <a:p>
            <a:pPr algn="ctr" defTabSz="1370965">
              <a:buClr>
                <a:schemeClr val="tx2"/>
              </a:buClr>
              <a:buSzPct val="60000"/>
            </a:pPr>
            <a:r>
              <a:rPr lang="zh-CN" altLang="en-US" b="1" dirty="0">
                <a:solidFill>
                  <a:srgbClr val="4E5A62"/>
                </a:solidFill>
                <a:latin typeface="+mn-ea"/>
                <a:cs typeface="+mn-ea"/>
              </a:rPr>
              <a:t>有时间限制的</a:t>
            </a:r>
            <a:endParaRPr lang="zh-TW" altLang="en-US" b="1" dirty="0">
              <a:solidFill>
                <a:srgbClr val="4E5A62"/>
              </a:solidFill>
              <a:latin typeface="+mn-ea"/>
              <a:cs typeface="+mn-ea"/>
            </a:endParaRPr>
          </a:p>
        </p:txBody>
      </p:sp>
      <p:sp>
        <p:nvSpPr>
          <p:cNvPr id="35" name="íŝľïḑê"/>
          <p:cNvSpPr txBox="1"/>
          <p:nvPr/>
        </p:nvSpPr>
        <p:spPr>
          <a:xfrm>
            <a:off x="1217941" y="5008936"/>
            <a:ext cx="3425768" cy="649274"/>
          </a:xfrm>
          <a:prstGeom prst="rect">
            <a:avLst/>
          </a:prstGeom>
        </p:spPr>
        <p:txBody>
          <a:bodyPr vert="horz" wrap="square" lIns="91440" tIns="45720" rIns="91440" bIns="45720" anchor="t" anchorCtr="0">
            <a:noAutofit/>
          </a:bodyPr>
          <a:lstStyle/>
          <a:p>
            <a:pPr algn="ctr" defTabSz="1370965">
              <a:buClr>
                <a:schemeClr val="tx2"/>
              </a:buClr>
              <a:buSzPct val="60000"/>
            </a:pPr>
            <a:r>
              <a:rPr lang="en-US" altLang="zh-CN" b="1" dirty="0">
                <a:solidFill>
                  <a:srgbClr val="4E5A62"/>
                </a:solidFill>
                <a:latin typeface="+mn-ea"/>
                <a:cs typeface="+mn-ea"/>
              </a:rPr>
              <a:t>Measurable</a:t>
            </a:r>
            <a:endParaRPr lang="en-US" altLang="zh-CN" b="1" dirty="0">
              <a:solidFill>
                <a:srgbClr val="4E5A62"/>
              </a:solidFill>
              <a:latin typeface="+mn-ea"/>
              <a:cs typeface="+mn-ea"/>
            </a:endParaRPr>
          </a:p>
          <a:p>
            <a:pPr algn="ctr" defTabSz="1370965">
              <a:buClr>
                <a:schemeClr val="tx2"/>
              </a:buClr>
              <a:buSzPct val="60000"/>
            </a:pPr>
            <a:r>
              <a:rPr lang="en-US" altLang="zh-CN" b="1" dirty="0">
                <a:solidFill>
                  <a:srgbClr val="4E5A62"/>
                </a:solidFill>
                <a:latin typeface="+mn-ea"/>
                <a:cs typeface="+mn-ea"/>
              </a:rPr>
              <a:t> </a:t>
            </a:r>
            <a:r>
              <a:rPr lang="zh-CN" altLang="en-US" b="1" dirty="0">
                <a:solidFill>
                  <a:srgbClr val="4E5A62"/>
                </a:solidFill>
                <a:latin typeface="+mn-ea"/>
                <a:cs typeface="+mn-ea"/>
              </a:rPr>
              <a:t>可衡量的</a:t>
            </a:r>
            <a:endParaRPr lang="en-US" altLang="zh-CN" b="1" dirty="0">
              <a:solidFill>
                <a:srgbClr val="4E5A62"/>
              </a:solidFill>
              <a:latin typeface="+mn-ea"/>
              <a:cs typeface="+mn-ea"/>
            </a:endParaRPr>
          </a:p>
        </p:txBody>
      </p:sp>
      <p:sp>
        <p:nvSpPr>
          <p:cNvPr id="36" name="íŝľïḑê"/>
          <p:cNvSpPr txBox="1"/>
          <p:nvPr/>
        </p:nvSpPr>
        <p:spPr>
          <a:xfrm>
            <a:off x="8462577" y="5105921"/>
            <a:ext cx="1798175" cy="649274"/>
          </a:xfrm>
          <a:prstGeom prst="rect">
            <a:avLst/>
          </a:prstGeom>
        </p:spPr>
        <p:txBody>
          <a:bodyPr vert="horz" wrap="square" lIns="91440" tIns="45720" rIns="91440" bIns="45720" anchor="t" anchorCtr="0">
            <a:noAutofit/>
          </a:bodyPr>
          <a:lstStyle/>
          <a:p>
            <a:pPr algn="ctr" defTabSz="1370965"/>
            <a:r>
              <a:rPr lang="en-US" altLang="zh-CN" b="1" dirty="0">
                <a:solidFill>
                  <a:srgbClr val="4E5A62"/>
                </a:solidFill>
                <a:latin typeface="+mn-ea"/>
                <a:cs typeface="+mn-ea"/>
              </a:rPr>
              <a:t>Acceptable  </a:t>
            </a:r>
            <a:endParaRPr lang="en-US" altLang="zh-CN" b="1" dirty="0">
              <a:solidFill>
                <a:srgbClr val="4E5A62"/>
              </a:solidFill>
              <a:latin typeface="+mn-ea"/>
              <a:cs typeface="+mn-ea"/>
            </a:endParaRPr>
          </a:p>
          <a:p>
            <a:pPr algn="ctr" defTabSz="1370965"/>
            <a:r>
              <a:rPr lang="zh-CN" altLang="en-US" b="1" dirty="0">
                <a:solidFill>
                  <a:srgbClr val="4E5A62"/>
                </a:solidFill>
                <a:latin typeface="+mn-ea"/>
                <a:cs typeface="+mn-ea"/>
              </a:rPr>
              <a:t>可接受的</a:t>
            </a:r>
            <a:endParaRPr lang="zh-CN" altLang="en-US" b="1" dirty="0">
              <a:solidFill>
                <a:srgbClr val="4E5A62"/>
              </a:solidFill>
              <a:latin typeface="+mn-ea"/>
              <a:cs typeface="+mn-ea"/>
            </a:endParaRPr>
          </a:p>
        </p:txBody>
      </p:sp>
      <p:sp>
        <p:nvSpPr>
          <p:cNvPr id="37" name="íŝľïḑê"/>
          <p:cNvSpPr txBox="1"/>
          <p:nvPr/>
        </p:nvSpPr>
        <p:spPr>
          <a:xfrm>
            <a:off x="8462578" y="3494115"/>
            <a:ext cx="1798174" cy="649274"/>
          </a:xfrm>
          <a:prstGeom prst="rect">
            <a:avLst/>
          </a:prstGeom>
        </p:spPr>
        <p:txBody>
          <a:bodyPr vert="horz" wrap="square" lIns="91440" tIns="45720" rIns="91440" bIns="45720" anchor="t" anchorCtr="0">
            <a:noAutofit/>
          </a:bodyPr>
          <a:lstStyle/>
          <a:p>
            <a:pPr algn="ctr" defTabSz="1370965">
              <a:buClr>
                <a:schemeClr val="tx2"/>
              </a:buClr>
              <a:buSzPct val="60000"/>
            </a:pPr>
            <a:r>
              <a:rPr lang="en-US" altLang="zh-CN" b="1" dirty="0">
                <a:solidFill>
                  <a:srgbClr val="4E5A62"/>
                </a:solidFill>
                <a:latin typeface="+mn-ea"/>
                <a:cs typeface="+mn-ea"/>
              </a:rPr>
              <a:t>Realistic</a:t>
            </a:r>
            <a:endParaRPr lang="en-US" altLang="zh-CN" b="1" dirty="0">
              <a:solidFill>
                <a:srgbClr val="4E5A62"/>
              </a:solidFill>
              <a:latin typeface="+mn-ea"/>
              <a:cs typeface="+mn-ea"/>
            </a:endParaRPr>
          </a:p>
          <a:p>
            <a:pPr algn="ctr" defTabSz="1370965">
              <a:buClr>
                <a:schemeClr val="tx2"/>
              </a:buClr>
              <a:buSzPct val="60000"/>
            </a:pPr>
            <a:r>
              <a:rPr lang="zh-CN" altLang="en-US" b="1" dirty="0">
                <a:solidFill>
                  <a:srgbClr val="4E5A62"/>
                </a:solidFill>
                <a:latin typeface="+mn-ea"/>
                <a:cs typeface="+mn-ea"/>
              </a:rPr>
              <a:t>可达成的</a:t>
            </a:r>
            <a:endParaRPr lang="en-US" altLang="zh-CN" b="1" dirty="0">
              <a:solidFill>
                <a:srgbClr val="4E5A62"/>
              </a:solidFill>
              <a:latin typeface="+mn-ea"/>
              <a:cs typeface="+mn-ea"/>
            </a:endParaRPr>
          </a:p>
        </p:txBody>
      </p:sp>
      <p:sp>
        <p:nvSpPr>
          <p:cNvPr id="38" name="íŝľïḑê"/>
          <p:cNvSpPr txBox="1"/>
          <p:nvPr/>
        </p:nvSpPr>
        <p:spPr>
          <a:xfrm>
            <a:off x="1814945" y="3372520"/>
            <a:ext cx="1724578" cy="649274"/>
          </a:xfrm>
          <a:prstGeom prst="rect">
            <a:avLst/>
          </a:prstGeom>
        </p:spPr>
        <p:txBody>
          <a:bodyPr vert="horz" wrap="square" lIns="91440" tIns="45720" rIns="91440" bIns="45720" anchor="t" anchorCtr="0">
            <a:noAutofit/>
          </a:bodyPr>
          <a:lstStyle/>
          <a:p>
            <a:pPr algn="ctr" defTabSz="1370965">
              <a:buClr>
                <a:schemeClr val="tx2"/>
              </a:buClr>
              <a:buSzPct val="60000"/>
            </a:pPr>
            <a:r>
              <a:rPr lang="en-US" altLang="zh-CN" b="1" dirty="0">
                <a:solidFill>
                  <a:srgbClr val="4E5A62"/>
                </a:solidFill>
                <a:latin typeface="+mn-ea"/>
                <a:cs typeface="+mn-ea"/>
              </a:rPr>
              <a:t>Specific</a:t>
            </a:r>
            <a:endParaRPr lang="en-US" altLang="zh-CN" b="1" dirty="0">
              <a:solidFill>
                <a:srgbClr val="4E5A62"/>
              </a:solidFill>
              <a:latin typeface="+mn-ea"/>
              <a:cs typeface="+mn-ea"/>
            </a:endParaRPr>
          </a:p>
          <a:p>
            <a:pPr algn="ctr" defTabSz="1370965">
              <a:buClr>
                <a:schemeClr val="tx2"/>
              </a:buClr>
              <a:buSzPct val="60000"/>
            </a:pPr>
            <a:r>
              <a:rPr lang="zh-CN" altLang="en-US" b="1" dirty="0">
                <a:solidFill>
                  <a:srgbClr val="4E5A62"/>
                </a:solidFill>
                <a:latin typeface="+mn-ea"/>
                <a:cs typeface="+mn-ea"/>
              </a:rPr>
              <a:t>具体明确的</a:t>
            </a:r>
            <a:endParaRPr lang="en-US" altLang="zh-CN" b="1" dirty="0">
              <a:solidFill>
                <a:srgbClr val="4E5A62"/>
              </a:solidFill>
              <a:latin typeface="+mn-ea"/>
              <a:cs typeface="+mn-ea"/>
            </a:endParaRPr>
          </a:p>
        </p:txBody>
      </p:sp>
      <p:sp>
        <p:nvSpPr>
          <p:cNvPr id="6" name="灯片编号占位符 5"/>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7191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9926" y="1664176"/>
            <a:ext cx="10850563" cy="4092843"/>
            <a:chOff x="669926" y="1664176"/>
            <a:chExt cx="10850563" cy="4092843"/>
          </a:xfrm>
        </p:grpSpPr>
        <p:grpSp>
          <p:nvGrpSpPr>
            <p:cNvPr id="4" name="iṩḻidê"/>
            <p:cNvGrpSpPr/>
            <p:nvPr/>
          </p:nvGrpSpPr>
          <p:grpSpPr>
            <a:xfrm>
              <a:off x="2753691" y="1664176"/>
              <a:ext cx="6684619" cy="4092843"/>
              <a:chOff x="2753691" y="1664176"/>
              <a:chExt cx="6684619" cy="4092843"/>
            </a:xfrm>
          </p:grpSpPr>
          <p:sp>
            <p:nvSpPr>
              <p:cNvPr id="11" name="ïSľîḍe"/>
              <p:cNvSpPr/>
              <p:nvPr/>
            </p:nvSpPr>
            <p:spPr bwMode="auto">
              <a:xfrm>
                <a:off x="4224164" y="1664176"/>
                <a:ext cx="5214146" cy="1367880"/>
              </a:xfrm>
              <a:custGeom>
                <a:avLst/>
                <a:gdLst>
                  <a:gd name="T0" fmla="*/ 2650 w 2897"/>
                  <a:gd name="T1" fmla="*/ 0 h 760"/>
                  <a:gd name="T2" fmla="*/ 0 w 2897"/>
                  <a:gd name="T3" fmla="*/ 0 h 760"/>
                  <a:gd name="T4" fmla="*/ 246 w 2897"/>
                  <a:gd name="T5" fmla="*/ 391 h 760"/>
                  <a:gd name="T6" fmla="*/ 0 w 2897"/>
                  <a:gd name="T7" fmla="*/ 760 h 760"/>
                  <a:gd name="T8" fmla="*/ 2650 w 2897"/>
                  <a:gd name="T9" fmla="*/ 760 h 760"/>
                  <a:gd name="T10" fmla="*/ 2897 w 2897"/>
                  <a:gd name="T11" fmla="*/ 391 h 760"/>
                  <a:gd name="T12" fmla="*/ 2650 w 2897"/>
                  <a:gd name="T13" fmla="*/ 0 h 760"/>
                </a:gdLst>
                <a:ahLst/>
                <a:cxnLst>
                  <a:cxn ang="0">
                    <a:pos x="T0" y="T1"/>
                  </a:cxn>
                  <a:cxn ang="0">
                    <a:pos x="T2" y="T3"/>
                  </a:cxn>
                  <a:cxn ang="0">
                    <a:pos x="T4" y="T5"/>
                  </a:cxn>
                  <a:cxn ang="0">
                    <a:pos x="T6" y="T7"/>
                  </a:cxn>
                  <a:cxn ang="0">
                    <a:pos x="T8" y="T9"/>
                  </a:cxn>
                  <a:cxn ang="0">
                    <a:pos x="T10" y="T11"/>
                  </a:cxn>
                  <a:cxn ang="0">
                    <a:pos x="T12" y="T13"/>
                  </a:cxn>
                </a:cxnLst>
                <a:rect l="0" t="0" r="r" b="b"/>
                <a:pathLst>
                  <a:path w="2897" h="760">
                    <a:moveTo>
                      <a:pt x="2650" y="0"/>
                    </a:moveTo>
                    <a:lnTo>
                      <a:pt x="0" y="0"/>
                    </a:lnTo>
                    <a:lnTo>
                      <a:pt x="246" y="391"/>
                    </a:lnTo>
                    <a:lnTo>
                      <a:pt x="0" y="760"/>
                    </a:lnTo>
                    <a:lnTo>
                      <a:pt x="2650" y="760"/>
                    </a:lnTo>
                    <a:lnTo>
                      <a:pt x="2897" y="391"/>
                    </a:lnTo>
                    <a:lnTo>
                      <a:pt x="2650" y="0"/>
                    </a:lnTo>
                    <a:close/>
                  </a:path>
                </a:pathLst>
              </a:custGeom>
              <a:solidFill>
                <a:schemeClr val="bg1">
                  <a:lumMod val="95000"/>
                </a:schemeClr>
              </a:solidFill>
              <a:ln>
                <a:noFill/>
              </a:ln>
            </p:spPr>
            <p:txBody>
              <a:bodyPr vert="horz" wrap="square" lIns="91440" tIns="45720" rIns="91440" bIns="45720" numCol="1" anchor="t" anchorCtr="0" compatLnSpc="1">
                <a:normAutofit/>
              </a:bodyPr>
              <a:lstStyle/>
              <a:p>
                <a:endParaRPr lang="en-US"/>
              </a:p>
            </p:txBody>
          </p:sp>
          <p:sp>
            <p:nvSpPr>
              <p:cNvPr id="12" name="ïśḻîḍê"/>
              <p:cNvSpPr/>
              <p:nvPr/>
            </p:nvSpPr>
            <p:spPr bwMode="auto">
              <a:xfrm>
                <a:off x="4224164" y="1664176"/>
                <a:ext cx="5214146" cy="1367880"/>
              </a:xfrm>
              <a:custGeom>
                <a:avLst/>
                <a:gdLst>
                  <a:gd name="T0" fmla="*/ 2650 w 2897"/>
                  <a:gd name="T1" fmla="*/ 0 h 760"/>
                  <a:gd name="T2" fmla="*/ 0 w 2897"/>
                  <a:gd name="T3" fmla="*/ 0 h 760"/>
                  <a:gd name="T4" fmla="*/ 246 w 2897"/>
                  <a:gd name="T5" fmla="*/ 391 h 760"/>
                  <a:gd name="T6" fmla="*/ 0 w 2897"/>
                  <a:gd name="T7" fmla="*/ 760 h 760"/>
                  <a:gd name="T8" fmla="*/ 2650 w 2897"/>
                  <a:gd name="T9" fmla="*/ 760 h 760"/>
                  <a:gd name="T10" fmla="*/ 2897 w 2897"/>
                  <a:gd name="T11" fmla="*/ 391 h 760"/>
                  <a:gd name="T12" fmla="*/ 2650 w 2897"/>
                  <a:gd name="T13" fmla="*/ 0 h 760"/>
                </a:gdLst>
                <a:ahLst/>
                <a:cxnLst>
                  <a:cxn ang="0">
                    <a:pos x="T0" y="T1"/>
                  </a:cxn>
                  <a:cxn ang="0">
                    <a:pos x="T2" y="T3"/>
                  </a:cxn>
                  <a:cxn ang="0">
                    <a:pos x="T4" y="T5"/>
                  </a:cxn>
                  <a:cxn ang="0">
                    <a:pos x="T6" y="T7"/>
                  </a:cxn>
                  <a:cxn ang="0">
                    <a:pos x="T8" y="T9"/>
                  </a:cxn>
                  <a:cxn ang="0">
                    <a:pos x="T10" y="T11"/>
                  </a:cxn>
                  <a:cxn ang="0">
                    <a:pos x="T12" y="T13"/>
                  </a:cxn>
                </a:cxnLst>
                <a:rect l="0" t="0" r="r" b="b"/>
                <a:pathLst>
                  <a:path w="2897" h="760">
                    <a:moveTo>
                      <a:pt x="2650" y="0"/>
                    </a:moveTo>
                    <a:lnTo>
                      <a:pt x="0" y="0"/>
                    </a:lnTo>
                    <a:lnTo>
                      <a:pt x="246" y="391"/>
                    </a:lnTo>
                    <a:lnTo>
                      <a:pt x="0" y="760"/>
                    </a:lnTo>
                    <a:lnTo>
                      <a:pt x="2650" y="760"/>
                    </a:lnTo>
                    <a:lnTo>
                      <a:pt x="2897" y="391"/>
                    </a:lnTo>
                    <a:lnTo>
                      <a:pt x="26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13" name="ïSḷíḓé"/>
              <p:cNvSpPr/>
              <p:nvPr/>
            </p:nvSpPr>
            <p:spPr bwMode="auto">
              <a:xfrm>
                <a:off x="2753691" y="3032057"/>
                <a:ext cx="5214146" cy="1362481"/>
              </a:xfrm>
              <a:custGeom>
                <a:avLst/>
                <a:gdLst>
                  <a:gd name="T0" fmla="*/ 246 w 2897"/>
                  <a:gd name="T1" fmla="*/ 0 h 757"/>
                  <a:gd name="T2" fmla="*/ 2897 w 2897"/>
                  <a:gd name="T3" fmla="*/ 0 h 757"/>
                  <a:gd name="T4" fmla="*/ 2651 w 2897"/>
                  <a:gd name="T5" fmla="*/ 388 h 757"/>
                  <a:gd name="T6" fmla="*/ 2897 w 2897"/>
                  <a:gd name="T7" fmla="*/ 757 h 757"/>
                  <a:gd name="T8" fmla="*/ 246 w 2897"/>
                  <a:gd name="T9" fmla="*/ 757 h 757"/>
                  <a:gd name="T10" fmla="*/ 0 w 2897"/>
                  <a:gd name="T11" fmla="*/ 388 h 757"/>
                  <a:gd name="T12" fmla="*/ 246 w 2897"/>
                  <a:gd name="T13" fmla="*/ 0 h 757"/>
                </a:gdLst>
                <a:ahLst/>
                <a:cxnLst>
                  <a:cxn ang="0">
                    <a:pos x="T0" y="T1"/>
                  </a:cxn>
                  <a:cxn ang="0">
                    <a:pos x="T2" y="T3"/>
                  </a:cxn>
                  <a:cxn ang="0">
                    <a:pos x="T4" y="T5"/>
                  </a:cxn>
                  <a:cxn ang="0">
                    <a:pos x="T6" y="T7"/>
                  </a:cxn>
                  <a:cxn ang="0">
                    <a:pos x="T8" y="T9"/>
                  </a:cxn>
                  <a:cxn ang="0">
                    <a:pos x="T10" y="T11"/>
                  </a:cxn>
                  <a:cxn ang="0">
                    <a:pos x="T12" y="T13"/>
                  </a:cxn>
                </a:cxnLst>
                <a:rect l="0" t="0" r="r" b="b"/>
                <a:pathLst>
                  <a:path w="2897" h="757">
                    <a:moveTo>
                      <a:pt x="246" y="0"/>
                    </a:moveTo>
                    <a:lnTo>
                      <a:pt x="2897" y="0"/>
                    </a:lnTo>
                    <a:lnTo>
                      <a:pt x="2651" y="388"/>
                    </a:lnTo>
                    <a:lnTo>
                      <a:pt x="2897" y="757"/>
                    </a:lnTo>
                    <a:lnTo>
                      <a:pt x="246" y="757"/>
                    </a:lnTo>
                    <a:lnTo>
                      <a:pt x="0" y="388"/>
                    </a:lnTo>
                    <a:lnTo>
                      <a:pt x="246" y="0"/>
                    </a:lnTo>
                    <a:close/>
                  </a:path>
                </a:pathLst>
              </a:custGeom>
              <a:solidFill>
                <a:schemeClr val="tx2">
                  <a:lumMod val="20000"/>
                  <a:lumOff val="80000"/>
                </a:schemeClr>
              </a:solidFill>
              <a:ln>
                <a:noFill/>
              </a:ln>
            </p:spPr>
            <p:txBody>
              <a:bodyPr vert="horz" wrap="square" lIns="91440" tIns="45720" rIns="91440" bIns="45720" numCol="1" anchor="t" anchorCtr="0" compatLnSpc="1">
                <a:normAutofit/>
              </a:bodyPr>
              <a:lstStyle/>
              <a:p>
                <a:endParaRPr lang="en-US" dirty="0">
                  <a:latin typeface="+mn-ea"/>
                </a:endParaRPr>
              </a:p>
            </p:txBody>
          </p:sp>
          <p:sp>
            <p:nvSpPr>
              <p:cNvPr id="14" name="íşľîḑé"/>
              <p:cNvSpPr/>
              <p:nvPr/>
            </p:nvSpPr>
            <p:spPr bwMode="auto">
              <a:xfrm>
                <a:off x="4224164" y="4394538"/>
                <a:ext cx="5214146" cy="1362481"/>
              </a:xfrm>
              <a:custGeom>
                <a:avLst/>
                <a:gdLst>
                  <a:gd name="T0" fmla="*/ 2650 w 2897"/>
                  <a:gd name="T1" fmla="*/ 0 h 757"/>
                  <a:gd name="T2" fmla="*/ 0 w 2897"/>
                  <a:gd name="T3" fmla="*/ 0 h 757"/>
                  <a:gd name="T4" fmla="*/ 246 w 2897"/>
                  <a:gd name="T5" fmla="*/ 388 h 757"/>
                  <a:gd name="T6" fmla="*/ 0 w 2897"/>
                  <a:gd name="T7" fmla="*/ 757 h 757"/>
                  <a:gd name="T8" fmla="*/ 2650 w 2897"/>
                  <a:gd name="T9" fmla="*/ 757 h 757"/>
                  <a:gd name="T10" fmla="*/ 2897 w 2897"/>
                  <a:gd name="T11" fmla="*/ 388 h 757"/>
                  <a:gd name="T12" fmla="*/ 2650 w 2897"/>
                  <a:gd name="T13" fmla="*/ 0 h 757"/>
                </a:gdLst>
                <a:ahLst/>
                <a:cxnLst>
                  <a:cxn ang="0">
                    <a:pos x="T0" y="T1"/>
                  </a:cxn>
                  <a:cxn ang="0">
                    <a:pos x="T2" y="T3"/>
                  </a:cxn>
                  <a:cxn ang="0">
                    <a:pos x="T4" y="T5"/>
                  </a:cxn>
                  <a:cxn ang="0">
                    <a:pos x="T6" y="T7"/>
                  </a:cxn>
                  <a:cxn ang="0">
                    <a:pos x="T8" y="T9"/>
                  </a:cxn>
                  <a:cxn ang="0">
                    <a:pos x="T10" y="T11"/>
                  </a:cxn>
                  <a:cxn ang="0">
                    <a:pos x="T12" y="T13"/>
                  </a:cxn>
                </a:cxnLst>
                <a:rect l="0" t="0" r="r" b="b"/>
                <a:pathLst>
                  <a:path w="2897" h="757">
                    <a:moveTo>
                      <a:pt x="2650" y="0"/>
                    </a:moveTo>
                    <a:lnTo>
                      <a:pt x="0" y="0"/>
                    </a:lnTo>
                    <a:lnTo>
                      <a:pt x="246" y="388"/>
                    </a:lnTo>
                    <a:lnTo>
                      <a:pt x="0" y="757"/>
                    </a:lnTo>
                    <a:lnTo>
                      <a:pt x="2650" y="757"/>
                    </a:lnTo>
                    <a:lnTo>
                      <a:pt x="2897" y="388"/>
                    </a:lnTo>
                    <a:lnTo>
                      <a:pt x="2650" y="0"/>
                    </a:lnTo>
                    <a:close/>
                  </a:path>
                </a:pathLst>
              </a:custGeom>
              <a:solidFill>
                <a:schemeClr val="bg1">
                  <a:lumMod val="95000"/>
                </a:schemeClr>
              </a:solidFill>
              <a:ln>
                <a:noFill/>
              </a:ln>
            </p:spPr>
            <p:txBody>
              <a:bodyPr vert="horz" wrap="square" lIns="91440" tIns="45720" rIns="91440" bIns="45720" numCol="1" anchor="t" anchorCtr="0" compatLnSpc="1">
                <a:normAutofit/>
              </a:bodyPr>
              <a:lstStyle/>
              <a:p>
                <a:endParaRPr lang="en-US"/>
              </a:p>
            </p:txBody>
          </p:sp>
          <p:sp>
            <p:nvSpPr>
              <p:cNvPr id="15" name="îS1ïďè"/>
              <p:cNvSpPr/>
              <p:nvPr/>
            </p:nvSpPr>
            <p:spPr bwMode="auto">
              <a:xfrm>
                <a:off x="4224164" y="4394538"/>
                <a:ext cx="5214146" cy="1362481"/>
              </a:xfrm>
              <a:custGeom>
                <a:avLst/>
                <a:gdLst>
                  <a:gd name="T0" fmla="*/ 2650 w 2897"/>
                  <a:gd name="T1" fmla="*/ 0 h 757"/>
                  <a:gd name="T2" fmla="*/ 0 w 2897"/>
                  <a:gd name="T3" fmla="*/ 0 h 757"/>
                  <a:gd name="T4" fmla="*/ 246 w 2897"/>
                  <a:gd name="T5" fmla="*/ 388 h 757"/>
                  <a:gd name="T6" fmla="*/ 0 w 2897"/>
                  <a:gd name="T7" fmla="*/ 757 h 757"/>
                  <a:gd name="T8" fmla="*/ 2650 w 2897"/>
                  <a:gd name="T9" fmla="*/ 757 h 757"/>
                  <a:gd name="T10" fmla="*/ 2897 w 2897"/>
                  <a:gd name="T11" fmla="*/ 388 h 757"/>
                  <a:gd name="T12" fmla="*/ 2650 w 2897"/>
                  <a:gd name="T13" fmla="*/ 0 h 757"/>
                </a:gdLst>
                <a:ahLst/>
                <a:cxnLst>
                  <a:cxn ang="0">
                    <a:pos x="T0" y="T1"/>
                  </a:cxn>
                  <a:cxn ang="0">
                    <a:pos x="T2" y="T3"/>
                  </a:cxn>
                  <a:cxn ang="0">
                    <a:pos x="T4" y="T5"/>
                  </a:cxn>
                  <a:cxn ang="0">
                    <a:pos x="T6" y="T7"/>
                  </a:cxn>
                  <a:cxn ang="0">
                    <a:pos x="T8" y="T9"/>
                  </a:cxn>
                  <a:cxn ang="0">
                    <a:pos x="T10" y="T11"/>
                  </a:cxn>
                  <a:cxn ang="0">
                    <a:pos x="T12" y="T13"/>
                  </a:cxn>
                </a:cxnLst>
                <a:rect l="0" t="0" r="r" b="b"/>
                <a:pathLst>
                  <a:path w="2897" h="757">
                    <a:moveTo>
                      <a:pt x="2650" y="0"/>
                    </a:moveTo>
                    <a:lnTo>
                      <a:pt x="0" y="0"/>
                    </a:lnTo>
                    <a:lnTo>
                      <a:pt x="246" y="388"/>
                    </a:lnTo>
                    <a:lnTo>
                      <a:pt x="0" y="757"/>
                    </a:lnTo>
                    <a:lnTo>
                      <a:pt x="2650" y="757"/>
                    </a:lnTo>
                    <a:lnTo>
                      <a:pt x="2897" y="388"/>
                    </a:lnTo>
                    <a:lnTo>
                      <a:pt x="26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16" name="íṧḷïďé"/>
              <p:cNvSpPr txBox="1"/>
              <p:nvPr/>
            </p:nvSpPr>
            <p:spPr>
              <a:xfrm>
                <a:off x="4834460" y="2103120"/>
                <a:ext cx="411444" cy="489992"/>
              </a:xfrm>
              <a:prstGeom prst="rect">
                <a:avLst/>
              </a:prstGeom>
              <a:noFill/>
              <a:ln w="117475">
                <a:noFill/>
              </a:ln>
            </p:spPr>
            <p:txBody>
              <a:bodyPr wrap="square" lIns="91440" tIns="45720" rIns="91440" bIns="45720" rtlCol="0">
                <a:prstTxWarp prst="textPlain">
                  <a:avLst/>
                </a:prstTxWarp>
                <a:normAutofit fontScale="92500"/>
              </a:bodyPr>
              <a:lstStyle/>
              <a:p>
                <a:r>
                  <a:rPr lang="en-US" altLang="zh-CN" spc="100" dirty="0">
                    <a:solidFill>
                      <a:schemeClr val="tx1">
                        <a:lumMod val="50000"/>
                        <a:lumOff val="50000"/>
                      </a:schemeClr>
                    </a:solidFill>
                    <a:latin typeface="Impact" panose="020B0806030902050204" pitchFamily="34" charset="0"/>
                  </a:rPr>
                  <a:t>01</a:t>
                </a:r>
                <a:endParaRPr lang="zh-CN" altLang="en-US" spc="100" dirty="0">
                  <a:solidFill>
                    <a:schemeClr val="tx1">
                      <a:lumMod val="50000"/>
                      <a:lumOff val="50000"/>
                    </a:schemeClr>
                  </a:solidFill>
                  <a:latin typeface="Impact" panose="020B0806030902050204" pitchFamily="34" charset="0"/>
                </a:endParaRPr>
              </a:p>
            </p:txBody>
          </p:sp>
          <p:sp>
            <p:nvSpPr>
              <p:cNvPr id="17" name="ïṥḷîḓé"/>
              <p:cNvSpPr txBox="1"/>
              <p:nvPr/>
            </p:nvSpPr>
            <p:spPr>
              <a:xfrm>
                <a:off x="6950109" y="3471833"/>
                <a:ext cx="411444" cy="489992"/>
              </a:xfrm>
              <a:prstGeom prst="rect">
                <a:avLst/>
              </a:prstGeom>
              <a:noFill/>
              <a:ln w="117475">
                <a:noFill/>
              </a:ln>
            </p:spPr>
            <p:txBody>
              <a:bodyPr wrap="square" lIns="91440" tIns="45720" rIns="91440" bIns="45720" numCol="1" rtlCol="0">
                <a:prstTxWarp prst="textPlain">
                  <a:avLst/>
                </a:prstTxWarp>
                <a:normAutofit fontScale="92500"/>
              </a:bodyPr>
              <a:lstStyle>
                <a:defPPr>
                  <a:defRPr lang="zh-CN"/>
                </a:defPPr>
                <a:lvl1pPr>
                  <a:defRPr sz="1600" spc="100">
                    <a:solidFill>
                      <a:schemeClr val="tx1">
                        <a:lumMod val="50000"/>
                        <a:lumOff val="50000"/>
                      </a:schemeClr>
                    </a:solidFill>
                    <a:latin typeface="Impact" panose="020B0806030902050204" pitchFamily="34" charset="0"/>
                  </a:defRPr>
                </a:lvl1pPr>
              </a:lstStyle>
              <a:p>
                <a:r>
                  <a:rPr lang="en-US" altLang="zh-CN" dirty="0"/>
                  <a:t>02</a:t>
                </a:r>
                <a:endParaRPr lang="zh-CN" altLang="en-US" dirty="0"/>
              </a:p>
            </p:txBody>
          </p:sp>
          <p:sp>
            <p:nvSpPr>
              <p:cNvPr id="18" name="íṣľiďe"/>
              <p:cNvSpPr txBox="1"/>
              <p:nvPr/>
            </p:nvSpPr>
            <p:spPr>
              <a:xfrm>
                <a:off x="4834460" y="4830782"/>
                <a:ext cx="494285" cy="489992"/>
              </a:xfrm>
              <a:prstGeom prst="rect">
                <a:avLst/>
              </a:prstGeom>
              <a:noFill/>
              <a:ln w="117475">
                <a:noFill/>
              </a:ln>
            </p:spPr>
            <p:txBody>
              <a:bodyPr wrap="square" lIns="91440" tIns="45720" rIns="91440" bIns="45720" numCol="1" rtlCol="0">
                <a:prstTxWarp prst="textPlain">
                  <a:avLst/>
                </a:prstTxWarp>
                <a:normAutofit/>
              </a:bodyPr>
              <a:lstStyle>
                <a:defPPr>
                  <a:defRPr lang="zh-CN"/>
                </a:defPPr>
                <a:lvl1pPr>
                  <a:defRPr spc="100">
                    <a:solidFill>
                      <a:schemeClr val="tx1">
                        <a:lumMod val="50000"/>
                        <a:lumOff val="50000"/>
                      </a:schemeClr>
                    </a:solidFill>
                    <a:latin typeface="Impact" panose="020B0806030902050204" pitchFamily="34" charset="0"/>
                  </a:defRPr>
                </a:lvl1pPr>
              </a:lstStyle>
              <a:p>
                <a:r>
                  <a:rPr lang="en-US" altLang="zh-CN" sz="1600" dirty="0"/>
                  <a:t>03</a:t>
                </a:r>
                <a:endParaRPr lang="zh-CN" altLang="en-US" sz="1600" dirty="0"/>
              </a:p>
            </p:txBody>
          </p:sp>
          <p:sp>
            <p:nvSpPr>
              <p:cNvPr id="19" name="îṥľïḓè"/>
              <p:cNvSpPr/>
              <p:nvPr/>
            </p:nvSpPr>
            <p:spPr bwMode="auto">
              <a:xfrm>
                <a:off x="3627928" y="2023832"/>
                <a:ext cx="658500" cy="674380"/>
              </a:xfrm>
              <a:custGeom>
                <a:avLst/>
                <a:gdLst>
                  <a:gd name="T0" fmla="*/ 1547 w 10400"/>
                  <a:gd name="T1" fmla="*/ 9330 h 10667"/>
                  <a:gd name="T2" fmla="*/ 3077 w 10400"/>
                  <a:gd name="T3" fmla="*/ 9013 h 10667"/>
                  <a:gd name="T4" fmla="*/ 6114 w 10400"/>
                  <a:gd name="T5" fmla="*/ 9700 h 10667"/>
                  <a:gd name="T6" fmla="*/ 6806 w 10400"/>
                  <a:gd name="T7" fmla="*/ 8539 h 10667"/>
                  <a:gd name="T8" fmla="*/ 4079 w 10400"/>
                  <a:gd name="T9" fmla="*/ 1127 h 10667"/>
                  <a:gd name="T10" fmla="*/ 5193 w 10400"/>
                  <a:gd name="T11" fmla="*/ 2254 h 10667"/>
                  <a:gd name="T12" fmla="*/ 6352 w 10400"/>
                  <a:gd name="T13" fmla="*/ 3340 h 10667"/>
                  <a:gd name="T14" fmla="*/ 6296 w 10400"/>
                  <a:gd name="T15" fmla="*/ 5841 h 10667"/>
                  <a:gd name="T16" fmla="*/ 5318 w 10400"/>
                  <a:gd name="T17" fmla="*/ 6578 h 10667"/>
                  <a:gd name="T18" fmla="*/ 4851 w 10400"/>
                  <a:gd name="T19" fmla="*/ 10126 h 10667"/>
                  <a:gd name="T20" fmla="*/ 4154 w 10400"/>
                  <a:gd name="T21" fmla="*/ 5500 h 10667"/>
                  <a:gd name="T22" fmla="*/ 993 w 10400"/>
                  <a:gd name="T23" fmla="*/ 1669 h 10667"/>
                  <a:gd name="T24" fmla="*/ 4493 w 10400"/>
                  <a:gd name="T25" fmla="*/ 2470 h 10667"/>
                  <a:gd name="T26" fmla="*/ 5203 w 10400"/>
                  <a:gd name="T27" fmla="*/ 5915 h 10667"/>
                  <a:gd name="T28" fmla="*/ 5890 w 10400"/>
                  <a:gd name="T29" fmla="*/ 2481 h 10667"/>
                  <a:gd name="T30" fmla="*/ 9353 w 10400"/>
                  <a:gd name="T31" fmla="*/ 1669 h 10667"/>
                  <a:gd name="T32" fmla="*/ 8900 w 10400"/>
                  <a:gd name="T33" fmla="*/ 5088 h 10667"/>
                  <a:gd name="T34" fmla="*/ 8763 w 10400"/>
                  <a:gd name="T35" fmla="*/ 4301 h 10667"/>
                  <a:gd name="T36" fmla="*/ 7729 w 10400"/>
                  <a:gd name="T37" fmla="*/ 3953 h 10667"/>
                  <a:gd name="T38" fmla="*/ 8505 w 10400"/>
                  <a:gd name="T39" fmla="*/ 5505 h 10667"/>
                  <a:gd name="T40" fmla="*/ 8530 w 10400"/>
                  <a:gd name="T41" fmla="*/ 6867 h 10667"/>
                  <a:gd name="T42" fmla="*/ 9012 w 10400"/>
                  <a:gd name="T43" fmla="*/ 6736 h 10667"/>
                  <a:gd name="T44" fmla="*/ 9315 w 10400"/>
                  <a:gd name="T45" fmla="*/ 6686 h 10667"/>
                  <a:gd name="T46" fmla="*/ 9046 w 10400"/>
                  <a:gd name="T47" fmla="*/ 4530 h 10667"/>
                  <a:gd name="T48" fmla="*/ 9997 w 10400"/>
                  <a:gd name="T49" fmla="*/ 3776 h 10667"/>
                  <a:gd name="T50" fmla="*/ 8844 w 10400"/>
                  <a:gd name="T51" fmla="*/ 4304 h 10667"/>
                  <a:gd name="T52" fmla="*/ 8790 w 10400"/>
                  <a:gd name="T53" fmla="*/ 3675 h 10667"/>
                  <a:gd name="T54" fmla="*/ 9514 w 10400"/>
                  <a:gd name="T55" fmla="*/ 6418 h 10667"/>
                  <a:gd name="T56" fmla="*/ 9245 w 10400"/>
                  <a:gd name="T57" fmla="*/ 6917 h 10667"/>
                  <a:gd name="T58" fmla="*/ 7957 w 10400"/>
                  <a:gd name="T59" fmla="*/ 6629 h 10667"/>
                  <a:gd name="T60" fmla="*/ 7308 w 10400"/>
                  <a:gd name="T61" fmla="*/ 6762 h 10667"/>
                  <a:gd name="T62" fmla="*/ 9494 w 10400"/>
                  <a:gd name="T63" fmla="*/ 6253 h 10667"/>
                  <a:gd name="T64" fmla="*/ 577 w 10400"/>
                  <a:gd name="T65" fmla="*/ 3770 h 10667"/>
                  <a:gd name="T66" fmla="*/ 1355 w 10400"/>
                  <a:gd name="T67" fmla="*/ 4518 h 10667"/>
                  <a:gd name="T68" fmla="*/ 1282 w 10400"/>
                  <a:gd name="T69" fmla="*/ 5462 h 10667"/>
                  <a:gd name="T70" fmla="*/ 1236 w 10400"/>
                  <a:gd name="T71" fmla="*/ 6867 h 10667"/>
                  <a:gd name="T72" fmla="*/ 1718 w 10400"/>
                  <a:gd name="T73" fmla="*/ 6728 h 10667"/>
                  <a:gd name="T74" fmla="*/ 2022 w 10400"/>
                  <a:gd name="T75" fmla="*/ 6694 h 10667"/>
                  <a:gd name="T76" fmla="*/ 1843 w 10400"/>
                  <a:gd name="T77" fmla="*/ 4519 h 10667"/>
                  <a:gd name="T78" fmla="*/ 2505 w 10400"/>
                  <a:gd name="T79" fmla="*/ 3770 h 10667"/>
                  <a:gd name="T80" fmla="*/ 1608 w 10400"/>
                  <a:gd name="T81" fmla="*/ 5217 h 10667"/>
                  <a:gd name="T82" fmla="*/ 1557 w 10400"/>
                  <a:gd name="T83" fmla="*/ 4304 h 10667"/>
                  <a:gd name="T84" fmla="*/ 1610 w 10400"/>
                  <a:gd name="T85" fmla="*/ 3675 h 10667"/>
                  <a:gd name="T86" fmla="*/ 1898 w 10400"/>
                  <a:gd name="T87" fmla="*/ 3969 h 10667"/>
                  <a:gd name="T88" fmla="*/ 1547 w 10400"/>
                  <a:gd name="T89" fmla="*/ 7324 h 10667"/>
                  <a:gd name="T90" fmla="*/ 2189 w 10400"/>
                  <a:gd name="T91" fmla="*/ 6405 h 10667"/>
                  <a:gd name="T92" fmla="*/ 1172 w 10400"/>
                  <a:gd name="T93" fmla="*/ 6918 h 10667"/>
                  <a:gd name="T94" fmla="*/ 669 w 10400"/>
                  <a:gd name="T95" fmla="*/ 6629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00" h="10667">
                    <a:moveTo>
                      <a:pt x="8838" y="9330"/>
                    </a:moveTo>
                    <a:cubicBezTo>
                      <a:pt x="8838" y="10067"/>
                      <a:pt x="7206" y="10667"/>
                      <a:pt x="5192" y="10667"/>
                    </a:cubicBezTo>
                    <a:cubicBezTo>
                      <a:pt x="3180" y="10667"/>
                      <a:pt x="1547" y="10067"/>
                      <a:pt x="1547" y="9330"/>
                    </a:cubicBezTo>
                    <a:cubicBezTo>
                      <a:pt x="1547" y="8797"/>
                      <a:pt x="2406" y="8341"/>
                      <a:pt x="3638" y="8128"/>
                    </a:cubicBezTo>
                    <a:lnTo>
                      <a:pt x="3638" y="8495"/>
                    </a:lnTo>
                    <a:cubicBezTo>
                      <a:pt x="3293" y="8632"/>
                      <a:pt x="3077" y="8813"/>
                      <a:pt x="3077" y="9013"/>
                    </a:cubicBezTo>
                    <a:cubicBezTo>
                      <a:pt x="3077" y="9437"/>
                      <a:pt x="4015" y="9781"/>
                      <a:pt x="5171" y="9781"/>
                    </a:cubicBezTo>
                    <a:cubicBezTo>
                      <a:pt x="5497" y="9781"/>
                      <a:pt x="5802" y="9751"/>
                      <a:pt x="6077" y="9703"/>
                    </a:cubicBezTo>
                    <a:cubicBezTo>
                      <a:pt x="6090" y="9702"/>
                      <a:pt x="6102" y="9702"/>
                      <a:pt x="6114" y="9700"/>
                    </a:cubicBezTo>
                    <a:cubicBezTo>
                      <a:pt x="6165" y="9694"/>
                      <a:pt x="6212" y="9682"/>
                      <a:pt x="6259" y="9666"/>
                    </a:cubicBezTo>
                    <a:cubicBezTo>
                      <a:pt x="6859" y="9531"/>
                      <a:pt x="7264" y="9290"/>
                      <a:pt x="7264" y="9013"/>
                    </a:cubicBezTo>
                    <a:cubicBezTo>
                      <a:pt x="7264" y="8834"/>
                      <a:pt x="7090" y="8669"/>
                      <a:pt x="6806" y="8539"/>
                    </a:cubicBezTo>
                    <a:lnTo>
                      <a:pt x="6806" y="8137"/>
                    </a:lnTo>
                    <a:cubicBezTo>
                      <a:pt x="8006" y="8356"/>
                      <a:pt x="8838" y="8805"/>
                      <a:pt x="8838" y="9330"/>
                    </a:cubicBezTo>
                    <a:close/>
                    <a:moveTo>
                      <a:pt x="4079" y="1127"/>
                    </a:moveTo>
                    <a:cubicBezTo>
                      <a:pt x="4079" y="504"/>
                      <a:pt x="4578" y="0"/>
                      <a:pt x="5193" y="0"/>
                    </a:cubicBezTo>
                    <a:cubicBezTo>
                      <a:pt x="5807" y="0"/>
                      <a:pt x="6305" y="504"/>
                      <a:pt x="6305" y="1127"/>
                    </a:cubicBezTo>
                    <a:cubicBezTo>
                      <a:pt x="6305" y="1750"/>
                      <a:pt x="5807" y="2254"/>
                      <a:pt x="5193" y="2254"/>
                    </a:cubicBezTo>
                    <a:cubicBezTo>
                      <a:pt x="4578" y="2254"/>
                      <a:pt x="4079" y="1750"/>
                      <a:pt x="4079" y="1127"/>
                    </a:cubicBezTo>
                    <a:close/>
                    <a:moveTo>
                      <a:pt x="9353" y="1669"/>
                    </a:moveTo>
                    <a:cubicBezTo>
                      <a:pt x="8800" y="2578"/>
                      <a:pt x="7557" y="3340"/>
                      <a:pt x="6352" y="3340"/>
                    </a:cubicBezTo>
                    <a:cubicBezTo>
                      <a:pt x="6274" y="3340"/>
                      <a:pt x="6196" y="3336"/>
                      <a:pt x="6118" y="3330"/>
                    </a:cubicBezTo>
                    <a:cubicBezTo>
                      <a:pt x="6142" y="3615"/>
                      <a:pt x="6252" y="4928"/>
                      <a:pt x="6282" y="5755"/>
                    </a:cubicBezTo>
                    <a:cubicBezTo>
                      <a:pt x="6288" y="5783"/>
                      <a:pt x="6294" y="5811"/>
                      <a:pt x="6296" y="5841"/>
                    </a:cubicBezTo>
                    <a:lnTo>
                      <a:pt x="6568" y="10087"/>
                    </a:lnTo>
                    <a:cubicBezTo>
                      <a:pt x="6586" y="10373"/>
                      <a:pt x="5564" y="10428"/>
                      <a:pt x="5546" y="10154"/>
                    </a:cubicBezTo>
                    <a:lnTo>
                      <a:pt x="5318" y="6578"/>
                    </a:lnTo>
                    <a:cubicBezTo>
                      <a:pt x="5280" y="6574"/>
                      <a:pt x="5244" y="6567"/>
                      <a:pt x="5206" y="6567"/>
                    </a:cubicBezTo>
                    <a:cubicBezTo>
                      <a:pt x="5174" y="6567"/>
                      <a:pt x="5136" y="6577"/>
                      <a:pt x="5099" y="6587"/>
                    </a:cubicBezTo>
                    <a:lnTo>
                      <a:pt x="4851" y="10126"/>
                    </a:lnTo>
                    <a:cubicBezTo>
                      <a:pt x="4832" y="10398"/>
                      <a:pt x="3810" y="10338"/>
                      <a:pt x="3830" y="10052"/>
                    </a:cubicBezTo>
                    <a:lnTo>
                      <a:pt x="4144" y="5559"/>
                    </a:lnTo>
                    <a:cubicBezTo>
                      <a:pt x="4146" y="5538"/>
                      <a:pt x="4150" y="5520"/>
                      <a:pt x="4154" y="5500"/>
                    </a:cubicBezTo>
                    <a:cubicBezTo>
                      <a:pt x="4199" y="4432"/>
                      <a:pt x="4252" y="3400"/>
                      <a:pt x="4257" y="3326"/>
                    </a:cubicBezTo>
                    <a:cubicBezTo>
                      <a:pt x="4169" y="3334"/>
                      <a:pt x="4081" y="3340"/>
                      <a:pt x="3994" y="3340"/>
                    </a:cubicBezTo>
                    <a:cubicBezTo>
                      <a:pt x="2788" y="3340"/>
                      <a:pt x="1546" y="2578"/>
                      <a:pt x="993" y="1669"/>
                    </a:cubicBezTo>
                    <a:cubicBezTo>
                      <a:pt x="879" y="1481"/>
                      <a:pt x="936" y="1235"/>
                      <a:pt x="1122" y="1120"/>
                    </a:cubicBezTo>
                    <a:cubicBezTo>
                      <a:pt x="1308" y="1003"/>
                      <a:pt x="1551" y="1062"/>
                      <a:pt x="1665" y="1250"/>
                    </a:cubicBezTo>
                    <a:cubicBezTo>
                      <a:pt x="2166" y="2073"/>
                      <a:pt x="3484" y="2756"/>
                      <a:pt x="4493" y="2470"/>
                    </a:cubicBezTo>
                    <a:cubicBezTo>
                      <a:pt x="4663" y="2411"/>
                      <a:pt x="4865" y="2374"/>
                      <a:pt x="5089" y="2365"/>
                    </a:cubicBezTo>
                    <a:lnTo>
                      <a:pt x="4729" y="5423"/>
                    </a:lnTo>
                    <a:lnTo>
                      <a:pt x="5203" y="5915"/>
                    </a:lnTo>
                    <a:lnTo>
                      <a:pt x="5617" y="5423"/>
                    </a:lnTo>
                    <a:lnTo>
                      <a:pt x="5330" y="2373"/>
                    </a:lnTo>
                    <a:cubicBezTo>
                      <a:pt x="5531" y="2387"/>
                      <a:pt x="5725" y="2423"/>
                      <a:pt x="5890" y="2481"/>
                    </a:cubicBezTo>
                    <a:cubicBezTo>
                      <a:pt x="6894" y="2741"/>
                      <a:pt x="8187" y="2063"/>
                      <a:pt x="8681" y="1250"/>
                    </a:cubicBezTo>
                    <a:cubicBezTo>
                      <a:pt x="8795" y="1062"/>
                      <a:pt x="9038" y="1003"/>
                      <a:pt x="9224" y="1119"/>
                    </a:cubicBezTo>
                    <a:cubicBezTo>
                      <a:pt x="9410" y="1235"/>
                      <a:pt x="9468" y="1481"/>
                      <a:pt x="9353" y="1669"/>
                    </a:cubicBezTo>
                    <a:close/>
                    <a:moveTo>
                      <a:pt x="8844" y="4304"/>
                    </a:moveTo>
                    <a:cubicBezTo>
                      <a:pt x="8839" y="4303"/>
                      <a:pt x="8833" y="4303"/>
                      <a:pt x="8827" y="4302"/>
                    </a:cubicBezTo>
                    <a:lnTo>
                      <a:pt x="8900" y="5088"/>
                    </a:lnTo>
                    <a:lnTo>
                      <a:pt x="8793" y="5217"/>
                    </a:lnTo>
                    <a:lnTo>
                      <a:pt x="8671" y="5088"/>
                    </a:lnTo>
                    <a:lnTo>
                      <a:pt x="8763" y="4301"/>
                    </a:lnTo>
                    <a:cubicBezTo>
                      <a:pt x="8543" y="4286"/>
                      <a:pt x="8343" y="4195"/>
                      <a:pt x="7895" y="3770"/>
                    </a:cubicBezTo>
                    <a:cubicBezTo>
                      <a:pt x="7846" y="3723"/>
                      <a:pt x="7769" y="3725"/>
                      <a:pt x="7722" y="3776"/>
                    </a:cubicBezTo>
                    <a:cubicBezTo>
                      <a:pt x="7676" y="3826"/>
                      <a:pt x="7679" y="3906"/>
                      <a:pt x="7729" y="3953"/>
                    </a:cubicBezTo>
                    <a:cubicBezTo>
                      <a:pt x="8086" y="4293"/>
                      <a:pt x="8319" y="4456"/>
                      <a:pt x="8558" y="4519"/>
                    </a:cubicBezTo>
                    <a:cubicBezTo>
                      <a:pt x="8558" y="4523"/>
                      <a:pt x="8556" y="4527"/>
                      <a:pt x="8556" y="4530"/>
                    </a:cubicBezTo>
                    <a:lnTo>
                      <a:pt x="8505" y="5505"/>
                    </a:lnTo>
                    <a:lnTo>
                      <a:pt x="8378" y="6694"/>
                    </a:lnTo>
                    <a:cubicBezTo>
                      <a:pt x="8369" y="6780"/>
                      <a:pt x="8430" y="6857"/>
                      <a:pt x="8514" y="6867"/>
                    </a:cubicBezTo>
                    <a:cubicBezTo>
                      <a:pt x="8520" y="6867"/>
                      <a:pt x="8525" y="6867"/>
                      <a:pt x="8530" y="6867"/>
                    </a:cubicBezTo>
                    <a:cubicBezTo>
                      <a:pt x="8608" y="6867"/>
                      <a:pt x="8674" y="6808"/>
                      <a:pt x="8683" y="6728"/>
                    </a:cubicBezTo>
                    <a:lnTo>
                      <a:pt x="8815" y="5498"/>
                    </a:lnTo>
                    <a:lnTo>
                      <a:pt x="9012" y="6736"/>
                    </a:lnTo>
                    <a:cubicBezTo>
                      <a:pt x="9025" y="6813"/>
                      <a:pt x="9090" y="6868"/>
                      <a:pt x="9164" y="6868"/>
                    </a:cubicBezTo>
                    <a:cubicBezTo>
                      <a:pt x="9172" y="6868"/>
                      <a:pt x="9180" y="6867"/>
                      <a:pt x="9188" y="6866"/>
                    </a:cubicBezTo>
                    <a:cubicBezTo>
                      <a:pt x="9272" y="6852"/>
                      <a:pt x="9328" y="6771"/>
                      <a:pt x="9315" y="6686"/>
                    </a:cubicBezTo>
                    <a:lnTo>
                      <a:pt x="9119" y="5462"/>
                    </a:lnTo>
                    <a:cubicBezTo>
                      <a:pt x="9119" y="5461"/>
                      <a:pt x="9120" y="5460"/>
                      <a:pt x="9120" y="5459"/>
                    </a:cubicBezTo>
                    <a:lnTo>
                      <a:pt x="9046" y="4530"/>
                    </a:lnTo>
                    <a:cubicBezTo>
                      <a:pt x="9046" y="4526"/>
                      <a:pt x="9046" y="4522"/>
                      <a:pt x="9045" y="4518"/>
                    </a:cubicBezTo>
                    <a:cubicBezTo>
                      <a:pt x="9279" y="4456"/>
                      <a:pt x="9631" y="4296"/>
                      <a:pt x="9990" y="3953"/>
                    </a:cubicBezTo>
                    <a:cubicBezTo>
                      <a:pt x="10040" y="3906"/>
                      <a:pt x="10043" y="3826"/>
                      <a:pt x="9997" y="3776"/>
                    </a:cubicBezTo>
                    <a:cubicBezTo>
                      <a:pt x="9950" y="3725"/>
                      <a:pt x="9873" y="3723"/>
                      <a:pt x="9823" y="3770"/>
                    </a:cubicBezTo>
                    <a:cubicBezTo>
                      <a:pt x="9407" y="4166"/>
                      <a:pt x="9010" y="4290"/>
                      <a:pt x="8857" y="4300"/>
                    </a:cubicBezTo>
                    <a:cubicBezTo>
                      <a:pt x="8852" y="4300"/>
                      <a:pt x="8849" y="4303"/>
                      <a:pt x="8844" y="4304"/>
                    </a:cubicBezTo>
                    <a:close/>
                    <a:moveTo>
                      <a:pt x="8790" y="4263"/>
                    </a:moveTo>
                    <a:cubicBezTo>
                      <a:pt x="8949" y="4263"/>
                      <a:pt x="9078" y="4131"/>
                      <a:pt x="9078" y="3969"/>
                    </a:cubicBezTo>
                    <a:cubicBezTo>
                      <a:pt x="9078" y="3807"/>
                      <a:pt x="8949" y="3675"/>
                      <a:pt x="8790" y="3675"/>
                    </a:cubicBezTo>
                    <a:cubicBezTo>
                      <a:pt x="8631" y="3675"/>
                      <a:pt x="8503" y="3807"/>
                      <a:pt x="8503" y="3969"/>
                    </a:cubicBezTo>
                    <a:cubicBezTo>
                      <a:pt x="8503" y="4131"/>
                      <a:pt x="8631" y="4263"/>
                      <a:pt x="8790" y="4263"/>
                    </a:cubicBezTo>
                    <a:close/>
                    <a:moveTo>
                      <a:pt x="9514" y="6418"/>
                    </a:moveTo>
                    <a:cubicBezTo>
                      <a:pt x="9649" y="6475"/>
                      <a:pt x="9732" y="6548"/>
                      <a:pt x="9732" y="6629"/>
                    </a:cubicBezTo>
                    <a:cubicBezTo>
                      <a:pt x="9732" y="6745"/>
                      <a:pt x="9561" y="6846"/>
                      <a:pt x="9306" y="6903"/>
                    </a:cubicBezTo>
                    <a:cubicBezTo>
                      <a:pt x="9287" y="6910"/>
                      <a:pt x="9267" y="6915"/>
                      <a:pt x="9245" y="6917"/>
                    </a:cubicBezTo>
                    <a:cubicBezTo>
                      <a:pt x="9240" y="6918"/>
                      <a:pt x="9235" y="6918"/>
                      <a:pt x="9229" y="6918"/>
                    </a:cubicBezTo>
                    <a:cubicBezTo>
                      <a:pt x="9112" y="6939"/>
                      <a:pt x="8983" y="6952"/>
                      <a:pt x="8845" y="6952"/>
                    </a:cubicBezTo>
                    <a:cubicBezTo>
                      <a:pt x="8355" y="6952"/>
                      <a:pt x="7957" y="6807"/>
                      <a:pt x="7957" y="6629"/>
                    </a:cubicBezTo>
                    <a:cubicBezTo>
                      <a:pt x="7957" y="6542"/>
                      <a:pt x="8055" y="6463"/>
                      <a:pt x="8211" y="6405"/>
                    </a:cubicBezTo>
                    <a:lnTo>
                      <a:pt x="8222" y="6252"/>
                    </a:lnTo>
                    <a:cubicBezTo>
                      <a:pt x="7685" y="6340"/>
                      <a:pt x="7308" y="6534"/>
                      <a:pt x="7308" y="6762"/>
                    </a:cubicBezTo>
                    <a:cubicBezTo>
                      <a:pt x="7308" y="7072"/>
                      <a:pt x="8000" y="7324"/>
                      <a:pt x="8854" y="7324"/>
                    </a:cubicBezTo>
                    <a:cubicBezTo>
                      <a:pt x="9708" y="7324"/>
                      <a:pt x="10400" y="7072"/>
                      <a:pt x="10400" y="6762"/>
                    </a:cubicBezTo>
                    <a:cubicBezTo>
                      <a:pt x="10400" y="6535"/>
                      <a:pt x="10027" y="6342"/>
                      <a:pt x="9494" y="6253"/>
                    </a:cubicBezTo>
                    <a:lnTo>
                      <a:pt x="9514" y="6418"/>
                    </a:lnTo>
                    <a:close/>
                    <a:moveTo>
                      <a:pt x="1543" y="4300"/>
                    </a:moveTo>
                    <a:cubicBezTo>
                      <a:pt x="1391" y="4290"/>
                      <a:pt x="994" y="4166"/>
                      <a:pt x="577" y="3770"/>
                    </a:cubicBezTo>
                    <a:cubicBezTo>
                      <a:pt x="528" y="3723"/>
                      <a:pt x="450" y="3725"/>
                      <a:pt x="404" y="3776"/>
                    </a:cubicBezTo>
                    <a:cubicBezTo>
                      <a:pt x="358" y="3826"/>
                      <a:pt x="361" y="3906"/>
                      <a:pt x="411" y="3953"/>
                    </a:cubicBezTo>
                    <a:cubicBezTo>
                      <a:pt x="770" y="4296"/>
                      <a:pt x="1122" y="4456"/>
                      <a:pt x="1355" y="4518"/>
                    </a:cubicBezTo>
                    <a:cubicBezTo>
                      <a:pt x="1355" y="4522"/>
                      <a:pt x="1355" y="4526"/>
                      <a:pt x="1355" y="4530"/>
                    </a:cubicBezTo>
                    <a:lnTo>
                      <a:pt x="1281" y="5459"/>
                    </a:lnTo>
                    <a:cubicBezTo>
                      <a:pt x="1281" y="5460"/>
                      <a:pt x="1282" y="5461"/>
                      <a:pt x="1282" y="5462"/>
                    </a:cubicBezTo>
                    <a:lnTo>
                      <a:pt x="1086" y="6686"/>
                    </a:lnTo>
                    <a:cubicBezTo>
                      <a:pt x="1072" y="6771"/>
                      <a:pt x="1129" y="6852"/>
                      <a:pt x="1212" y="6866"/>
                    </a:cubicBezTo>
                    <a:cubicBezTo>
                      <a:pt x="1221" y="6867"/>
                      <a:pt x="1229" y="6867"/>
                      <a:pt x="1236" y="6867"/>
                    </a:cubicBezTo>
                    <a:cubicBezTo>
                      <a:pt x="1311" y="6867"/>
                      <a:pt x="1376" y="6813"/>
                      <a:pt x="1388" y="6736"/>
                    </a:cubicBezTo>
                    <a:lnTo>
                      <a:pt x="1586" y="5498"/>
                    </a:lnTo>
                    <a:lnTo>
                      <a:pt x="1718" y="6728"/>
                    </a:lnTo>
                    <a:cubicBezTo>
                      <a:pt x="1726" y="6808"/>
                      <a:pt x="1792" y="6867"/>
                      <a:pt x="1870" y="6867"/>
                    </a:cubicBezTo>
                    <a:cubicBezTo>
                      <a:pt x="1875" y="6867"/>
                      <a:pt x="1881" y="6867"/>
                      <a:pt x="1887" y="6867"/>
                    </a:cubicBezTo>
                    <a:cubicBezTo>
                      <a:pt x="1971" y="6857"/>
                      <a:pt x="2032" y="6780"/>
                      <a:pt x="2022" y="6694"/>
                    </a:cubicBezTo>
                    <a:lnTo>
                      <a:pt x="1895" y="5505"/>
                    </a:lnTo>
                    <a:lnTo>
                      <a:pt x="1845" y="4530"/>
                    </a:lnTo>
                    <a:cubicBezTo>
                      <a:pt x="1845" y="4527"/>
                      <a:pt x="1843" y="4523"/>
                      <a:pt x="1843" y="4519"/>
                    </a:cubicBezTo>
                    <a:cubicBezTo>
                      <a:pt x="2082" y="4456"/>
                      <a:pt x="2314" y="4293"/>
                      <a:pt x="2672" y="3953"/>
                    </a:cubicBezTo>
                    <a:cubicBezTo>
                      <a:pt x="2722" y="3906"/>
                      <a:pt x="2725" y="3826"/>
                      <a:pt x="2678" y="3776"/>
                    </a:cubicBezTo>
                    <a:cubicBezTo>
                      <a:pt x="2632" y="3725"/>
                      <a:pt x="2555" y="3722"/>
                      <a:pt x="2505" y="3770"/>
                    </a:cubicBezTo>
                    <a:cubicBezTo>
                      <a:pt x="2058" y="4195"/>
                      <a:pt x="1857" y="4286"/>
                      <a:pt x="1637" y="4301"/>
                    </a:cubicBezTo>
                    <a:lnTo>
                      <a:pt x="1730" y="5088"/>
                    </a:lnTo>
                    <a:lnTo>
                      <a:pt x="1608" y="5217"/>
                    </a:lnTo>
                    <a:lnTo>
                      <a:pt x="1501" y="5088"/>
                    </a:lnTo>
                    <a:lnTo>
                      <a:pt x="1574" y="4302"/>
                    </a:lnTo>
                    <a:cubicBezTo>
                      <a:pt x="1568" y="4303"/>
                      <a:pt x="1562" y="4303"/>
                      <a:pt x="1557" y="4304"/>
                    </a:cubicBezTo>
                    <a:cubicBezTo>
                      <a:pt x="1552" y="4303"/>
                      <a:pt x="1548" y="4300"/>
                      <a:pt x="1543" y="4300"/>
                    </a:cubicBezTo>
                    <a:close/>
                    <a:moveTo>
                      <a:pt x="1898" y="3969"/>
                    </a:moveTo>
                    <a:cubicBezTo>
                      <a:pt x="1898" y="3807"/>
                      <a:pt x="1769" y="3675"/>
                      <a:pt x="1610" y="3675"/>
                    </a:cubicBezTo>
                    <a:cubicBezTo>
                      <a:pt x="1452" y="3675"/>
                      <a:pt x="1323" y="3807"/>
                      <a:pt x="1323" y="3969"/>
                    </a:cubicBezTo>
                    <a:cubicBezTo>
                      <a:pt x="1323" y="4131"/>
                      <a:pt x="1452" y="4263"/>
                      <a:pt x="1610" y="4263"/>
                    </a:cubicBezTo>
                    <a:cubicBezTo>
                      <a:pt x="1769" y="4263"/>
                      <a:pt x="1898" y="4131"/>
                      <a:pt x="1898" y="3969"/>
                    </a:cubicBezTo>
                    <a:close/>
                    <a:moveTo>
                      <a:pt x="906" y="6253"/>
                    </a:moveTo>
                    <a:cubicBezTo>
                      <a:pt x="373" y="6342"/>
                      <a:pt x="0" y="6535"/>
                      <a:pt x="0" y="6762"/>
                    </a:cubicBezTo>
                    <a:cubicBezTo>
                      <a:pt x="0" y="7072"/>
                      <a:pt x="693" y="7324"/>
                      <a:pt x="1547" y="7324"/>
                    </a:cubicBezTo>
                    <a:cubicBezTo>
                      <a:pt x="2401" y="7324"/>
                      <a:pt x="3093" y="7072"/>
                      <a:pt x="3093" y="6762"/>
                    </a:cubicBezTo>
                    <a:cubicBezTo>
                      <a:pt x="3093" y="6534"/>
                      <a:pt x="2716" y="6340"/>
                      <a:pt x="2178" y="6252"/>
                    </a:cubicBezTo>
                    <a:lnTo>
                      <a:pt x="2189" y="6405"/>
                    </a:lnTo>
                    <a:cubicBezTo>
                      <a:pt x="2346" y="6463"/>
                      <a:pt x="2444" y="6542"/>
                      <a:pt x="2444" y="6629"/>
                    </a:cubicBezTo>
                    <a:cubicBezTo>
                      <a:pt x="2444" y="6807"/>
                      <a:pt x="2046" y="6952"/>
                      <a:pt x="1556" y="6952"/>
                    </a:cubicBezTo>
                    <a:cubicBezTo>
                      <a:pt x="1418" y="6952"/>
                      <a:pt x="1289" y="6939"/>
                      <a:pt x="1172" y="6918"/>
                    </a:cubicBezTo>
                    <a:cubicBezTo>
                      <a:pt x="1166" y="6918"/>
                      <a:pt x="1161" y="6918"/>
                      <a:pt x="1155" y="6917"/>
                    </a:cubicBezTo>
                    <a:cubicBezTo>
                      <a:pt x="1134" y="6915"/>
                      <a:pt x="1114" y="6910"/>
                      <a:pt x="1095" y="6903"/>
                    </a:cubicBezTo>
                    <a:cubicBezTo>
                      <a:pt x="840" y="6846"/>
                      <a:pt x="669" y="6745"/>
                      <a:pt x="669" y="6629"/>
                    </a:cubicBezTo>
                    <a:cubicBezTo>
                      <a:pt x="669" y="6548"/>
                      <a:pt x="751" y="6475"/>
                      <a:pt x="887" y="6418"/>
                    </a:cubicBezTo>
                    <a:lnTo>
                      <a:pt x="906" y="6253"/>
                    </a:lnTo>
                    <a:close/>
                  </a:path>
                </a:pathLst>
              </a:custGeom>
              <a:solidFill>
                <a:srgbClr val="1B6194"/>
              </a:solidFill>
              <a:ln>
                <a:noFill/>
              </a:ln>
            </p:spPr>
            <p:txBody>
              <a:bodyPr/>
              <a:lstStyle/>
              <a:p>
                <a:endParaRPr lang="zh-CN" altLang="en-US"/>
              </a:p>
            </p:txBody>
          </p:sp>
          <p:sp>
            <p:nvSpPr>
              <p:cNvPr id="20" name="ï$ľîďè"/>
              <p:cNvSpPr/>
              <p:nvPr/>
            </p:nvSpPr>
            <p:spPr bwMode="auto">
              <a:xfrm>
                <a:off x="3627928" y="4751494"/>
                <a:ext cx="658500" cy="674380"/>
              </a:xfrm>
              <a:custGeom>
                <a:avLst/>
                <a:gdLst>
                  <a:gd name="T0" fmla="*/ 1547 w 10400"/>
                  <a:gd name="T1" fmla="*/ 9330 h 10667"/>
                  <a:gd name="T2" fmla="*/ 3077 w 10400"/>
                  <a:gd name="T3" fmla="*/ 9013 h 10667"/>
                  <a:gd name="T4" fmla="*/ 6114 w 10400"/>
                  <a:gd name="T5" fmla="*/ 9700 h 10667"/>
                  <a:gd name="T6" fmla="*/ 6806 w 10400"/>
                  <a:gd name="T7" fmla="*/ 8539 h 10667"/>
                  <a:gd name="T8" fmla="*/ 4079 w 10400"/>
                  <a:gd name="T9" fmla="*/ 1127 h 10667"/>
                  <a:gd name="T10" fmla="*/ 5193 w 10400"/>
                  <a:gd name="T11" fmla="*/ 2254 h 10667"/>
                  <a:gd name="T12" fmla="*/ 6352 w 10400"/>
                  <a:gd name="T13" fmla="*/ 3340 h 10667"/>
                  <a:gd name="T14" fmla="*/ 6296 w 10400"/>
                  <a:gd name="T15" fmla="*/ 5841 h 10667"/>
                  <a:gd name="T16" fmla="*/ 5318 w 10400"/>
                  <a:gd name="T17" fmla="*/ 6578 h 10667"/>
                  <a:gd name="T18" fmla="*/ 4851 w 10400"/>
                  <a:gd name="T19" fmla="*/ 10126 h 10667"/>
                  <a:gd name="T20" fmla="*/ 4154 w 10400"/>
                  <a:gd name="T21" fmla="*/ 5500 h 10667"/>
                  <a:gd name="T22" fmla="*/ 993 w 10400"/>
                  <a:gd name="T23" fmla="*/ 1669 h 10667"/>
                  <a:gd name="T24" fmla="*/ 4493 w 10400"/>
                  <a:gd name="T25" fmla="*/ 2470 h 10667"/>
                  <a:gd name="T26" fmla="*/ 5203 w 10400"/>
                  <a:gd name="T27" fmla="*/ 5915 h 10667"/>
                  <a:gd name="T28" fmla="*/ 5890 w 10400"/>
                  <a:gd name="T29" fmla="*/ 2481 h 10667"/>
                  <a:gd name="T30" fmla="*/ 9353 w 10400"/>
                  <a:gd name="T31" fmla="*/ 1669 h 10667"/>
                  <a:gd name="T32" fmla="*/ 8900 w 10400"/>
                  <a:gd name="T33" fmla="*/ 5088 h 10667"/>
                  <a:gd name="T34" fmla="*/ 8763 w 10400"/>
                  <a:gd name="T35" fmla="*/ 4301 h 10667"/>
                  <a:gd name="T36" fmla="*/ 7729 w 10400"/>
                  <a:gd name="T37" fmla="*/ 3953 h 10667"/>
                  <a:gd name="T38" fmla="*/ 8505 w 10400"/>
                  <a:gd name="T39" fmla="*/ 5505 h 10667"/>
                  <a:gd name="T40" fmla="*/ 8530 w 10400"/>
                  <a:gd name="T41" fmla="*/ 6867 h 10667"/>
                  <a:gd name="T42" fmla="*/ 9012 w 10400"/>
                  <a:gd name="T43" fmla="*/ 6736 h 10667"/>
                  <a:gd name="T44" fmla="*/ 9315 w 10400"/>
                  <a:gd name="T45" fmla="*/ 6686 h 10667"/>
                  <a:gd name="T46" fmla="*/ 9046 w 10400"/>
                  <a:gd name="T47" fmla="*/ 4530 h 10667"/>
                  <a:gd name="T48" fmla="*/ 9997 w 10400"/>
                  <a:gd name="T49" fmla="*/ 3776 h 10667"/>
                  <a:gd name="T50" fmla="*/ 8844 w 10400"/>
                  <a:gd name="T51" fmla="*/ 4304 h 10667"/>
                  <a:gd name="T52" fmla="*/ 8790 w 10400"/>
                  <a:gd name="T53" fmla="*/ 3675 h 10667"/>
                  <a:gd name="T54" fmla="*/ 9514 w 10400"/>
                  <a:gd name="T55" fmla="*/ 6418 h 10667"/>
                  <a:gd name="T56" fmla="*/ 9245 w 10400"/>
                  <a:gd name="T57" fmla="*/ 6917 h 10667"/>
                  <a:gd name="T58" fmla="*/ 7957 w 10400"/>
                  <a:gd name="T59" fmla="*/ 6629 h 10667"/>
                  <a:gd name="T60" fmla="*/ 7308 w 10400"/>
                  <a:gd name="T61" fmla="*/ 6762 h 10667"/>
                  <a:gd name="T62" fmla="*/ 9494 w 10400"/>
                  <a:gd name="T63" fmla="*/ 6253 h 10667"/>
                  <a:gd name="T64" fmla="*/ 577 w 10400"/>
                  <a:gd name="T65" fmla="*/ 3770 h 10667"/>
                  <a:gd name="T66" fmla="*/ 1355 w 10400"/>
                  <a:gd name="T67" fmla="*/ 4518 h 10667"/>
                  <a:gd name="T68" fmla="*/ 1282 w 10400"/>
                  <a:gd name="T69" fmla="*/ 5462 h 10667"/>
                  <a:gd name="T70" fmla="*/ 1236 w 10400"/>
                  <a:gd name="T71" fmla="*/ 6867 h 10667"/>
                  <a:gd name="T72" fmla="*/ 1718 w 10400"/>
                  <a:gd name="T73" fmla="*/ 6728 h 10667"/>
                  <a:gd name="T74" fmla="*/ 2022 w 10400"/>
                  <a:gd name="T75" fmla="*/ 6694 h 10667"/>
                  <a:gd name="T76" fmla="*/ 1843 w 10400"/>
                  <a:gd name="T77" fmla="*/ 4519 h 10667"/>
                  <a:gd name="T78" fmla="*/ 2505 w 10400"/>
                  <a:gd name="T79" fmla="*/ 3770 h 10667"/>
                  <a:gd name="T80" fmla="*/ 1608 w 10400"/>
                  <a:gd name="T81" fmla="*/ 5217 h 10667"/>
                  <a:gd name="T82" fmla="*/ 1557 w 10400"/>
                  <a:gd name="T83" fmla="*/ 4304 h 10667"/>
                  <a:gd name="T84" fmla="*/ 1610 w 10400"/>
                  <a:gd name="T85" fmla="*/ 3675 h 10667"/>
                  <a:gd name="T86" fmla="*/ 1898 w 10400"/>
                  <a:gd name="T87" fmla="*/ 3969 h 10667"/>
                  <a:gd name="T88" fmla="*/ 1547 w 10400"/>
                  <a:gd name="T89" fmla="*/ 7324 h 10667"/>
                  <a:gd name="T90" fmla="*/ 2189 w 10400"/>
                  <a:gd name="T91" fmla="*/ 6405 h 10667"/>
                  <a:gd name="T92" fmla="*/ 1172 w 10400"/>
                  <a:gd name="T93" fmla="*/ 6918 h 10667"/>
                  <a:gd name="T94" fmla="*/ 669 w 10400"/>
                  <a:gd name="T95" fmla="*/ 6629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00" h="10667">
                    <a:moveTo>
                      <a:pt x="8838" y="9330"/>
                    </a:moveTo>
                    <a:cubicBezTo>
                      <a:pt x="8838" y="10067"/>
                      <a:pt x="7206" y="10667"/>
                      <a:pt x="5192" y="10667"/>
                    </a:cubicBezTo>
                    <a:cubicBezTo>
                      <a:pt x="3180" y="10667"/>
                      <a:pt x="1547" y="10067"/>
                      <a:pt x="1547" y="9330"/>
                    </a:cubicBezTo>
                    <a:cubicBezTo>
                      <a:pt x="1547" y="8797"/>
                      <a:pt x="2406" y="8341"/>
                      <a:pt x="3638" y="8128"/>
                    </a:cubicBezTo>
                    <a:lnTo>
                      <a:pt x="3638" y="8495"/>
                    </a:lnTo>
                    <a:cubicBezTo>
                      <a:pt x="3293" y="8632"/>
                      <a:pt x="3077" y="8813"/>
                      <a:pt x="3077" y="9013"/>
                    </a:cubicBezTo>
                    <a:cubicBezTo>
                      <a:pt x="3077" y="9437"/>
                      <a:pt x="4015" y="9781"/>
                      <a:pt x="5171" y="9781"/>
                    </a:cubicBezTo>
                    <a:cubicBezTo>
                      <a:pt x="5497" y="9781"/>
                      <a:pt x="5802" y="9751"/>
                      <a:pt x="6077" y="9703"/>
                    </a:cubicBezTo>
                    <a:cubicBezTo>
                      <a:pt x="6090" y="9702"/>
                      <a:pt x="6102" y="9702"/>
                      <a:pt x="6114" y="9700"/>
                    </a:cubicBezTo>
                    <a:cubicBezTo>
                      <a:pt x="6165" y="9694"/>
                      <a:pt x="6212" y="9682"/>
                      <a:pt x="6259" y="9666"/>
                    </a:cubicBezTo>
                    <a:cubicBezTo>
                      <a:pt x="6859" y="9531"/>
                      <a:pt x="7264" y="9290"/>
                      <a:pt x="7264" y="9013"/>
                    </a:cubicBezTo>
                    <a:cubicBezTo>
                      <a:pt x="7264" y="8834"/>
                      <a:pt x="7090" y="8669"/>
                      <a:pt x="6806" y="8539"/>
                    </a:cubicBezTo>
                    <a:lnTo>
                      <a:pt x="6806" y="8137"/>
                    </a:lnTo>
                    <a:cubicBezTo>
                      <a:pt x="8006" y="8356"/>
                      <a:pt x="8838" y="8805"/>
                      <a:pt x="8838" y="9330"/>
                    </a:cubicBezTo>
                    <a:close/>
                    <a:moveTo>
                      <a:pt x="4079" y="1127"/>
                    </a:moveTo>
                    <a:cubicBezTo>
                      <a:pt x="4079" y="504"/>
                      <a:pt x="4578" y="0"/>
                      <a:pt x="5193" y="0"/>
                    </a:cubicBezTo>
                    <a:cubicBezTo>
                      <a:pt x="5807" y="0"/>
                      <a:pt x="6305" y="504"/>
                      <a:pt x="6305" y="1127"/>
                    </a:cubicBezTo>
                    <a:cubicBezTo>
                      <a:pt x="6305" y="1750"/>
                      <a:pt x="5807" y="2254"/>
                      <a:pt x="5193" y="2254"/>
                    </a:cubicBezTo>
                    <a:cubicBezTo>
                      <a:pt x="4578" y="2254"/>
                      <a:pt x="4079" y="1750"/>
                      <a:pt x="4079" y="1127"/>
                    </a:cubicBezTo>
                    <a:close/>
                    <a:moveTo>
                      <a:pt x="9353" y="1669"/>
                    </a:moveTo>
                    <a:cubicBezTo>
                      <a:pt x="8800" y="2578"/>
                      <a:pt x="7557" y="3340"/>
                      <a:pt x="6352" y="3340"/>
                    </a:cubicBezTo>
                    <a:cubicBezTo>
                      <a:pt x="6274" y="3340"/>
                      <a:pt x="6196" y="3336"/>
                      <a:pt x="6118" y="3330"/>
                    </a:cubicBezTo>
                    <a:cubicBezTo>
                      <a:pt x="6142" y="3615"/>
                      <a:pt x="6252" y="4928"/>
                      <a:pt x="6282" y="5755"/>
                    </a:cubicBezTo>
                    <a:cubicBezTo>
                      <a:pt x="6288" y="5783"/>
                      <a:pt x="6294" y="5811"/>
                      <a:pt x="6296" y="5841"/>
                    </a:cubicBezTo>
                    <a:lnTo>
                      <a:pt x="6568" y="10087"/>
                    </a:lnTo>
                    <a:cubicBezTo>
                      <a:pt x="6586" y="10373"/>
                      <a:pt x="5564" y="10428"/>
                      <a:pt x="5546" y="10154"/>
                    </a:cubicBezTo>
                    <a:lnTo>
                      <a:pt x="5318" y="6578"/>
                    </a:lnTo>
                    <a:cubicBezTo>
                      <a:pt x="5280" y="6574"/>
                      <a:pt x="5244" y="6567"/>
                      <a:pt x="5206" y="6567"/>
                    </a:cubicBezTo>
                    <a:cubicBezTo>
                      <a:pt x="5174" y="6567"/>
                      <a:pt x="5136" y="6577"/>
                      <a:pt x="5099" y="6587"/>
                    </a:cubicBezTo>
                    <a:lnTo>
                      <a:pt x="4851" y="10126"/>
                    </a:lnTo>
                    <a:cubicBezTo>
                      <a:pt x="4832" y="10398"/>
                      <a:pt x="3810" y="10338"/>
                      <a:pt x="3830" y="10052"/>
                    </a:cubicBezTo>
                    <a:lnTo>
                      <a:pt x="4144" y="5559"/>
                    </a:lnTo>
                    <a:cubicBezTo>
                      <a:pt x="4146" y="5538"/>
                      <a:pt x="4150" y="5520"/>
                      <a:pt x="4154" y="5500"/>
                    </a:cubicBezTo>
                    <a:cubicBezTo>
                      <a:pt x="4199" y="4432"/>
                      <a:pt x="4252" y="3400"/>
                      <a:pt x="4257" y="3326"/>
                    </a:cubicBezTo>
                    <a:cubicBezTo>
                      <a:pt x="4169" y="3334"/>
                      <a:pt x="4081" y="3340"/>
                      <a:pt x="3994" y="3340"/>
                    </a:cubicBezTo>
                    <a:cubicBezTo>
                      <a:pt x="2788" y="3340"/>
                      <a:pt x="1546" y="2578"/>
                      <a:pt x="993" y="1669"/>
                    </a:cubicBezTo>
                    <a:cubicBezTo>
                      <a:pt x="879" y="1481"/>
                      <a:pt x="936" y="1235"/>
                      <a:pt x="1122" y="1120"/>
                    </a:cubicBezTo>
                    <a:cubicBezTo>
                      <a:pt x="1308" y="1003"/>
                      <a:pt x="1551" y="1062"/>
                      <a:pt x="1665" y="1250"/>
                    </a:cubicBezTo>
                    <a:cubicBezTo>
                      <a:pt x="2166" y="2073"/>
                      <a:pt x="3484" y="2756"/>
                      <a:pt x="4493" y="2470"/>
                    </a:cubicBezTo>
                    <a:cubicBezTo>
                      <a:pt x="4663" y="2411"/>
                      <a:pt x="4865" y="2374"/>
                      <a:pt x="5089" y="2365"/>
                    </a:cubicBezTo>
                    <a:lnTo>
                      <a:pt x="4729" y="5423"/>
                    </a:lnTo>
                    <a:lnTo>
                      <a:pt x="5203" y="5915"/>
                    </a:lnTo>
                    <a:lnTo>
                      <a:pt x="5617" y="5423"/>
                    </a:lnTo>
                    <a:lnTo>
                      <a:pt x="5330" y="2373"/>
                    </a:lnTo>
                    <a:cubicBezTo>
                      <a:pt x="5531" y="2387"/>
                      <a:pt x="5725" y="2423"/>
                      <a:pt x="5890" y="2481"/>
                    </a:cubicBezTo>
                    <a:cubicBezTo>
                      <a:pt x="6894" y="2741"/>
                      <a:pt x="8187" y="2063"/>
                      <a:pt x="8681" y="1250"/>
                    </a:cubicBezTo>
                    <a:cubicBezTo>
                      <a:pt x="8795" y="1062"/>
                      <a:pt x="9038" y="1003"/>
                      <a:pt x="9224" y="1119"/>
                    </a:cubicBezTo>
                    <a:cubicBezTo>
                      <a:pt x="9410" y="1235"/>
                      <a:pt x="9468" y="1481"/>
                      <a:pt x="9353" y="1669"/>
                    </a:cubicBezTo>
                    <a:close/>
                    <a:moveTo>
                      <a:pt x="8844" y="4304"/>
                    </a:moveTo>
                    <a:cubicBezTo>
                      <a:pt x="8839" y="4303"/>
                      <a:pt x="8833" y="4303"/>
                      <a:pt x="8827" y="4302"/>
                    </a:cubicBezTo>
                    <a:lnTo>
                      <a:pt x="8900" y="5088"/>
                    </a:lnTo>
                    <a:lnTo>
                      <a:pt x="8793" y="5217"/>
                    </a:lnTo>
                    <a:lnTo>
                      <a:pt x="8671" y="5088"/>
                    </a:lnTo>
                    <a:lnTo>
                      <a:pt x="8763" y="4301"/>
                    </a:lnTo>
                    <a:cubicBezTo>
                      <a:pt x="8543" y="4286"/>
                      <a:pt x="8343" y="4195"/>
                      <a:pt x="7895" y="3770"/>
                    </a:cubicBezTo>
                    <a:cubicBezTo>
                      <a:pt x="7846" y="3723"/>
                      <a:pt x="7769" y="3725"/>
                      <a:pt x="7722" y="3776"/>
                    </a:cubicBezTo>
                    <a:cubicBezTo>
                      <a:pt x="7676" y="3826"/>
                      <a:pt x="7679" y="3906"/>
                      <a:pt x="7729" y="3953"/>
                    </a:cubicBezTo>
                    <a:cubicBezTo>
                      <a:pt x="8086" y="4293"/>
                      <a:pt x="8319" y="4456"/>
                      <a:pt x="8558" y="4519"/>
                    </a:cubicBezTo>
                    <a:cubicBezTo>
                      <a:pt x="8558" y="4523"/>
                      <a:pt x="8556" y="4527"/>
                      <a:pt x="8556" y="4530"/>
                    </a:cubicBezTo>
                    <a:lnTo>
                      <a:pt x="8505" y="5505"/>
                    </a:lnTo>
                    <a:lnTo>
                      <a:pt x="8378" y="6694"/>
                    </a:lnTo>
                    <a:cubicBezTo>
                      <a:pt x="8369" y="6780"/>
                      <a:pt x="8430" y="6857"/>
                      <a:pt x="8514" y="6867"/>
                    </a:cubicBezTo>
                    <a:cubicBezTo>
                      <a:pt x="8520" y="6867"/>
                      <a:pt x="8525" y="6867"/>
                      <a:pt x="8530" y="6867"/>
                    </a:cubicBezTo>
                    <a:cubicBezTo>
                      <a:pt x="8608" y="6867"/>
                      <a:pt x="8674" y="6808"/>
                      <a:pt x="8683" y="6728"/>
                    </a:cubicBezTo>
                    <a:lnTo>
                      <a:pt x="8815" y="5498"/>
                    </a:lnTo>
                    <a:lnTo>
                      <a:pt x="9012" y="6736"/>
                    </a:lnTo>
                    <a:cubicBezTo>
                      <a:pt x="9025" y="6813"/>
                      <a:pt x="9090" y="6868"/>
                      <a:pt x="9164" y="6868"/>
                    </a:cubicBezTo>
                    <a:cubicBezTo>
                      <a:pt x="9172" y="6868"/>
                      <a:pt x="9180" y="6867"/>
                      <a:pt x="9188" y="6866"/>
                    </a:cubicBezTo>
                    <a:cubicBezTo>
                      <a:pt x="9272" y="6852"/>
                      <a:pt x="9328" y="6771"/>
                      <a:pt x="9315" y="6686"/>
                    </a:cubicBezTo>
                    <a:lnTo>
                      <a:pt x="9119" y="5462"/>
                    </a:lnTo>
                    <a:cubicBezTo>
                      <a:pt x="9119" y="5461"/>
                      <a:pt x="9120" y="5460"/>
                      <a:pt x="9120" y="5459"/>
                    </a:cubicBezTo>
                    <a:lnTo>
                      <a:pt x="9046" y="4530"/>
                    </a:lnTo>
                    <a:cubicBezTo>
                      <a:pt x="9046" y="4526"/>
                      <a:pt x="9046" y="4522"/>
                      <a:pt x="9045" y="4518"/>
                    </a:cubicBezTo>
                    <a:cubicBezTo>
                      <a:pt x="9279" y="4456"/>
                      <a:pt x="9631" y="4296"/>
                      <a:pt x="9990" y="3953"/>
                    </a:cubicBezTo>
                    <a:cubicBezTo>
                      <a:pt x="10040" y="3906"/>
                      <a:pt x="10043" y="3826"/>
                      <a:pt x="9997" y="3776"/>
                    </a:cubicBezTo>
                    <a:cubicBezTo>
                      <a:pt x="9950" y="3725"/>
                      <a:pt x="9873" y="3723"/>
                      <a:pt x="9823" y="3770"/>
                    </a:cubicBezTo>
                    <a:cubicBezTo>
                      <a:pt x="9407" y="4166"/>
                      <a:pt x="9010" y="4290"/>
                      <a:pt x="8857" y="4300"/>
                    </a:cubicBezTo>
                    <a:cubicBezTo>
                      <a:pt x="8852" y="4300"/>
                      <a:pt x="8849" y="4303"/>
                      <a:pt x="8844" y="4304"/>
                    </a:cubicBezTo>
                    <a:close/>
                    <a:moveTo>
                      <a:pt x="8790" y="4263"/>
                    </a:moveTo>
                    <a:cubicBezTo>
                      <a:pt x="8949" y="4263"/>
                      <a:pt x="9078" y="4131"/>
                      <a:pt x="9078" y="3969"/>
                    </a:cubicBezTo>
                    <a:cubicBezTo>
                      <a:pt x="9078" y="3807"/>
                      <a:pt x="8949" y="3675"/>
                      <a:pt x="8790" y="3675"/>
                    </a:cubicBezTo>
                    <a:cubicBezTo>
                      <a:pt x="8631" y="3675"/>
                      <a:pt x="8503" y="3807"/>
                      <a:pt x="8503" y="3969"/>
                    </a:cubicBezTo>
                    <a:cubicBezTo>
                      <a:pt x="8503" y="4131"/>
                      <a:pt x="8631" y="4263"/>
                      <a:pt x="8790" y="4263"/>
                    </a:cubicBezTo>
                    <a:close/>
                    <a:moveTo>
                      <a:pt x="9514" y="6418"/>
                    </a:moveTo>
                    <a:cubicBezTo>
                      <a:pt x="9649" y="6475"/>
                      <a:pt x="9732" y="6548"/>
                      <a:pt x="9732" y="6629"/>
                    </a:cubicBezTo>
                    <a:cubicBezTo>
                      <a:pt x="9732" y="6745"/>
                      <a:pt x="9561" y="6846"/>
                      <a:pt x="9306" y="6903"/>
                    </a:cubicBezTo>
                    <a:cubicBezTo>
                      <a:pt x="9287" y="6910"/>
                      <a:pt x="9267" y="6915"/>
                      <a:pt x="9245" y="6917"/>
                    </a:cubicBezTo>
                    <a:cubicBezTo>
                      <a:pt x="9240" y="6918"/>
                      <a:pt x="9235" y="6918"/>
                      <a:pt x="9229" y="6918"/>
                    </a:cubicBezTo>
                    <a:cubicBezTo>
                      <a:pt x="9112" y="6939"/>
                      <a:pt x="8983" y="6952"/>
                      <a:pt x="8845" y="6952"/>
                    </a:cubicBezTo>
                    <a:cubicBezTo>
                      <a:pt x="8355" y="6952"/>
                      <a:pt x="7957" y="6807"/>
                      <a:pt x="7957" y="6629"/>
                    </a:cubicBezTo>
                    <a:cubicBezTo>
                      <a:pt x="7957" y="6542"/>
                      <a:pt x="8055" y="6463"/>
                      <a:pt x="8211" y="6405"/>
                    </a:cubicBezTo>
                    <a:lnTo>
                      <a:pt x="8222" y="6252"/>
                    </a:lnTo>
                    <a:cubicBezTo>
                      <a:pt x="7685" y="6340"/>
                      <a:pt x="7308" y="6534"/>
                      <a:pt x="7308" y="6762"/>
                    </a:cubicBezTo>
                    <a:cubicBezTo>
                      <a:pt x="7308" y="7072"/>
                      <a:pt x="8000" y="7324"/>
                      <a:pt x="8854" y="7324"/>
                    </a:cubicBezTo>
                    <a:cubicBezTo>
                      <a:pt x="9708" y="7324"/>
                      <a:pt x="10400" y="7072"/>
                      <a:pt x="10400" y="6762"/>
                    </a:cubicBezTo>
                    <a:cubicBezTo>
                      <a:pt x="10400" y="6535"/>
                      <a:pt x="10027" y="6342"/>
                      <a:pt x="9494" y="6253"/>
                    </a:cubicBezTo>
                    <a:lnTo>
                      <a:pt x="9514" y="6418"/>
                    </a:lnTo>
                    <a:close/>
                    <a:moveTo>
                      <a:pt x="1543" y="4300"/>
                    </a:moveTo>
                    <a:cubicBezTo>
                      <a:pt x="1391" y="4290"/>
                      <a:pt x="994" y="4166"/>
                      <a:pt x="577" y="3770"/>
                    </a:cubicBezTo>
                    <a:cubicBezTo>
                      <a:pt x="528" y="3723"/>
                      <a:pt x="450" y="3725"/>
                      <a:pt x="404" y="3776"/>
                    </a:cubicBezTo>
                    <a:cubicBezTo>
                      <a:pt x="358" y="3826"/>
                      <a:pt x="361" y="3906"/>
                      <a:pt x="411" y="3953"/>
                    </a:cubicBezTo>
                    <a:cubicBezTo>
                      <a:pt x="770" y="4296"/>
                      <a:pt x="1122" y="4456"/>
                      <a:pt x="1355" y="4518"/>
                    </a:cubicBezTo>
                    <a:cubicBezTo>
                      <a:pt x="1355" y="4522"/>
                      <a:pt x="1355" y="4526"/>
                      <a:pt x="1355" y="4530"/>
                    </a:cubicBezTo>
                    <a:lnTo>
                      <a:pt x="1281" y="5459"/>
                    </a:lnTo>
                    <a:cubicBezTo>
                      <a:pt x="1281" y="5460"/>
                      <a:pt x="1282" y="5461"/>
                      <a:pt x="1282" y="5462"/>
                    </a:cubicBezTo>
                    <a:lnTo>
                      <a:pt x="1086" y="6686"/>
                    </a:lnTo>
                    <a:cubicBezTo>
                      <a:pt x="1072" y="6771"/>
                      <a:pt x="1129" y="6852"/>
                      <a:pt x="1212" y="6866"/>
                    </a:cubicBezTo>
                    <a:cubicBezTo>
                      <a:pt x="1221" y="6867"/>
                      <a:pt x="1229" y="6867"/>
                      <a:pt x="1236" y="6867"/>
                    </a:cubicBezTo>
                    <a:cubicBezTo>
                      <a:pt x="1311" y="6867"/>
                      <a:pt x="1376" y="6813"/>
                      <a:pt x="1388" y="6736"/>
                    </a:cubicBezTo>
                    <a:lnTo>
                      <a:pt x="1586" y="5498"/>
                    </a:lnTo>
                    <a:lnTo>
                      <a:pt x="1718" y="6728"/>
                    </a:lnTo>
                    <a:cubicBezTo>
                      <a:pt x="1726" y="6808"/>
                      <a:pt x="1792" y="6867"/>
                      <a:pt x="1870" y="6867"/>
                    </a:cubicBezTo>
                    <a:cubicBezTo>
                      <a:pt x="1875" y="6867"/>
                      <a:pt x="1881" y="6867"/>
                      <a:pt x="1887" y="6867"/>
                    </a:cubicBezTo>
                    <a:cubicBezTo>
                      <a:pt x="1971" y="6857"/>
                      <a:pt x="2032" y="6780"/>
                      <a:pt x="2022" y="6694"/>
                    </a:cubicBezTo>
                    <a:lnTo>
                      <a:pt x="1895" y="5505"/>
                    </a:lnTo>
                    <a:lnTo>
                      <a:pt x="1845" y="4530"/>
                    </a:lnTo>
                    <a:cubicBezTo>
                      <a:pt x="1845" y="4527"/>
                      <a:pt x="1843" y="4523"/>
                      <a:pt x="1843" y="4519"/>
                    </a:cubicBezTo>
                    <a:cubicBezTo>
                      <a:pt x="2082" y="4456"/>
                      <a:pt x="2314" y="4293"/>
                      <a:pt x="2672" y="3953"/>
                    </a:cubicBezTo>
                    <a:cubicBezTo>
                      <a:pt x="2722" y="3906"/>
                      <a:pt x="2725" y="3826"/>
                      <a:pt x="2678" y="3776"/>
                    </a:cubicBezTo>
                    <a:cubicBezTo>
                      <a:pt x="2632" y="3725"/>
                      <a:pt x="2555" y="3722"/>
                      <a:pt x="2505" y="3770"/>
                    </a:cubicBezTo>
                    <a:cubicBezTo>
                      <a:pt x="2058" y="4195"/>
                      <a:pt x="1857" y="4286"/>
                      <a:pt x="1637" y="4301"/>
                    </a:cubicBezTo>
                    <a:lnTo>
                      <a:pt x="1730" y="5088"/>
                    </a:lnTo>
                    <a:lnTo>
                      <a:pt x="1608" y="5217"/>
                    </a:lnTo>
                    <a:lnTo>
                      <a:pt x="1501" y="5088"/>
                    </a:lnTo>
                    <a:lnTo>
                      <a:pt x="1574" y="4302"/>
                    </a:lnTo>
                    <a:cubicBezTo>
                      <a:pt x="1568" y="4303"/>
                      <a:pt x="1562" y="4303"/>
                      <a:pt x="1557" y="4304"/>
                    </a:cubicBezTo>
                    <a:cubicBezTo>
                      <a:pt x="1552" y="4303"/>
                      <a:pt x="1548" y="4300"/>
                      <a:pt x="1543" y="4300"/>
                    </a:cubicBezTo>
                    <a:close/>
                    <a:moveTo>
                      <a:pt x="1898" y="3969"/>
                    </a:moveTo>
                    <a:cubicBezTo>
                      <a:pt x="1898" y="3807"/>
                      <a:pt x="1769" y="3675"/>
                      <a:pt x="1610" y="3675"/>
                    </a:cubicBezTo>
                    <a:cubicBezTo>
                      <a:pt x="1452" y="3675"/>
                      <a:pt x="1323" y="3807"/>
                      <a:pt x="1323" y="3969"/>
                    </a:cubicBezTo>
                    <a:cubicBezTo>
                      <a:pt x="1323" y="4131"/>
                      <a:pt x="1452" y="4263"/>
                      <a:pt x="1610" y="4263"/>
                    </a:cubicBezTo>
                    <a:cubicBezTo>
                      <a:pt x="1769" y="4263"/>
                      <a:pt x="1898" y="4131"/>
                      <a:pt x="1898" y="3969"/>
                    </a:cubicBezTo>
                    <a:close/>
                    <a:moveTo>
                      <a:pt x="906" y="6253"/>
                    </a:moveTo>
                    <a:cubicBezTo>
                      <a:pt x="373" y="6342"/>
                      <a:pt x="0" y="6535"/>
                      <a:pt x="0" y="6762"/>
                    </a:cubicBezTo>
                    <a:cubicBezTo>
                      <a:pt x="0" y="7072"/>
                      <a:pt x="693" y="7324"/>
                      <a:pt x="1547" y="7324"/>
                    </a:cubicBezTo>
                    <a:cubicBezTo>
                      <a:pt x="2401" y="7324"/>
                      <a:pt x="3093" y="7072"/>
                      <a:pt x="3093" y="6762"/>
                    </a:cubicBezTo>
                    <a:cubicBezTo>
                      <a:pt x="3093" y="6534"/>
                      <a:pt x="2716" y="6340"/>
                      <a:pt x="2178" y="6252"/>
                    </a:cubicBezTo>
                    <a:lnTo>
                      <a:pt x="2189" y="6405"/>
                    </a:lnTo>
                    <a:cubicBezTo>
                      <a:pt x="2346" y="6463"/>
                      <a:pt x="2444" y="6542"/>
                      <a:pt x="2444" y="6629"/>
                    </a:cubicBezTo>
                    <a:cubicBezTo>
                      <a:pt x="2444" y="6807"/>
                      <a:pt x="2046" y="6952"/>
                      <a:pt x="1556" y="6952"/>
                    </a:cubicBezTo>
                    <a:cubicBezTo>
                      <a:pt x="1418" y="6952"/>
                      <a:pt x="1289" y="6939"/>
                      <a:pt x="1172" y="6918"/>
                    </a:cubicBezTo>
                    <a:cubicBezTo>
                      <a:pt x="1166" y="6918"/>
                      <a:pt x="1161" y="6918"/>
                      <a:pt x="1155" y="6917"/>
                    </a:cubicBezTo>
                    <a:cubicBezTo>
                      <a:pt x="1134" y="6915"/>
                      <a:pt x="1114" y="6910"/>
                      <a:pt x="1095" y="6903"/>
                    </a:cubicBezTo>
                    <a:cubicBezTo>
                      <a:pt x="840" y="6846"/>
                      <a:pt x="669" y="6745"/>
                      <a:pt x="669" y="6629"/>
                    </a:cubicBezTo>
                    <a:cubicBezTo>
                      <a:pt x="669" y="6548"/>
                      <a:pt x="751" y="6475"/>
                      <a:pt x="887" y="6418"/>
                    </a:cubicBezTo>
                    <a:lnTo>
                      <a:pt x="906" y="6253"/>
                    </a:lnTo>
                    <a:close/>
                  </a:path>
                </a:pathLst>
              </a:custGeom>
              <a:solidFill>
                <a:srgbClr val="1B6194"/>
              </a:solidFill>
              <a:ln>
                <a:noFill/>
              </a:ln>
            </p:spPr>
            <p:txBody>
              <a:bodyPr/>
              <a:lstStyle/>
              <a:p>
                <a:endParaRPr lang="zh-CN" altLang="en-US"/>
              </a:p>
            </p:txBody>
          </p:sp>
          <p:sp>
            <p:nvSpPr>
              <p:cNvPr id="21" name="ïšlíḋé"/>
              <p:cNvSpPr/>
              <p:nvPr/>
            </p:nvSpPr>
            <p:spPr bwMode="auto">
              <a:xfrm>
                <a:off x="7875902" y="3370465"/>
                <a:ext cx="658500" cy="674380"/>
              </a:xfrm>
              <a:custGeom>
                <a:avLst/>
                <a:gdLst>
                  <a:gd name="T0" fmla="*/ 1547 w 10400"/>
                  <a:gd name="T1" fmla="*/ 9330 h 10667"/>
                  <a:gd name="T2" fmla="*/ 3077 w 10400"/>
                  <a:gd name="T3" fmla="*/ 9013 h 10667"/>
                  <a:gd name="T4" fmla="*/ 6114 w 10400"/>
                  <a:gd name="T5" fmla="*/ 9700 h 10667"/>
                  <a:gd name="T6" fmla="*/ 6806 w 10400"/>
                  <a:gd name="T7" fmla="*/ 8539 h 10667"/>
                  <a:gd name="T8" fmla="*/ 4079 w 10400"/>
                  <a:gd name="T9" fmla="*/ 1127 h 10667"/>
                  <a:gd name="T10" fmla="*/ 5193 w 10400"/>
                  <a:gd name="T11" fmla="*/ 2254 h 10667"/>
                  <a:gd name="T12" fmla="*/ 6352 w 10400"/>
                  <a:gd name="T13" fmla="*/ 3340 h 10667"/>
                  <a:gd name="T14" fmla="*/ 6296 w 10400"/>
                  <a:gd name="T15" fmla="*/ 5841 h 10667"/>
                  <a:gd name="T16" fmla="*/ 5318 w 10400"/>
                  <a:gd name="T17" fmla="*/ 6578 h 10667"/>
                  <a:gd name="T18" fmla="*/ 4851 w 10400"/>
                  <a:gd name="T19" fmla="*/ 10126 h 10667"/>
                  <a:gd name="T20" fmla="*/ 4154 w 10400"/>
                  <a:gd name="T21" fmla="*/ 5500 h 10667"/>
                  <a:gd name="T22" fmla="*/ 993 w 10400"/>
                  <a:gd name="T23" fmla="*/ 1669 h 10667"/>
                  <a:gd name="T24" fmla="*/ 4493 w 10400"/>
                  <a:gd name="T25" fmla="*/ 2470 h 10667"/>
                  <a:gd name="T26" fmla="*/ 5203 w 10400"/>
                  <a:gd name="T27" fmla="*/ 5915 h 10667"/>
                  <a:gd name="T28" fmla="*/ 5890 w 10400"/>
                  <a:gd name="T29" fmla="*/ 2481 h 10667"/>
                  <a:gd name="T30" fmla="*/ 9353 w 10400"/>
                  <a:gd name="T31" fmla="*/ 1669 h 10667"/>
                  <a:gd name="T32" fmla="*/ 8900 w 10400"/>
                  <a:gd name="T33" fmla="*/ 5088 h 10667"/>
                  <a:gd name="T34" fmla="*/ 8763 w 10400"/>
                  <a:gd name="T35" fmla="*/ 4301 h 10667"/>
                  <a:gd name="T36" fmla="*/ 7729 w 10400"/>
                  <a:gd name="T37" fmla="*/ 3953 h 10667"/>
                  <a:gd name="T38" fmla="*/ 8505 w 10400"/>
                  <a:gd name="T39" fmla="*/ 5505 h 10667"/>
                  <a:gd name="T40" fmla="*/ 8530 w 10400"/>
                  <a:gd name="T41" fmla="*/ 6867 h 10667"/>
                  <a:gd name="T42" fmla="*/ 9012 w 10400"/>
                  <a:gd name="T43" fmla="*/ 6736 h 10667"/>
                  <a:gd name="T44" fmla="*/ 9315 w 10400"/>
                  <a:gd name="T45" fmla="*/ 6686 h 10667"/>
                  <a:gd name="T46" fmla="*/ 9046 w 10400"/>
                  <a:gd name="T47" fmla="*/ 4530 h 10667"/>
                  <a:gd name="T48" fmla="*/ 9997 w 10400"/>
                  <a:gd name="T49" fmla="*/ 3776 h 10667"/>
                  <a:gd name="T50" fmla="*/ 8844 w 10400"/>
                  <a:gd name="T51" fmla="*/ 4304 h 10667"/>
                  <a:gd name="T52" fmla="*/ 8790 w 10400"/>
                  <a:gd name="T53" fmla="*/ 3675 h 10667"/>
                  <a:gd name="T54" fmla="*/ 9514 w 10400"/>
                  <a:gd name="T55" fmla="*/ 6418 h 10667"/>
                  <a:gd name="T56" fmla="*/ 9245 w 10400"/>
                  <a:gd name="T57" fmla="*/ 6917 h 10667"/>
                  <a:gd name="T58" fmla="*/ 7957 w 10400"/>
                  <a:gd name="T59" fmla="*/ 6629 h 10667"/>
                  <a:gd name="T60" fmla="*/ 7308 w 10400"/>
                  <a:gd name="T61" fmla="*/ 6762 h 10667"/>
                  <a:gd name="T62" fmla="*/ 9494 w 10400"/>
                  <a:gd name="T63" fmla="*/ 6253 h 10667"/>
                  <a:gd name="T64" fmla="*/ 577 w 10400"/>
                  <a:gd name="T65" fmla="*/ 3770 h 10667"/>
                  <a:gd name="T66" fmla="*/ 1355 w 10400"/>
                  <a:gd name="T67" fmla="*/ 4518 h 10667"/>
                  <a:gd name="T68" fmla="*/ 1282 w 10400"/>
                  <a:gd name="T69" fmla="*/ 5462 h 10667"/>
                  <a:gd name="T70" fmla="*/ 1236 w 10400"/>
                  <a:gd name="T71" fmla="*/ 6867 h 10667"/>
                  <a:gd name="T72" fmla="*/ 1718 w 10400"/>
                  <a:gd name="T73" fmla="*/ 6728 h 10667"/>
                  <a:gd name="T74" fmla="*/ 2022 w 10400"/>
                  <a:gd name="T75" fmla="*/ 6694 h 10667"/>
                  <a:gd name="T76" fmla="*/ 1843 w 10400"/>
                  <a:gd name="T77" fmla="*/ 4519 h 10667"/>
                  <a:gd name="T78" fmla="*/ 2505 w 10400"/>
                  <a:gd name="T79" fmla="*/ 3770 h 10667"/>
                  <a:gd name="T80" fmla="*/ 1608 w 10400"/>
                  <a:gd name="T81" fmla="*/ 5217 h 10667"/>
                  <a:gd name="T82" fmla="*/ 1557 w 10400"/>
                  <a:gd name="T83" fmla="*/ 4304 h 10667"/>
                  <a:gd name="T84" fmla="*/ 1610 w 10400"/>
                  <a:gd name="T85" fmla="*/ 3675 h 10667"/>
                  <a:gd name="T86" fmla="*/ 1898 w 10400"/>
                  <a:gd name="T87" fmla="*/ 3969 h 10667"/>
                  <a:gd name="T88" fmla="*/ 1547 w 10400"/>
                  <a:gd name="T89" fmla="*/ 7324 h 10667"/>
                  <a:gd name="T90" fmla="*/ 2189 w 10400"/>
                  <a:gd name="T91" fmla="*/ 6405 h 10667"/>
                  <a:gd name="T92" fmla="*/ 1172 w 10400"/>
                  <a:gd name="T93" fmla="*/ 6918 h 10667"/>
                  <a:gd name="T94" fmla="*/ 669 w 10400"/>
                  <a:gd name="T95" fmla="*/ 6629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00" h="10667">
                    <a:moveTo>
                      <a:pt x="8838" y="9330"/>
                    </a:moveTo>
                    <a:cubicBezTo>
                      <a:pt x="8838" y="10067"/>
                      <a:pt x="7206" y="10667"/>
                      <a:pt x="5192" y="10667"/>
                    </a:cubicBezTo>
                    <a:cubicBezTo>
                      <a:pt x="3180" y="10667"/>
                      <a:pt x="1547" y="10067"/>
                      <a:pt x="1547" y="9330"/>
                    </a:cubicBezTo>
                    <a:cubicBezTo>
                      <a:pt x="1547" y="8797"/>
                      <a:pt x="2406" y="8341"/>
                      <a:pt x="3638" y="8128"/>
                    </a:cubicBezTo>
                    <a:lnTo>
                      <a:pt x="3638" y="8495"/>
                    </a:lnTo>
                    <a:cubicBezTo>
                      <a:pt x="3293" y="8632"/>
                      <a:pt x="3077" y="8813"/>
                      <a:pt x="3077" y="9013"/>
                    </a:cubicBezTo>
                    <a:cubicBezTo>
                      <a:pt x="3077" y="9437"/>
                      <a:pt x="4015" y="9781"/>
                      <a:pt x="5171" y="9781"/>
                    </a:cubicBezTo>
                    <a:cubicBezTo>
                      <a:pt x="5497" y="9781"/>
                      <a:pt x="5802" y="9751"/>
                      <a:pt x="6077" y="9703"/>
                    </a:cubicBezTo>
                    <a:cubicBezTo>
                      <a:pt x="6090" y="9702"/>
                      <a:pt x="6102" y="9702"/>
                      <a:pt x="6114" y="9700"/>
                    </a:cubicBezTo>
                    <a:cubicBezTo>
                      <a:pt x="6165" y="9694"/>
                      <a:pt x="6212" y="9682"/>
                      <a:pt x="6259" y="9666"/>
                    </a:cubicBezTo>
                    <a:cubicBezTo>
                      <a:pt x="6859" y="9531"/>
                      <a:pt x="7264" y="9290"/>
                      <a:pt x="7264" y="9013"/>
                    </a:cubicBezTo>
                    <a:cubicBezTo>
                      <a:pt x="7264" y="8834"/>
                      <a:pt x="7090" y="8669"/>
                      <a:pt x="6806" y="8539"/>
                    </a:cubicBezTo>
                    <a:lnTo>
                      <a:pt x="6806" y="8137"/>
                    </a:lnTo>
                    <a:cubicBezTo>
                      <a:pt x="8006" y="8356"/>
                      <a:pt x="8838" y="8805"/>
                      <a:pt x="8838" y="9330"/>
                    </a:cubicBezTo>
                    <a:close/>
                    <a:moveTo>
                      <a:pt x="4079" y="1127"/>
                    </a:moveTo>
                    <a:cubicBezTo>
                      <a:pt x="4079" y="504"/>
                      <a:pt x="4578" y="0"/>
                      <a:pt x="5193" y="0"/>
                    </a:cubicBezTo>
                    <a:cubicBezTo>
                      <a:pt x="5807" y="0"/>
                      <a:pt x="6305" y="504"/>
                      <a:pt x="6305" y="1127"/>
                    </a:cubicBezTo>
                    <a:cubicBezTo>
                      <a:pt x="6305" y="1750"/>
                      <a:pt x="5807" y="2254"/>
                      <a:pt x="5193" y="2254"/>
                    </a:cubicBezTo>
                    <a:cubicBezTo>
                      <a:pt x="4578" y="2254"/>
                      <a:pt x="4079" y="1750"/>
                      <a:pt x="4079" y="1127"/>
                    </a:cubicBezTo>
                    <a:close/>
                    <a:moveTo>
                      <a:pt x="9353" y="1669"/>
                    </a:moveTo>
                    <a:cubicBezTo>
                      <a:pt x="8800" y="2578"/>
                      <a:pt x="7557" y="3340"/>
                      <a:pt x="6352" y="3340"/>
                    </a:cubicBezTo>
                    <a:cubicBezTo>
                      <a:pt x="6274" y="3340"/>
                      <a:pt x="6196" y="3336"/>
                      <a:pt x="6118" y="3330"/>
                    </a:cubicBezTo>
                    <a:cubicBezTo>
                      <a:pt x="6142" y="3615"/>
                      <a:pt x="6252" y="4928"/>
                      <a:pt x="6282" y="5755"/>
                    </a:cubicBezTo>
                    <a:cubicBezTo>
                      <a:pt x="6288" y="5783"/>
                      <a:pt x="6294" y="5811"/>
                      <a:pt x="6296" y="5841"/>
                    </a:cubicBezTo>
                    <a:lnTo>
                      <a:pt x="6568" y="10087"/>
                    </a:lnTo>
                    <a:cubicBezTo>
                      <a:pt x="6586" y="10373"/>
                      <a:pt x="5564" y="10428"/>
                      <a:pt x="5546" y="10154"/>
                    </a:cubicBezTo>
                    <a:lnTo>
                      <a:pt x="5318" y="6578"/>
                    </a:lnTo>
                    <a:cubicBezTo>
                      <a:pt x="5280" y="6574"/>
                      <a:pt x="5244" y="6567"/>
                      <a:pt x="5206" y="6567"/>
                    </a:cubicBezTo>
                    <a:cubicBezTo>
                      <a:pt x="5174" y="6567"/>
                      <a:pt x="5136" y="6577"/>
                      <a:pt x="5099" y="6587"/>
                    </a:cubicBezTo>
                    <a:lnTo>
                      <a:pt x="4851" y="10126"/>
                    </a:lnTo>
                    <a:cubicBezTo>
                      <a:pt x="4832" y="10398"/>
                      <a:pt x="3810" y="10338"/>
                      <a:pt x="3830" y="10052"/>
                    </a:cubicBezTo>
                    <a:lnTo>
                      <a:pt x="4144" y="5559"/>
                    </a:lnTo>
                    <a:cubicBezTo>
                      <a:pt x="4146" y="5538"/>
                      <a:pt x="4150" y="5520"/>
                      <a:pt x="4154" y="5500"/>
                    </a:cubicBezTo>
                    <a:cubicBezTo>
                      <a:pt x="4199" y="4432"/>
                      <a:pt x="4252" y="3400"/>
                      <a:pt x="4257" y="3326"/>
                    </a:cubicBezTo>
                    <a:cubicBezTo>
                      <a:pt x="4169" y="3334"/>
                      <a:pt x="4081" y="3340"/>
                      <a:pt x="3994" y="3340"/>
                    </a:cubicBezTo>
                    <a:cubicBezTo>
                      <a:pt x="2788" y="3340"/>
                      <a:pt x="1546" y="2578"/>
                      <a:pt x="993" y="1669"/>
                    </a:cubicBezTo>
                    <a:cubicBezTo>
                      <a:pt x="879" y="1481"/>
                      <a:pt x="936" y="1235"/>
                      <a:pt x="1122" y="1120"/>
                    </a:cubicBezTo>
                    <a:cubicBezTo>
                      <a:pt x="1308" y="1003"/>
                      <a:pt x="1551" y="1062"/>
                      <a:pt x="1665" y="1250"/>
                    </a:cubicBezTo>
                    <a:cubicBezTo>
                      <a:pt x="2166" y="2073"/>
                      <a:pt x="3484" y="2756"/>
                      <a:pt x="4493" y="2470"/>
                    </a:cubicBezTo>
                    <a:cubicBezTo>
                      <a:pt x="4663" y="2411"/>
                      <a:pt x="4865" y="2374"/>
                      <a:pt x="5089" y="2365"/>
                    </a:cubicBezTo>
                    <a:lnTo>
                      <a:pt x="4729" y="5423"/>
                    </a:lnTo>
                    <a:lnTo>
                      <a:pt x="5203" y="5915"/>
                    </a:lnTo>
                    <a:lnTo>
                      <a:pt x="5617" y="5423"/>
                    </a:lnTo>
                    <a:lnTo>
                      <a:pt x="5330" y="2373"/>
                    </a:lnTo>
                    <a:cubicBezTo>
                      <a:pt x="5531" y="2387"/>
                      <a:pt x="5725" y="2423"/>
                      <a:pt x="5890" y="2481"/>
                    </a:cubicBezTo>
                    <a:cubicBezTo>
                      <a:pt x="6894" y="2741"/>
                      <a:pt x="8187" y="2063"/>
                      <a:pt x="8681" y="1250"/>
                    </a:cubicBezTo>
                    <a:cubicBezTo>
                      <a:pt x="8795" y="1062"/>
                      <a:pt x="9038" y="1003"/>
                      <a:pt x="9224" y="1119"/>
                    </a:cubicBezTo>
                    <a:cubicBezTo>
                      <a:pt x="9410" y="1235"/>
                      <a:pt x="9468" y="1481"/>
                      <a:pt x="9353" y="1669"/>
                    </a:cubicBezTo>
                    <a:close/>
                    <a:moveTo>
                      <a:pt x="8844" y="4304"/>
                    </a:moveTo>
                    <a:cubicBezTo>
                      <a:pt x="8839" y="4303"/>
                      <a:pt x="8833" y="4303"/>
                      <a:pt x="8827" y="4302"/>
                    </a:cubicBezTo>
                    <a:lnTo>
                      <a:pt x="8900" y="5088"/>
                    </a:lnTo>
                    <a:lnTo>
                      <a:pt x="8793" y="5217"/>
                    </a:lnTo>
                    <a:lnTo>
                      <a:pt x="8671" y="5088"/>
                    </a:lnTo>
                    <a:lnTo>
                      <a:pt x="8763" y="4301"/>
                    </a:lnTo>
                    <a:cubicBezTo>
                      <a:pt x="8543" y="4286"/>
                      <a:pt x="8343" y="4195"/>
                      <a:pt x="7895" y="3770"/>
                    </a:cubicBezTo>
                    <a:cubicBezTo>
                      <a:pt x="7846" y="3723"/>
                      <a:pt x="7769" y="3725"/>
                      <a:pt x="7722" y="3776"/>
                    </a:cubicBezTo>
                    <a:cubicBezTo>
                      <a:pt x="7676" y="3826"/>
                      <a:pt x="7679" y="3906"/>
                      <a:pt x="7729" y="3953"/>
                    </a:cubicBezTo>
                    <a:cubicBezTo>
                      <a:pt x="8086" y="4293"/>
                      <a:pt x="8319" y="4456"/>
                      <a:pt x="8558" y="4519"/>
                    </a:cubicBezTo>
                    <a:cubicBezTo>
                      <a:pt x="8558" y="4523"/>
                      <a:pt x="8556" y="4527"/>
                      <a:pt x="8556" y="4530"/>
                    </a:cubicBezTo>
                    <a:lnTo>
                      <a:pt x="8505" y="5505"/>
                    </a:lnTo>
                    <a:lnTo>
                      <a:pt x="8378" y="6694"/>
                    </a:lnTo>
                    <a:cubicBezTo>
                      <a:pt x="8369" y="6780"/>
                      <a:pt x="8430" y="6857"/>
                      <a:pt x="8514" y="6867"/>
                    </a:cubicBezTo>
                    <a:cubicBezTo>
                      <a:pt x="8520" y="6867"/>
                      <a:pt x="8525" y="6867"/>
                      <a:pt x="8530" y="6867"/>
                    </a:cubicBezTo>
                    <a:cubicBezTo>
                      <a:pt x="8608" y="6867"/>
                      <a:pt x="8674" y="6808"/>
                      <a:pt x="8683" y="6728"/>
                    </a:cubicBezTo>
                    <a:lnTo>
                      <a:pt x="8815" y="5498"/>
                    </a:lnTo>
                    <a:lnTo>
                      <a:pt x="9012" y="6736"/>
                    </a:lnTo>
                    <a:cubicBezTo>
                      <a:pt x="9025" y="6813"/>
                      <a:pt x="9090" y="6868"/>
                      <a:pt x="9164" y="6868"/>
                    </a:cubicBezTo>
                    <a:cubicBezTo>
                      <a:pt x="9172" y="6868"/>
                      <a:pt x="9180" y="6867"/>
                      <a:pt x="9188" y="6866"/>
                    </a:cubicBezTo>
                    <a:cubicBezTo>
                      <a:pt x="9272" y="6852"/>
                      <a:pt x="9328" y="6771"/>
                      <a:pt x="9315" y="6686"/>
                    </a:cubicBezTo>
                    <a:lnTo>
                      <a:pt x="9119" y="5462"/>
                    </a:lnTo>
                    <a:cubicBezTo>
                      <a:pt x="9119" y="5461"/>
                      <a:pt x="9120" y="5460"/>
                      <a:pt x="9120" y="5459"/>
                    </a:cubicBezTo>
                    <a:lnTo>
                      <a:pt x="9046" y="4530"/>
                    </a:lnTo>
                    <a:cubicBezTo>
                      <a:pt x="9046" y="4526"/>
                      <a:pt x="9046" y="4522"/>
                      <a:pt x="9045" y="4518"/>
                    </a:cubicBezTo>
                    <a:cubicBezTo>
                      <a:pt x="9279" y="4456"/>
                      <a:pt x="9631" y="4296"/>
                      <a:pt x="9990" y="3953"/>
                    </a:cubicBezTo>
                    <a:cubicBezTo>
                      <a:pt x="10040" y="3906"/>
                      <a:pt x="10043" y="3826"/>
                      <a:pt x="9997" y="3776"/>
                    </a:cubicBezTo>
                    <a:cubicBezTo>
                      <a:pt x="9950" y="3725"/>
                      <a:pt x="9873" y="3723"/>
                      <a:pt x="9823" y="3770"/>
                    </a:cubicBezTo>
                    <a:cubicBezTo>
                      <a:pt x="9407" y="4166"/>
                      <a:pt x="9010" y="4290"/>
                      <a:pt x="8857" y="4300"/>
                    </a:cubicBezTo>
                    <a:cubicBezTo>
                      <a:pt x="8852" y="4300"/>
                      <a:pt x="8849" y="4303"/>
                      <a:pt x="8844" y="4304"/>
                    </a:cubicBezTo>
                    <a:close/>
                    <a:moveTo>
                      <a:pt x="8790" y="4263"/>
                    </a:moveTo>
                    <a:cubicBezTo>
                      <a:pt x="8949" y="4263"/>
                      <a:pt x="9078" y="4131"/>
                      <a:pt x="9078" y="3969"/>
                    </a:cubicBezTo>
                    <a:cubicBezTo>
                      <a:pt x="9078" y="3807"/>
                      <a:pt x="8949" y="3675"/>
                      <a:pt x="8790" y="3675"/>
                    </a:cubicBezTo>
                    <a:cubicBezTo>
                      <a:pt x="8631" y="3675"/>
                      <a:pt x="8503" y="3807"/>
                      <a:pt x="8503" y="3969"/>
                    </a:cubicBezTo>
                    <a:cubicBezTo>
                      <a:pt x="8503" y="4131"/>
                      <a:pt x="8631" y="4263"/>
                      <a:pt x="8790" y="4263"/>
                    </a:cubicBezTo>
                    <a:close/>
                    <a:moveTo>
                      <a:pt x="9514" y="6418"/>
                    </a:moveTo>
                    <a:cubicBezTo>
                      <a:pt x="9649" y="6475"/>
                      <a:pt x="9732" y="6548"/>
                      <a:pt x="9732" y="6629"/>
                    </a:cubicBezTo>
                    <a:cubicBezTo>
                      <a:pt x="9732" y="6745"/>
                      <a:pt x="9561" y="6846"/>
                      <a:pt x="9306" y="6903"/>
                    </a:cubicBezTo>
                    <a:cubicBezTo>
                      <a:pt x="9287" y="6910"/>
                      <a:pt x="9267" y="6915"/>
                      <a:pt x="9245" y="6917"/>
                    </a:cubicBezTo>
                    <a:cubicBezTo>
                      <a:pt x="9240" y="6918"/>
                      <a:pt x="9235" y="6918"/>
                      <a:pt x="9229" y="6918"/>
                    </a:cubicBezTo>
                    <a:cubicBezTo>
                      <a:pt x="9112" y="6939"/>
                      <a:pt x="8983" y="6952"/>
                      <a:pt x="8845" y="6952"/>
                    </a:cubicBezTo>
                    <a:cubicBezTo>
                      <a:pt x="8355" y="6952"/>
                      <a:pt x="7957" y="6807"/>
                      <a:pt x="7957" y="6629"/>
                    </a:cubicBezTo>
                    <a:cubicBezTo>
                      <a:pt x="7957" y="6542"/>
                      <a:pt x="8055" y="6463"/>
                      <a:pt x="8211" y="6405"/>
                    </a:cubicBezTo>
                    <a:lnTo>
                      <a:pt x="8222" y="6252"/>
                    </a:lnTo>
                    <a:cubicBezTo>
                      <a:pt x="7685" y="6340"/>
                      <a:pt x="7308" y="6534"/>
                      <a:pt x="7308" y="6762"/>
                    </a:cubicBezTo>
                    <a:cubicBezTo>
                      <a:pt x="7308" y="7072"/>
                      <a:pt x="8000" y="7324"/>
                      <a:pt x="8854" y="7324"/>
                    </a:cubicBezTo>
                    <a:cubicBezTo>
                      <a:pt x="9708" y="7324"/>
                      <a:pt x="10400" y="7072"/>
                      <a:pt x="10400" y="6762"/>
                    </a:cubicBezTo>
                    <a:cubicBezTo>
                      <a:pt x="10400" y="6535"/>
                      <a:pt x="10027" y="6342"/>
                      <a:pt x="9494" y="6253"/>
                    </a:cubicBezTo>
                    <a:lnTo>
                      <a:pt x="9514" y="6418"/>
                    </a:lnTo>
                    <a:close/>
                    <a:moveTo>
                      <a:pt x="1543" y="4300"/>
                    </a:moveTo>
                    <a:cubicBezTo>
                      <a:pt x="1391" y="4290"/>
                      <a:pt x="994" y="4166"/>
                      <a:pt x="577" y="3770"/>
                    </a:cubicBezTo>
                    <a:cubicBezTo>
                      <a:pt x="528" y="3723"/>
                      <a:pt x="450" y="3725"/>
                      <a:pt x="404" y="3776"/>
                    </a:cubicBezTo>
                    <a:cubicBezTo>
                      <a:pt x="358" y="3826"/>
                      <a:pt x="361" y="3906"/>
                      <a:pt x="411" y="3953"/>
                    </a:cubicBezTo>
                    <a:cubicBezTo>
                      <a:pt x="770" y="4296"/>
                      <a:pt x="1122" y="4456"/>
                      <a:pt x="1355" y="4518"/>
                    </a:cubicBezTo>
                    <a:cubicBezTo>
                      <a:pt x="1355" y="4522"/>
                      <a:pt x="1355" y="4526"/>
                      <a:pt x="1355" y="4530"/>
                    </a:cubicBezTo>
                    <a:lnTo>
                      <a:pt x="1281" y="5459"/>
                    </a:lnTo>
                    <a:cubicBezTo>
                      <a:pt x="1281" y="5460"/>
                      <a:pt x="1282" y="5461"/>
                      <a:pt x="1282" y="5462"/>
                    </a:cubicBezTo>
                    <a:lnTo>
                      <a:pt x="1086" y="6686"/>
                    </a:lnTo>
                    <a:cubicBezTo>
                      <a:pt x="1072" y="6771"/>
                      <a:pt x="1129" y="6852"/>
                      <a:pt x="1212" y="6866"/>
                    </a:cubicBezTo>
                    <a:cubicBezTo>
                      <a:pt x="1221" y="6867"/>
                      <a:pt x="1229" y="6867"/>
                      <a:pt x="1236" y="6867"/>
                    </a:cubicBezTo>
                    <a:cubicBezTo>
                      <a:pt x="1311" y="6867"/>
                      <a:pt x="1376" y="6813"/>
                      <a:pt x="1388" y="6736"/>
                    </a:cubicBezTo>
                    <a:lnTo>
                      <a:pt x="1586" y="5498"/>
                    </a:lnTo>
                    <a:lnTo>
                      <a:pt x="1718" y="6728"/>
                    </a:lnTo>
                    <a:cubicBezTo>
                      <a:pt x="1726" y="6808"/>
                      <a:pt x="1792" y="6867"/>
                      <a:pt x="1870" y="6867"/>
                    </a:cubicBezTo>
                    <a:cubicBezTo>
                      <a:pt x="1875" y="6867"/>
                      <a:pt x="1881" y="6867"/>
                      <a:pt x="1887" y="6867"/>
                    </a:cubicBezTo>
                    <a:cubicBezTo>
                      <a:pt x="1971" y="6857"/>
                      <a:pt x="2032" y="6780"/>
                      <a:pt x="2022" y="6694"/>
                    </a:cubicBezTo>
                    <a:lnTo>
                      <a:pt x="1895" y="5505"/>
                    </a:lnTo>
                    <a:lnTo>
                      <a:pt x="1845" y="4530"/>
                    </a:lnTo>
                    <a:cubicBezTo>
                      <a:pt x="1845" y="4527"/>
                      <a:pt x="1843" y="4523"/>
                      <a:pt x="1843" y="4519"/>
                    </a:cubicBezTo>
                    <a:cubicBezTo>
                      <a:pt x="2082" y="4456"/>
                      <a:pt x="2314" y="4293"/>
                      <a:pt x="2672" y="3953"/>
                    </a:cubicBezTo>
                    <a:cubicBezTo>
                      <a:pt x="2722" y="3906"/>
                      <a:pt x="2725" y="3826"/>
                      <a:pt x="2678" y="3776"/>
                    </a:cubicBezTo>
                    <a:cubicBezTo>
                      <a:pt x="2632" y="3725"/>
                      <a:pt x="2555" y="3722"/>
                      <a:pt x="2505" y="3770"/>
                    </a:cubicBezTo>
                    <a:cubicBezTo>
                      <a:pt x="2058" y="4195"/>
                      <a:pt x="1857" y="4286"/>
                      <a:pt x="1637" y="4301"/>
                    </a:cubicBezTo>
                    <a:lnTo>
                      <a:pt x="1730" y="5088"/>
                    </a:lnTo>
                    <a:lnTo>
                      <a:pt x="1608" y="5217"/>
                    </a:lnTo>
                    <a:lnTo>
                      <a:pt x="1501" y="5088"/>
                    </a:lnTo>
                    <a:lnTo>
                      <a:pt x="1574" y="4302"/>
                    </a:lnTo>
                    <a:cubicBezTo>
                      <a:pt x="1568" y="4303"/>
                      <a:pt x="1562" y="4303"/>
                      <a:pt x="1557" y="4304"/>
                    </a:cubicBezTo>
                    <a:cubicBezTo>
                      <a:pt x="1552" y="4303"/>
                      <a:pt x="1548" y="4300"/>
                      <a:pt x="1543" y="4300"/>
                    </a:cubicBezTo>
                    <a:close/>
                    <a:moveTo>
                      <a:pt x="1898" y="3969"/>
                    </a:moveTo>
                    <a:cubicBezTo>
                      <a:pt x="1898" y="3807"/>
                      <a:pt x="1769" y="3675"/>
                      <a:pt x="1610" y="3675"/>
                    </a:cubicBezTo>
                    <a:cubicBezTo>
                      <a:pt x="1452" y="3675"/>
                      <a:pt x="1323" y="3807"/>
                      <a:pt x="1323" y="3969"/>
                    </a:cubicBezTo>
                    <a:cubicBezTo>
                      <a:pt x="1323" y="4131"/>
                      <a:pt x="1452" y="4263"/>
                      <a:pt x="1610" y="4263"/>
                    </a:cubicBezTo>
                    <a:cubicBezTo>
                      <a:pt x="1769" y="4263"/>
                      <a:pt x="1898" y="4131"/>
                      <a:pt x="1898" y="3969"/>
                    </a:cubicBezTo>
                    <a:close/>
                    <a:moveTo>
                      <a:pt x="906" y="6253"/>
                    </a:moveTo>
                    <a:cubicBezTo>
                      <a:pt x="373" y="6342"/>
                      <a:pt x="0" y="6535"/>
                      <a:pt x="0" y="6762"/>
                    </a:cubicBezTo>
                    <a:cubicBezTo>
                      <a:pt x="0" y="7072"/>
                      <a:pt x="693" y="7324"/>
                      <a:pt x="1547" y="7324"/>
                    </a:cubicBezTo>
                    <a:cubicBezTo>
                      <a:pt x="2401" y="7324"/>
                      <a:pt x="3093" y="7072"/>
                      <a:pt x="3093" y="6762"/>
                    </a:cubicBezTo>
                    <a:cubicBezTo>
                      <a:pt x="3093" y="6534"/>
                      <a:pt x="2716" y="6340"/>
                      <a:pt x="2178" y="6252"/>
                    </a:cubicBezTo>
                    <a:lnTo>
                      <a:pt x="2189" y="6405"/>
                    </a:lnTo>
                    <a:cubicBezTo>
                      <a:pt x="2346" y="6463"/>
                      <a:pt x="2444" y="6542"/>
                      <a:pt x="2444" y="6629"/>
                    </a:cubicBezTo>
                    <a:cubicBezTo>
                      <a:pt x="2444" y="6807"/>
                      <a:pt x="2046" y="6952"/>
                      <a:pt x="1556" y="6952"/>
                    </a:cubicBezTo>
                    <a:cubicBezTo>
                      <a:pt x="1418" y="6952"/>
                      <a:pt x="1289" y="6939"/>
                      <a:pt x="1172" y="6918"/>
                    </a:cubicBezTo>
                    <a:cubicBezTo>
                      <a:pt x="1166" y="6918"/>
                      <a:pt x="1161" y="6918"/>
                      <a:pt x="1155" y="6917"/>
                    </a:cubicBezTo>
                    <a:cubicBezTo>
                      <a:pt x="1134" y="6915"/>
                      <a:pt x="1114" y="6910"/>
                      <a:pt x="1095" y="6903"/>
                    </a:cubicBezTo>
                    <a:cubicBezTo>
                      <a:pt x="840" y="6846"/>
                      <a:pt x="669" y="6745"/>
                      <a:pt x="669" y="6629"/>
                    </a:cubicBezTo>
                    <a:cubicBezTo>
                      <a:pt x="669" y="6548"/>
                      <a:pt x="751" y="6475"/>
                      <a:pt x="887" y="6418"/>
                    </a:cubicBezTo>
                    <a:lnTo>
                      <a:pt x="906" y="6253"/>
                    </a:lnTo>
                    <a:close/>
                  </a:path>
                </a:pathLst>
              </a:custGeom>
              <a:solidFill>
                <a:srgbClr val="1B6194"/>
              </a:solidFill>
              <a:ln>
                <a:noFill/>
              </a:ln>
            </p:spPr>
            <p:txBody>
              <a:bodyPr/>
              <a:lstStyle/>
              <a:p>
                <a:endParaRPr lang="zh-CN" altLang="en-US"/>
              </a:p>
            </p:txBody>
          </p:sp>
        </p:grpSp>
        <p:sp>
          <p:nvSpPr>
            <p:cNvPr id="5" name="iş1iḓe"/>
            <p:cNvSpPr txBox="1"/>
            <p:nvPr/>
          </p:nvSpPr>
          <p:spPr bwMode="auto">
            <a:xfrm>
              <a:off x="669926" y="3520020"/>
              <a:ext cx="197403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2000" b="1" dirty="0" smtClean="0">
                  <a:solidFill>
                    <a:srgbClr val="4E5A62"/>
                  </a:solidFill>
                </a:rPr>
                <a:t>预防措施</a:t>
              </a:r>
              <a:endParaRPr lang="zh-CN" altLang="en-US" sz="2000" b="1" dirty="0">
                <a:solidFill>
                  <a:srgbClr val="4E5A62"/>
                </a:solidFill>
              </a:endParaRPr>
            </a:p>
          </p:txBody>
        </p:sp>
        <p:sp>
          <p:nvSpPr>
            <p:cNvPr id="6" name="ïṧlïḋê"/>
            <p:cNvSpPr txBox="1"/>
            <p:nvPr/>
          </p:nvSpPr>
          <p:spPr bwMode="auto">
            <a:xfrm>
              <a:off x="9515431" y="2138682"/>
              <a:ext cx="200505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2000" b="1" dirty="0" smtClean="0">
                  <a:solidFill>
                    <a:srgbClr val="4E5A62"/>
                  </a:solidFill>
                </a:rPr>
                <a:t>纠正措施</a:t>
              </a:r>
              <a:endParaRPr lang="zh-CN" altLang="en-US" sz="2000" b="1" dirty="0">
                <a:solidFill>
                  <a:srgbClr val="4E5A62"/>
                </a:solidFill>
              </a:endParaRPr>
            </a:p>
          </p:txBody>
        </p:sp>
        <p:sp>
          <p:nvSpPr>
            <p:cNvPr id="7" name="íṥlïḋè"/>
            <p:cNvSpPr txBox="1"/>
            <p:nvPr/>
          </p:nvSpPr>
          <p:spPr bwMode="auto">
            <a:xfrm>
              <a:off x="9515431" y="4817144"/>
              <a:ext cx="200505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2000" b="1" dirty="0" smtClean="0">
                  <a:solidFill>
                    <a:srgbClr val="4E5A62"/>
                  </a:solidFill>
                </a:rPr>
                <a:t>关键点</a:t>
              </a:r>
              <a:endParaRPr lang="zh-CN" altLang="en-US" sz="2000" b="1" dirty="0">
                <a:solidFill>
                  <a:srgbClr val="4E5A62"/>
                </a:solidFill>
              </a:endParaRPr>
            </a:p>
          </p:txBody>
        </p:sp>
        <p:sp>
          <p:nvSpPr>
            <p:cNvPr id="8" name="iṩ1ídé"/>
            <p:cNvSpPr/>
            <p:nvPr/>
          </p:nvSpPr>
          <p:spPr bwMode="auto">
            <a:xfrm>
              <a:off x="5588736" y="1813066"/>
              <a:ext cx="3262656" cy="106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nSpc>
                  <a:spcPct val="150000"/>
                </a:lnSpc>
              </a:pPr>
              <a:r>
                <a:rPr lang="zh-CN" altLang="en-US" sz="1600" b="1" dirty="0">
                  <a:latin typeface="+mn-ea"/>
                  <a:cs typeface="华文新魏" panose="02010800040101010101" charset="-122"/>
                </a:rPr>
                <a:t>消除实际的不一致和不符合因素的行动，往往只针对物的和人相关的事故原因</a:t>
              </a:r>
              <a:endParaRPr lang="zh-TW" altLang="en-US" sz="1600" b="1" dirty="0">
                <a:latin typeface="+mn-ea"/>
              </a:endParaRPr>
            </a:p>
          </p:txBody>
        </p:sp>
        <p:sp>
          <p:nvSpPr>
            <p:cNvPr id="9" name="isļíḓê"/>
            <p:cNvSpPr/>
            <p:nvPr/>
          </p:nvSpPr>
          <p:spPr bwMode="auto">
            <a:xfrm>
              <a:off x="5588736" y="4857000"/>
              <a:ext cx="3262656" cy="5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1370965">
                <a:lnSpc>
                  <a:spcPct val="150000"/>
                </a:lnSpc>
              </a:pPr>
              <a:r>
                <a:rPr lang="zh-CN" altLang="en-US" sz="1600" b="1" dirty="0" smtClean="0">
                  <a:solidFill>
                    <a:srgbClr val="FF0000"/>
                  </a:solidFill>
                  <a:latin typeface="+mn-ea"/>
                </a:rPr>
                <a:t>措施实施执行，</a:t>
              </a:r>
              <a:r>
                <a:rPr lang="zh-CN" altLang="en-US" sz="1600" b="1" dirty="0">
                  <a:solidFill>
                    <a:srgbClr val="FF0000"/>
                  </a:solidFill>
                  <a:latin typeface="+mn-ea"/>
                </a:rPr>
                <a:t>负责人，完成</a:t>
              </a:r>
              <a:r>
                <a:rPr lang="zh-CN" altLang="en-US" sz="1600" b="1" dirty="0" smtClean="0">
                  <a:solidFill>
                    <a:srgbClr val="FF0000"/>
                  </a:solidFill>
                  <a:latin typeface="+mn-ea"/>
                </a:rPr>
                <a:t>日期</a:t>
              </a:r>
              <a:endParaRPr lang="zh-TW" altLang="en-US" sz="1600" b="1" dirty="0">
                <a:solidFill>
                  <a:srgbClr val="FF0000"/>
                </a:solidFill>
                <a:latin typeface="+mn-ea"/>
              </a:endParaRPr>
            </a:p>
          </p:txBody>
        </p:sp>
        <p:sp>
          <p:nvSpPr>
            <p:cNvPr id="10" name="iṧľïdê"/>
            <p:cNvSpPr/>
            <p:nvPr/>
          </p:nvSpPr>
          <p:spPr bwMode="auto">
            <a:xfrm>
              <a:off x="3138003" y="3178159"/>
              <a:ext cx="3812106" cy="1059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nSpc>
                  <a:spcPct val="150000"/>
                </a:lnSpc>
              </a:pPr>
              <a:r>
                <a:rPr lang="zh-CN" altLang="en-US" sz="1600" b="1" dirty="0">
                  <a:latin typeface="+mn-ea"/>
                  <a:cs typeface="华文新魏" panose="02010800040101010101" charset="-122"/>
                </a:rPr>
                <a:t>消除潜在的不一致和不符合因素的行动，往往只针对根本原因来防止同类事故的发生。</a:t>
              </a:r>
              <a:endParaRPr lang="zh-TW" altLang="en-US" sz="1600" b="1" dirty="0">
                <a:latin typeface="+mn-ea"/>
              </a:endParaRPr>
            </a:p>
          </p:txBody>
        </p:sp>
      </p:grpSp>
      <p:sp>
        <p:nvSpPr>
          <p:cNvPr id="24" name="灯片编号占位符 23"/>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3" name="標題 1"/>
          <p:cNvSpPr txBox="1"/>
          <p:nvPr/>
        </p:nvSpPr>
        <p:spPr bwMode="auto">
          <a:xfrm>
            <a:off x="512186" y="197138"/>
            <a:ext cx="7924800" cy="634134"/>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b"/>
          <a:lst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2pPr>
            <a:lvl3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3pPr>
            <a:lvl4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4pPr>
            <a:lvl5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9pPr>
          </a:lstStyle>
          <a:p>
            <a:pPr eaLnBrk="1" hangingPunct="1">
              <a:defRPr/>
            </a:pPr>
            <a:r>
              <a:rPr lang="zh-CN" altLang="en-US" sz="2800" dirty="0" smtClean="0">
                <a:cs typeface="+mn-cs"/>
              </a:rPr>
              <a:t>纠正预防措施</a:t>
            </a:r>
            <a:endParaRPr lang="zh-CN" altLang="en-US" sz="2800" dirty="0">
              <a:cs typeface="+mn-cs"/>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s1ïdé"/>
          <p:cNvSpPr/>
          <p:nvPr/>
        </p:nvSpPr>
        <p:spPr bwMode="auto">
          <a:xfrm>
            <a:off x="1590623" y="1825822"/>
            <a:ext cx="885082" cy="944086"/>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rgbClr val="1B6194"/>
          </a:solidFill>
          <a:ln>
            <a:noFill/>
          </a:ln>
        </p:spPr>
        <p:txBody>
          <a:bodyPr anchor="ctr"/>
          <a:lstStyle/>
          <a:p>
            <a:pPr algn="ctr"/>
            <a:endParaRPr>
              <a:solidFill>
                <a:srgbClr val="4E5A62"/>
              </a:solidFill>
            </a:endParaRPr>
          </a:p>
        </p:txBody>
      </p:sp>
      <p:sp>
        <p:nvSpPr>
          <p:cNvPr id="5" name="i$ḻîḓê"/>
          <p:cNvSpPr txBox="1"/>
          <p:nvPr/>
        </p:nvSpPr>
        <p:spPr bwMode="auto">
          <a:xfrm>
            <a:off x="926593" y="3091590"/>
            <a:ext cx="2213143" cy="400118"/>
          </a:xfrm>
          <a:prstGeom prst="rect">
            <a:avLst/>
          </a:prstGeom>
          <a:noFill/>
          <a:ln w="9525">
            <a:noFill/>
            <a:miter lim="800000"/>
          </a:ln>
        </p:spPr>
        <p:txBody>
          <a:bodyPr wrap="none" lIns="90000" tIns="46800" rIns="90000" bIns="46800" anchor="ctr" anchorCtr="1">
            <a:normAutofit/>
            <a:scene3d>
              <a:camera prst="orthographicFront"/>
              <a:lightRig rig="threePt" dir="t"/>
            </a:scene3d>
            <a:sp3d>
              <a:bevelT w="0" h="0"/>
            </a:sp3d>
          </a:bodyPr>
          <a:lstStyle>
            <a:defPPr>
              <a:defRPr lang="zh-CN"/>
            </a:defPPr>
            <a:lvl2pPr marL="0" lvl="1" algn="ctr">
              <a:defRPr b="1">
                <a:solidFill>
                  <a:srgbClr val="4E5A62"/>
                </a:solidFill>
              </a:defRPr>
            </a:lvl2pPr>
          </a:lstStyle>
          <a:p>
            <a:r>
              <a:rPr lang="zh-CN" altLang="en-US" b="1" dirty="0">
                <a:solidFill>
                  <a:srgbClr val="4E5A62"/>
                </a:solidFill>
              </a:rPr>
              <a:t>防止人为失误</a:t>
            </a:r>
            <a:endParaRPr lang="zh-CN" altLang="en-US" b="1" dirty="0">
              <a:solidFill>
                <a:srgbClr val="4E5A62"/>
              </a:solidFill>
            </a:endParaRPr>
          </a:p>
        </p:txBody>
      </p:sp>
      <p:sp>
        <p:nvSpPr>
          <p:cNvPr id="6" name="iṡľïdé"/>
          <p:cNvSpPr txBox="1"/>
          <p:nvPr/>
        </p:nvSpPr>
        <p:spPr bwMode="auto">
          <a:xfrm>
            <a:off x="1022807" y="3841281"/>
            <a:ext cx="2204687" cy="1987569"/>
          </a:xfrm>
          <a:prstGeom prst="rect">
            <a:avLst/>
          </a:prstGeom>
          <a:noFill/>
          <a:ln w="9525">
            <a:noFill/>
            <a:miter lim="800000"/>
          </a:ln>
        </p:spPr>
        <p:txBody>
          <a:bodyPr wrap="square" lIns="90000" tIns="46800" rIns="90000" bIns="46800" anchor="ctr" anchorCtr="1">
            <a:noAutofit/>
            <a:scene3d>
              <a:camera prst="orthographicFront"/>
              <a:lightRig rig="threePt" dir="t"/>
            </a:scene3d>
            <a:sp3d>
              <a:bevelT w="0" h="0"/>
            </a:sp3d>
          </a:bodyPr>
          <a:lstStyle/>
          <a:p>
            <a:pPr defTabSz="1370965">
              <a:lnSpc>
                <a:spcPct val="150000"/>
              </a:lnSpc>
            </a:pPr>
            <a:r>
              <a:rPr lang="en-US" altLang="zh-CN" sz="1400" spc="47" dirty="0" smtClean="0">
                <a:solidFill>
                  <a:srgbClr val="4E5A62"/>
                </a:solidFill>
                <a:latin typeface="+mn-ea"/>
              </a:rPr>
              <a:t>1.</a:t>
            </a:r>
            <a:r>
              <a:rPr lang="zh-CN" altLang="en-US" sz="1400" spc="47" dirty="0" smtClean="0">
                <a:solidFill>
                  <a:srgbClr val="4E5A62"/>
                </a:solidFill>
                <a:latin typeface="+mn-ea"/>
              </a:rPr>
              <a:t>设置安全防护装置；</a:t>
            </a:r>
            <a:endParaRPr lang="en-US" altLang="zh-CN" sz="1400" spc="47" dirty="0" smtClean="0">
              <a:solidFill>
                <a:srgbClr val="4E5A62"/>
              </a:solidFill>
              <a:latin typeface="+mn-ea"/>
            </a:endParaRPr>
          </a:p>
          <a:p>
            <a:pPr defTabSz="1370965">
              <a:lnSpc>
                <a:spcPct val="150000"/>
              </a:lnSpc>
            </a:pPr>
            <a:r>
              <a:rPr lang="en-US" altLang="zh-CN" sz="1400" spc="47" dirty="0">
                <a:solidFill>
                  <a:srgbClr val="4E5A62"/>
                </a:solidFill>
                <a:latin typeface="+mn-ea"/>
              </a:rPr>
              <a:t>2.</a:t>
            </a:r>
            <a:r>
              <a:rPr lang="zh-CN" altLang="en-US" sz="1400" spc="47" dirty="0">
                <a:solidFill>
                  <a:srgbClr val="4E5A62"/>
                </a:solidFill>
                <a:latin typeface="+mn-ea"/>
              </a:rPr>
              <a:t>人、机、环境匹配</a:t>
            </a:r>
            <a:r>
              <a:rPr lang="zh-CN" altLang="en-US" sz="1400" spc="47" dirty="0" smtClean="0">
                <a:solidFill>
                  <a:srgbClr val="4E5A62"/>
                </a:solidFill>
                <a:latin typeface="+mn-ea"/>
              </a:rPr>
              <a:t>：</a:t>
            </a:r>
            <a:endParaRPr lang="en-US" altLang="zh-CN" sz="1400" spc="47" dirty="0" smtClean="0">
              <a:solidFill>
                <a:srgbClr val="4E5A62"/>
              </a:solidFill>
              <a:latin typeface="+mn-ea"/>
            </a:endParaRPr>
          </a:p>
          <a:p>
            <a:pPr defTabSz="1370965">
              <a:lnSpc>
                <a:spcPct val="150000"/>
              </a:lnSpc>
            </a:pPr>
            <a:r>
              <a:rPr lang="zh-CN" altLang="en-US" sz="1400" spc="47" dirty="0" smtClean="0">
                <a:solidFill>
                  <a:srgbClr val="4E5A62"/>
                </a:solidFill>
                <a:latin typeface="+mn-ea"/>
              </a:rPr>
              <a:t>显示器</a:t>
            </a:r>
            <a:r>
              <a:rPr lang="en-US" altLang="zh-CN" sz="1400" spc="47" dirty="0" smtClean="0">
                <a:solidFill>
                  <a:srgbClr val="4E5A62"/>
                </a:solidFill>
                <a:latin typeface="+mn-ea"/>
              </a:rPr>
              <a:t>/</a:t>
            </a:r>
            <a:r>
              <a:rPr lang="zh-CN" altLang="en-US" sz="1400" spc="47" dirty="0" smtClean="0">
                <a:solidFill>
                  <a:srgbClr val="4E5A62"/>
                </a:solidFill>
                <a:latin typeface="+mn-ea"/>
              </a:rPr>
              <a:t>操纵器</a:t>
            </a:r>
            <a:r>
              <a:rPr lang="en-US" altLang="zh-CN" sz="1400" spc="47" dirty="0" smtClean="0">
                <a:solidFill>
                  <a:srgbClr val="4E5A62"/>
                </a:solidFill>
                <a:latin typeface="+mn-ea"/>
              </a:rPr>
              <a:t>/</a:t>
            </a:r>
            <a:r>
              <a:rPr lang="zh-CN" altLang="en-US" sz="1400" spc="47" dirty="0" smtClean="0">
                <a:solidFill>
                  <a:srgbClr val="4E5A62"/>
                </a:solidFill>
                <a:latin typeface="+mn-ea"/>
              </a:rPr>
              <a:t>生产作业环境的人</a:t>
            </a:r>
            <a:r>
              <a:rPr lang="zh-CN" altLang="en-US" sz="1400" spc="47" dirty="0">
                <a:solidFill>
                  <a:srgbClr val="4E5A62"/>
                </a:solidFill>
                <a:latin typeface="+mn-ea"/>
              </a:rPr>
              <a:t>机学</a:t>
            </a:r>
            <a:r>
              <a:rPr lang="zh-CN" altLang="en-US" sz="1400" spc="47" dirty="0" smtClean="0">
                <a:solidFill>
                  <a:srgbClr val="4E5A62"/>
                </a:solidFill>
                <a:latin typeface="+mn-ea"/>
              </a:rPr>
              <a:t>设计</a:t>
            </a:r>
            <a:r>
              <a:rPr lang="en-US" altLang="zh-CN" sz="1400" spc="47" dirty="0" smtClean="0">
                <a:solidFill>
                  <a:srgbClr val="4E5A62"/>
                </a:solidFill>
                <a:latin typeface="+mn-ea"/>
              </a:rPr>
              <a:t>;</a:t>
            </a:r>
            <a:endParaRPr lang="en-US" altLang="zh-CN" sz="1400" spc="47" dirty="0" smtClean="0">
              <a:solidFill>
                <a:srgbClr val="4E5A62"/>
              </a:solidFill>
              <a:latin typeface="+mn-ea"/>
            </a:endParaRPr>
          </a:p>
          <a:p>
            <a:pPr defTabSz="1370965">
              <a:lnSpc>
                <a:spcPct val="150000"/>
              </a:lnSpc>
            </a:pPr>
            <a:r>
              <a:rPr lang="en-US" altLang="zh-CN" sz="1400" spc="47" dirty="0" smtClean="0">
                <a:solidFill>
                  <a:srgbClr val="4E5A62"/>
                </a:solidFill>
                <a:latin typeface="+mn-ea"/>
              </a:rPr>
              <a:t>3.</a:t>
            </a:r>
            <a:r>
              <a:rPr lang="zh-CN" altLang="en-US" sz="1400" spc="47" dirty="0">
                <a:solidFill>
                  <a:srgbClr val="4E5A62"/>
                </a:solidFill>
                <a:latin typeface="+mn-ea"/>
              </a:rPr>
              <a:t>警告提示</a:t>
            </a:r>
            <a:r>
              <a:rPr lang="zh-CN" altLang="en-US" sz="1400" spc="47" dirty="0" smtClean="0">
                <a:solidFill>
                  <a:srgbClr val="4E5A62"/>
                </a:solidFill>
                <a:latin typeface="+mn-ea"/>
              </a:rPr>
              <a:t>标识</a:t>
            </a:r>
            <a:r>
              <a:rPr lang="en-US" altLang="zh-CN" sz="1400" spc="47" dirty="0" smtClean="0">
                <a:solidFill>
                  <a:srgbClr val="4E5A62"/>
                </a:solidFill>
                <a:latin typeface="+mn-ea"/>
              </a:rPr>
              <a:t>;</a:t>
            </a:r>
            <a:endParaRPr lang="en-US" altLang="zh-CN" sz="1400" spc="47" dirty="0" smtClean="0">
              <a:solidFill>
                <a:srgbClr val="4E5A62"/>
              </a:solidFill>
              <a:latin typeface="+mn-ea"/>
            </a:endParaRPr>
          </a:p>
          <a:p>
            <a:pPr defTabSz="1370965">
              <a:lnSpc>
                <a:spcPct val="150000"/>
              </a:lnSpc>
            </a:pPr>
            <a:r>
              <a:rPr lang="en-US" altLang="zh-CN" sz="1400" spc="47" dirty="0" smtClean="0">
                <a:solidFill>
                  <a:srgbClr val="4E5A62"/>
                </a:solidFill>
                <a:latin typeface="+mn-ea"/>
              </a:rPr>
              <a:t>4.</a:t>
            </a:r>
            <a:r>
              <a:rPr lang="zh-CN" altLang="en-US" sz="1400" spc="47" dirty="0" smtClean="0">
                <a:solidFill>
                  <a:srgbClr val="4E5A62"/>
                </a:solidFill>
                <a:latin typeface="+mn-ea"/>
              </a:rPr>
              <a:t> 持</a:t>
            </a:r>
            <a:r>
              <a:rPr lang="zh-CN" altLang="en-US" sz="1400" spc="47" dirty="0">
                <a:solidFill>
                  <a:srgbClr val="4E5A62"/>
                </a:solidFill>
                <a:latin typeface="+mn-ea"/>
              </a:rPr>
              <a:t>证</a:t>
            </a:r>
            <a:r>
              <a:rPr lang="zh-CN" altLang="en-US" sz="1400" spc="47" dirty="0" smtClean="0">
                <a:solidFill>
                  <a:srgbClr val="4E5A62"/>
                </a:solidFill>
                <a:latin typeface="+mn-ea"/>
              </a:rPr>
              <a:t>上岗。</a:t>
            </a:r>
            <a:endParaRPr lang="zh-CN" altLang="en-US" sz="1400" spc="47" dirty="0">
              <a:solidFill>
                <a:srgbClr val="4E5A62"/>
              </a:solidFill>
              <a:latin typeface="+mn-ea"/>
            </a:endParaRPr>
          </a:p>
        </p:txBody>
      </p:sp>
      <p:sp>
        <p:nvSpPr>
          <p:cNvPr id="7" name="ísļîḓê"/>
          <p:cNvSpPr/>
          <p:nvPr/>
        </p:nvSpPr>
        <p:spPr bwMode="auto">
          <a:xfrm>
            <a:off x="4169145" y="1894661"/>
            <a:ext cx="944084" cy="806408"/>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rgbClr val="9D2839"/>
          </a:solidFill>
          <a:ln>
            <a:noFill/>
          </a:ln>
        </p:spPr>
        <p:txBody>
          <a:bodyPr anchor="ctr"/>
          <a:lstStyle/>
          <a:p>
            <a:pPr algn="ctr"/>
            <a:endParaRPr>
              <a:solidFill>
                <a:srgbClr val="4E5A62"/>
              </a:solidFill>
            </a:endParaRPr>
          </a:p>
        </p:txBody>
      </p:sp>
      <p:sp>
        <p:nvSpPr>
          <p:cNvPr id="8" name="isľîḋè"/>
          <p:cNvSpPr txBox="1"/>
          <p:nvPr/>
        </p:nvSpPr>
        <p:spPr bwMode="auto">
          <a:xfrm>
            <a:off x="3534616" y="3091590"/>
            <a:ext cx="2213143" cy="400118"/>
          </a:xfrm>
          <a:prstGeom prst="rect">
            <a:avLst/>
          </a:prstGeom>
          <a:noFill/>
          <a:ln w="9525">
            <a:noFill/>
            <a:miter lim="800000"/>
          </a:ln>
        </p:spPr>
        <p:txBody>
          <a:bodyPr wrap="none" lIns="90000" tIns="46800" rIns="90000" bIns="46800" anchor="ctr" anchorCtr="1">
            <a:normAutofit/>
            <a:scene3d>
              <a:camera prst="orthographicFront"/>
              <a:lightRig rig="threePt" dir="t"/>
            </a:scene3d>
            <a:sp3d>
              <a:bevelT w="0" h="0"/>
            </a:sp3d>
          </a:bodyPr>
          <a:lstStyle/>
          <a:p>
            <a:pPr marL="0" lvl="1" algn="ctr"/>
            <a:r>
              <a:rPr lang="zh-CN" altLang="en-US" b="1" dirty="0" smtClean="0">
                <a:solidFill>
                  <a:srgbClr val="4E5A62"/>
                </a:solidFill>
              </a:rPr>
              <a:t>安全技术</a:t>
            </a:r>
            <a:endParaRPr lang="zh-CN" altLang="en-US" b="1" dirty="0">
              <a:solidFill>
                <a:srgbClr val="4E5A62"/>
              </a:solidFill>
            </a:endParaRPr>
          </a:p>
        </p:txBody>
      </p:sp>
      <p:sp>
        <p:nvSpPr>
          <p:cNvPr id="10" name="îṣlïḑê"/>
          <p:cNvSpPr/>
          <p:nvPr/>
        </p:nvSpPr>
        <p:spPr bwMode="auto">
          <a:xfrm>
            <a:off x="6755320" y="1833063"/>
            <a:ext cx="987780" cy="929604"/>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rgbClr val="30274D"/>
          </a:solidFill>
          <a:ln>
            <a:noFill/>
          </a:ln>
        </p:spPr>
        <p:txBody>
          <a:bodyPr anchor="ctr"/>
          <a:lstStyle/>
          <a:p>
            <a:pPr algn="ctr"/>
            <a:endParaRPr>
              <a:solidFill>
                <a:srgbClr val="4E5A62"/>
              </a:solidFill>
            </a:endParaRPr>
          </a:p>
        </p:txBody>
      </p:sp>
      <p:sp>
        <p:nvSpPr>
          <p:cNvPr id="11" name="iṥ1íḓé"/>
          <p:cNvSpPr txBox="1"/>
          <p:nvPr/>
        </p:nvSpPr>
        <p:spPr bwMode="auto">
          <a:xfrm>
            <a:off x="6142639" y="3091590"/>
            <a:ext cx="2213143" cy="400118"/>
          </a:xfrm>
          <a:prstGeom prst="rect">
            <a:avLst/>
          </a:prstGeom>
          <a:noFill/>
          <a:ln w="9525">
            <a:noFill/>
            <a:miter lim="800000"/>
          </a:ln>
        </p:spPr>
        <p:txBody>
          <a:bodyPr wrap="none" lIns="90000" tIns="46800" rIns="90000" bIns="46800" anchor="ctr" anchorCtr="1">
            <a:normAutofit/>
            <a:scene3d>
              <a:camera prst="orthographicFront"/>
              <a:lightRig rig="threePt" dir="t"/>
            </a:scene3d>
            <a:sp3d>
              <a:bevelT w="0" h="0"/>
            </a:sp3d>
          </a:bodyPr>
          <a:lstStyle/>
          <a:p>
            <a:pPr marL="0" lvl="1" algn="ctr"/>
            <a:r>
              <a:rPr lang="zh-CN" altLang="en-US" b="1" dirty="0" smtClean="0">
                <a:solidFill>
                  <a:srgbClr val="4E5A62"/>
                </a:solidFill>
              </a:rPr>
              <a:t>安全管理</a:t>
            </a:r>
            <a:endParaRPr lang="zh-CN" altLang="en-US" b="1" dirty="0">
              <a:solidFill>
                <a:srgbClr val="4E5A62"/>
              </a:solidFill>
            </a:endParaRPr>
          </a:p>
        </p:txBody>
      </p:sp>
      <p:sp>
        <p:nvSpPr>
          <p:cNvPr id="13" name="îSľíḓê"/>
          <p:cNvSpPr/>
          <p:nvPr/>
        </p:nvSpPr>
        <p:spPr>
          <a:xfrm>
            <a:off x="9385408" y="1826040"/>
            <a:ext cx="943650" cy="943650"/>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rgbClr val="70AC43"/>
          </a:solidFill>
          <a:ln w="12700">
            <a:miter lim="400000"/>
          </a:ln>
        </p:spPr>
        <p:txBody>
          <a:bodyPr anchor="ctr"/>
          <a:lstStyle/>
          <a:p>
            <a:pPr algn="ctr"/>
            <a:endParaRPr>
              <a:solidFill>
                <a:srgbClr val="4E5A62"/>
              </a:solidFill>
            </a:endParaRPr>
          </a:p>
        </p:txBody>
      </p:sp>
      <p:sp>
        <p:nvSpPr>
          <p:cNvPr id="14" name="iśḻîḋè"/>
          <p:cNvSpPr txBox="1"/>
          <p:nvPr/>
        </p:nvSpPr>
        <p:spPr bwMode="auto">
          <a:xfrm>
            <a:off x="8750662" y="3091590"/>
            <a:ext cx="2213143" cy="400118"/>
          </a:xfrm>
          <a:prstGeom prst="rect">
            <a:avLst/>
          </a:prstGeom>
          <a:noFill/>
          <a:ln w="9525">
            <a:noFill/>
            <a:miter lim="800000"/>
          </a:ln>
        </p:spPr>
        <p:txBody>
          <a:bodyPr wrap="none" lIns="90000" tIns="46800" rIns="90000" bIns="46800" anchor="ctr" anchorCtr="1">
            <a:normAutofit/>
            <a:scene3d>
              <a:camera prst="orthographicFront"/>
              <a:lightRig rig="threePt" dir="t"/>
            </a:scene3d>
            <a:sp3d>
              <a:bevelT w="0" h="0"/>
            </a:sp3d>
          </a:bodyPr>
          <a:lstStyle/>
          <a:p>
            <a:pPr marL="0" lvl="1" algn="ctr"/>
            <a:r>
              <a:rPr lang="zh-CN" altLang="en-US" b="1" dirty="0" smtClean="0">
                <a:solidFill>
                  <a:srgbClr val="4E5A62"/>
                </a:solidFill>
              </a:rPr>
              <a:t>环境改善</a:t>
            </a:r>
            <a:endParaRPr lang="zh-CN" altLang="en-US" b="1" dirty="0">
              <a:solidFill>
                <a:srgbClr val="4E5A62"/>
              </a:solidFill>
            </a:endParaRPr>
          </a:p>
        </p:txBody>
      </p:sp>
      <p:cxnSp>
        <p:nvCxnSpPr>
          <p:cNvPr id="16" name="直接连接符 15"/>
          <p:cNvCxnSpPr/>
          <p:nvPr/>
        </p:nvCxnSpPr>
        <p:spPr>
          <a:xfrm flipH="1">
            <a:off x="3352800" y="1833063"/>
            <a:ext cx="10035" cy="1658645"/>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953636" y="1833063"/>
            <a:ext cx="3819" cy="1658645"/>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8562109" y="1833063"/>
            <a:ext cx="20426" cy="1852246"/>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3" name="iṡľïdé"/>
          <p:cNvSpPr txBox="1"/>
          <p:nvPr/>
        </p:nvSpPr>
        <p:spPr bwMode="auto">
          <a:xfrm>
            <a:off x="3563586" y="3783914"/>
            <a:ext cx="2213143" cy="2411936"/>
          </a:xfrm>
          <a:prstGeom prst="rect">
            <a:avLst/>
          </a:prstGeom>
          <a:noFill/>
          <a:ln w="9525">
            <a:noFill/>
            <a:miter lim="800000"/>
          </a:ln>
        </p:spPr>
        <p:txBody>
          <a:bodyPr wrap="square" lIns="90000" tIns="46800" rIns="90000" bIns="46800" anchor="ctr" anchorCtr="1">
            <a:noAutofit/>
            <a:scene3d>
              <a:camera prst="orthographicFront"/>
              <a:lightRig rig="threePt" dir="t"/>
            </a:scene3d>
            <a:sp3d>
              <a:bevelT w="0" h="0"/>
            </a:sp3d>
          </a:bodyPr>
          <a:lstStyle/>
          <a:p>
            <a:pPr defTabSz="1370965">
              <a:lnSpc>
                <a:spcPct val="150000"/>
              </a:lnSpc>
            </a:pPr>
            <a:r>
              <a:rPr lang="zh-CN" altLang="en-US" sz="1400" spc="47" dirty="0">
                <a:solidFill>
                  <a:srgbClr val="4E5A62"/>
                </a:solidFill>
                <a:latin typeface="+mn-ea"/>
              </a:rPr>
              <a:t>避免或减少事故损失的安全</a:t>
            </a:r>
            <a:r>
              <a:rPr lang="zh-CN" altLang="en-US" sz="1400" spc="47" dirty="0" smtClean="0">
                <a:solidFill>
                  <a:srgbClr val="4E5A62"/>
                </a:solidFill>
                <a:latin typeface="+mn-ea"/>
              </a:rPr>
              <a:t>技术：</a:t>
            </a:r>
            <a:endParaRPr lang="zh-CN" altLang="en-US" sz="1400" spc="47" dirty="0">
              <a:solidFill>
                <a:srgbClr val="4E5A62"/>
              </a:solidFill>
              <a:latin typeface="+mn-ea"/>
            </a:endParaRPr>
          </a:p>
          <a:p>
            <a:pPr defTabSz="1370965">
              <a:lnSpc>
                <a:spcPct val="150000"/>
              </a:lnSpc>
            </a:pPr>
            <a:r>
              <a:rPr lang="en-US" altLang="zh-CN" sz="1400" spc="47" dirty="0">
                <a:solidFill>
                  <a:srgbClr val="4E5A62"/>
                </a:solidFill>
                <a:latin typeface="+mn-ea"/>
              </a:rPr>
              <a:t>1.</a:t>
            </a:r>
            <a:r>
              <a:rPr lang="zh-CN" altLang="en-US" sz="1400" spc="47" dirty="0">
                <a:solidFill>
                  <a:srgbClr val="4E5A62"/>
                </a:solidFill>
                <a:latin typeface="+mn-ea"/>
              </a:rPr>
              <a:t>隔离：远离、封闭、</a:t>
            </a:r>
            <a:r>
              <a:rPr lang="zh-CN" altLang="en-US" sz="1400" spc="47" dirty="0" smtClean="0">
                <a:solidFill>
                  <a:srgbClr val="4E5A62"/>
                </a:solidFill>
                <a:latin typeface="+mn-ea"/>
              </a:rPr>
              <a:t>缓冲</a:t>
            </a:r>
            <a:r>
              <a:rPr lang="en-US" altLang="zh-CN" sz="1400" spc="47" dirty="0" smtClean="0">
                <a:solidFill>
                  <a:srgbClr val="4E5A62"/>
                </a:solidFill>
                <a:latin typeface="+mn-ea"/>
              </a:rPr>
              <a:t>;</a:t>
            </a:r>
            <a:endParaRPr lang="en-US" altLang="zh-CN" sz="1400" spc="47" dirty="0" smtClean="0">
              <a:solidFill>
                <a:srgbClr val="4E5A62"/>
              </a:solidFill>
              <a:latin typeface="+mn-ea"/>
            </a:endParaRPr>
          </a:p>
          <a:p>
            <a:pPr defTabSz="1370965">
              <a:lnSpc>
                <a:spcPct val="150000"/>
              </a:lnSpc>
            </a:pPr>
            <a:r>
              <a:rPr lang="en-US" altLang="zh-CN" sz="1400" spc="47" dirty="0" smtClean="0">
                <a:solidFill>
                  <a:srgbClr val="4E5A62"/>
                </a:solidFill>
                <a:latin typeface="+mn-ea"/>
              </a:rPr>
              <a:t>2.</a:t>
            </a:r>
            <a:r>
              <a:rPr lang="zh-CN" altLang="en-US" sz="1400" spc="47" dirty="0">
                <a:solidFill>
                  <a:srgbClr val="4E5A62"/>
                </a:solidFill>
                <a:latin typeface="+mn-ea"/>
              </a:rPr>
              <a:t>个体</a:t>
            </a:r>
            <a:r>
              <a:rPr lang="zh-CN" altLang="en-US" sz="1400" spc="47" dirty="0" smtClean="0">
                <a:solidFill>
                  <a:srgbClr val="4E5A62"/>
                </a:solidFill>
                <a:latin typeface="+mn-ea"/>
              </a:rPr>
              <a:t>防护</a:t>
            </a:r>
            <a:r>
              <a:rPr lang="en-US" altLang="zh-CN" sz="1400" spc="47" dirty="0" smtClean="0">
                <a:solidFill>
                  <a:srgbClr val="4E5A62"/>
                </a:solidFill>
                <a:latin typeface="+mn-ea"/>
              </a:rPr>
              <a:t>;</a:t>
            </a:r>
            <a:endParaRPr lang="zh-CN" altLang="en-US" sz="1400" spc="47" dirty="0">
              <a:solidFill>
                <a:srgbClr val="4E5A62"/>
              </a:solidFill>
              <a:latin typeface="+mn-ea"/>
            </a:endParaRPr>
          </a:p>
          <a:p>
            <a:pPr defTabSz="1370965">
              <a:lnSpc>
                <a:spcPct val="150000"/>
              </a:lnSpc>
            </a:pPr>
            <a:r>
              <a:rPr lang="en-US" altLang="zh-CN" sz="1400" spc="47" dirty="0">
                <a:solidFill>
                  <a:srgbClr val="4E5A62"/>
                </a:solidFill>
                <a:latin typeface="+mn-ea"/>
              </a:rPr>
              <a:t>3.</a:t>
            </a:r>
            <a:r>
              <a:rPr lang="zh-CN" altLang="en-US" sz="1400" spc="47" dirty="0" smtClean="0">
                <a:solidFill>
                  <a:srgbClr val="4E5A62"/>
                </a:solidFill>
                <a:latin typeface="+mn-ea"/>
              </a:rPr>
              <a:t>薄弱环节</a:t>
            </a:r>
            <a:r>
              <a:rPr lang="en-US" altLang="zh-CN" sz="1400" spc="47" dirty="0" smtClean="0">
                <a:solidFill>
                  <a:srgbClr val="4E5A62"/>
                </a:solidFill>
                <a:latin typeface="+mn-ea"/>
              </a:rPr>
              <a:t>;</a:t>
            </a:r>
            <a:endParaRPr lang="zh-CN" altLang="en-US" sz="1400" spc="47" dirty="0">
              <a:solidFill>
                <a:srgbClr val="4E5A62"/>
              </a:solidFill>
              <a:latin typeface="+mn-ea"/>
            </a:endParaRPr>
          </a:p>
          <a:p>
            <a:pPr defTabSz="1370965">
              <a:lnSpc>
                <a:spcPct val="150000"/>
              </a:lnSpc>
            </a:pPr>
            <a:r>
              <a:rPr lang="en-US" altLang="zh-CN" sz="1400" spc="47" dirty="0" smtClean="0">
                <a:solidFill>
                  <a:srgbClr val="4E5A62"/>
                </a:solidFill>
                <a:latin typeface="+mn-ea"/>
              </a:rPr>
              <a:t>4.</a:t>
            </a:r>
            <a:r>
              <a:rPr lang="zh-CN" altLang="en-US" sz="1400" spc="47" dirty="0">
                <a:solidFill>
                  <a:srgbClr val="4E5A62"/>
                </a:solidFill>
                <a:latin typeface="+mn-ea"/>
              </a:rPr>
              <a:t>避难与援救。</a:t>
            </a:r>
            <a:endParaRPr lang="en-US" altLang="zh-CN" sz="1400" spc="47" dirty="0">
              <a:solidFill>
                <a:srgbClr val="4E5A62"/>
              </a:solidFill>
              <a:latin typeface="+mn-ea"/>
            </a:endParaRPr>
          </a:p>
        </p:txBody>
      </p:sp>
      <p:sp>
        <p:nvSpPr>
          <p:cNvPr id="24" name="iṡľïdé"/>
          <p:cNvSpPr txBox="1"/>
          <p:nvPr/>
        </p:nvSpPr>
        <p:spPr bwMode="auto">
          <a:xfrm>
            <a:off x="6124679" y="3796146"/>
            <a:ext cx="2213143" cy="2692083"/>
          </a:xfrm>
          <a:prstGeom prst="rect">
            <a:avLst/>
          </a:prstGeom>
          <a:noFill/>
          <a:ln w="9525">
            <a:noFill/>
            <a:miter lim="800000"/>
          </a:ln>
        </p:spPr>
        <p:txBody>
          <a:bodyPr wrap="square" lIns="90000" tIns="46800" rIns="90000" bIns="46800" anchor="ctr" anchorCtr="1">
            <a:noAutofit/>
            <a:scene3d>
              <a:camera prst="orthographicFront"/>
              <a:lightRig rig="threePt" dir="t"/>
            </a:scene3d>
            <a:sp3d>
              <a:bevelT w="0" h="0"/>
            </a:sp3d>
          </a:bodyPr>
          <a:lstStyle/>
          <a:p>
            <a:pPr defTabSz="1370965">
              <a:lnSpc>
                <a:spcPct val="150000"/>
              </a:lnSpc>
            </a:pPr>
            <a:r>
              <a:rPr lang="zh-CN" altLang="en-US" sz="1400" spc="47" dirty="0">
                <a:solidFill>
                  <a:srgbClr val="4E5A62"/>
                </a:solidFill>
                <a:latin typeface="+mn-ea"/>
              </a:rPr>
              <a:t>采取措施减少故障的</a:t>
            </a:r>
            <a:r>
              <a:rPr lang="zh-CN" altLang="en-US" sz="1400" spc="47" dirty="0" smtClean="0">
                <a:solidFill>
                  <a:srgbClr val="4E5A62"/>
                </a:solidFill>
                <a:latin typeface="+mn-ea"/>
              </a:rPr>
              <a:t>发生</a:t>
            </a:r>
            <a:r>
              <a:rPr lang="en-US" altLang="zh-CN" sz="1400" spc="47" dirty="0" smtClean="0">
                <a:solidFill>
                  <a:srgbClr val="4E5A62"/>
                </a:solidFill>
                <a:latin typeface="+mn-ea"/>
              </a:rPr>
              <a:t>1</a:t>
            </a:r>
            <a:r>
              <a:rPr lang="en-US" altLang="zh-CN" sz="1400" spc="47" dirty="0">
                <a:solidFill>
                  <a:srgbClr val="4E5A62"/>
                </a:solidFill>
                <a:latin typeface="+mn-ea"/>
              </a:rPr>
              <a:t>.</a:t>
            </a:r>
            <a:r>
              <a:rPr lang="zh-CN" altLang="en-US" sz="1400" spc="47" dirty="0" smtClean="0">
                <a:solidFill>
                  <a:srgbClr val="4E5A62"/>
                </a:solidFill>
                <a:latin typeface="+mn-ea"/>
              </a:rPr>
              <a:t>安全系数；</a:t>
            </a:r>
            <a:endParaRPr lang="zh-CN" altLang="en-US" sz="1400" spc="47" dirty="0">
              <a:solidFill>
                <a:srgbClr val="4E5A62"/>
              </a:solidFill>
              <a:latin typeface="+mn-ea"/>
            </a:endParaRPr>
          </a:p>
          <a:p>
            <a:pPr defTabSz="1370965">
              <a:lnSpc>
                <a:spcPct val="150000"/>
              </a:lnSpc>
            </a:pPr>
            <a:r>
              <a:rPr lang="en-US" altLang="zh-CN" sz="1400" spc="47" dirty="0" smtClean="0">
                <a:solidFill>
                  <a:srgbClr val="4E5A62"/>
                </a:solidFill>
                <a:latin typeface="+mn-ea"/>
              </a:rPr>
              <a:t>2</a:t>
            </a:r>
            <a:r>
              <a:rPr lang="en-US" altLang="zh-CN" sz="1400" spc="47" dirty="0">
                <a:solidFill>
                  <a:srgbClr val="4E5A62"/>
                </a:solidFill>
                <a:latin typeface="+mn-ea"/>
              </a:rPr>
              <a:t>.</a:t>
            </a:r>
            <a:r>
              <a:rPr lang="zh-CN" altLang="en-US" sz="1400" spc="47" dirty="0" smtClean="0">
                <a:solidFill>
                  <a:srgbClr val="4E5A62"/>
                </a:solidFill>
                <a:latin typeface="+mn-ea"/>
              </a:rPr>
              <a:t>提高可靠性；</a:t>
            </a:r>
            <a:endParaRPr lang="zh-CN" altLang="en-US" sz="1400" spc="47" dirty="0">
              <a:solidFill>
                <a:srgbClr val="4E5A62"/>
              </a:solidFill>
              <a:latin typeface="+mn-ea"/>
            </a:endParaRPr>
          </a:p>
          <a:p>
            <a:pPr defTabSz="1370965">
              <a:lnSpc>
                <a:spcPct val="150000"/>
              </a:lnSpc>
            </a:pPr>
            <a:r>
              <a:rPr lang="en-US" altLang="zh-CN" sz="1400" spc="47" dirty="0" smtClean="0">
                <a:solidFill>
                  <a:srgbClr val="4E5A62"/>
                </a:solidFill>
                <a:latin typeface="+mn-ea"/>
              </a:rPr>
              <a:t>3</a:t>
            </a:r>
            <a:r>
              <a:rPr lang="en-US" altLang="zh-CN" sz="1400" spc="47" dirty="0">
                <a:solidFill>
                  <a:srgbClr val="4E5A62"/>
                </a:solidFill>
                <a:latin typeface="+mn-ea"/>
              </a:rPr>
              <a:t>.</a:t>
            </a:r>
            <a:r>
              <a:rPr lang="zh-CN" altLang="en-US" sz="1400" spc="47" dirty="0" smtClean="0">
                <a:solidFill>
                  <a:srgbClr val="4E5A62"/>
                </a:solidFill>
                <a:latin typeface="+mn-ea"/>
              </a:rPr>
              <a:t>安全监控系统；</a:t>
            </a:r>
            <a:endParaRPr lang="en-US" altLang="zh-CN" sz="1400" spc="47" dirty="0" smtClean="0">
              <a:solidFill>
                <a:srgbClr val="4E5A62"/>
              </a:solidFill>
              <a:latin typeface="+mn-ea"/>
            </a:endParaRPr>
          </a:p>
          <a:p>
            <a:pPr defTabSz="1370965">
              <a:lnSpc>
                <a:spcPct val="150000"/>
              </a:lnSpc>
            </a:pPr>
            <a:r>
              <a:rPr lang="en-US" altLang="zh-CN" sz="1400" spc="47" dirty="0" smtClean="0">
                <a:solidFill>
                  <a:srgbClr val="4E5A62"/>
                </a:solidFill>
                <a:latin typeface="+mn-ea"/>
              </a:rPr>
              <a:t>4.</a:t>
            </a:r>
            <a:r>
              <a:rPr lang="zh-CN" altLang="en-US" sz="1400" spc="47" dirty="0">
                <a:solidFill>
                  <a:srgbClr val="4E5A62"/>
                </a:solidFill>
                <a:latin typeface="+mn-ea"/>
              </a:rPr>
              <a:t>严格要求员工，提高自律意识，杜绝“三违”</a:t>
            </a:r>
            <a:r>
              <a:rPr lang="zh-CN" altLang="en-US" sz="1400" spc="47" dirty="0" smtClean="0">
                <a:solidFill>
                  <a:srgbClr val="4E5A62"/>
                </a:solidFill>
                <a:latin typeface="+mn-ea"/>
              </a:rPr>
              <a:t>现象</a:t>
            </a:r>
            <a:r>
              <a:rPr lang="en-US" altLang="zh-CN" sz="1400" spc="47" dirty="0" smtClean="0">
                <a:solidFill>
                  <a:srgbClr val="4E5A62"/>
                </a:solidFill>
                <a:latin typeface="+mn-ea"/>
              </a:rPr>
              <a:t>;</a:t>
            </a:r>
            <a:endParaRPr lang="en-US" altLang="zh-CN" sz="1400" spc="47" dirty="0" smtClean="0">
              <a:solidFill>
                <a:srgbClr val="4E5A62"/>
              </a:solidFill>
              <a:latin typeface="+mn-ea"/>
            </a:endParaRPr>
          </a:p>
          <a:p>
            <a:pPr defTabSz="1370965">
              <a:lnSpc>
                <a:spcPct val="150000"/>
              </a:lnSpc>
            </a:pPr>
            <a:r>
              <a:rPr lang="en-US" altLang="zh-CN" sz="1400" spc="47" dirty="0" smtClean="0">
                <a:solidFill>
                  <a:srgbClr val="4E5A62"/>
                </a:solidFill>
                <a:latin typeface="+mn-ea"/>
              </a:rPr>
              <a:t>5.</a:t>
            </a:r>
            <a:r>
              <a:rPr lang="zh-CN" altLang="en-US" sz="1400" spc="47" dirty="0">
                <a:solidFill>
                  <a:srgbClr val="4E5A62"/>
                </a:solidFill>
                <a:latin typeface="+mn-ea"/>
              </a:rPr>
              <a:t>加强</a:t>
            </a:r>
            <a:r>
              <a:rPr lang="zh-CN" altLang="en-US" sz="1400" spc="47" dirty="0" smtClean="0">
                <a:solidFill>
                  <a:srgbClr val="4E5A62"/>
                </a:solidFill>
                <a:latin typeface="+mn-ea"/>
              </a:rPr>
              <a:t>员工安全培训；</a:t>
            </a:r>
            <a:endParaRPr lang="en-US" altLang="zh-CN" sz="1400" spc="47" dirty="0">
              <a:solidFill>
                <a:srgbClr val="4E5A62"/>
              </a:solidFill>
              <a:latin typeface="+mn-ea"/>
            </a:endParaRPr>
          </a:p>
        </p:txBody>
      </p:sp>
      <p:sp>
        <p:nvSpPr>
          <p:cNvPr id="25" name="iṡľïdé"/>
          <p:cNvSpPr txBox="1"/>
          <p:nvPr/>
        </p:nvSpPr>
        <p:spPr bwMode="auto">
          <a:xfrm>
            <a:off x="8750662" y="3855137"/>
            <a:ext cx="2213143" cy="1021663"/>
          </a:xfrm>
          <a:prstGeom prst="rect">
            <a:avLst/>
          </a:prstGeom>
          <a:noFill/>
          <a:ln w="9525">
            <a:noFill/>
            <a:miter lim="800000"/>
          </a:ln>
        </p:spPr>
        <p:txBody>
          <a:bodyPr wrap="square" lIns="90000" tIns="46800" rIns="90000" bIns="46800" anchor="ctr" anchorCtr="1">
            <a:noAutofit/>
            <a:scene3d>
              <a:camera prst="orthographicFront"/>
              <a:lightRig rig="threePt" dir="t"/>
            </a:scene3d>
            <a:sp3d>
              <a:bevelT w="0" h="0"/>
            </a:sp3d>
          </a:bodyPr>
          <a:lstStyle/>
          <a:p>
            <a:pPr defTabSz="1370965">
              <a:lnSpc>
                <a:spcPct val="150000"/>
              </a:lnSpc>
            </a:pPr>
            <a:r>
              <a:rPr lang="zh-CN" altLang="en-US" sz="1400" spc="47" dirty="0" smtClean="0">
                <a:solidFill>
                  <a:srgbClr val="4E5A62"/>
                </a:solidFill>
                <a:latin typeface="+mn-ea"/>
              </a:rPr>
              <a:t>加强车间</a:t>
            </a:r>
            <a:r>
              <a:rPr lang="en-US" altLang="zh-CN" sz="1400" spc="47" dirty="0" smtClean="0">
                <a:solidFill>
                  <a:srgbClr val="4E5A62"/>
                </a:solidFill>
                <a:latin typeface="+mn-ea"/>
              </a:rPr>
              <a:t>5S</a:t>
            </a:r>
            <a:r>
              <a:rPr lang="zh-CN" altLang="en-US" sz="1400" spc="47" dirty="0" smtClean="0">
                <a:solidFill>
                  <a:srgbClr val="4E5A62"/>
                </a:solidFill>
                <a:latin typeface="+mn-ea"/>
              </a:rPr>
              <a:t>管理：整理、整顿、清扫、清洁、素养要求执行完善</a:t>
            </a:r>
            <a:endParaRPr lang="en-US" altLang="zh-CN" sz="1400" dirty="0"/>
          </a:p>
        </p:txBody>
      </p:sp>
      <p:sp>
        <p:nvSpPr>
          <p:cNvPr id="9" name="灯片编号占位符 8"/>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20" name="標題 1"/>
          <p:cNvSpPr txBox="1"/>
          <p:nvPr/>
        </p:nvSpPr>
        <p:spPr bwMode="auto">
          <a:xfrm>
            <a:off x="512186" y="197138"/>
            <a:ext cx="7924800" cy="634134"/>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b"/>
          <a:lst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2pPr>
            <a:lvl3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3pPr>
            <a:lvl4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4pPr>
            <a:lvl5pPr algn="l" rtl="0" eaLnBrk="0" fontAlgn="base" hangingPunct="0">
              <a:lnSpc>
                <a:spcPct val="90000"/>
              </a:lnSpc>
              <a:spcBef>
                <a:spcPct val="0"/>
              </a:spcBef>
              <a:spcAft>
                <a:spcPct val="0"/>
              </a:spcAft>
              <a:defRPr sz="3600" b="1">
                <a:solidFill>
                  <a:schemeClr val="tx2"/>
                </a:solidFill>
                <a:latin typeface="Arial" panose="020B0604020202020204" pitchFamily="34" charset="0"/>
                <a:ea typeface="宋体" pitchFamily="2" charset="-122"/>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ea typeface="宋体" pitchFamily="2" charset="-122"/>
              </a:defRPr>
            </a:lvl9pPr>
          </a:lstStyle>
          <a:p>
            <a:pPr eaLnBrk="1" hangingPunct="1">
              <a:defRPr/>
            </a:pPr>
            <a:r>
              <a:rPr lang="zh-CN" altLang="en-US" sz="2800" dirty="0" smtClean="0">
                <a:cs typeface="+mn-cs"/>
              </a:rPr>
              <a:t>纠正预防措施</a:t>
            </a:r>
            <a:endParaRPr lang="zh-CN" altLang="en-US" sz="2800" dirty="0">
              <a:cs typeface="+mn-cs"/>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14650" y="2862753"/>
            <a:ext cx="6896695" cy="1015663"/>
          </a:xfrm>
          <a:prstGeom prst="rect">
            <a:avLst/>
          </a:prstGeom>
          <a:noFill/>
        </p:spPr>
        <p:txBody>
          <a:bodyPr wrap="square" rtlCol="0">
            <a:spAutoFit/>
          </a:bodyPr>
          <a:lstStyle/>
          <a:p>
            <a:pPr>
              <a:lnSpc>
                <a:spcPct val="150000"/>
              </a:lnSpc>
            </a:pPr>
            <a:r>
              <a:rPr lang="zh-CN" altLang="en-US" sz="4000" dirty="0" smtClean="0">
                <a:solidFill>
                  <a:srgbClr val="4E5A62"/>
                </a:solidFill>
              </a:rPr>
              <a:t>工伤管理规范</a:t>
            </a:r>
            <a:endParaRPr lang="en-US" altLang="zh-CN" sz="4000" dirty="0">
              <a:solidFill>
                <a:srgbClr val="4E5A62"/>
              </a:solidFill>
            </a:endParaRPr>
          </a:p>
        </p:txBody>
      </p:sp>
      <p:sp>
        <p:nvSpPr>
          <p:cNvPr id="3" name="文本框 2"/>
          <p:cNvSpPr txBox="1"/>
          <p:nvPr/>
        </p:nvSpPr>
        <p:spPr>
          <a:xfrm>
            <a:off x="2921876" y="3016642"/>
            <a:ext cx="755335" cy="707886"/>
          </a:xfrm>
          <a:prstGeom prst="rect">
            <a:avLst/>
          </a:prstGeom>
          <a:noFill/>
        </p:spPr>
        <p:txBody>
          <a:bodyPr wrap="none" rtlCol="0">
            <a:spAutoFit/>
          </a:bodyPr>
          <a:lstStyle/>
          <a:p>
            <a:r>
              <a:rPr lang="en-US" altLang="zh-CN" sz="4000" dirty="0" smtClean="0">
                <a:solidFill>
                  <a:schemeClr val="bg1"/>
                </a:solidFill>
              </a:rPr>
              <a:t>02</a:t>
            </a:r>
            <a:endParaRPr lang="zh-CN" altLang="en-US" sz="4000" dirty="0">
              <a:solidFill>
                <a:schemeClr val="bg1"/>
              </a:solidFill>
            </a:endParaRPr>
          </a:p>
        </p:txBody>
      </p:sp>
      <p:sp>
        <p:nvSpPr>
          <p:cNvPr id="6" name="灯片编号占位符 5"/>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dirty="0"/>
          </a:p>
        </p:txBody>
      </p:sp>
      <p:sp>
        <p:nvSpPr>
          <p:cNvPr id="11" name="TextBox 63"/>
          <p:cNvSpPr txBox="1"/>
          <p:nvPr/>
        </p:nvSpPr>
        <p:spPr>
          <a:xfrm>
            <a:off x="1131574" y="2369795"/>
            <a:ext cx="1357043" cy="400043"/>
          </a:xfrm>
          <a:prstGeom prst="rect">
            <a:avLst/>
          </a:prstGeom>
          <a:noFill/>
        </p:spPr>
        <p:txBody>
          <a:bodyPr wrap="square" lIns="182815" tIns="91407" rIns="182815" bIns="91407" rtlCol="0">
            <a:spAutoFit/>
          </a:bodyPr>
          <a:lstStyle/>
          <a:p>
            <a:pPr defTabSz="1370965"/>
            <a:r>
              <a:rPr lang="zh-CN" altLang="en-US" sz="1400" dirty="0" smtClean="0">
                <a:latin typeface="+mn-ea"/>
                <a:cs typeface="+mn-ea"/>
              </a:rPr>
              <a:t>职安部门</a:t>
            </a:r>
            <a:endParaRPr lang="zh-CN" altLang="en-US" sz="1400" dirty="0">
              <a:latin typeface="+mn-ea"/>
              <a:cs typeface="+mn-ea"/>
            </a:endParaRPr>
          </a:p>
        </p:txBody>
      </p:sp>
      <p:sp>
        <p:nvSpPr>
          <p:cNvPr id="12" name="TextBox 63"/>
          <p:cNvSpPr txBox="1"/>
          <p:nvPr/>
        </p:nvSpPr>
        <p:spPr>
          <a:xfrm>
            <a:off x="3786211" y="2369795"/>
            <a:ext cx="1357043" cy="400043"/>
          </a:xfrm>
          <a:prstGeom prst="rect">
            <a:avLst/>
          </a:prstGeom>
          <a:noFill/>
        </p:spPr>
        <p:txBody>
          <a:bodyPr wrap="square" lIns="182815" tIns="91407" rIns="182815" bIns="91407" rtlCol="0">
            <a:spAutoFit/>
          </a:bodyPr>
          <a:lstStyle/>
          <a:p>
            <a:pPr defTabSz="1370965"/>
            <a:r>
              <a:rPr lang="zh-CN" altLang="en-US" sz="1400" dirty="0" smtClean="0">
                <a:latin typeface="+mn-ea"/>
                <a:cs typeface="+mn-ea"/>
              </a:rPr>
              <a:t>人事部门</a:t>
            </a:r>
            <a:endParaRPr lang="zh-CN" altLang="en-US" sz="1400" dirty="0">
              <a:latin typeface="+mn-ea"/>
              <a:cs typeface="+mn-ea"/>
            </a:endParaRPr>
          </a:p>
        </p:txBody>
      </p:sp>
      <p:sp>
        <p:nvSpPr>
          <p:cNvPr id="13" name="TextBox 63"/>
          <p:cNvSpPr txBox="1"/>
          <p:nvPr/>
        </p:nvSpPr>
        <p:spPr>
          <a:xfrm>
            <a:off x="6472385" y="2376762"/>
            <a:ext cx="1357043" cy="400043"/>
          </a:xfrm>
          <a:prstGeom prst="rect">
            <a:avLst/>
          </a:prstGeom>
          <a:noFill/>
        </p:spPr>
        <p:txBody>
          <a:bodyPr wrap="square" lIns="182815" tIns="91407" rIns="182815" bIns="91407" rtlCol="0">
            <a:spAutoFit/>
          </a:bodyPr>
          <a:lstStyle/>
          <a:p>
            <a:pPr defTabSz="1370965"/>
            <a:r>
              <a:rPr lang="zh-CN" altLang="en-US" sz="1400" dirty="0" smtClean="0">
                <a:latin typeface="+mn-ea"/>
                <a:cs typeface="+mn-ea"/>
              </a:rPr>
              <a:t>行政部门</a:t>
            </a:r>
            <a:endParaRPr lang="zh-CN" altLang="en-US" sz="1400" dirty="0">
              <a:latin typeface="+mn-ea"/>
              <a:cs typeface="+mn-ea"/>
            </a:endParaRPr>
          </a:p>
        </p:txBody>
      </p:sp>
      <p:sp>
        <p:nvSpPr>
          <p:cNvPr id="14" name="TextBox 63"/>
          <p:cNvSpPr txBox="1"/>
          <p:nvPr/>
        </p:nvSpPr>
        <p:spPr>
          <a:xfrm>
            <a:off x="9059874" y="2376762"/>
            <a:ext cx="1097070" cy="400043"/>
          </a:xfrm>
          <a:prstGeom prst="rect">
            <a:avLst/>
          </a:prstGeom>
          <a:noFill/>
        </p:spPr>
        <p:txBody>
          <a:bodyPr wrap="square" lIns="182815" tIns="91407" rIns="182815" bIns="91407" rtlCol="0">
            <a:spAutoFit/>
          </a:bodyPr>
          <a:lstStyle/>
          <a:p>
            <a:pPr defTabSz="1370965"/>
            <a:r>
              <a:rPr lang="zh-CN" altLang="en-US" sz="1400" dirty="0" smtClean="0">
                <a:latin typeface="+mn-ea"/>
                <a:cs typeface="+mn-ea"/>
              </a:rPr>
              <a:t>事故部门</a:t>
            </a:r>
            <a:endParaRPr lang="zh-CN" altLang="en-US" sz="1400" dirty="0">
              <a:latin typeface="+mn-ea"/>
              <a:cs typeface="+mn-ea"/>
            </a:endParaRPr>
          </a:p>
        </p:txBody>
      </p:sp>
      <p:sp>
        <p:nvSpPr>
          <p:cNvPr id="15" name="矩形 14"/>
          <p:cNvSpPr/>
          <p:nvPr/>
        </p:nvSpPr>
        <p:spPr>
          <a:xfrm>
            <a:off x="623455" y="2769088"/>
            <a:ext cx="2216728" cy="2308324"/>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zh-TW" sz="1200" dirty="0"/>
              <a:t>负责工伤事故调查资料统计汇总、呈报</a:t>
            </a:r>
            <a:r>
              <a:rPr lang="zh-CN" altLang="en-US" sz="1200" dirty="0"/>
              <a:t>；</a:t>
            </a:r>
            <a:endParaRPr lang="en-US" altLang="zh-CN" sz="1200" dirty="0"/>
          </a:p>
          <a:p>
            <a:pPr marL="171450" indent="-171450">
              <a:lnSpc>
                <a:spcPct val="150000"/>
              </a:lnSpc>
              <a:buFont typeface="Wingdings" panose="05000000000000000000" pitchFamily="2" charset="2"/>
              <a:buChar char="Ø"/>
            </a:pPr>
            <a:r>
              <a:rPr lang="zh-CN" altLang="zh-TW" sz="1200" dirty="0"/>
              <a:t>负责工伤事故的调查、分析及处理，提出改善</a:t>
            </a:r>
            <a:r>
              <a:rPr lang="zh-CN" altLang="zh-TW" sz="1200" dirty="0" smtClean="0"/>
              <a:t>措施</a:t>
            </a:r>
            <a:r>
              <a:rPr lang="zh-CN" altLang="en-US" sz="1200" dirty="0" smtClean="0"/>
              <a:t>并对改善状况进行验证；</a:t>
            </a:r>
            <a:endParaRPr lang="en-US" altLang="zh-CN" sz="1200" dirty="0"/>
          </a:p>
          <a:p>
            <a:pPr marL="171450" indent="-171450">
              <a:lnSpc>
                <a:spcPct val="150000"/>
              </a:lnSpc>
              <a:buFont typeface="Wingdings" panose="05000000000000000000" pitchFamily="2" charset="2"/>
              <a:buChar char="Ø"/>
            </a:pPr>
            <a:r>
              <a:rPr lang="zh-CN" altLang="zh-TW" sz="1200" dirty="0" smtClean="0"/>
              <a:t>对</a:t>
            </a:r>
            <a:r>
              <a:rPr lang="zh-CN" altLang="zh-TW" sz="1200" dirty="0"/>
              <a:t>事故部门相关人员进行责任判定</a:t>
            </a:r>
            <a:r>
              <a:rPr lang="en-US" altLang="zh-TW" sz="1200" dirty="0"/>
              <a:t>,</a:t>
            </a:r>
            <a:r>
              <a:rPr lang="zh-CN" altLang="zh-TW" sz="1200" dirty="0"/>
              <a:t>并提报相关惩处人员</a:t>
            </a:r>
            <a:r>
              <a:rPr lang="zh-CN" altLang="en-US" sz="1200" dirty="0"/>
              <a:t>；</a:t>
            </a:r>
            <a:endParaRPr lang="en-US" altLang="zh-CN" sz="1200" dirty="0"/>
          </a:p>
        </p:txBody>
      </p:sp>
      <p:sp>
        <p:nvSpPr>
          <p:cNvPr id="16" name="矩形 15"/>
          <p:cNvSpPr/>
          <p:nvPr/>
        </p:nvSpPr>
        <p:spPr>
          <a:xfrm>
            <a:off x="3400271" y="2769088"/>
            <a:ext cx="2501770" cy="3383362"/>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zh-TW" sz="1200" dirty="0"/>
              <a:t>判定员工是正式工、实习生还是派遣工</a:t>
            </a:r>
            <a:r>
              <a:rPr lang="zh-CN" altLang="en-US" sz="1200" dirty="0"/>
              <a:t>；</a:t>
            </a:r>
            <a:endParaRPr lang="en-US" altLang="zh-CN" sz="1200" dirty="0"/>
          </a:p>
          <a:p>
            <a:pPr marL="171450" indent="-171450">
              <a:lnSpc>
                <a:spcPct val="150000"/>
              </a:lnSpc>
              <a:buFont typeface="Wingdings" panose="05000000000000000000" pitchFamily="2" charset="2"/>
              <a:buChar char="Ø"/>
            </a:pPr>
            <a:r>
              <a:rPr lang="zh-CN" altLang="zh-TW" sz="1200" dirty="0"/>
              <a:t>如果为派遣工，负责联系派遣公司至医院处理工伤人员的治疗及申报事宜</a:t>
            </a:r>
            <a:r>
              <a:rPr lang="zh-CN" altLang="en-US" sz="1200" dirty="0"/>
              <a:t>；</a:t>
            </a:r>
            <a:endParaRPr lang="zh-TW" altLang="zh-TW" sz="1200" dirty="0"/>
          </a:p>
          <a:p>
            <a:pPr marL="171450" indent="-171450">
              <a:lnSpc>
                <a:spcPct val="150000"/>
              </a:lnSpc>
              <a:buFont typeface="Wingdings" panose="05000000000000000000" pitchFamily="2" charset="2"/>
              <a:buChar char="Ø"/>
            </a:pPr>
            <a:r>
              <a:rPr lang="zh-CN" altLang="zh-TW" sz="1200" dirty="0"/>
              <a:t>将理赔金额等相关数据资料及时提供给职安汇总</a:t>
            </a:r>
            <a:r>
              <a:rPr lang="zh-CN" altLang="en-US" sz="1200" dirty="0"/>
              <a:t>；</a:t>
            </a:r>
            <a:endParaRPr lang="en-US" altLang="zh-CN" sz="1200" dirty="0"/>
          </a:p>
          <a:p>
            <a:pPr marL="171450" indent="-171450">
              <a:lnSpc>
                <a:spcPct val="150000"/>
              </a:lnSpc>
              <a:buFont typeface="Wingdings" panose="05000000000000000000" pitchFamily="2" charset="2"/>
              <a:buChar char="Ø"/>
            </a:pPr>
            <a:r>
              <a:rPr lang="zh-CN" altLang="zh-TW" sz="1200" dirty="0"/>
              <a:t>负责为工伤员工向社保局申报、理赔</a:t>
            </a:r>
            <a:r>
              <a:rPr lang="zh-CN" altLang="en-US" sz="1200" dirty="0"/>
              <a:t>；</a:t>
            </a:r>
            <a:endParaRPr lang="en-US" altLang="zh-CN" sz="1200" dirty="0"/>
          </a:p>
          <a:p>
            <a:pPr marL="171450" indent="-171450">
              <a:lnSpc>
                <a:spcPct val="150000"/>
              </a:lnSpc>
              <a:buFont typeface="Wingdings" panose="05000000000000000000" pitchFamily="2" charset="2"/>
              <a:buChar char="Ø"/>
            </a:pPr>
            <a:r>
              <a:rPr lang="zh-CN" altLang="zh-TW" sz="1200" dirty="0"/>
              <a:t>负责收集、整理、核实工伤证明材料</a:t>
            </a:r>
            <a:r>
              <a:rPr lang="zh-CN" altLang="en-US" sz="1200" dirty="0"/>
              <a:t>；</a:t>
            </a:r>
            <a:endParaRPr lang="en-US" altLang="zh-CN" sz="1200" dirty="0"/>
          </a:p>
          <a:p>
            <a:pPr marL="171450" indent="-171450">
              <a:lnSpc>
                <a:spcPct val="150000"/>
              </a:lnSpc>
              <a:buFont typeface="Wingdings" panose="05000000000000000000" pitchFamily="2" charset="2"/>
              <a:buChar char="Ø"/>
            </a:pPr>
            <a:r>
              <a:rPr lang="zh-CN" altLang="zh-TW" sz="1200" dirty="0"/>
              <a:t>负责惩处系统的会签工作</a:t>
            </a:r>
            <a:r>
              <a:rPr lang="zh-CN" altLang="en-US" sz="1200" dirty="0"/>
              <a:t>；</a:t>
            </a:r>
            <a:endParaRPr lang="en-US" altLang="zh-CN" sz="1200" dirty="0"/>
          </a:p>
        </p:txBody>
      </p:sp>
      <p:sp>
        <p:nvSpPr>
          <p:cNvPr id="17" name="矩形 16"/>
          <p:cNvSpPr/>
          <p:nvPr/>
        </p:nvSpPr>
        <p:spPr>
          <a:xfrm>
            <a:off x="6228777" y="2713668"/>
            <a:ext cx="1927387" cy="890372"/>
          </a:xfrm>
          <a:prstGeom prst="rect">
            <a:avLst/>
          </a:prstGeom>
        </p:spPr>
        <p:txBody>
          <a:bodyPr wrap="square">
            <a:spAutoFit/>
          </a:bodyPr>
          <a:lstStyle/>
          <a:p>
            <a:pPr>
              <a:lnSpc>
                <a:spcPct val="150000"/>
              </a:lnSpc>
            </a:pPr>
            <a:r>
              <a:rPr lang="zh-CN" altLang="zh-TW" sz="1200" dirty="0"/>
              <a:t>负责实习生商业保险申报理赔</a:t>
            </a:r>
            <a:r>
              <a:rPr lang="zh-CN" altLang="en-US" sz="1200" dirty="0"/>
              <a:t>及员工医药费垫付</a:t>
            </a:r>
            <a:r>
              <a:rPr lang="zh-CN" altLang="zh-TW" sz="1200" dirty="0"/>
              <a:t>等事宜</a:t>
            </a:r>
            <a:endParaRPr lang="zh-TW" altLang="zh-TW" sz="1200" dirty="0"/>
          </a:p>
        </p:txBody>
      </p:sp>
      <p:sp>
        <p:nvSpPr>
          <p:cNvPr id="18" name="矩形 17"/>
          <p:cNvSpPr/>
          <p:nvPr/>
        </p:nvSpPr>
        <p:spPr>
          <a:xfrm>
            <a:off x="6027532" y="4183770"/>
            <a:ext cx="2329876" cy="1998368"/>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zh-TW" sz="1200" dirty="0"/>
              <a:t>配合公司进行工伤认定申请、劳动能力鉴定和工伤保险待遇审批等工作，确认相关资料并签字</a:t>
            </a:r>
            <a:r>
              <a:rPr lang="zh-CN" altLang="en-US" sz="1200" dirty="0"/>
              <a:t>；</a:t>
            </a:r>
            <a:endParaRPr lang="en-US" altLang="zh-CN" sz="1200" dirty="0"/>
          </a:p>
          <a:p>
            <a:pPr marL="171450" indent="-171450">
              <a:lnSpc>
                <a:spcPct val="150000"/>
              </a:lnSpc>
              <a:buFont typeface="Wingdings" panose="05000000000000000000" pitchFamily="2" charset="2"/>
              <a:buChar char="Ø"/>
            </a:pPr>
            <a:r>
              <a:rPr lang="zh-CN" altLang="zh-TW" sz="1200" dirty="0"/>
              <a:t>在劳动能力鉴定阶段，如果放弃劳动能力鉴定，需填写切结书，并签字确认</a:t>
            </a:r>
            <a:r>
              <a:rPr lang="zh-CN" altLang="en-US" sz="1200" dirty="0"/>
              <a:t>；</a:t>
            </a:r>
            <a:endParaRPr lang="zh-TW" altLang="en-US" sz="1200" dirty="0"/>
          </a:p>
        </p:txBody>
      </p:sp>
      <p:sp>
        <p:nvSpPr>
          <p:cNvPr id="19" name="文本框 18"/>
          <p:cNvSpPr txBox="1"/>
          <p:nvPr/>
        </p:nvSpPr>
        <p:spPr>
          <a:xfrm>
            <a:off x="697603" y="1082683"/>
            <a:ext cx="8891301" cy="415498"/>
          </a:xfrm>
          <a:prstGeom prst="rect">
            <a:avLst/>
          </a:prstGeom>
          <a:noFill/>
        </p:spPr>
        <p:txBody>
          <a:bodyPr wrap="square" rtlCol="0">
            <a:spAutoFit/>
          </a:bodyPr>
          <a:lstStyle/>
          <a:p>
            <a:pPr>
              <a:lnSpc>
                <a:spcPct val="150000"/>
              </a:lnSpc>
            </a:pPr>
            <a:r>
              <a:rPr lang="zh-CN" altLang="en-US" sz="1400" b="1" dirty="0" smtClean="0"/>
              <a:t>目的</a:t>
            </a:r>
            <a:r>
              <a:rPr lang="zh-CN" altLang="en-US" sz="1400" dirty="0" smtClean="0"/>
              <a:t>：</a:t>
            </a:r>
            <a:r>
              <a:rPr lang="zh-CN" altLang="zh-TW" sz="1400" dirty="0" smtClean="0"/>
              <a:t>为</a:t>
            </a:r>
            <a:r>
              <a:rPr lang="zh-CN" altLang="zh-TW" sz="1400" dirty="0"/>
              <a:t>使员工在发生工伤时及时得到医治</a:t>
            </a:r>
            <a:r>
              <a:rPr lang="en-US" altLang="zh-TW" sz="1400" dirty="0"/>
              <a:t>,</a:t>
            </a:r>
            <a:r>
              <a:rPr lang="zh-CN" altLang="zh-TW" sz="1400" dirty="0"/>
              <a:t>并为事故的及时处理、调查、改善提供相应的管制程序</a:t>
            </a:r>
            <a:endParaRPr lang="zh-CN" altLang="en-US" sz="1400" dirty="0">
              <a:solidFill>
                <a:prstClr val="black">
                  <a:lumMod val="50000"/>
                  <a:lumOff val="50000"/>
                </a:prstClr>
              </a:solidFill>
              <a:latin typeface="+mn-ea"/>
              <a:cs typeface="+mn-ea"/>
            </a:endParaRPr>
          </a:p>
        </p:txBody>
      </p:sp>
      <p:sp>
        <p:nvSpPr>
          <p:cNvPr id="20" name="矩形 19"/>
          <p:cNvSpPr/>
          <p:nvPr/>
        </p:nvSpPr>
        <p:spPr>
          <a:xfrm>
            <a:off x="697603" y="1556692"/>
            <a:ext cx="4493538" cy="307777"/>
          </a:xfrm>
          <a:prstGeom prst="rect">
            <a:avLst/>
          </a:prstGeom>
        </p:spPr>
        <p:txBody>
          <a:bodyPr wrap="none">
            <a:spAutoFit/>
          </a:bodyPr>
          <a:lstStyle/>
          <a:p>
            <a:r>
              <a:rPr lang="zh-CN" altLang="en-US" sz="1400" b="1" dirty="0"/>
              <a:t>范围</a:t>
            </a:r>
            <a:r>
              <a:rPr lang="zh-CN" altLang="en-US" sz="1400" dirty="0"/>
              <a:t>：</a:t>
            </a:r>
            <a:r>
              <a:rPr lang="zh-CN" altLang="zh-TW" sz="1400" dirty="0" smtClean="0"/>
              <a:t>适用</a:t>
            </a:r>
            <a:r>
              <a:rPr lang="zh-CN" altLang="zh-TW" sz="1400" dirty="0"/>
              <a:t>公司全体员工在正常工作中发生的工伤意外</a:t>
            </a:r>
            <a:endParaRPr lang="zh-TW" altLang="en-US" sz="1400" dirty="0"/>
          </a:p>
        </p:txBody>
      </p:sp>
      <p:sp>
        <p:nvSpPr>
          <p:cNvPr id="21" name="矩形 20"/>
          <p:cNvSpPr/>
          <p:nvPr/>
        </p:nvSpPr>
        <p:spPr>
          <a:xfrm>
            <a:off x="692992" y="1999629"/>
            <a:ext cx="723275" cy="307777"/>
          </a:xfrm>
          <a:prstGeom prst="rect">
            <a:avLst/>
          </a:prstGeom>
        </p:spPr>
        <p:txBody>
          <a:bodyPr wrap="none">
            <a:spAutoFit/>
          </a:bodyPr>
          <a:lstStyle/>
          <a:p>
            <a:r>
              <a:rPr lang="zh-CN" altLang="en-US" sz="1400" b="1" dirty="0" smtClean="0"/>
              <a:t>权责</a:t>
            </a:r>
            <a:r>
              <a:rPr lang="zh-CN" altLang="en-US" sz="1400" dirty="0" smtClean="0"/>
              <a:t>：</a:t>
            </a:r>
            <a:endParaRPr lang="zh-TW" altLang="en-US" sz="1400" dirty="0"/>
          </a:p>
        </p:txBody>
      </p:sp>
      <p:sp>
        <p:nvSpPr>
          <p:cNvPr id="22" name="TextBox 63"/>
          <p:cNvSpPr txBox="1"/>
          <p:nvPr/>
        </p:nvSpPr>
        <p:spPr>
          <a:xfrm>
            <a:off x="6462129" y="3792270"/>
            <a:ext cx="1357043" cy="400043"/>
          </a:xfrm>
          <a:prstGeom prst="rect">
            <a:avLst/>
          </a:prstGeom>
          <a:noFill/>
        </p:spPr>
        <p:txBody>
          <a:bodyPr wrap="square" lIns="182815" tIns="91407" rIns="182815" bIns="91407" rtlCol="0">
            <a:spAutoFit/>
          </a:bodyPr>
          <a:lstStyle/>
          <a:p>
            <a:pPr defTabSz="1370965"/>
            <a:r>
              <a:rPr lang="zh-CN" altLang="en-US" sz="1400" dirty="0" smtClean="0">
                <a:latin typeface="+mn-ea"/>
                <a:cs typeface="+mn-ea"/>
              </a:rPr>
              <a:t>工伤人员</a:t>
            </a:r>
            <a:endParaRPr lang="zh-CN" altLang="en-US" sz="1400" dirty="0">
              <a:latin typeface="+mn-ea"/>
              <a:cs typeface="+mn-ea"/>
            </a:endParaRPr>
          </a:p>
        </p:txBody>
      </p:sp>
      <p:sp>
        <p:nvSpPr>
          <p:cNvPr id="23" name="矩形 22"/>
          <p:cNvSpPr/>
          <p:nvPr/>
        </p:nvSpPr>
        <p:spPr>
          <a:xfrm>
            <a:off x="8580024" y="2713668"/>
            <a:ext cx="3030085" cy="3139321"/>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zh-TW" sz="1200" dirty="0"/>
              <a:t>事故发生</a:t>
            </a:r>
            <a:r>
              <a:rPr lang="en-US" altLang="zh-TW" sz="1200" dirty="0"/>
              <a:t>24</a:t>
            </a:r>
            <a:r>
              <a:rPr lang="zh-CN" altLang="zh-TW" sz="1200" dirty="0"/>
              <a:t>小时内做好事故报告表</a:t>
            </a:r>
            <a:r>
              <a:rPr lang="en-US" altLang="zh-TW" sz="1200" dirty="0"/>
              <a:t>,</a:t>
            </a:r>
            <a:r>
              <a:rPr lang="zh-CN" altLang="zh-TW" sz="1200" dirty="0"/>
              <a:t>并落实矫正预防措施</a:t>
            </a:r>
            <a:r>
              <a:rPr lang="zh-CN" altLang="en-US" sz="1200" dirty="0" smtClean="0"/>
              <a:t>事故</a:t>
            </a:r>
            <a:r>
              <a:rPr lang="en-US" altLang="zh-CN" sz="1200" dirty="0" smtClean="0"/>
              <a:t>24</a:t>
            </a:r>
            <a:r>
              <a:rPr lang="zh-CN" altLang="en-US" sz="1200" dirty="0" smtClean="0"/>
              <a:t>小时内提供事故调查报告至环安；</a:t>
            </a:r>
            <a:endParaRPr lang="en-US" altLang="zh-CN" sz="1200" dirty="0" smtClean="0"/>
          </a:p>
          <a:p>
            <a:pPr marL="171450" indent="-171450">
              <a:lnSpc>
                <a:spcPct val="150000"/>
              </a:lnSpc>
              <a:buFont typeface="Wingdings" panose="05000000000000000000" pitchFamily="2" charset="2"/>
              <a:buChar char="Ø"/>
            </a:pPr>
            <a:r>
              <a:rPr lang="zh-CN" altLang="zh-TW" sz="1200" dirty="0"/>
              <a:t>负责工伤发生后的紧急处理</a:t>
            </a:r>
            <a:r>
              <a:rPr lang="en-US" altLang="zh-TW" sz="1200" dirty="0"/>
              <a:t>,</a:t>
            </a:r>
            <a:r>
              <a:rPr lang="zh-CN" altLang="zh-TW" sz="1200" dirty="0"/>
              <a:t>并联系相关部门外送就医</a:t>
            </a:r>
            <a:r>
              <a:rPr lang="en-US" altLang="zh-TW" sz="1200" dirty="0"/>
              <a:t>,</a:t>
            </a:r>
            <a:r>
              <a:rPr lang="zh-CN" altLang="zh-TW" sz="1200" dirty="0"/>
              <a:t>同时负责工伤员工的就医陪同等</a:t>
            </a:r>
            <a:r>
              <a:rPr lang="zh-CN" altLang="zh-TW" sz="1200" dirty="0" smtClean="0"/>
              <a:t>事宜</a:t>
            </a:r>
            <a:r>
              <a:rPr lang="zh-CN" altLang="en-US" sz="1200" dirty="0" smtClean="0"/>
              <a:t>；</a:t>
            </a:r>
            <a:endParaRPr lang="en-US" altLang="zh-CN" sz="1200" dirty="0" smtClean="0"/>
          </a:p>
          <a:p>
            <a:pPr marL="171450" indent="-171450">
              <a:lnSpc>
                <a:spcPct val="150000"/>
              </a:lnSpc>
              <a:buFont typeface="Wingdings" panose="05000000000000000000" pitchFamily="2" charset="2"/>
              <a:buChar char="Ø"/>
            </a:pPr>
            <a:r>
              <a:rPr lang="zh-CN" altLang="zh-TW" sz="1200" dirty="0"/>
              <a:t>提供工伤申报所需</a:t>
            </a:r>
            <a:r>
              <a:rPr lang="zh-CN" altLang="zh-TW" sz="1200" dirty="0" smtClean="0"/>
              <a:t>材料</a:t>
            </a:r>
            <a:r>
              <a:rPr lang="zh-CN" altLang="en-US" sz="1200" dirty="0" smtClean="0"/>
              <a:t>；</a:t>
            </a:r>
            <a:endParaRPr lang="en-US" altLang="zh-CN" sz="1200" dirty="0" smtClean="0"/>
          </a:p>
          <a:p>
            <a:pPr marL="171450" indent="-171450">
              <a:lnSpc>
                <a:spcPct val="150000"/>
              </a:lnSpc>
              <a:buFont typeface="Wingdings" panose="05000000000000000000" pitchFamily="2" charset="2"/>
              <a:buChar char="Ø"/>
            </a:pPr>
            <a:r>
              <a:rPr lang="zh-CN" altLang="zh-TW" sz="1200" dirty="0"/>
              <a:t>负责为工伤事故调查提供相关信息及相应资料</a:t>
            </a:r>
            <a:r>
              <a:rPr lang="en-US" altLang="zh-TW" sz="1200" dirty="0"/>
              <a:t>,</a:t>
            </a:r>
            <a:r>
              <a:rPr lang="zh-CN" altLang="zh-TW" sz="1200" dirty="0"/>
              <a:t>同时根据调查结果提供整改措施并及时</a:t>
            </a:r>
            <a:r>
              <a:rPr lang="zh-CN" altLang="zh-TW" sz="1200" dirty="0" smtClean="0"/>
              <a:t>改善</a:t>
            </a:r>
            <a:r>
              <a:rPr lang="zh-CN" altLang="en-US" sz="1200" dirty="0" smtClean="0"/>
              <a:t>；</a:t>
            </a:r>
            <a:endParaRPr lang="en-US" altLang="zh-CN" sz="1200" dirty="0" smtClean="0"/>
          </a:p>
          <a:p>
            <a:pPr marL="171450" indent="-171450">
              <a:lnSpc>
                <a:spcPct val="150000"/>
              </a:lnSpc>
              <a:buFont typeface="Wingdings" panose="05000000000000000000" pitchFamily="2" charset="2"/>
              <a:buChar char="Ø"/>
            </a:pPr>
            <a:r>
              <a:rPr lang="zh-CN" altLang="zh-TW" sz="1200" dirty="0" smtClean="0"/>
              <a:t>负责</a:t>
            </a:r>
            <a:r>
              <a:rPr lang="zh-CN" altLang="zh-TW" sz="1200" dirty="0"/>
              <a:t>对惩处的落实工作</a:t>
            </a:r>
            <a:endParaRPr lang="zh-TW" altLang="en-US" sz="1200" dirty="0"/>
          </a:p>
        </p:txBody>
      </p:sp>
      <p:sp>
        <p:nvSpPr>
          <p:cNvPr id="24" name="文本框 23"/>
          <p:cNvSpPr txBox="1"/>
          <p:nvPr/>
        </p:nvSpPr>
        <p:spPr>
          <a:xfrm>
            <a:off x="460068" y="76881"/>
            <a:ext cx="6896695" cy="66255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工伤管理规范</a:t>
            </a:r>
            <a:endParaRPr lang="en-US" altLang="zh-CN" sz="2800" b="1" dirty="0">
              <a:solidFill>
                <a:srgbClr val="4E5A62"/>
              </a:solidFill>
              <a:latin typeface="+mn-ea"/>
            </a:endParaRPr>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3" name="文本框 2"/>
          <p:cNvSpPr txBox="1"/>
          <p:nvPr/>
        </p:nvSpPr>
        <p:spPr>
          <a:xfrm>
            <a:off x="460068" y="76881"/>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工伤管理规范</a:t>
            </a:r>
            <a:endParaRPr lang="en-US" altLang="zh-CN" sz="2800" b="1" dirty="0">
              <a:solidFill>
                <a:srgbClr val="4E5A62"/>
              </a:solidFill>
              <a:latin typeface="+mn-ea"/>
            </a:endParaRPr>
          </a:p>
        </p:txBody>
      </p:sp>
      <p:sp>
        <p:nvSpPr>
          <p:cNvPr id="4" name="矩形 3"/>
          <p:cNvSpPr/>
          <p:nvPr/>
        </p:nvSpPr>
        <p:spPr>
          <a:xfrm>
            <a:off x="820286" y="1057519"/>
            <a:ext cx="8296006" cy="4955203"/>
          </a:xfrm>
          <a:prstGeom prst="rect">
            <a:avLst/>
          </a:prstGeom>
        </p:spPr>
        <p:txBody>
          <a:bodyPr wrap="square">
            <a:spAutoFit/>
          </a:bodyPr>
          <a:lstStyle/>
          <a:p>
            <a:r>
              <a:rPr lang="zh-CN" altLang="en-US" sz="1600" b="1" dirty="0" smtClean="0"/>
              <a:t>定义：工伤以下情形认定为工伤</a:t>
            </a:r>
            <a:endParaRPr lang="en-US" altLang="zh-CN" sz="1600" b="1" dirty="0" smtClean="0"/>
          </a:p>
          <a:p>
            <a:pPr fontAlgn="base">
              <a:lnSpc>
                <a:spcPct val="150000"/>
              </a:lnSpc>
            </a:pPr>
            <a:r>
              <a:rPr lang="zh-CN" altLang="zh-TW" sz="1400" dirty="0">
                <a:solidFill>
                  <a:srgbClr val="0069BF"/>
                </a:solidFill>
              </a:rPr>
              <a:t>在工作时间和工作场所内，因工作原因受到事故伤害的</a:t>
            </a:r>
            <a:r>
              <a:rPr lang="zh-CN" altLang="zh-TW" sz="1400" dirty="0" smtClean="0">
                <a:solidFill>
                  <a:srgbClr val="0069BF"/>
                </a:solidFill>
              </a:rPr>
              <a:t>；</a:t>
            </a:r>
            <a:endParaRPr lang="en-US" altLang="zh-CN" sz="1400" dirty="0" smtClean="0">
              <a:solidFill>
                <a:srgbClr val="0069BF"/>
              </a:solidFill>
            </a:endParaRPr>
          </a:p>
          <a:p>
            <a:pPr fontAlgn="base">
              <a:lnSpc>
                <a:spcPct val="150000"/>
              </a:lnSpc>
            </a:pPr>
            <a:r>
              <a:rPr lang="zh-CN" altLang="zh-TW" sz="1400" dirty="0">
                <a:solidFill>
                  <a:srgbClr val="0069BF"/>
                </a:solidFill>
              </a:rPr>
              <a:t>工作时间前后在工作场所内，从事与工作有关的预备性或者收尾性工作受到事故伤害的</a:t>
            </a:r>
            <a:r>
              <a:rPr lang="zh-CN" altLang="zh-TW" sz="1400" dirty="0" smtClean="0">
                <a:solidFill>
                  <a:srgbClr val="0069BF"/>
                </a:solidFill>
              </a:rPr>
              <a:t>；</a:t>
            </a:r>
            <a:endParaRPr lang="en-US" altLang="zh-CN" sz="1400" dirty="0" smtClean="0">
              <a:solidFill>
                <a:srgbClr val="0069BF"/>
              </a:solidFill>
            </a:endParaRPr>
          </a:p>
          <a:p>
            <a:pPr fontAlgn="base">
              <a:lnSpc>
                <a:spcPct val="150000"/>
              </a:lnSpc>
            </a:pPr>
            <a:r>
              <a:rPr lang="zh-CN" altLang="zh-TW" sz="1400" dirty="0">
                <a:solidFill>
                  <a:srgbClr val="0069BF"/>
                </a:solidFill>
              </a:rPr>
              <a:t>在工作时间和工作场所内</a:t>
            </a:r>
            <a:r>
              <a:rPr lang="en-US" altLang="zh-TW" sz="1400" dirty="0">
                <a:solidFill>
                  <a:srgbClr val="0069BF"/>
                </a:solidFill>
              </a:rPr>
              <a:t>,</a:t>
            </a:r>
            <a:r>
              <a:rPr lang="zh-CN" altLang="zh-TW" sz="1400" dirty="0">
                <a:solidFill>
                  <a:srgbClr val="0069BF"/>
                </a:solidFill>
              </a:rPr>
              <a:t>因履行工作职责受到暴力等意外伤害的</a:t>
            </a:r>
            <a:r>
              <a:rPr lang="zh-CN" altLang="zh-TW" sz="1400" dirty="0" smtClean="0">
                <a:solidFill>
                  <a:srgbClr val="0069BF"/>
                </a:solidFill>
              </a:rPr>
              <a:t>；</a:t>
            </a:r>
            <a:endParaRPr lang="en-US" altLang="zh-CN" sz="1400" dirty="0" smtClean="0">
              <a:solidFill>
                <a:srgbClr val="0069BF"/>
              </a:solidFill>
            </a:endParaRPr>
          </a:p>
          <a:p>
            <a:pPr fontAlgn="base">
              <a:lnSpc>
                <a:spcPct val="150000"/>
              </a:lnSpc>
            </a:pPr>
            <a:r>
              <a:rPr lang="zh-CN" altLang="zh-TW" sz="1400" dirty="0"/>
              <a:t>患职业病的</a:t>
            </a:r>
            <a:r>
              <a:rPr lang="zh-CN" altLang="zh-TW" sz="1400" dirty="0" smtClean="0"/>
              <a:t>；</a:t>
            </a:r>
            <a:endParaRPr lang="en-US" altLang="zh-CN" sz="1400" dirty="0" smtClean="0"/>
          </a:p>
          <a:p>
            <a:pPr fontAlgn="base">
              <a:lnSpc>
                <a:spcPct val="150000"/>
              </a:lnSpc>
            </a:pPr>
            <a:r>
              <a:rPr lang="zh-CN" altLang="zh-TW" sz="1400" dirty="0">
                <a:solidFill>
                  <a:srgbClr val="0069BF"/>
                </a:solidFill>
              </a:rPr>
              <a:t>因工外出期间</a:t>
            </a:r>
            <a:r>
              <a:rPr lang="en-US" altLang="zh-TW" sz="1400" dirty="0">
                <a:solidFill>
                  <a:srgbClr val="0069BF"/>
                </a:solidFill>
              </a:rPr>
              <a:t>,</a:t>
            </a:r>
            <a:r>
              <a:rPr lang="zh-CN" altLang="zh-TW" sz="1400" dirty="0">
                <a:solidFill>
                  <a:srgbClr val="0069BF"/>
                </a:solidFill>
              </a:rPr>
              <a:t>由于工作原因受到伤害或者发生事故下落不明的；</a:t>
            </a:r>
            <a:endParaRPr lang="zh-TW" altLang="zh-TW" sz="1400" dirty="0">
              <a:solidFill>
                <a:srgbClr val="0069BF"/>
              </a:solidFill>
            </a:endParaRPr>
          </a:p>
          <a:p>
            <a:pPr fontAlgn="base">
              <a:lnSpc>
                <a:spcPct val="150000"/>
              </a:lnSpc>
            </a:pPr>
            <a:r>
              <a:rPr lang="zh-CN" altLang="zh-TW" sz="1400" dirty="0">
                <a:solidFill>
                  <a:srgbClr val="0069BF"/>
                </a:solidFill>
              </a:rPr>
              <a:t>在上下班途中</a:t>
            </a:r>
            <a:r>
              <a:rPr lang="en-US" altLang="zh-TW" sz="1400" dirty="0">
                <a:solidFill>
                  <a:srgbClr val="0069BF"/>
                </a:solidFill>
              </a:rPr>
              <a:t>,</a:t>
            </a:r>
            <a:r>
              <a:rPr lang="zh-CN" altLang="zh-TW" sz="1400" dirty="0">
                <a:solidFill>
                  <a:srgbClr val="0069BF"/>
                </a:solidFill>
              </a:rPr>
              <a:t>受到非本人主要责任的交通事故、或者城市轨道交通、客运轮渡、火车事故伤害的；</a:t>
            </a:r>
            <a:endParaRPr lang="zh-TW" altLang="zh-TW" sz="1400" dirty="0">
              <a:solidFill>
                <a:srgbClr val="0069BF"/>
              </a:solidFill>
            </a:endParaRPr>
          </a:p>
          <a:p>
            <a:pPr fontAlgn="base">
              <a:lnSpc>
                <a:spcPct val="150000"/>
              </a:lnSpc>
            </a:pPr>
            <a:r>
              <a:rPr lang="zh-CN" altLang="zh-TW" sz="1400" dirty="0">
                <a:solidFill>
                  <a:srgbClr val="0069BF"/>
                </a:solidFill>
              </a:rPr>
              <a:t>法律、行政法规规定应当认定为工伤的其它情形</a:t>
            </a:r>
            <a:r>
              <a:rPr lang="zh-CN" altLang="zh-TW" sz="1400" dirty="0" smtClean="0">
                <a:solidFill>
                  <a:srgbClr val="0069BF"/>
                </a:solidFill>
              </a:rPr>
              <a:t>。</a:t>
            </a:r>
            <a:endParaRPr lang="en-US" altLang="zh-CN" sz="1400" dirty="0" smtClean="0">
              <a:solidFill>
                <a:srgbClr val="0069BF"/>
              </a:solidFill>
            </a:endParaRPr>
          </a:p>
          <a:p>
            <a:pPr fontAlgn="base">
              <a:lnSpc>
                <a:spcPct val="150000"/>
              </a:lnSpc>
            </a:pPr>
            <a:r>
              <a:rPr lang="zh-CN" altLang="zh-TW" sz="1600" b="1" dirty="0"/>
              <a:t>以下情形视同工伤</a:t>
            </a:r>
            <a:r>
              <a:rPr lang="zh-CN" altLang="zh-TW" sz="1600" b="1" dirty="0" smtClean="0"/>
              <a:t>处理</a:t>
            </a:r>
            <a:r>
              <a:rPr lang="zh-CN" altLang="en-US" sz="1600" b="1" dirty="0" smtClean="0"/>
              <a:t>：</a:t>
            </a:r>
            <a:endParaRPr lang="en-US" altLang="zh-CN" sz="1600" b="1" dirty="0" smtClean="0"/>
          </a:p>
          <a:p>
            <a:pPr fontAlgn="base">
              <a:lnSpc>
                <a:spcPct val="150000"/>
              </a:lnSpc>
            </a:pPr>
            <a:r>
              <a:rPr lang="zh-CN" altLang="zh-TW" sz="1400" dirty="0"/>
              <a:t>在工作时间和工作岗位，突发疾病死亡或者在</a:t>
            </a:r>
            <a:r>
              <a:rPr lang="en-US" altLang="zh-TW" sz="1400" dirty="0"/>
              <a:t>48</a:t>
            </a:r>
            <a:r>
              <a:rPr lang="zh-CN" altLang="zh-TW" sz="1400" dirty="0"/>
              <a:t>小时之内经抢救无效死亡的；</a:t>
            </a:r>
            <a:endParaRPr lang="zh-TW" altLang="zh-TW" sz="1400" dirty="0"/>
          </a:p>
          <a:p>
            <a:pPr fontAlgn="base">
              <a:lnSpc>
                <a:spcPct val="150000"/>
              </a:lnSpc>
            </a:pPr>
            <a:r>
              <a:rPr lang="zh-CN" altLang="zh-TW" sz="1400" dirty="0"/>
              <a:t>在抢险救灾等维护国家利益、公共利益活动中受到伤害</a:t>
            </a:r>
            <a:r>
              <a:rPr lang="zh-CN" altLang="zh-TW" sz="1400" dirty="0" smtClean="0"/>
              <a:t>的</a:t>
            </a:r>
            <a:r>
              <a:rPr lang="zh-CN" altLang="en-US" sz="1400" dirty="0" smtClean="0"/>
              <a:t>；</a:t>
            </a:r>
            <a:endParaRPr lang="en-US" altLang="zh-CN" sz="1400" dirty="0" smtClean="0"/>
          </a:p>
          <a:p>
            <a:pPr fontAlgn="base">
              <a:lnSpc>
                <a:spcPct val="150000"/>
              </a:lnSpc>
            </a:pPr>
            <a:r>
              <a:rPr lang="zh-CN" altLang="zh-TW" sz="1400" dirty="0"/>
              <a:t>职工原在军队服役，因战、因公负伤致残，已取得革命伤残军人证，到用人单位后旧伤复发的。</a:t>
            </a:r>
            <a:endParaRPr lang="zh-TW" altLang="zh-TW" sz="1400" dirty="0"/>
          </a:p>
          <a:p>
            <a:pPr fontAlgn="base">
              <a:lnSpc>
                <a:spcPct val="150000"/>
              </a:lnSpc>
            </a:pPr>
            <a:r>
              <a:rPr lang="zh-CN" altLang="zh-TW" sz="1600" b="1" dirty="0"/>
              <a:t>失能工伤与非失能</a:t>
            </a:r>
            <a:r>
              <a:rPr lang="zh-CN" altLang="zh-TW" sz="1600" b="1" dirty="0" smtClean="0"/>
              <a:t>工伤</a:t>
            </a:r>
            <a:r>
              <a:rPr lang="en-US" altLang="zh-CN" sz="1600" b="1" dirty="0" smtClean="0"/>
              <a:t>:</a:t>
            </a:r>
            <a:endParaRPr lang="en-US" altLang="zh-CN" sz="1600" b="1" dirty="0" smtClean="0"/>
          </a:p>
          <a:p>
            <a:pPr fontAlgn="base">
              <a:lnSpc>
                <a:spcPct val="150000"/>
              </a:lnSpc>
            </a:pPr>
            <a:r>
              <a:rPr lang="zh-CN" altLang="zh-TW" sz="1400" dirty="0"/>
              <a:t>失能工伤系指受伤人未死亡，其某个部位功能不能恢复或恢复后仍有功能</a:t>
            </a:r>
            <a:r>
              <a:rPr lang="zh-CN" altLang="zh-TW" sz="1400" dirty="0" smtClean="0"/>
              <a:t>障碍</a:t>
            </a:r>
            <a:r>
              <a:rPr lang="en-US" altLang="zh-CN" sz="1400" dirty="0" smtClean="0"/>
              <a:t>;</a:t>
            </a:r>
            <a:endParaRPr lang="en-US" altLang="zh-CN" sz="1400" dirty="0" smtClean="0"/>
          </a:p>
          <a:p>
            <a:pPr fontAlgn="base">
              <a:lnSpc>
                <a:spcPct val="150000"/>
              </a:lnSpc>
            </a:pPr>
            <a:r>
              <a:rPr lang="zh-CN" altLang="zh-TW" sz="1400" dirty="0"/>
              <a:t>非失能工伤系指受伤人员经过一段时间的休息与恢复，身体的受伤部位功能不受</a:t>
            </a:r>
            <a:r>
              <a:rPr lang="zh-CN" altLang="zh-TW" sz="1400" dirty="0" smtClean="0"/>
              <a:t>影响</a:t>
            </a:r>
            <a:r>
              <a:rPr lang="en-US" altLang="zh-CN" sz="1400" dirty="0" smtClean="0"/>
              <a:t>;</a:t>
            </a:r>
            <a:endParaRPr lang="en-US" altLang="zh-CN" sz="1400" dirty="0" smtClean="0"/>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12"/>
          <p:cNvSpPr>
            <a:spLocks noGrp="1"/>
          </p:cNvSpPr>
          <p:nvPr>
            <p:ph type="sldNum" sz="quarter" idx="11"/>
          </p:nvPr>
        </p:nvSpPr>
        <p:spPr/>
        <p:txBody>
          <a:bodyPr/>
          <a:lstStyle/>
          <a:p>
            <a:fld id="{2F864A25-9965-4F61-8E8F-250006C6D194}" type="slidenum">
              <a:rPr lang="zh-CN" altLang="en-US" smtClean="0"/>
            </a:fld>
            <a:endParaRPr lang="zh-CN" altLang="en-US" dirty="0"/>
          </a:p>
        </p:txBody>
      </p:sp>
      <p:sp>
        <p:nvSpPr>
          <p:cNvPr id="48" name="文本框 47"/>
          <p:cNvSpPr txBox="1"/>
          <p:nvPr/>
        </p:nvSpPr>
        <p:spPr>
          <a:xfrm>
            <a:off x="460068" y="76881"/>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工伤管理规范</a:t>
            </a:r>
            <a:endParaRPr lang="en-US" altLang="zh-CN" sz="2800" b="1" dirty="0">
              <a:solidFill>
                <a:srgbClr val="4E5A62"/>
              </a:solidFill>
              <a:latin typeface="+mn-ea"/>
            </a:endParaRPr>
          </a:p>
        </p:txBody>
      </p:sp>
      <p:sp>
        <p:nvSpPr>
          <p:cNvPr id="8" name="矩形 7"/>
          <p:cNvSpPr/>
          <p:nvPr/>
        </p:nvSpPr>
        <p:spPr>
          <a:xfrm>
            <a:off x="193575" y="778222"/>
            <a:ext cx="7454134" cy="5586145"/>
          </a:xfrm>
          <a:prstGeom prst="rect">
            <a:avLst/>
          </a:prstGeom>
        </p:spPr>
        <p:txBody>
          <a:bodyPr wrap="square">
            <a:spAutoFit/>
          </a:bodyPr>
          <a:lstStyle/>
          <a:p>
            <a:pPr indent="266700">
              <a:lnSpc>
                <a:spcPct val="150000"/>
              </a:lnSpc>
            </a:pPr>
            <a:r>
              <a:rPr lang="zh-CN" altLang="zh-TW" sz="1400" b="1" kern="100" dirty="0">
                <a:latin typeface="+mn-ea"/>
              </a:rPr>
              <a:t>工伤事故紧急</a:t>
            </a:r>
            <a:r>
              <a:rPr lang="zh-CN" altLang="zh-TW" sz="1400" b="1" kern="100" dirty="0" smtClean="0">
                <a:latin typeface="+mn-ea"/>
              </a:rPr>
              <a:t>处理</a:t>
            </a:r>
            <a:r>
              <a:rPr lang="zh-CN" altLang="en-US" sz="1400" b="1" kern="100" dirty="0" smtClean="0">
                <a:latin typeface="+mn-ea"/>
              </a:rPr>
              <a:t>：</a:t>
            </a:r>
            <a:endParaRPr lang="en-US" altLang="zh-CN" sz="1400" b="1" kern="100" dirty="0" smtClean="0">
              <a:latin typeface="+mn-ea"/>
            </a:endParaRPr>
          </a:p>
          <a:p>
            <a:pPr indent="266700">
              <a:lnSpc>
                <a:spcPct val="150000"/>
              </a:lnSpc>
            </a:pPr>
            <a:r>
              <a:rPr lang="zh-CN" altLang="zh-TW" sz="1200" dirty="0"/>
              <a:t>员工因工受伤</a:t>
            </a:r>
            <a:r>
              <a:rPr lang="en-US" altLang="zh-TW" sz="1200" dirty="0"/>
              <a:t>,</a:t>
            </a:r>
            <a:r>
              <a:rPr lang="zh-CN" altLang="zh-TW" sz="1200" dirty="0"/>
              <a:t>如外伤应作简单包扎</a:t>
            </a:r>
            <a:r>
              <a:rPr lang="en-US" altLang="zh-TW" sz="1200" dirty="0"/>
              <a:t>,</a:t>
            </a:r>
            <a:r>
              <a:rPr lang="zh-CN" altLang="zh-TW" sz="1200" dirty="0"/>
              <a:t>并进行适当急救</a:t>
            </a:r>
            <a:r>
              <a:rPr lang="en-US" altLang="zh-TW" sz="1200" dirty="0"/>
              <a:t>,</a:t>
            </a:r>
            <a:r>
              <a:rPr lang="zh-CN" altLang="zh-TW" sz="1200" dirty="0"/>
              <a:t>防止失血过多等症状</a:t>
            </a:r>
            <a:r>
              <a:rPr lang="en-US" altLang="zh-TW" sz="1200" dirty="0"/>
              <a:t>;</a:t>
            </a:r>
            <a:r>
              <a:rPr lang="zh-CN" altLang="zh-TW" sz="1200" dirty="0"/>
              <a:t>如情况严重</a:t>
            </a:r>
            <a:r>
              <a:rPr lang="en-US" altLang="zh-TW" sz="1200" dirty="0"/>
              <a:t>,</a:t>
            </a:r>
            <a:r>
              <a:rPr lang="zh-CN" altLang="zh-TW" sz="1200" dirty="0"/>
              <a:t>通知部门主管及</a:t>
            </a:r>
            <a:r>
              <a:rPr lang="zh-CN" altLang="zh-TW" sz="1200" dirty="0" smtClean="0"/>
              <a:t>职</a:t>
            </a:r>
            <a:r>
              <a:rPr lang="en-US" altLang="zh-CN" sz="1200" dirty="0" smtClean="0"/>
              <a:t> </a:t>
            </a:r>
            <a:endParaRPr lang="en-US" altLang="zh-CN" sz="1200" dirty="0" smtClean="0"/>
          </a:p>
          <a:p>
            <a:pPr indent="266700">
              <a:lnSpc>
                <a:spcPct val="150000"/>
              </a:lnSpc>
            </a:pPr>
            <a:r>
              <a:rPr lang="zh-CN" altLang="zh-TW" sz="1200" dirty="0" smtClean="0"/>
              <a:t>安</a:t>
            </a:r>
            <a:r>
              <a:rPr lang="zh-CN" altLang="zh-TW" sz="1200" dirty="0"/>
              <a:t>部门并应立即送医院</a:t>
            </a:r>
            <a:r>
              <a:rPr lang="zh-CN" altLang="zh-TW" sz="1200" dirty="0" smtClean="0"/>
              <a:t>就医</a:t>
            </a:r>
            <a:r>
              <a:rPr lang="zh-CN" altLang="en-US" sz="1200" dirty="0" smtClean="0"/>
              <a:t>；</a:t>
            </a:r>
            <a:endParaRPr lang="en-US" altLang="zh-CN" sz="1200" dirty="0" smtClean="0"/>
          </a:p>
          <a:p>
            <a:pPr indent="266700">
              <a:lnSpc>
                <a:spcPct val="150000"/>
              </a:lnSpc>
            </a:pPr>
            <a:r>
              <a:rPr lang="zh-CN" altLang="zh-TW" sz="1200" dirty="0"/>
              <a:t>在清洗伤口及急救过程中所产生的医疗垃圾，应用专用垃圾桶放置并转交医院</a:t>
            </a:r>
            <a:r>
              <a:rPr lang="zh-CN" altLang="zh-TW" sz="1200" dirty="0" smtClean="0"/>
              <a:t>处理</a:t>
            </a:r>
            <a:r>
              <a:rPr lang="zh-CN" altLang="en-US" sz="1200" dirty="0" smtClean="0"/>
              <a:t>；</a:t>
            </a:r>
            <a:endParaRPr lang="en-US" altLang="zh-CN" sz="1200" dirty="0" smtClean="0"/>
          </a:p>
          <a:p>
            <a:pPr indent="266700">
              <a:lnSpc>
                <a:spcPct val="150000"/>
              </a:lnSpc>
            </a:pPr>
            <a:r>
              <a:rPr lang="zh-CN" altLang="zh-TW" sz="1200" dirty="0"/>
              <a:t>若部门不能自行处理</a:t>
            </a:r>
            <a:r>
              <a:rPr lang="en-US" altLang="zh-TW" sz="1200" dirty="0"/>
              <a:t>,</a:t>
            </a:r>
            <a:r>
              <a:rPr lang="zh-CN" altLang="zh-TW" sz="1200" dirty="0"/>
              <a:t>当值主管或部门负责人视伤情将伤者送医院治疗</a:t>
            </a:r>
            <a:r>
              <a:rPr lang="zh-CN" altLang="zh-TW" sz="1200" dirty="0" smtClean="0"/>
              <a:t>。</a:t>
            </a:r>
            <a:endParaRPr lang="en-US" altLang="zh-CN" sz="1200" dirty="0" smtClean="0"/>
          </a:p>
          <a:p>
            <a:pPr indent="266700">
              <a:lnSpc>
                <a:spcPct val="150000"/>
              </a:lnSpc>
            </a:pPr>
            <a:r>
              <a:rPr lang="zh-CN" altLang="zh-TW" sz="1200" dirty="0"/>
              <a:t>事故部门通知行政派车</a:t>
            </a:r>
            <a:r>
              <a:rPr lang="en-US" altLang="zh-TW" sz="1200" dirty="0"/>
              <a:t>,</a:t>
            </a:r>
            <a:r>
              <a:rPr lang="zh-CN" altLang="zh-TW" sz="1200" dirty="0"/>
              <a:t>并安排人员陪同就医</a:t>
            </a:r>
            <a:r>
              <a:rPr lang="en-US" altLang="zh-TW" sz="1200" dirty="0"/>
              <a:t>,</a:t>
            </a:r>
            <a:r>
              <a:rPr lang="zh-CN" altLang="zh-TW" sz="1200" dirty="0"/>
              <a:t>事后由事故部门补派车申请单交至行政</a:t>
            </a:r>
            <a:r>
              <a:rPr lang="en-US" altLang="zh-TW" sz="1200" dirty="0"/>
              <a:t>,</a:t>
            </a:r>
            <a:r>
              <a:rPr lang="zh-CN" altLang="zh-TW" sz="1200" dirty="0"/>
              <a:t>紧急情况可拨打</a:t>
            </a:r>
            <a:r>
              <a:rPr lang="en-US" altLang="zh-TW" sz="1200" dirty="0" smtClean="0"/>
              <a:t>120  </a:t>
            </a:r>
            <a:endParaRPr lang="en-US" altLang="zh-TW" sz="1200" dirty="0" smtClean="0"/>
          </a:p>
          <a:p>
            <a:pPr indent="266700">
              <a:lnSpc>
                <a:spcPct val="150000"/>
              </a:lnSpc>
            </a:pPr>
            <a:r>
              <a:rPr lang="zh-CN" altLang="zh-TW" sz="1200" dirty="0" smtClean="0"/>
              <a:t>急救</a:t>
            </a:r>
            <a:r>
              <a:rPr lang="zh-CN" altLang="en-US" sz="1200" dirty="0" smtClean="0"/>
              <a:t>；</a:t>
            </a:r>
            <a:endParaRPr lang="en-US" altLang="zh-CN" sz="1200" dirty="0" smtClean="0"/>
          </a:p>
          <a:p>
            <a:pPr indent="266700">
              <a:lnSpc>
                <a:spcPct val="150000"/>
              </a:lnSpc>
            </a:pPr>
            <a:r>
              <a:rPr lang="zh-CN" altLang="zh-TW" sz="1400" b="1" kern="100" dirty="0">
                <a:latin typeface="+mn-ea"/>
              </a:rPr>
              <a:t>工伤事故调查</a:t>
            </a:r>
            <a:endParaRPr lang="zh-TW" altLang="zh-TW" sz="1400" b="1" kern="100" dirty="0">
              <a:latin typeface="+mn-ea"/>
            </a:endParaRPr>
          </a:p>
          <a:p>
            <a:pPr indent="266700">
              <a:lnSpc>
                <a:spcPct val="150000"/>
              </a:lnSpc>
            </a:pPr>
            <a:r>
              <a:rPr lang="zh-CN" altLang="zh-TW" sz="1200" dirty="0"/>
              <a:t>事故部门依照现场人员叙述及现场状况确认事实经过</a:t>
            </a:r>
            <a:r>
              <a:rPr lang="en-US" altLang="zh-TW" sz="1200" dirty="0"/>
              <a:t>,</a:t>
            </a:r>
            <a:r>
              <a:rPr lang="zh-CN" altLang="zh-TW" sz="1200" dirty="0"/>
              <a:t>并在</a:t>
            </a:r>
            <a:r>
              <a:rPr lang="en-US" altLang="zh-TW" sz="1200" dirty="0"/>
              <a:t>24</a:t>
            </a:r>
            <a:r>
              <a:rPr lang="zh-CN" altLang="zh-TW" sz="1200" dirty="0"/>
              <a:t>小时内做好</a:t>
            </a:r>
            <a:r>
              <a:rPr lang="zh-CN" altLang="zh-TW" sz="1200" dirty="0" smtClean="0"/>
              <a:t>《工伤事故报告》、《</a:t>
            </a:r>
            <a:r>
              <a:rPr lang="zh-CN" altLang="en-US" sz="1200" dirty="0" smtClean="0"/>
              <a:t>调查询问笔录</a:t>
            </a:r>
            <a:r>
              <a:rPr lang="en-US" altLang="zh-CN" sz="1200" dirty="0" smtClean="0"/>
              <a:t>》《</a:t>
            </a:r>
            <a:r>
              <a:rPr lang="zh-CN" altLang="en-US" sz="1200" dirty="0" smtClean="0"/>
              <a:t>事件调查笔录表单</a:t>
            </a:r>
            <a:r>
              <a:rPr lang="en-US" altLang="zh-CN" sz="1200" dirty="0" smtClean="0"/>
              <a:t>》</a:t>
            </a:r>
            <a:r>
              <a:rPr lang="zh-CN" altLang="zh-TW" dirty="0" smtClean="0"/>
              <a:t>，</a:t>
            </a:r>
            <a:endParaRPr lang="en-US" altLang="zh-CN" dirty="0" smtClean="0"/>
          </a:p>
          <a:p>
            <a:pPr indent="266700">
              <a:lnSpc>
                <a:spcPct val="150000"/>
              </a:lnSpc>
            </a:pPr>
            <a:r>
              <a:rPr lang="zh-CN" altLang="zh-TW" sz="1200" dirty="0" smtClean="0"/>
              <a:t>报告</a:t>
            </a:r>
            <a:r>
              <a:rPr lang="zh-CN" altLang="zh-TW" sz="1200" dirty="0"/>
              <a:t>表纸档需</a:t>
            </a:r>
            <a:r>
              <a:rPr lang="zh-CN" altLang="zh-TW" sz="1200" dirty="0" smtClean="0"/>
              <a:t>签</a:t>
            </a:r>
            <a:r>
              <a:rPr lang="en-US" altLang="zh-CN" sz="1200" dirty="0" smtClean="0"/>
              <a:t>        </a:t>
            </a:r>
            <a:r>
              <a:rPr lang="zh-CN" altLang="zh-TW" sz="1200" dirty="0" smtClean="0"/>
              <a:t>至</a:t>
            </a:r>
            <a:r>
              <a:rPr lang="zh-CN" altLang="zh-TW" sz="1200" dirty="0"/>
              <a:t>部级后送</a:t>
            </a:r>
            <a:r>
              <a:rPr lang="zh-CN" altLang="zh-TW" sz="1200" dirty="0" smtClean="0"/>
              <a:t>至</a:t>
            </a:r>
            <a:r>
              <a:rPr lang="zh-CN" altLang="en-US" sz="1200" dirty="0" smtClean="0"/>
              <a:t>环</a:t>
            </a:r>
            <a:r>
              <a:rPr lang="zh-CN" altLang="zh-TW" sz="1200" dirty="0" smtClean="0"/>
              <a:t>安</a:t>
            </a:r>
            <a:r>
              <a:rPr lang="zh-CN" altLang="zh-TW" sz="1200" dirty="0"/>
              <a:t>部</a:t>
            </a:r>
            <a:r>
              <a:rPr lang="zh-CN" altLang="zh-TW" sz="1200" dirty="0" smtClean="0"/>
              <a:t>。</a:t>
            </a:r>
            <a:endParaRPr lang="en-US" altLang="zh-CN" sz="1200" dirty="0" smtClean="0"/>
          </a:p>
          <a:p>
            <a:pPr indent="266700">
              <a:lnSpc>
                <a:spcPct val="150000"/>
              </a:lnSpc>
            </a:pPr>
            <a:r>
              <a:rPr lang="zh-CN" altLang="zh-TW" sz="1200" dirty="0"/>
              <a:t>职安根据了解状况做出工伤事故报告</a:t>
            </a:r>
            <a:r>
              <a:rPr lang="en-US" altLang="zh-TW" sz="1200" dirty="0"/>
              <a:t>,</a:t>
            </a:r>
            <a:r>
              <a:rPr lang="zh-CN" altLang="zh-TW" sz="1200" dirty="0"/>
              <a:t>同时根据事故部门工伤事故报告表补充改善意见并督促改善</a:t>
            </a:r>
            <a:r>
              <a:rPr lang="zh-CN" altLang="zh-TW" sz="1200" dirty="0" smtClean="0"/>
              <a:t>落实</a:t>
            </a:r>
            <a:r>
              <a:rPr lang="zh-CN" altLang="zh-TW" sz="1200" dirty="0"/>
              <a:t>。</a:t>
            </a:r>
            <a:endParaRPr lang="en-US" altLang="zh-CN" sz="1200" dirty="0"/>
          </a:p>
          <a:p>
            <a:pPr indent="266700">
              <a:lnSpc>
                <a:spcPct val="150000"/>
              </a:lnSpc>
            </a:pPr>
            <a:r>
              <a:rPr lang="zh-CN" altLang="zh-TW" sz="1400" b="1" kern="100" dirty="0">
                <a:latin typeface="+mn-ea"/>
              </a:rPr>
              <a:t>工伤申报</a:t>
            </a:r>
            <a:endParaRPr lang="zh-TW" altLang="zh-TW" sz="1400" b="1" kern="100" dirty="0">
              <a:latin typeface="+mn-ea"/>
            </a:endParaRPr>
          </a:p>
          <a:p>
            <a:pPr indent="266700">
              <a:lnSpc>
                <a:spcPct val="150000"/>
              </a:lnSpc>
            </a:pPr>
            <a:r>
              <a:rPr lang="zh-CN" altLang="zh-TW" sz="1200" dirty="0"/>
              <a:t>事故部门负责提供原始发票、费用列表、出院记录、病历原件、受伤员工身份证原件等数据交予</a:t>
            </a:r>
            <a:r>
              <a:rPr lang="zh-CN" altLang="zh-TW" sz="1200" dirty="0" smtClean="0"/>
              <a:t>人事部</a:t>
            </a:r>
            <a:endParaRPr lang="en-US" altLang="zh-CN" sz="1200" dirty="0" smtClean="0"/>
          </a:p>
          <a:p>
            <a:pPr indent="266700">
              <a:lnSpc>
                <a:spcPct val="150000"/>
              </a:lnSpc>
            </a:pPr>
            <a:r>
              <a:rPr lang="zh-CN" altLang="zh-TW" sz="1200" dirty="0" smtClean="0"/>
              <a:t>门。</a:t>
            </a:r>
            <a:endParaRPr lang="en-US" altLang="zh-CN" sz="1200" dirty="0" smtClean="0"/>
          </a:p>
          <a:p>
            <a:pPr indent="266700">
              <a:lnSpc>
                <a:spcPct val="150000"/>
              </a:lnSpc>
            </a:pPr>
            <a:r>
              <a:rPr lang="zh-CN" altLang="zh-TW" sz="1200" dirty="0"/>
              <a:t>由人事向社保部门申报工伤认定、伤残等级鉴定、费用报销等。</a:t>
            </a:r>
            <a:endParaRPr lang="zh-TW" altLang="zh-TW" sz="1200" dirty="0"/>
          </a:p>
          <a:p>
            <a:pPr indent="266700">
              <a:lnSpc>
                <a:spcPct val="150000"/>
              </a:lnSpc>
            </a:pPr>
            <a:r>
              <a:rPr lang="zh-CN" altLang="zh-TW" sz="1400" b="1" kern="100" dirty="0">
                <a:latin typeface="+mn-ea"/>
              </a:rPr>
              <a:t>复工</a:t>
            </a:r>
            <a:endParaRPr lang="en-US" altLang="zh-CN" sz="1400" b="1" kern="100" dirty="0">
              <a:latin typeface="+mn-ea"/>
            </a:endParaRPr>
          </a:p>
          <a:p>
            <a:pPr indent="266700">
              <a:lnSpc>
                <a:spcPct val="150000"/>
              </a:lnSpc>
            </a:pPr>
            <a:r>
              <a:rPr lang="zh-CN" altLang="zh-TW" sz="1200" dirty="0"/>
              <a:t>工伤员工恢复后，上岗前由本部门安排复工教育，视工伤恢复状况作适当的岗位安排与调整。</a:t>
            </a:r>
            <a:endParaRPr lang="zh-TW" altLang="zh-TW" sz="1200" dirty="0"/>
          </a:p>
          <a:p>
            <a:pPr indent="266700"/>
            <a:endParaRPr lang="zh-TW" altLang="zh-TW" sz="1200" dirty="0"/>
          </a:p>
        </p:txBody>
      </p:sp>
      <p:pic>
        <p:nvPicPr>
          <p:cNvPr id="14" name="图片 13" descr="/private/var/folders/2g/29984s3j38s2b9dvl7_wjmhm0000gn/T/com.kingsoft.wpsoffice.mac/picturecompress_20230915142847/output_1.pngoutput_1"/>
          <p:cNvPicPr>
            <a:picLocks noChangeAspect="1"/>
          </p:cNvPicPr>
          <p:nvPr/>
        </p:nvPicPr>
        <p:blipFill>
          <a:blip r:embed="rId1"/>
          <a:stretch>
            <a:fillRect/>
          </a:stretch>
        </p:blipFill>
        <p:spPr>
          <a:xfrm>
            <a:off x="7757565" y="1127106"/>
            <a:ext cx="4032653" cy="4913475"/>
          </a:xfrm>
          <a:prstGeom prst="rect">
            <a:avLst/>
          </a:prstGeom>
          <a:ln>
            <a:solidFill>
              <a:schemeClr val="tx1"/>
            </a:solidFill>
          </a:ln>
        </p:spPr>
      </p:pic>
      <p:graphicFrame>
        <p:nvGraphicFramePr>
          <p:cNvPr id="4" name="对象 3"/>
          <p:cNvGraphicFramePr>
            <a:graphicFrameLocks noChangeAspect="1"/>
          </p:cNvGraphicFramePr>
          <p:nvPr/>
        </p:nvGraphicFramePr>
        <p:xfrm>
          <a:off x="5878303" y="3454667"/>
          <a:ext cx="914400" cy="828675"/>
        </p:xfrm>
        <a:graphic>
          <a:graphicData uri="http://schemas.openxmlformats.org/presentationml/2006/ole">
            <mc:AlternateContent xmlns:mc="http://schemas.openxmlformats.org/markup-compatibility/2006">
              <mc:Choice xmlns:v="urn:schemas-microsoft-com:vml" Requires="v">
                <p:oleObj spid="_x0000_s11277" name="文档" showAsIcon="1" r:id="rId2" imgW="914400" imgH="828675" progId="Word.Document.12">
                  <p:embed/>
                </p:oleObj>
              </mc:Choice>
              <mc:Fallback>
                <p:oleObj name="文档" showAsIcon="1" r:id="rId2" imgW="914400" imgH="828675" progId="Word.Document.12">
                  <p:embed/>
                  <p:pic>
                    <p:nvPicPr>
                      <p:cNvPr id="0" name="图片 11276"/>
                      <p:cNvPicPr/>
                      <p:nvPr/>
                    </p:nvPicPr>
                    <p:blipFill>
                      <a:blip r:embed="rId3"/>
                      <a:stretch>
                        <a:fillRect/>
                      </a:stretch>
                    </p:blipFill>
                    <p:spPr>
                      <a:xfrm>
                        <a:off x="5878303" y="3454667"/>
                        <a:ext cx="914400" cy="828675"/>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5448812" y="2500456"/>
          <a:ext cx="914400" cy="828675"/>
        </p:xfrm>
        <a:graphic>
          <a:graphicData uri="http://schemas.openxmlformats.org/presentationml/2006/ole">
            <mc:AlternateContent xmlns:mc="http://schemas.openxmlformats.org/markup-compatibility/2006">
              <mc:Choice xmlns:v="urn:schemas-microsoft-com:vml" Requires="v">
                <p:oleObj spid="_x0000_s11278" name="工作表" showAsIcon="1" r:id="rId4" imgW="914400" imgH="828675" progId="Excel.Sheet.12">
                  <p:embed/>
                </p:oleObj>
              </mc:Choice>
              <mc:Fallback>
                <p:oleObj name="工作表" showAsIcon="1" r:id="rId4" imgW="914400" imgH="828675" progId="Excel.Sheet.12">
                  <p:embed/>
                  <p:pic>
                    <p:nvPicPr>
                      <p:cNvPr id="0" name="图片 11277"/>
                      <p:cNvPicPr/>
                      <p:nvPr/>
                    </p:nvPicPr>
                    <p:blipFill>
                      <a:blip r:embed="rId5"/>
                      <a:stretch>
                        <a:fillRect/>
                      </a:stretch>
                    </p:blipFill>
                    <p:spPr>
                      <a:xfrm>
                        <a:off x="5448812" y="2500456"/>
                        <a:ext cx="914400" cy="828675"/>
                      </a:xfrm>
                      <a:prstGeom prst="rect">
                        <a:avLst/>
                      </a:prstGeom>
                    </p:spPr>
                  </p:pic>
                </p:oleObj>
              </mc:Fallback>
            </mc:AlternateContent>
          </a:graphicData>
        </a:graphic>
      </p:graphicFrame>
      <p:graphicFrame>
        <p:nvGraphicFramePr>
          <p:cNvPr id="6" name="对象 5"/>
          <p:cNvGraphicFramePr>
            <a:graphicFrameLocks noChangeAspect="1"/>
          </p:cNvGraphicFramePr>
          <p:nvPr/>
        </p:nvGraphicFramePr>
        <p:xfrm>
          <a:off x="6553216" y="2500456"/>
          <a:ext cx="914400" cy="828675"/>
        </p:xfrm>
        <a:graphic>
          <a:graphicData uri="http://schemas.openxmlformats.org/presentationml/2006/ole">
            <mc:AlternateContent xmlns:mc="http://schemas.openxmlformats.org/markup-compatibility/2006">
              <mc:Choice xmlns:v="urn:schemas-microsoft-com:vml" Requires="v">
                <p:oleObj spid="_x0000_s11279" name="Document" showAsIcon="1" r:id="rId6" imgW="914400" imgH="828675" progId="Word.Document.8">
                  <p:embed/>
                </p:oleObj>
              </mc:Choice>
              <mc:Fallback>
                <p:oleObj name="Document" showAsIcon="1" r:id="rId6" imgW="914400" imgH="828675" progId="Word.Document.8">
                  <p:embed/>
                  <p:pic>
                    <p:nvPicPr>
                      <p:cNvPr id="0" name="图片 11278"/>
                      <p:cNvPicPr/>
                      <p:nvPr/>
                    </p:nvPicPr>
                    <p:blipFill>
                      <a:blip r:embed="rId7"/>
                      <a:stretch>
                        <a:fillRect/>
                      </a:stretch>
                    </p:blipFill>
                    <p:spPr>
                      <a:xfrm>
                        <a:off x="6553216" y="2500456"/>
                        <a:ext cx="914400" cy="828675"/>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pic>
        <p:nvPicPr>
          <p:cNvPr id="4" name="图片 3" descr="/private/var/folders/2g/29984s3j38s2b9dvl7_wjmhm0000gn/T/com.kingsoft.wpsoffice.mac/picturecompress_20230915142847/output_5.pngoutput_5"/>
          <p:cNvPicPr>
            <a:picLocks noChangeAspect="1"/>
          </p:cNvPicPr>
          <p:nvPr/>
        </p:nvPicPr>
        <p:blipFill>
          <a:blip r:embed="rId1"/>
          <a:stretch>
            <a:fillRect/>
          </a:stretch>
        </p:blipFill>
        <p:spPr>
          <a:xfrm>
            <a:off x="145100" y="911046"/>
            <a:ext cx="4897955" cy="5445304"/>
          </a:xfrm>
          <a:prstGeom prst="rect">
            <a:avLst/>
          </a:prstGeom>
          <a:ln>
            <a:solidFill>
              <a:schemeClr val="tx1"/>
            </a:solidFill>
          </a:ln>
        </p:spPr>
      </p:pic>
      <p:sp>
        <p:nvSpPr>
          <p:cNvPr id="5" name="矩形 4"/>
          <p:cNvSpPr/>
          <p:nvPr/>
        </p:nvSpPr>
        <p:spPr>
          <a:xfrm>
            <a:off x="5195455" y="589486"/>
            <a:ext cx="6721833" cy="5786199"/>
          </a:xfrm>
          <a:prstGeom prst="rect">
            <a:avLst/>
          </a:prstGeom>
        </p:spPr>
        <p:txBody>
          <a:bodyPr wrap="square">
            <a:spAutoFit/>
          </a:bodyPr>
          <a:lstStyle/>
          <a:p>
            <a:pPr indent="266700" algn="just">
              <a:spcAft>
                <a:spcPts val="0"/>
              </a:spcAft>
            </a:pPr>
            <a:r>
              <a:rPr lang="zh-CN" altLang="zh-TW" sz="1400" b="1" kern="100" dirty="0" smtClean="0">
                <a:latin typeface="+mn-ea"/>
              </a:rPr>
              <a:t>矫正</a:t>
            </a:r>
            <a:r>
              <a:rPr lang="zh-CN" altLang="zh-TW" sz="1400" b="1" kern="100" dirty="0">
                <a:latin typeface="+mn-ea"/>
              </a:rPr>
              <a:t>措施</a:t>
            </a:r>
            <a:endParaRPr lang="zh-TW" altLang="zh-TW" sz="1400" b="1" kern="100" dirty="0">
              <a:latin typeface="+mn-ea"/>
            </a:endParaRPr>
          </a:p>
          <a:p>
            <a:pPr marL="349885" indent="-171450" algn="just">
              <a:lnSpc>
                <a:spcPct val="150000"/>
              </a:lnSpc>
              <a:spcAft>
                <a:spcPts val="0"/>
              </a:spcAft>
              <a:buFont typeface="Wingdings" panose="05000000000000000000" pitchFamily="2" charset="2"/>
              <a:buChar char="Ø"/>
            </a:pPr>
            <a:r>
              <a:rPr lang="zh-CN" altLang="zh-TW" sz="1200" kern="100" dirty="0" smtClean="0">
                <a:latin typeface="+mn-ea"/>
              </a:rPr>
              <a:t>发生</a:t>
            </a:r>
            <a:r>
              <a:rPr lang="zh-CN" altLang="zh-TW" sz="1200" kern="100" dirty="0">
                <a:latin typeface="+mn-ea"/>
              </a:rPr>
              <a:t>事故应严格执行“四不放过”原则，即事故原因没有查清不放过，事故</a:t>
            </a:r>
            <a:r>
              <a:rPr lang="zh-CN" altLang="zh-TW" sz="1200" kern="100" dirty="0" smtClean="0">
                <a:latin typeface="+mn-ea"/>
              </a:rPr>
              <a:t>责任人和公司</a:t>
            </a:r>
            <a:r>
              <a:rPr lang="zh-CN" altLang="zh-TW" sz="1200" kern="100" dirty="0">
                <a:latin typeface="+mn-ea"/>
              </a:rPr>
              <a:t>员工未受到教育不放过，事故没有防范措施不放过，事故责任人没有受到处理不放过</a:t>
            </a:r>
            <a:r>
              <a:rPr lang="zh-CN" altLang="zh-TW" sz="1200" kern="100" dirty="0" smtClean="0">
                <a:latin typeface="+mn-ea"/>
              </a:rPr>
              <a:t>。</a:t>
            </a:r>
            <a:endParaRPr lang="en-US" altLang="zh-CN" sz="1200" kern="100" dirty="0" smtClean="0">
              <a:latin typeface="+mn-ea"/>
            </a:endParaRPr>
          </a:p>
          <a:p>
            <a:pPr marL="349885" indent="-171450" algn="just">
              <a:lnSpc>
                <a:spcPct val="150000"/>
              </a:lnSpc>
              <a:spcAft>
                <a:spcPts val="0"/>
              </a:spcAft>
              <a:buFont typeface="Wingdings" panose="05000000000000000000" pitchFamily="2" charset="2"/>
              <a:buChar char="Ø"/>
            </a:pPr>
            <a:r>
              <a:rPr lang="zh-CN" altLang="zh-TW" sz="1200" kern="100" dirty="0" smtClean="0">
                <a:latin typeface="+mn-ea"/>
              </a:rPr>
              <a:t>发生</a:t>
            </a:r>
            <a:r>
              <a:rPr lang="zh-CN" altLang="zh-TW" sz="1200" kern="100" dirty="0">
                <a:latin typeface="+mn-ea"/>
              </a:rPr>
              <a:t>工伤事故后</a:t>
            </a:r>
            <a:r>
              <a:rPr lang="en-US" altLang="zh-TW" sz="1200" kern="100" dirty="0">
                <a:latin typeface="+mn-ea"/>
              </a:rPr>
              <a:t>,</a:t>
            </a:r>
            <a:r>
              <a:rPr lang="zh-CN" altLang="zh-TW" sz="1200" kern="100" dirty="0">
                <a:latin typeface="+mn-ea"/>
              </a:rPr>
              <a:t>该部门于当天内针对该危险源做暂时预防措施，</a:t>
            </a:r>
            <a:r>
              <a:rPr lang="en-US" altLang="zh-TW" sz="1200" kern="100" dirty="0">
                <a:latin typeface="+mn-ea"/>
              </a:rPr>
              <a:t>24</a:t>
            </a:r>
            <a:r>
              <a:rPr lang="zh-CN" altLang="zh-TW" sz="1200" kern="100" dirty="0">
                <a:latin typeface="+mn-ea"/>
              </a:rPr>
              <a:t>小时内提出工程改善方案，并于预定期限内完成，职安部于预定期限内确认改善成效</a:t>
            </a:r>
            <a:r>
              <a:rPr lang="zh-CN" altLang="zh-TW" sz="1200" kern="100" dirty="0" smtClean="0">
                <a:latin typeface="+mn-ea"/>
              </a:rPr>
              <a:t>。</a:t>
            </a:r>
            <a:endParaRPr lang="en-US" altLang="zh-CN" sz="1200" kern="100" dirty="0" smtClean="0">
              <a:latin typeface="+mn-ea"/>
            </a:endParaRPr>
          </a:p>
          <a:p>
            <a:pPr marL="349885" indent="-171450" algn="just">
              <a:lnSpc>
                <a:spcPct val="150000"/>
              </a:lnSpc>
              <a:spcAft>
                <a:spcPts val="0"/>
              </a:spcAft>
              <a:buFont typeface="Wingdings" panose="05000000000000000000" pitchFamily="2" charset="2"/>
              <a:buChar char="Ø"/>
            </a:pPr>
            <a:r>
              <a:rPr lang="zh-CN" altLang="zh-TW" sz="1200" kern="100" dirty="0" smtClean="0">
                <a:latin typeface="+mn-ea"/>
              </a:rPr>
              <a:t>发生</a:t>
            </a:r>
            <a:r>
              <a:rPr lang="zh-CN" altLang="zh-TW" sz="1200" kern="100" dirty="0">
                <a:latin typeface="+mn-ea"/>
              </a:rPr>
              <a:t>工伤事故后</a:t>
            </a:r>
            <a:r>
              <a:rPr lang="en-US" altLang="zh-TW" sz="1200" kern="100" dirty="0">
                <a:latin typeface="+mn-ea"/>
              </a:rPr>
              <a:t>,</a:t>
            </a:r>
            <a:r>
              <a:rPr lang="zh-CN" altLang="zh-TW" sz="1200" kern="100" dirty="0">
                <a:latin typeface="+mn-ea"/>
              </a:rPr>
              <a:t>与该危险源有接触的所有员工均需接受该部门</a:t>
            </a:r>
            <a:r>
              <a:rPr lang="en-US" altLang="zh-TW" sz="1200" kern="100" dirty="0">
                <a:latin typeface="+mn-ea"/>
              </a:rPr>
              <a:t>1</a:t>
            </a:r>
            <a:r>
              <a:rPr lang="zh-CN" altLang="zh-TW" sz="1200" kern="100" dirty="0">
                <a:latin typeface="+mn-ea"/>
              </a:rPr>
              <a:t>小时的特别安全教育训练，于一周内完成；同时事发部门需针对该事故作出预防再发对策及整改方案之教材，并于事发一周内将教材电子档发至职安。</a:t>
            </a:r>
            <a:endParaRPr lang="zh-TW" altLang="zh-TW" sz="1200" kern="100" dirty="0">
              <a:latin typeface="+mn-ea"/>
            </a:endParaRPr>
          </a:p>
          <a:p>
            <a:pPr algn="just">
              <a:spcAft>
                <a:spcPts val="0"/>
              </a:spcAft>
            </a:pPr>
            <a:r>
              <a:rPr lang="zh-CN" altLang="zh-TW" sz="1400" b="1" kern="100" dirty="0" smtClean="0">
                <a:latin typeface="+mn-ea"/>
              </a:rPr>
              <a:t>工伤</a:t>
            </a:r>
            <a:r>
              <a:rPr lang="zh-CN" altLang="zh-TW" sz="1400" b="1" kern="100" dirty="0">
                <a:latin typeface="+mn-ea"/>
              </a:rPr>
              <a:t>护理与康复</a:t>
            </a:r>
            <a:r>
              <a:rPr lang="zh-CN" altLang="zh-TW" sz="1400" b="1" kern="100" dirty="0" smtClean="0">
                <a:latin typeface="+mn-ea"/>
              </a:rPr>
              <a:t>待遇</a:t>
            </a:r>
            <a:endParaRPr lang="en-US" altLang="zh-CN" sz="1400" b="1" kern="100" dirty="0" smtClean="0">
              <a:latin typeface="+mn-ea"/>
            </a:endParaRPr>
          </a:p>
          <a:p>
            <a:pPr marL="171450" indent="-171450">
              <a:lnSpc>
                <a:spcPct val="150000"/>
              </a:lnSpc>
              <a:buFont typeface="Wingdings" panose="05000000000000000000" pitchFamily="2" charset="2"/>
              <a:buChar char="Ø"/>
            </a:pPr>
            <a:r>
              <a:rPr lang="zh-CN" altLang="zh-TW" sz="1200" dirty="0">
                <a:latin typeface="+mn-ea"/>
              </a:rPr>
              <a:t>若员工工伤事故是劳动关系以外的第三人侵权造成，则由第三方侵权人负责工伤员工的护理与康复待遇。</a:t>
            </a:r>
            <a:endParaRPr lang="zh-TW" altLang="zh-TW" sz="1200" dirty="0">
              <a:latin typeface="+mn-ea"/>
            </a:endParaRPr>
          </a:p>
          <a:p>
            <a:pPr marL="171450" indent="-171450">
              <a:lnSpc>
                <a:spcPct val="150000"/>
              </a:lnSpc>
              <a:buFont typeface="Wingdings" panose="05000000000000000000" pitchFamily="2" charset="2"/>
              <a:buChar char="Ø"/>
            </a:pPr>
            <a:r>
              <a:rPr lang="en-US" altLang="zh-TW" sz="1200" dirty="0">
                <a:latin typeface="+mn-ea"/>
              </a:rPr>
              <a:t>5.8.2 </a:t>
            </a:r>
            <a:r>
              <a:rPr lang="zh-CN" altLang="zh-TW" sz="1200" dirty="0">
                <a:latin typeface="+mn-ea"/>
              </a:rPr>
              <a:t>若不存在第三方侵权人，按实际需求</a:t>
            </a:r>
            <a:r>
              <a:rPr lang="en-US" altLang="zh-TW" sz="1200" dirty="0">
                <a:latin typeface="+mn-ea"/>
              </a:rPr>
              <a:t>,</a:t>
            </a:r>
            <a:r>
              <a:rPr lang="zh-CN" altLang="zh-TW" sz="1200" dirty="0">
                <a:latin typeface="+mn-ea"/>
              </a:rPr>
              <a:t>由事故部门与工伤员工协议解决医生认定的治疗病症上确实必须的护理与康复待遇。</a:t>
            </a:r>
            <a:endParaRPr lang="zh-TW" altLang="zh-TW" sz="1200" dirty="0">
              <a:latin typeface="+mn-ea"/>
            </a:endParaRPr>
          </a:p>
          <a:p>
            <a:pPr marL="171450" indent="-171450">
              <a:lnSpc>
                <a:spcPct val="150000"/>
              </a:lnSpc>
              <a:buFont typeface="Wingdings" panose="05000000000000000000" pitchFamily="2" charset="2"/>
              <a:buChar char="Ø"/>
            </a:pPr>
            <a:r>
              <a:rPr lang="en-US" altLang="zh-TW" sz="1200" dirty="0">
                <a:latin typeface="+mn-ea"/>
              </a:rPr>
              <a:t>5.8.3 </a:t>
            </a:r>
            <a:r>
              <a:rPr lang="zh-CN" altLang="zh-TW" sz="1200" dirty="0">
                <a:latin typeface="+mn-ea"/>
              </a:rPr>
              <a:t>工伤员工停工留薪期内，接受工伤医疗期间生活不能自理的，按实际需求由事故部门提供必须的护理待遇。</a:t>
            </a:r>
            <a:endParaRPr lang="zh-TW" altLang="zh-TW" sz="1200" dirty="0">
              <a:latin typeface="+mn-ea"/>
            </a:endParaRPr>
          </a:p>
          <a:p>
            <a:pPr marL="171450" indent="-171450">
              <a:lnSpc>
                <a:spcPct val="150000"/>
              </a:lnSpc>
              <a:buFont typeface="Wingdings" panose="05000000000000000000" pitchFamily="2" charset="2"/>
              <a:buChar char="Ø"/>
            </a:pPr>
            <a:r>
              <a:rPr lang="en-US" altLang="zh-TW" sz="1200" dirty="0">
                <a:latin typeface="+mn-ea"/>
              </a:rPr>
              <a:t>5.8.4 </a:t>
            </a:r>
            <a:r>
              <a:rPr lang="zh-CN" altLang="zh-TW" sz="1200" dirty="0">
                <a:latin typeface="+mn-ea"/>
              </a:rPr>
              <a:t>一级至四级伤残等级的工伤员工，按实际需求，由事故部门与工伤员工协议，先行垫付必须的康复待遇，待申报工伤补助后从“一次性伤残补助金”中扣除款项。</a:t>
            </a:r>
            <a:endParaRPr lang="zh-TW" altLang="zh-TW" sz="1200" dirty="0">
              <a:latin typeface="+mn-ea"/>
            </a:endParaRPr>
          </a:p>
          <a:p>
            <a:pPr marL="171450" indent="-171450">
              <a:lnSpc>
                <a:spcPct val="150000"/>
              </a:lnSpc>
              <a:buFont typeface="Wingdings" panose="05000000000000000000" pitchFamily="2" charset="2"/>
              <a:buChar char="Ø"/>
            </a:pPr>
            <a:r>
              <a:rPr lang="en-US" altLang="zh-TW" sz="1200" dirty="0">
                <a:latin typeface="+mn-ea"/>
              </a:rPr>
              <a:t>5.8.5 </a:t>
            </a:r>
            <a:r>
              <a:rPr lang="zh-CN" altLang="zh-TW" sz="1200" dirty="0">
                <a:latin typeface="+mn-ea"/>
              </a:rPr>
              <a:t>五级至六级伤残等级的工伤员工，按实际需求，由事故部门与工伤员工协议，先行垫付必须的康复待遇，待申报工伤补助后从“一次性就业补助金”中扣除款项。</a:t>
            </a:r>
            <a:endParaRPr lang="zh-TW" altLang="zh-TW" sz="1200" dirty="0">
              <a:latin typeface="+mn-ea"/>
            </a:endParaRPr>
          </a:p>
          <a:p>
            <a:pPr marL="171450" indent="-171450">
              <a:lnSpc>
                <a:spcPct val="150000"/>
              </a:lnSpc>
              <a:buFont typeface="Wingdings" panose="05000000000000000000" pitchFamily="2" charset="2"/>
              <a:buChar char="Ø"/>
            </a:pPr>
            <a:r>
              <a:rPr lang="en-US" altLang="zh-TW" sz="1200" dirty="0">
                <a:latin typeface="+mn-ea"/>
              </a:rPr>
              <a:t>5.8.6 </a:t>
            </a:r>
            <a:r>
              <a:rPr lang="zh-CN" altLang="zh-TW" sz="1200" dirty="0">
                <a:latin typeface="+mn-ea"/>
              </a:rPr>
              <a:t>七级至十级伤残等级的工伤员工</a:t>
            </a:r>
            <a:r>
              <a:rPr lang="en-US" altLang="zh-TW" sz="1200" dirty="0">
                <a:latin typeface="+mn-ea"/>
              </a:rPr>
              <a:t>,</a:t>
            </a:r>
            <a:r>
              <a:rPr lang="zh-CN" altLang="zh-TW" sz="1200" dirty="0">
                <a:latin typeface="+mn-ea"/>
              </a:rPr>
              <a:t>按实际需求，由事故部门与工伤员工协议，先行垫付必须的康复待遇，待申报工伤补助后从“一次性医疗补助金”和“一次性就业补助金”中扣除</a:t>
            </a:r>
            <a:r>
              <a:rPr lang="zh-CN" altLang="zh-TW" sz="1200" dirty="0" smtClean="0">
                <a:latin typeface="+mn-ea"/>
              </a:rPr>
              <a:t>款项</a:t>
            </a:r>
            <a:endParaRPr lang="zh-TW" altLang="zh-TW" sz="1200" b="1" kern="100" dirty="0">
              <a:effectLst/>
              <a:latin typeface="+mn-ea"/>
            </a:endParaRPr>
          </a:p>
        </p:txBody>
      </p:sp>
      <p:sp>
        <p:nvSpPr>
          <p:cNvPr id="6" name="文本框 5"/>
          <p:cNvSpPr txBox="1"/>
          <p:nvPr/>
        </p:nvSpPr>
        <p:spPr>
          <a:xfrm>
            <a:off x="460068" y="76881"/>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工伤管理规范</a:t>
            </a:r>
            <a:endParaRPr lang="en-US" altLang="zh-CN" sz="2800" b="1" dirty="0">
              <a:solidFill>
                <a:srgbClr val="4E5A62"/>
              </a:solidFill>
              <a:latin typeface="+mn-ea"/>
            </a:endParaRPr>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14650" y="2862753"/>
            <a:ext cx="6896695" cy="905889"/>
          </a:xfrm>
          <a:prstGeom prst="rect">
            <a:avLst/>
          </a:prstGeom>
          <a:noFill/>
        </p:spPr>
        <p:txBody>
          <a:bodyPr wrap="square" rtlCol="0">
            <a:spAutoFit/>
          </a:bodyPr>
          <a:lstStyle/>
          <a:p>
            <a:pPr>
              <a:lnSpc>
                <a:spcPct val="150000"/>
              </a:lnSpc>
            </a:pPr>
            <a:r>
              <a:rPr lang="zh-CN" altLang="en-US" sz="4000" dirty="0" smtClean="0">
                <a:solidFill>
                  <a:srgbClr val="4E5A62"/>
                </a:solidFill>
              </a:rPr>
              <a:t>工伤惩处制度介绍</a:t>
            </a:r>
            <a:endParaRPr lang="en-US" altLang="zh-CN" sz="4000" dirty="0">
              <a:solidFill>
                <a:srgbClr val="4E5A62"/>
              </a:solidFill>
            </a:endParaRPr>
          </a:p>
        </p:txBody>
      </p:sp>
      <p:sp>
        <p:nvSpPr>
          <p:cNvPr id="3" name="文本框 2"/>
          <p:cNvSpPr txBox="1"/>
          <p:nvPr/>
        </p:nvSpPr>
        <p:spPr>
          <a:xfrm>
            <a:off x="2921876" y="3016642"/>
            <a:ext cx="755335" cy="707886"/>
          </a:xfrm>
          <a:prstGeom prst="rect">
            <a:avLst/>
          </a:prstGeom>
          <a:noFill/>
        </p:spPr>
        <p:txBody>
          <a:bodyPr wrap="none" rtlCol="0">
            <a:spAutoFit/>
          </a:bodyPr>
          <a:lstStyle/>
          <a:p>
            <a:r>
              <a:rPr lang="en-US" altLang="zh-CN" sz="4000" dirty="0" smtClean="0">
                <a:solidFill>
                  <a:schemeClr val="bg1"/>
                </a:solidFill>
              </a:rPr>
              <a:t>03</a:t>
            </a:r>
            <a:endParaRPr lang="zh-CN" altLang="en-US" sz="4000" dirty="0">
              <a:solidFill>
                <a:schemeClr val="bg1"/>
              </a:solidFill>
            </a:endParaRPr>
          </a:p>
        </p:txBody>
      </p:sp>
      <p:sp>
        <p:nvSpPr>
          <p:cNvPr id="6" name="灯片编号占位符 5"/>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3" name="文本框 2"/>
          <p:cNvSpPr txBox="1"/>
          <p:nvPr/>
        </p:nvSpPr>
        <p:spPr>
          <a:xfrm>
            <a:off x="567559" y="120388"/>
            <a:ext cx="11240202" cy="738664"/>
          </a:xfrm>
          <a:prstGeom prst="rect">
            <a:avLst/>
          </a:prstGeom>
          <a:noFill/>
        </p:spPr>
        <p:txBody>
          <a:bodyPr wrap="square" rtlCol="0">
            <a:spAutoFit/>
          </a:bodyPr>
          <a:lstStyle/>
          <a:p>
            <a:pPr>
              <a:lnSpc>
                <a:spcPct val="150000"/>
              </a:lnSpc>
            </a:pPr>
            <a:r>
              <a:rPr lang="zh-CN" altLang="en-US" sz="2800" b="1" dirty="0" smtClean="0">
                <a:solidFill>
                  <a:srgbClr val="4E5A62"/>
                </a:solidFill>
              </a:rPr>
              <a:t>工伤相关惩处条例</a:t>
            </a:r>
            <a:endParaRPr lang="en-US" altLang="zh-CN" sz="2800" b="1" dirty="0">
              <a:solidFill>
                <a:srgbClr val="4E5A62"/>
              </a:solidFill>
            </a:endParaRPr>
          </a:p>
        </p:txBody>
      </p:sp>
      <p:sp>
        <p:nvSpPr>
          <p:cNvPr id="5" name="矩形 4"/>
          <p:cNvSpPr/>
          <p:nvPr/>
        </p:nvSpPr>
        <p:spPr>
          <a:xfrm>
            <a:off x="602447" y="962939"/>
            <a:ext cx="10999346" cy="5444888"/>
          </a:xfrm>
          <a:prstGeom prst="rect">
            <a:avLst/>
          </a:prstGeom>
        </p:spPr>
        <p:txBody>
          <a:bodyPr wrap="square">
            <a:spAutoFit/>
          </a:bodyPr>
          <a:lstStyle/>
          <a:p>
            <a:pPr>
              <a:lnSpc>
                <a:spcPct val="150000"/>
              </a:lnSpc>
            </a:pPr>
            <a:r>
              <a:rPr lang="az-Cyrl-AZ" altLang="zh-TW" dirty="0" smtClean="0">
                <a:latin typeface="+mn-ea"/>
              </a:rPr>
              <a:t>6.1.2.</a:t>
            </a:r>
            <a:r>
              <a:rPr lang="en-US" altLang="zh-TW" dirty="0" smtClean="0">
                <a:latin typeface="+mn-ea"/>
              </a:rPr>
              <a:t>2</a:t>
            </a:r>
            <a:r>
              <a:rPr lang="az-Cyrl-AZ" altLang="zh-TW" dirty="0" smtClean="0">
                <a:latin typeface="+mn-ea"/>
              </a:rPr>
              <a:t>(</a:t>
            </a:r>
            <a:r>
              <a:rPr lang="en-US" altLang="zh-TW" dirty="0">
                <a:latin typeface="+mn-ea"/>
              </a:rPr>
              <a:t>a</a:t>
            </a:r>
            <a:r>
              <a:rPr lang="az-Cyrl-AZ" altLang="zh-TW" dirty="0" smtClean="0">
                <a:latin typeface="+mn-ea"/>
              </a:rPr>
              <a:t>)</a:t>
            </a:r>
            <a:r>
              <a:rPr lang="zh-CN" altLang="en-US" dirty="0">
                <a:latin typeface="+mn-ea"/>
              </a:rPr>
              <a:t>：</a:t>
            </a:r>
            <a:r>
              <a:rPr lang="zh-CN" altLang="en-US" dirty="0" smtClean="0">
                <a:latin typeface="+mn-ea"/>
              </a:rPr>
              <a:t>每月</a:t>
            </a:r>
            <a:r>
              <a:rPr lang="zh-CN" altLang="en-US" dirty="0">
                <a:latin typeface="+mn-ea"/>
              </a:rPr>
              <a:t>发生一次，轻伤二级直接主管记警告一次；轻伤一级直接主管记小过一次。每月发生两次，主管责任连带两级，轻伤二级直接主管记小过一次，二阶主管记警告一次；轻伤一级直接主管记小过两次，二阶主管记小过一次</a:t>
            </a:r>
            <a:r>
              <a:rPr lang="zh-CN" altLang="en-US" dirty="0" smtClean="0">
                <a:latin typeface="+mn-ea"/>
              </a:rPr>
              <a:t>。</a:t>
            </a:r>
            <a:endParaRPr lang="zh-CN" altLang="en-US" dirty="0">
              <a:latin typeface="+mn-ea"/>
            </a:endParaRPr>
          </a:p>
          <a:p>
            <a:pPr>
              <a:lnSpc>
                <a:spcPct val="150000"/>
              </a:lnSpc>
            </a:pPr>
            <a:r>
              <a:rPr lang="az-Cyrl-AZ" altLang="zh-TW" dirty="0">
                <a:latin typeface="+mn-ea"/>
              </a:rPr>
              <a:t>6.1.2.</a:t>
            </a:r>
            <a:r>
              <a:rPr lang="en-US" altLang="zh-TW" dirty="0">
                <a:latin typeface="+mn-ea"/>
              </a:rPr>
              <a:t>2</a:t>
            </a:r>
            <a:r>
              <a:rPr lang="az-Cyrl-AZ" altLang="zh-TW" dirty="0" smtClean="0">
                <a:latin typeface="+mn-ea"/>
              </a:rPr>
              <a:t>(</a:t>
            </a:r>
            <a:r>
              <a:rPr lang="en-US" altLang="zh-TW" dirty="0" smtClean="0">
                <a:latin typeface="+mn-ea"/>
              </a:rPr>
              <a:t>b</a:t>
            </a:r>
            <a:r>
              <a:rPr lang="az-Cyrl-AZ" altLang="zh-TW" dirty="0" smtClean="0">
                <a:latin typeface="+mn-ea"/>
              </a:rPr>
              <a:t>)</a:t>
            </a:r>
            <a:r>
              <a:rPr lang="zh-CN" altLang="en-US" dirty="0">
                <a:latin typeface="+mn-ea"/>
              </a:rPr>
              <a:t>：事故发生后一周内未及时加以纠正改善，不论轻伤二级或轻伤一级，直接责任主管记小过一次。 </a:t>
            </a:r>
            <a:r>
              <a:rPr lang="az-Cyrl-AZ" altLang="zh-TW" dirty="0">
                <a:latin typeface="+mn-ea"/>
              </a:rPr>
              <a:t>6.1.2.</a:t>
            </a:r>
            <a:r>
              <a:rPr lang="en-US" altLang="zh-TW" dirty="0">
                <a:latin typeface="+mn-ea"/>
              </a:rPr>
              <a:t>2</a:t>
            </a:r>
            <a:r>
              <a:rPr lang="az-Cyrl-AZ" altLang="zh-TW" dirty="0" smtClean="0">
                <a:latin typeface="+mn-ea"/>
              </a:rPr>
              <a:t>(</a:t>
            </a:r>
            <a:r>
              <a:rPr lang="en-US" altLang="zh-TW" dirty="0">
                <a:latin typeface="+mn-ea"/>
              </a:rPr>
              <a:t>c</a:t>
            </a:r>
            <a:r>
              <a:rPr lang="az-Cyrl-AZ" altLang="zh-TW" dirty="0" smtClean="0">
                <a:latin typeface="+mn-ea"/>
              </a:rPr>
              <a:t>)</a:t>
            </a:r>
            <a:r>
              <a:rPr lang="zh-CN" altLang="en-US" dirty="0">
                <a:latin typeface="+mn-ea"/>
              </a:rPr>
              <a:t>：主管原因造成的工伤，不论轻伤二级或轻伤一级，对相应</a:t>
            </a:r>
            <a:r>
              <a:rPr lang="zh-CN" altLang="en-US" dirty="0" smtClean="0">
                <a:latin typeface="+mn-ea"/>
              </a:rPr>
              <a:t>主管记</a:t>
            </a:r>
            <a:r>
              <a:rPr lang="zh-CN" altLang="en-US" dirty="0">
                <a:latin typeface="+mn-ea"/>
              </a:rPr>
              <a:t>小过一次，上一级主管记警告一</a:t>
            </a:r>
            <a:r>
              <a:rPr lang="zh-CN" altLang="en-US" dirty="0" smtClean="0">
                <a:latin typeface="+mn-ea"/>
              </a:rPr>
              <a:t>次。</a:t>
            </a:r>
            <a:endParaRPr lang="zh-CN" altLang="en-US" dirty="0">
              <a:latin typeface="+mn-ea"/>
            </a:endParaRPr>
          </a:p>
          <a:p>
            <a:pPr>
              <a:lnSpc>
                <a:spcPct val="150000"/>
              </a:lnSpc>
            </a:pPr>
            <a:r>
              <a:rPr lang="az-Cyrl-AZ" altLang="zh-TW" dirty="0" smtClean="0">
                <a:latin typeface="+mn-ea"/>
              </a:rPr>
              <a:t>6.1.2.</a:t>
            </a:r>
            <a:r>
              <a:rPr lang="en-US" altLang="zh-TW" dirty="0" smtClean="0">
                <a:latin typeface="+mn-ea"/>
              </a:rPr>
              <a:t>3</a:t>
            </a:r>
            <a:r>
              <a:rPr lang="az-Cyrl-AZ" altLang="zh-TW" dirty="0" smtClean="0">
                <a:latin typeface="+mn-ea"/>
              </a:rPr>
              <a:t>(</a:t>
            </a:r>
            <a:r>
              <a:rPr lang="en-US" altLang="zh-TW" dirty="0">
                <a:latin typeface="+mn-ea"/>
              </a:rPr>
              <a:t>a</a:t>
            </a:r>
            <a:r>
              <a:rPr lang="az-Cyrl-AZ" altLang="zh-TW" dirty="0" smtClean="0">
                <a:latin typeface="+mn-ea"/>
              </a:rPr>
              <a:t>)</a:t>
            </a:r>
            <a:r>
              <a:rPr lang="zh-CN" altLang="en-US" dirty="0">
                <a:latin typeface="+mn-ea"/>
              </a:rPr>
              <a:t>：每年出现一例重伤，不论重伤二级或重伤一级，主管责任连带两级，直接主管记大过两次，二阶主管记大过一次；死亡一例主管责任连带三级，直接主管开除处理，二阶主管和三阶主管各记大过一</a:t>
            </a:r>
            <a:r>
              <a:rPr lang="zh-CN" altLang="en-US" dirty="0" smtClean="0">
                <a:latin typeface="+mn-ea"/>
              </a:rPr>
              <a:t>次。 </a:t>
            </a:r>
            <a:endParaRPr lang="zh-CN" altLang="en-US" dirty="0">
              <a:latin typeface="+mn-ea"/>
            </a:endParaRPr>
          </a:p>
          <a:p>
            <a:pPr>
              <a:lnSpc>
                <a:spcPct val="150000"/>
              </a:lnSpc>
            </a:pPr>
            <a:r>
              <a:rPr lang="az-Cyrl-AZ" altLang="zh-TW" dirty="0">
                <a:latin typeface="+mn-ea"/>
              </a:rPr>
              <a:t>6.1.2.</a:t>
            </a:r>
            <a:r>
              <a:rPr lang="en-US" altLang="zh-TW" dirty="0">
                <a:latin typeface="+mn-ea"/>
              </a:rPr>
              <a:t>3</a:t>
            </a:r>
            <a:r>
              <a:rPr lang="az-Cyrl-AZ" altLang="zh-TW" dirty="0" smtClean="0">
                <a:latin typeface="+mn-ea"/>
              </a:rPr>
              <a:t>(</a:t>
            </a:r>
            <a:r>
              <a:rPr lang="en-US" altLang="zh-TW" dirty="0">
                <a:latin typeface="+mn-ea"/>
              </a:rPr>
              <a:t>b</a:t>
            </a:r>
            <a:r>
              <a:rPr lang="az-Cyrl-AZ" altLang="zh-TW" dirty="0" smtClean="0">
                <a:latin typeface="+mn-ea"/>
              </a:rPr>
              <a:t>)</a:t>
            </a:r>
            <a:r>
              <a:rPr lang="zh-CN" altLang="en-US" dirty="0">
                <a:latin typeface="+mn-ea"/>
              </a:rPr>
              <a:t>：事故发生后一周内未及时加以纠正改善，主管责任连带两级</a:t>
            </a:r>
            <a:r>
              <a:rPr lang="zh-CN" altLang="en-US" dirty="0" smtClean="0">
                <a:latin typeface="+mn-ea"/>
              </a:rPr>
              <a:t>，直接</a:t>
            </a:r>
            <a:r>
              <a:rPr lang="zh-CN" altLang="en-US" dirty="0">
                <a:latin typeface="+mn-ea"/>
              </a:rPr>
              <a:t>主管记大过一次，二阶主管记小过一</a:t>
            </a:r>
            <a:r>
              <a:rPr lang="zh-CN" altLang="en-US" dirty="0" smtClean="0">
                <a:latin typeface="+mn-ea"/>
              </a:rPr>
              <a:t>次。</a:t>
            </a:r>
            <a:endParaRPr lang="en-US" altLang="zh-CN" dirty="0" smtClean="0">
              <a:latin typeface="+mn-ea"/>
            </a:endParaRPr>
          </a:p>
          <a:p>
            <a:pPr>
              <a:lnSpc>
                <a:spcPct val="150000"/>
              </a:lnSpc>
            </a:pPr>
            <a:r>
              <a:rPr lang="az-Cyrl-AZ" altLang="zh-TW" dirty="0">
                <a:latin typeface="+mn-ea"/>
              </a:rPr>
              <a:t>6.1.2.</a:t>
            </a:r>
            <a:r>
              <a:rPr lang="en-US" altLang="zh-TW" dirty="0">
                <a:latin typeface="+mn-ea"/>
              </a:rPr>
              <a:t>3</a:t>
            </a:r>
            <a:r>
              <a:rPr lang="az-Cyrl-AZ" altLang="zh-TW" dirty="0" smtClean="0">
                <a:latin typeface="+mn-ea"/>
              </a:rPr>
              <a:t>(</a:t>
            </a:r>
            <a:r>
              <a:rPr lang="en-US" altLang="zh-TW" dirty="0">
                <a:latin typeface="+mn-ea"/>
              </a:rPr>
              <a:t>c</a:t>
            </a:r>
            <a:r>
              <a:rPr lang="az-Cyrl-AZ" altLang="zh-TW" dirty="0" smtClean="0">
                <a:latin typeface="+mn-ea"/>
              </a:rPr>
              <a:t>)</a:t>
            </a:r>
            <a:r>
              <a:rPr lang="zh-CN" altLang="en-US" dirty="0">
                <a:latin typeface="+mn-ea"/>
              </a:rPr>
              <a:t>：主管原因造成的重伤事故，主管责任连带两级，对相应主管记大过两次，事故发生的一个年度内不可晋升和调薪，上一级主管记大过一次；死亡事故主管责任连带三级，直接主管开除处理，二阶主管记大过两次，事故发生的一个年度内不可普升和调薪，三阶主管记大过一次</a:t>
            </a:r>
            <a:r>
              <a:rPr lang="zh-CN" altLang="en-US" dirty="0" smtClean="0">
                <a:latin typeface="+mn-ea"/>
              </a:rPr>
              <a:t>。</a:t>
            </a:r>
            <a:endParaRPr lang="zh-CN" altLang="en-US" dirty="0">
              <a:latin typeface="+mn-ea"/>
            </a:endParaRPr>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3" name="矩形 2"/>
          <p:cNvSpPr/>
          <p:nvPr/>
        </p:nvSpPr>
        <p:spPr>
          <a:xfrm>
            <a:off x="630157" y="1212325"/>
            <a:ext cx="10999346" cy="4662815"/>
          </a:xfrm>
          <a:prstGeom prst="rect">
            <a:avLst/>
          </a:prstGeom>
        </p:spPr>
        <p:txBody>
          <a:bodyPr wrap="square">
            <a:spAutoFit/>
          </a:bodyPr>
          <a:lstStyle/>
          <a:p>
            <a:pPr>
              <a:lnSpc>
                <a:spcPct val="150000"/>
              </a:lnSpc>
            </a:pPr>
            <a:r>
              <a:rPr lang="az-Cyrl-AZ" altLang="zh-TW" dirty="0">
                <a:latin typeface="+mn-ea"/>
              </a:rPr>
              <a:t>6.1.2.</a:t>
            </a:r>
            <a:r>
              <a:rPr lang="en-US" altLang="zh-TW" dirty="0">
                <a:latin typeface="+mn-ea"/>
              </a:rPr>
              <a:t>3</a:t>
            </a:r>
            <a:r>
              <a:rPr lang="az-Cyrl-AZ" altLang="zh-TW" dirty="0" smtClean="0">
                <a:latin typeface="+mn-ea"/>
              </a:rPr>
              <a:t>(</a:t>
            </a:r>
            <a:r>
              <a:rPr lang="en-US" altLang="zh-TW" dirty="0" smtClean="0">
                <a:latin typeface="+mn-ea"/>
              </a:rPr>
              <a:t>d</a:t>
            </a:r>
            <a:r>
              <a:rPr lang="az-Cyrl-AZ" altLang="zh-TW" dirty="0" smtClean="0">
                <a:latin typeface="+mn-ea"/>
              </a:rPr>
              <a:t>)</a:t>
            </a:r>
            <a:r>
              <a:rPr lang="zh-CN" altLang="en-US" dirty="0">
                <a:latin typeface="+mn-ea"/>
              </a:rPr>
              <a:t>：员工未按 </a:t>
            </a:r>
            <a:r>
              <a:rPr lang="en-US" altLang="zh-CN" dirty="0">
                <a:latin typeface="+mn-ea"/>
              </a:rPr>
              <a:t>SOP </a:t>
            </a:r>
            <a:r>
              <a:rPr lang="zh-CN" altLang="en-US" dirty="0">
                <a:latin typeface="+mn-ea"/>
              </a:rPr>
              <a:t>操作导致受伤，员工负主要责任，重伤二级</a:t>
            </a:r>
            <a:r>
              <a:rPr lang="zh-CN" altLang="en-US" dirty="0" smtClean="0">
                <a:latin typeface="+mn-ea"/>
              </a:rPr>
              <a:t>记大过</a:t>
            </a:r>
            <a:r>
              <a:rPr lang="zh-CN" altLang="en-US" dirty="0">
                <a:latin typeface="+mn-ea"/>
              </a:rPr>
              <a:t>两次；重伤一级</a:t>
            </a:r>
            <a:r>
              <a:rPr lang="zh-CN" altLang="en-US" b="1" dirty="0">
                <a:latin typeface="+mn-ea"/>
              </a:rPr>
              <a:t>开除</a:t>
            </a:r>
            <a:r>
              <a:rPr lang="zh-CN" altLang="en-US" b="1" dirty="0" smtClean="0">
                <a:latin typeface="+mn-ea"/>
              </a:rPr>
              <a:t>处理</a:t>
            </a:r>
            <a:r>
              <a:rPr lang="zh-CN" altLang="en-US" dirty="0" smtClean="0">
                <a:latin typeface="+mn-ea"/>
              </a:rPr>
              <a:t>。</a:t>
            </a:r>
            <a:endParaRPr lang="zh-CN" altLang="en-US" dirty="0">
              <a:latin typeface="+mn-ea"/>
            </a:endParaRPr>
          </a:p>
          <a:p>
            <a:pPr>
              <a:lnSpc>
                <a:spcPct val="150000"/>
              </a:lnSpc>
            </a:pPr>
            <a:r>
              <a:rPr lang="az-Cyrl-AZ" altLang="zh-TW" dirty="0">
                <a:latin typeface="+mn-ea"/>
              </a:rPr>
              <a:t>6.1.2.</a:t>
            </a:r>
            <a:r>
              <a:rPr lang="en-US" altLang="zh-TW" dirty="0">
                <a:latin typeface="+mn-ea"/>
              </a:rPr>
              <a:t>3</a:t>
            </a:r>
            <a:r>
              <a:rPr lang="az-Cyrl-AZ" altLang="zh-TW" dirty="0" smtClean="0">
                <a:latin typeface="+mn-ea"/>
              </a:rPr>
              <a:t>(</a:t>
            </a:r>
            <a:r>
              <a:rPr lang="en-US" altLang="zh-TW" dirty="0" smtClean="0">
                <a:latin typeface="+mn-ea"/>
              </a:rPr>
              <a:t>e</a:t>
            </a:r>
            <a:r>
              <a:rPr lang="az-Cyrl-AZ" altLang="zh-TW" dirty="0" smtClean="0">
                <a:latin typeface="+mn-ea"/>
              </a:rPr>
              <a:t>)</a:t>
            </a:r>
            <a:r>
              <a:rPr lang="zh-CN" altLang="en-US" dirty="0">
                <a:latin typeface="+mn-ea"/>
              </a:rPr>
              <a:t>：员工在上班期间因打闹嬉戏等非工作原因导致受伤的，不论重伤二级或重伤一级，</a:t>
            </a:r>
            <a:r>
              <a:rPr lang="zh-CN" altLang="en-US" b="1" dirty="0">
                <a:latin typeface="+mn-ea"/>
              </a:rPr>
              <a:t>直接开除处理</a:t>
            </a:r>
            <a:r>
              <a:rPr lang="zh-CN" altLang="en-US" dirty="0">
                <a:latin typeface="+mn-ea"/>
              </a:rPr>
              <a:t>，直接主管连带记</a:t>
            </a:r>
            <a:r>
              <a:rPr lang="zh-CN" altLang="en-US" b="1" dirty="0">
                <a:latin typeface="+mn-ea"/>
              </a:rPr>
              <a:t>小过一次</a:t>
            </a:r>
            <a:r>
              <a:rPr lang="zh-CN" altLang="en-US" dirty="0">
                <a:latin typeface="+mn-ea"/>
              </a:rPr>
              <a:t>。 </a:t>
            </a:r>
            <a:endParaRPr lang="en-US" altLang="zh-CN" dirty="0">
              <a:latin typeface="+mn-ea"/>
            </a:endParaRPr>
          </a:p>
          <a:p>
            <a:pPr>
              <a:lnSpc>
                <a:spcPct val="150000"/>
              </a:lnSpc>
            </a:pPr>
            <a:r>
              <a:rPr lang="az-Cyrl-AZ" altLang="zh-TW" dirty="0" smtClean="0">
                <a:latin typeface="+mn-ea"/>
              </a:rPr>
              <a:t>6.1.2.</a:t>
            </a:r>
            <a:r>
              <a:rPr lang="en-US" altLang="zh-TW" dirty="0">
                <a:latin typeface="+mn-ea"/>
              </a:rPr>
              <a:t>2</a:t>
            </a:r>
            <a:r>
              <a:rPr lang="az-Cyrl-AZ" altLang="zh-TW" dirty="0" smtClean="0">
                <a:latin typeface="+mn-ea"/>
              </a:rPr>
              <a:t>(</a:t>
            </a:r>
            <a:r>
              <a:rPr lang="en-US" altLang="zh-TW" dirty="0" smtClean="0">
                <a:latin typeface="+mn-ea"/>
              </a:rPr>
              <a:t>f</a:t>
            </a:r>
            <a:r>
              <a:rPr lang="az-Cyrl-AZ" altLang="zh-TW" dirty="0" smtClean="0">
                <a:latin typeface="+mn-ea"/>
              </a:rPr>
              <a:t>)</a:t>
            </a:r>
            <a:r>
              <a:rPr lang="zh-CN" altLang="en-US" dirty="0">
                <a:latin typeface="+mn-ea"/>
              </a:rPr>
              <a:t>：单位发生多人大范围重伤事故的，行为已触犯国家法律或严重侵害公司利益和他人权利者，给与开除处理，并追究其民、刑事法律责任；主管追究连带责任。</a:t>
            </a:r>
            <a:endParaRPr lang="zh-CN" altLang="en-US" dirty="0">
              <a:latin typeface="+mn-ea"/>
            </a:endParaRPr>
          </a:p>
          <a:p>
            <a:pPr>
              <a:lnSpc>
                <a:spcPct val="150000"/>
              </a:lnSpc>
            </a:pPr>
            <a:r>
              <a:rPr lang="az-Cyrl-AZ" altLang="zh-TW" dirty="0" smtClean="0">
                <a:latin typeface="+mn-ea"/>
              </a:rPr>
              <a:t>6.1.2.</a:t>
            </a:r>
            <a:r>
              <a:rPr lang="en-US" altLang="zh-TW" dirty="0" smtClean="0">
                <a:latin typeface="+mn-ea"/>
              </a:rPr>
              <a:t>4</a:t>
            </a:r>
            <a:r>
              <a:rPr lang="az-Cyrl-AZ" altLang="zh-TW" dirty="0" smtClean="0">
                <a:latin typeface="+mn-ea"/>
              </a:rPr>
              <a:t>(</a:t>
            </a:r>
            <a:r>
              <a:rPr lang="en-US" altLang="zh-TW" dirty="0">
                <a:latin typeface="+mn-ea"/>
              </a:rPr>
              <a:t>a</a:t>
            </a:r>
            <a:r>
              <a:rPr lang="az-Cyrl-AZ" altLang="zh-TW" dirty="0" smtClean="0">
                <a:latin typeface="+mn-ea"/>
              </a:rPr>
              <a:t>)</a:t>
            </a:r>
            <a:r>
              <a:rPr lang="zh-CN" altLang="en-US" dirty="0">
                <a:latin typeface="+mn-ea"/>
              </a:rPr>
              <a:t>：员工因工受伤拒绝给予医疗用品，造成严重影响的</a:t>
            </a:r>
            <a:r>
              <a:rPr lang="zh-CN" altLang="en-US" b="1" dirty="0">
                <a:latin typeface="+mn-ea"/>
              </a:rPr>
              <a:t>记大过一次</a:t>
            </a:r>
            <a:r>
              <a:rPr lang="zh-CN" altLang="en-US" dirty="0" smtClean="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smtClean="0">
                <a:latin typeface="+mn-ea"/>
              </a:rPr>
              <a:t>4</a:t>
            </a:r>
            <a:r>
              <a:rPr lang="az-Cyrl-AZ" altLang="zh-TW" dirty="0" smtClean="0">
                <a:latin typeface="+mn-ea"/>
              </a:rPr>
              <a:t>(</a:t>
            </a:r>
            <a:r>
              <a:rPr lang="en-US" altLang="zh-TW" dirty="0">
                <a:latin typeface="+mn-ea"/>
              </a:rPr>
              <a:t>b</a:t>
            </a:r>
            <a:r>
              <a:rPr lang="az-Cyrl-AZ" altLang="zh-TW" dirty="0" smtClean="0">
                <a:latin typeface="+mn-ea"/>
              </a:rPr>
              <a:t>)</a:t>
            </a:r>
            <a:r>
              <a:rPr lang="zh-CN" altLang="en-US" dirty="0">
                <a:latin typeface="+mn-ea"/>
              </a:rPr>
              <a:t>：药品过期未及时处理，点检人员记小过一次，造成严重后果</a:t>
            </a:r>
            <a:r>
              <a:rPr lang="zh-CN" altLang="en-US" dirty="0" smtClean="0">
                <a:latin typeface="+mn-ea"/>
              </a:rPr>
              <a:t>的</a:t>
            </a:r>
            <a:r>
              <a:rPr lang="zh-CN" altLang="en-US" b="1" dirty="0" smtClean="0">
                <a:latin typeface="+mn-ea"/>
              </a:rPr>
              <a:t>记大过</a:t>
            </a:r>
            <a:r>
              <a:rPr lang="zh-CN" altLang="en-US" b="1" dirty="0">
                <a:latin typeface="+mn-ea"/>
              </a:rPr>
              <a:t>一次</a:t>
            </a:r>
            <a:r>
              <a:rPr lang="zh-CN" altLang="en-US" dirty="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smtClean="0">
                <a:latin typeface="+mn-ea"/>
              </a:rPr>
              <a:t>4</a:t>
            </a:r>
            <a:r>
              <a:rPr lang="az-Cyrl-AZ" altLang="zh-TW" dirty="0" smtClean="0">
                <a:latin typeface="+mn-ea"/>
              </a:rPr>
              <a:t>(</a:t>
            </a:r>
            <a:r>
              <a:rPr lang="en-US" altLang="zh-TW" dirty="0">
                <a:latin typeface="+mn-ea"/>
              </a:rPr>
              <a:t>c</a:t>
            </a:r>
            <a:r>
              <a:rPr lang="az-Cyrl-AZ" altLang="zh-TW" dirty="0" smtClean="0">
                <a:latin typeface="+mn-ea"/>
              </a:rPr>
              <a:t>)</a:t>
            </a:r>
            <a:r>
              <a:rPr lang="zh-CN" altLang="en-US" dirty="0">
                <a:latin typeface="+mn-ea"/>
              </a:rPr>
              <a:t>：药品领用未登记或</a:t>
            </a:r>
            <a:r>
              <a:rPr lang="zh-CN" altLang="en-US" dirty="0" smtClean="0">
                <a:latin typeface="+mn-ea"/>
              </a:rPr>
              <a:t>记录</a:t>
            </a:r>
            <a:r>
              <a:rPr lang="en-US" altLang="zh-CN" dirty="0" smtClean="0">
                <a:latin typeface="+mn-ea"/>
              </a:rPr>
              <a:t>f</a:t>
            </a:r>
            <a:r>
              <a:rPr lang="zh-CN" altLang="en-US" dirty="0" smtClean="0">
                <a:latin typeface="+mn-ea"/>
              </a:rPr>
              <a:t>未</a:t>
            </a:r>
            <a:r>
              <a:rPr lang="zh-CN" altLang="en-US" dirty="0">
                <a:latin typeface="+mn-ea"/>
              </a:rPr>
              <a:t>保存，保管人员记</a:t>
            </a:r>
            <a:r>
              <a:rPr lang="zh-CN" altLang="en-US" b="1" dirty="0">
                <a:latin typeface="+mn-ea"/>
              </a:rPr>
              <a:t>警告一次</a:t>
            </a:r>
            <a:r>
              <a:rPr lang="zh-CN" altLang="en-US" dirty="0" smtClean="0">
                <a:latin typeface="+mn-ea"/>
              </a:rPr>
              <a:t>。</a:t>
            </a:r>
            <a:endParaRPr lang="en-US" altLang="zh-CN" dirty="0" smtClean="0">
              <a:latin typeface="+mn-ea"/>
            </a:endParaRPr>
          </a:p>
          <a:p>
            <a:pPr>
              <a:lnSpc>
                <a:spcPct val="150000"/>
              </a:lnSpc>
            </a:pPr>
            <a:r>
              <a:rPr lang="az-Cyrl-AZ" altLang="zh-TW" dirty="0">
                <a:latin typeface="+mn-ea"/>
              </a:rPr>
              <a:t>6.1.2.</a:t>
            </a:r>
            <a:r>
              <a:rPr lang="en-US" altLang="zh-TW" dirty="0">
                <a:latin typeface="+mn-ea"/>
              </a:rPr>
              <a:t>4</a:t>
            </a:r>
            <a:r>
              <a:rPr lang="az-Cyrl-AZ" altLang="zh-TW" dirty="0" smtClean="0">
                <a:latin typeface="+mn-ea"/>
              </a:rPr>
              <a:t>(</a:t>
            </a:r>
            <a:r>
              <a:rPr lang="en-US" altLang="zh-TW" dirty="0" smtClean="0">
                <a:latin typeface="+mn-ea"/>
              </a:rPr>
              <a:t>d</a:t>
            </a:r>
            <a:r>
              <a:rPr lang="az-Cyrl-AZ" altLang="zh-TW" dirty="0" smtClean="0">
                <a:latin typeface="+mn-ea"/>
              </a:rPr>
              <a:t>)</a:t>
            </a:r>
            <a:r>
              <a:rPr lang="zh-CN" altLang="en-US" dirty="0">
                <a:latin typeface="+mn-ea"/>
              </a:rPr>
              <a:t>：医药箱无专人看护、交接，所在区域主管记</a:t>
            </a:r>
            <a:r>
              <a:rPr lang="zh-CN" altLang="en-US" b="1" dirty="0">
                <a:latin typeface="+mn-ea"/>
              </a:rPr>
              <a:t>警告一次</a:t>
            </a:r>
            <a:r>
              <a:rPr lang="zh-CN" altLang="en-US" dirty="0">
                <a:latin typeface="+mn-ea"/>
              </a:rPr>
              <a:t>。 </a:t>
            </a:r>
            <a:endParaRPr lang="en-US" altLang="zh-CN" dirty="0" smtClean="0">
              <a:latin typeface="+mn-ea"/>
            </a:endParaRPr>
          </a:p>
          <a:p>
            <a:pPr>
              <a:lnSpc>
                <a:spcPct val="150000"/>
              </a:lnSpc>
            </a:pPr>
            <a:r>
              <a:rPr lang="az-Cyrl-AZ" altLang="zh-TW" dirty="0">
                <a:latin typeface="+mn-ea"/>
              </a:rPr>
              <a:t>6.1.2.</a:t>
            </a:r>
            <a:r>
              <a:rPr lang="en-US" altLang="zh-TW" dirty="0">
                <a:latin typeface="+mn-ea"/>
              </a:rPr>
              <a:t>4</a:t>
            </a:r>
            <a:r>
              <a:rPr lang="az-Cyrl-AZ" altLang="zh-TW" dirty="0" smtClean="0">
                <a:latin typeface="+mn-ea"/>
              </a:rPr>
              <a:t>(</a:t>
            </a:r>
            <a:r>
              <a:rPr lang="en-US" altLang="zh-TW" dirty="0" smtClean="0">
                <a:latin typeface="+mn-ea"/>
              </a:rPr>
              <a:t>e</a:t>
            </a:r>
            <a:r>
              <a:rPr lang="az-Cyrl-AZ" altLang="zh-TW" dirty="0" smtClean="0">
                <a:latin typeface="+mn-ea"/>
              </a:rPr>
              <a:t>)</a:t>
            </a:r>
            <a:r>
              <a:rPr lang="zh-CN" altLang="en-US" dirty="0">
                <a:latin typeface="+mn-ea"/>
              </a:rPr>
              <a:t>：药品缺失，未及时补充，保管人员记</a:t>
            </a:r>
            <a:r>
              <a:rPr lang="zh-CN" altLang="en-US" b="1" dirty="0">
                <a:latin typeface="+mn-ea"/>
              </a:rPr>
              <a:t>警告一次</a:t>
            </a:r>
            <a:r>
              <a:rPr lang="zh-CN" altLang="en-US" dirty="0" smtClean="0">
                <a:latin typeface="+mn-ea"/>
              </a:rPr>
              <a:t>。</a:t>
            </a:r>
            <a:endParaRPr lang="en-US" altLang="zh-CN" dirty="0" smtClean="0">
              <a:latin typeface="+mn-ea"/>
            </a:endParaRPr>
          </a:p>
          <a:p>
            <a:pPr>
              <a:lnSpc>
                <a:spcPct val="150000"/>
              </a:lnSpc>
            </a:pPr>
            <a:r>
              <a:rPr lang="az-Cyrl-AZ" altLang="zh-TW" dirty="0">
                <a:latin typeface="+mn-ea"/>
              </a:rPr>
              <a:t>6.1.2.</a:t>
            </a:r>
            <a:r>
              <a:rPr lang="en-US" altLang="zh-TW" dirty="0">
                <a:latin typeface="+mn-ea"/>
              </a:rPr>
              <a:t>4</a:t>
            </a:r>
            <a:r>
              <a:rPr lang="az-Cyrl-AZ" altLang="zh-TW" dirty="0" smtClean="0">
                <a:latin typeface="+mn-ea"/>
              </a:rPr>
              <a:t>(</a:t>
            </a:r>
            <a:r>
              <a:rPr lang="en-US" altLang="zh-TW" dirty="0" smtClean="0">
                <a:latin typeface="+mn-ea"/>
              </a:rPr>
              <a:t>f</a:t>
            </a:r>
            <a:r>
              <a:rPr lang="az-Cyrl-AZ" altLang="zh-TW" dirty="0" smtClean="0">
                <a:latin typeface="+mn-ea"/>
              </a:rPr>
              <a:t>)</a:t>
            </a:r>
            <a:r>
              <a:rPr lang="zh-CN" altLang="en-US" dirty="0">
                <a:latin typeface="+mn-ea"/>
              </a:rPr>
              <a:t>：医药箱管理人员未参加培训，造成严重后果的，管理人员记</a:t>
            </a:r>
            <a:r>
              <a:rPr lang="zh-CN" altLang="en-US" b="1" dirty="0">
                <a:latin typeface="+mn-ea"/>
              </a:rPr>
              <a:t>小过一次</a:t>
            </a:r>
            <a:r>
              <a:rPr lang="zh-CN" altLang="en-US" dirty="0">
                <a:latin typeface="+mn-ea"/>
              </a:rPr>
              <a:t>，直接主管记</a:t>
            </a:r>
            <a:r>
              <a:rPr lang="zh-CN" altLang="en-US" b="1" dirty="0">
                <a:latin typeface="+mn-ea"/>
              </a:rPr>
              <a:t>警告一次</a:t>
            </a:r>
            <a:r>
              <a:rPr lang="zh-CN" altLang="en-US" dirty="0" smtClean="0">
                <a:latin typeface="+mn-ea"/>
              </a:rPr>
              <a:t>。</a:t>
            </a:r>
            <a:endParaRPr lang="en-US" altLang="zh-CN" dirty="0" smtClean="0">
              <a:latin typeface="+mn-ea"/>
            </a:endParaRPr>
          </a:p>
        </p:txBody>
      </p:sp>
      <p:sp>
        <p:nvSpPr>
          <p:cNvPr id="4" name="文本框 3"/>
          <p:cNvSpPr txBox="1"/>
          <p:nvPr/>
        </p:nvSpPr>
        <p:spPr>
          <a:xfrm>
            <a:off x="567559" y="106534"/>
            <a:ext cx="11240202" cy="738664"/>
          </a:xfrm>
          <a:prstGeom prst="rect">
            <a:avLst/>
          </a:prstGeom>
          <a:noFill/>
        </p:spPr>
        <p:txBody>
          <a:bodyPr wrap="square" rtlCol="0">
            <a:spAutoFit/>
          </a:bodyPr>
          <a:lstStyle/>
          <a:p>
            <a:pPr>
              <a:lnSpc>
                <a:spcPct val="150000"/>
              </a:lnSpc>
            </a:pPr>
            <a:r>
              <a:rPr lang="zh-CN" altLang="en-US" sz="2800" b="1" dirty="0" smtClean="0">
                <a:solidFill>
                  <a:srgbClr val="4E5A62"/>
                </a:solidFill>
              </a:rPr>
              <a:t>工伤相关惩处条例</a:t>
            </a:r>
            <a:endParaRPr lang="en-US" altLang="zh-CN" sz="2800" b="1" dirty="0">
              <a:solidFill>
                <a:srgbClr val="4E5A62"/>
              </a:solidFill>
            </a:endParaRPr>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3" name="文本框 2"/>
          <p:cNvSpPr txBox="1"/>
          <p:nvPr/>
        </p:nvSpPr>
        <p:spPr>
          <a:xfrm>
            <a:off x="567559" y="78828"/>
            <a:ext cx="11240202" cy="738664"/>
          </a:xfrm>
          <a:prstGeom prst="rect">
            <a:avLst/>
          </a:prstGeom>
          <a:noFill/>
        </p:spPr>
        <p:txBody>
          <a:bodyPr wrap="square" rtlCol="0">
            <a:spAutoFit/>
          </a:bodyPr>
          <a:lstStyle/>
          <a:p>
            <a:pPr>
              <a:lnSpc>
                <a:spcPct val="150000"/>
              </a:lnSpc>
            </a:pPr>
            <a:r>
              <a:rPr lang="zh-CN" altLang="en-US" sz="2800" b="1" dirty="0" smtClean="0">
                <a:solidFill>
                  <a:srgbClr val="4E5A62"/>
                </a:solidFill>
              </a:rPr>
              <a:t>工伤相关惩处条例</a:t>
            </a:r>
            <a:endParaRPr lang="en-US" altLang="zh-CN" sz="2800" b="1" dirty="0">
              <a:solidFill>
                <a:srgbClr val="4E5A62"/>
              </a:solidFill>
            </a:endParaRPr>
          </a:p>
        </p:txBody>
      </p:sp>
      <p:sp>
        <p:nvSpPr>
          <p:cNvPr id="4" name="矩形 3"/>
          <p:cNvSpPr/>
          <p:nvPr/>
        </p:nvSpPr>
        <p:spPr>
          <a:xfrm>
            <a:off x="630157" y="1129190"/>
            <a:ext cx="10999346" cy="5078313"/>
          </a:xfrm>
          <a:prstGeom prst="rect">
            <a:avLst/>
          </a:prstGeom>
        </p:spPr>
        <p:txBody>
          <a:bodyPr wrap="square">
            <a:spAutoFit/>
          </a:bodyPr>
          <a:lstStyle/>
          <a:p>
            <a:pPr>
              <a:lnSpc>
                <a:spcPct val="150000"/>
              </a:lnSpc>
            </a:pPr>
            <a:r>
              <a:rPr lang="az-Cyrl-AZ" altLang="zh-TW" dirty="0">
                <a:latin typeface="+mn-ea"/>
              </a:rPr>
              <a:t>6.1.2.</a:t>
            </a:r>
            <a:r>
              <a:rPr lang="en-US" altLang="zh-TW" dirty="0">
                <a:latin typeface="+mn-ea"/>
              </a:rPr>
              <a:t>4</a:t>
            </a:r>
            <a:r>
              <a:rPr lang="az-Cyrl-AZ" altLang="zh-TW" dirty="0">
                <a:latin typeface="+mn-ea"/>
              </a:rPr>
              <a:t>(</a:t>
            </a:r>
            <a:r>
              <a:rPr lang="en-US" altLang="zh-TW" dirty="0">
                <a:latin typeface="+mn-ea"/>
              </a:rPr>
              <a:t>g</a:t>
            </a:r>
            <a:r>
              <a:rPr lang="az-Cyrl-AZ" altLang="zh-TW" dirty="0">
                <a:latin typeface="+mn-ea"/>
              </a:rPr>
              <a:t>)</a:t>
            </a:r>
            <a:r>
              <a:rPr lang="zh-CN" altLang="en-US" dirty="0">
                <a:latin typeface="+mn-ea"/>
              </a:rPr>
              <a:t>：医药箱摆放区域未张贴标识牌告知员工，保管人员记</a:t>
            </a:r>
            <a:r>
              <a:rPr lang="zh-CN" altLang="en-US" b="1" dirty="0">
                <a:latin typeface="+mn-ea"/>
              </a:rPr>
              <a:t>警告一次</a:t>
            </a:r>
            <a:r>
              <a:rPr lang="zh-CN" altLang="en-US" dirty="0" smtClean="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a:latin typeface="+mn-ea"/>
              </a:rPr>
              <a:t>4</a:t>
            </a:r>
            <a:r>
              <a:rPr lang="az-Cyrl-AZ" altLang="zh-TW" dirty="0">
                <a:latin typeface="+mn-ea"/>
              </a:rPr>
              <a:t>(</a:t>
            </a:r>
            <a:r>
              <a:rPr lang="en-US" altLang="zh-TW" dirty="0">
                <a:latin typeface="+mn-ea"/>
              </a:rPr>
              <a:t>h</a:t>
            </a:r>
            <a:r>
              <a:rPr lang="az-Cyrl-AZ" altLang="zh-TW" dirty="0">
                <a:latin typeface="+mn-ea"/>
              </a:rPr>
              <a:t>)</a:t>
            </a:r>
            <a:r>
              <a:rPr lang="zh-CN" altLang="en-US" dirty="0">
                <a:latin typeface="+mn-ea"/>
              </a:rPr>
              <a:t>：医药箱管理人员，对用药记录弄虚作假的，保管人员记</a:t>
            </a:r>
            <a:r>
              <a:rPr lang="zh-CN" altLang="en-US" b="1" dirty="0">
                <a:latin typeface="+mn-ea"/>
              </a:rPr>
              <a:t>警告一次</a:t>
            </a:r>
            <a:r>
              <a:rPr lang="zh-CN" altLang="en-US" dirty="0" smtClean="0">
                <a:latin typeface="+mn-ea"/>
              </a:rPr>
              <a:t>。</a:t>
            </a:r>
            <a:endParaRPr lang="en-US" altLang="zh-CN" dirty="0">
              <a:latin typeface="+mn-ea"/>
            </a:endParaRPr>
          </a:p>
          <a:p>
            <a:pPr>
              <a:lnSpc>
                <a:spcPct val="150000"/>
              </a:lnSpc>
            </a:pPr>
            <a:r>
              <a:rPr lang="az-Cyrl-AZ" altLang="zh-TW" dirty="0" smtClean="0">
                <a:latin typeface="+mn-ea"/>
              </a:rPr>
              <a:t>6.1.2.</a:t>
            </a:r>
            <a:r>
              <a:rPr lang="en-US" altLang="zh-TW" dirty="0">
                <a:latin typeface="+mn-ea"/>
              </a:rPr>
              <a:t>5</a:t>
            </a:r>
            <a:r>
              <a:rPr lang="az-Cyrl-AZ" altLang="zh-TW" dirty="0" smtClean="0">
                <a:latin typeface="+mn-ea"/>
              </a:rPr>
              <a:t>(</a:t>
            </a:r>
            <a:r>
              <a:rPr lang="en-US" altLang="zh-TW" dirty="0">
                <a:latin typeface="+mn-ea"/>
              </a:rPr>
              <a:t>a</a:t>
            </a:r>
            <a:r>
              <a:rPr lang="az-Cyrl-AZ" altLang="zh-TW" dirty="0" smtClean="0">
                <a:latin typeface="+mn-ea"/>
              </a:rPr>
              <a:t>)</a:t>
            </a:r>
            <a:r>
              <a:rPr lang="zh-CN" altLang="en-US" dirty="0" smtClean="0">
                <a:latin typeface="+mn-ea"/>
              </a:rPr>
              <a:t>：</a:t>
            </a:r>
            <a:r>
              <a:rPr lang="zh-CN" altLang="en-US" dirty="0">
                <a:latin typeface="+mn-ea"/>
              </a:rPr>
              <a:t>当事</a:t>
            </a:r>
            <a:r>
              <a:rPr lang="zh-CN" altLang="en-US" dirty="0" smtClean="0">
                <a:latin typeface="+mn-ea"/>
              </a:rPr>
              <a:t>人</a:t>
            </a:r>
            <a:r>
              <a:rPr lang="zh-CN" altLang="en-US" dirty="0">
                <a:latin typeface="+mn-ea"/>
              </a:rPr>
              <a:t>在事故调查</a:t>
            </a:r>
            <a:r>
              <a:rPr lang="zh-CN" altLang="en-US" dirty="0" smtClean="0">
                <a:latin typeface="+mn-ea"/>
              </a:rPr>
              <a:t>中，未认证配合</a:t>
            </a:r>
            <a:r>
              <a:rPr lang="en-US" altLang="zh-CN" dirty="0" smtClean="0">
                <a:latin typeface="+mn-ea"/>
              </a:rPr>
              <a:t>ESH</a:t>
            </a:r>
            <a:r>
              <a:rPr lang="zh-CN" altLang="en-US" dirty="0" smtClean="0">
                <a:latin typeface="+mn-ea"/>
              </a:rPr>
              <a:t>做事故调查或隐瞒事故事实真相的</a:t>
            </a:r>
            <a:r>
              <a:rPr lang="zh-CN" altLang="en-US" b="1" dirty="0" smtClean="0">
                <a:latin typeface="+mn-ea"/>
              </a:rPr>
              <a:t>记小过</a:t>
            </a:r>
            <a:r>
              <a:rPr lang="zh-CN" altLang="en-US" b="1" dirty="0">
                <a:latin typeface="+mn-ea"/>
              </a:rPr>
              <a:t>一次</a:t>
            </a:r>
            <a:r>
              <a:rPr lang="zh-CN" altLang="en-US" dirty="0" smtClean="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a:latin typeface="+mn-ea"/>
              </a:rPr>
              <a:t>5</a:t>
            </a:r>
            <a:r>
              <a:rPr lang="az-Cyrl-AZ" altLang="zh-TW" dirty="0" smtClean="0">
                <a:latin typeface="+mn-ea"/>
              </a:rPr>
              <a:t>(</a:t>
            </a:r>
            <a:r>
              <a:rPr lang="en-US" altLang="zh-TW" dirty="0">
                <a:latin typeface="+mn-ea"/>
              </a:rPr>
              <a:t>b</a:t>
            </a:r>
            <a:r>
              <a:rPr lang="az-Cyrl-AZ" altLang="zh-TW" dirty="0" smtClean="0">
                <a:latin typeface="+mn-ea"/>
              </a:rPr>
              <a:t>)</a:t>
            </a:r>
            <a:r>
              <a:rPr lang="zh-CN" altLang="en-US" dirty="0">
                <a:latin typeface="+mn-ea"/>
              </a:rPr>
              <a:t>：见证人在事故调查中，证词扭曲事故事实真相</a:t>
            </a:r>
            <a:r>
              <a:rPr lang="zh-CN" altLang="en-US" dirty="0" smtClean="0">
                <a:latin typeface="+mn-ea"/>
              </a:rPr>
              <a:t>，</a:t>
            </a:r>
            <a:r>
              <a:rPr lang="zh-CN" altLang="en-US" b="1" dirty="0" smtClean="0">
                <a:latin typeface="+mn-ea"/>
              </a:rPr>
              <a:t>记大过</a:t>
            </a:r>
            <a:r>
              <a:rPr lang="zh-CN" altLang="en-US" b="1" dirty="0">
                <a:latin typeface="+mn-ea"/>
              </a:rPr>
              <a:t>一次</a:t>
            </a:r>
            <a:r>
              <a:rPr lang="zh-CN" altLang="en-US" dirty="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a:latin typeface="+mn-ea"/>
              </a:rPr>
              <a:t>5</a:t>
            </a:r>
            <a:r>
              <a:rPr lang="az-Cyrl-AZ" altLang="zh-TW" dirty="0" smtClean="0">
                <a:latin typeface="+mn-ea"/>
              </a:rPr>
              <a:t>(</a:t>
            </a:r>
            <a:r>
              <a:rPr lang="en-US" altLang="zh-TW" dirty="0">
                <a:latin typeface="+mn-ea"/>
              </a:rPr>
              <a:t>c</a:t>
            </a:r>
            <a:r>
              <a:rPr lang="az-Cyrl-AZ" altLang="zh-TW" dirty="0" smtClean="0">
                <a:latin typeface="+mn-ea"/>
              </a:rPr>
              <a:t>)</a:t>
            </a:r>
            <a:r>
              <a:rPr lang="zh-CN" altLang="en-US" dirty="0">
                <a:latin typeface="+mn-ea"/>
              </a:rPr>
              <a:t>：环安调查人与当事人联合隐瞒或扭曲事实真相的，</a:t>
            </a:r>
            <a:r>
              <a:rPr lang="zh-CN" altLang="en-US" b="1" dirty="0">
                <a:latin typeface="+mn-ea"/>
              </a:rPr>
              <a:t>记大过一</a:t>
            </a:r>
            <a:r>
              <a:rPr lang="zh-CN" altLang="en-US" b="1" dirty="0" smtClean="0">
                <a:latin typeface="+mn-ea"/>
              </a:rPr>
              <a:t>次</a:t>
            </a:r>
            <a:r>
              <a:rPr lang="zh-CN" altLang="en-US" dirty="0" smtClean="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smtClean="0">
                <a:latin typeface="+mn-ea"/>
              </a:rPr>
              <a:t>5</a:t>
            </a:r>
            <a:r>
              <a:rPr lang="az-Cyrl-AZ" altLang="zh-TW" dirty="0" smtClean="0">
                <a:latin typeface="+mn-ea"/>
              </a:rPr>
              <a:t>(</a:t>
            </a:r>
            <a:r>
              <a:rPr lang="en-US" altLang="zh-TW" dirty="0" smtClean="0">
                <a:latin typeface="+mn-ea"/>
              </a:rPr>
              <a:t>d</a:t>
            </a:r>
            <a:r>
              <a:rPr lang="az-Cyrl-AZ" altLang="zh-TW" dirty="0" smtClean="0">
                <a:latin typeface="+mn-ea"/>
              </a:rPr>
              <a:t>)</a:t>
            </a:r>
            <a:r>
              <a:rPr lang="zh-CN" altLang="en-US" dirty="0">
                <a:latin typeface="+mn-ea"/>
              </a:rPr>
              <a:t>：破坏现场或随意挪动证物而造成取证困难的，</a:t>
            </a:r>
            <a:r>
              <a:rPr lang="zh-CN" altLang="en-US" b="1" dirty="0">
                <a:latin typeface="+mn-ea"/>
              </a:rPr>
              <a:t>记小过一</a:t>
            </a:r>
            <a:r>
              <a:rPr lang="zh-CN" altLang="en-US" b="1" dirty="0" smtClean="0">
                <a:latin typeface="+mn-ea"/>
              </a:rPr>
              <a:t>次</a:t>
            </a:r>
            <a:r>
              <a:rPr lang="zh-CN" altLang="en-US" dirty="0" smtClean="0">
                <a:latin typeface="+mn-ea"/>
              </a:rPr>
              <a:t>。 </a:t>
            </a:r>
            <a:endParaRPr lang="en-US" altLang="zh-CN" dirty="0" smtClean="0">
              <a:latin typeface="+mn-ea"/>
            </a:endParaRPr>
          </a:p>
          <a:p>
            <a:pPr>
              <a:lnSpc>
                <a:spcPct val="150000"/>
              </a:lnSpc>
            </a:pPr>
            <a:r>
              <a:rPr lang="az-Cyrl-AZ" altLang="zh-TW" dirty="0">
                <a:latin typeface="+mn-ea"/>
              </a:rPr>
              <a:t>6.1.2.</a:t>
            </a:r>
            <a:r>
              <a:rPr lang="en-US" altLang="zh-TW" dirty="0">
                <a:latin typeface="+mn-ea"/>
              </a:rPr>
              <a:t>4</a:t>
            </a:r>
            <a:r>
              <a:rPr lang="az-Cyrl-AZ" altLang="zh-TW" dirty="0" smtClean="0">
                <a:latin typeface="+mn-ea"/>
              </a:rPr>
              <a:t>(</a:t>
            </a:r>
            <a:r>
              <a:rPr lang="en-US" altLang="zh-TW" dirty="0" smtClean="0">
                <a:latin typeface="+mn-ea"/>
              </a:rPr>
              <a:t>e</a:t>
            </a:r>
            <a:r>
              <a:rPr lang="az-Cyrl-AZ" altLang="zh-TW" dirty="0" smtClean="0">
                <a:latin typeface="+mn-ea"/>
              </a:rPr>
              <a:t>)</a:t>
            </a:r>
            <a:r>
              <a:rPr lang="zh-CN" altLang="en-US" dirty="0">
                <a:latin typeface="+mn-ea"/>
              </a:rPr>
              <a:t>：针对超过</a:t>
            </a:r>
            <a:r>
              <a:rPr lang="en-US" altLang="zh-CN" dirty="0">
                <a:latin typeface="+mn-ea"/>
              </a:rPr>
              <a:t>3</a:t>
            </a:r>
            <a:r>
              <a:rPr lang="zh-CN" altLang="en-US" dirty="0">
                <a:latin typeface="+mn-ea"/>
              </a:rPr>
              <a:t>个工作日隐瞒不报、虚报或拖延不报的责任单位主管记大过一次，在事故发生的一个年度内不可晋升和调薪</a:t>
            </a:r>
            <a:r>
              <a:rPr lang="zh-CN" altLang="en-US" dirty="0" smtClean="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smtClean="0">
                <a:latin typeface="+mn-ea"/>
              </a:rPr>
              <a:t>5</a:t>
            </a:r>
            <a:r>
              <a:rPr lang="az-Cyrl-AZ" altLang="zh-TW" dirty="0" smtClean="0">
                <a:latin typeface="+mn-ea"/>
              </a:rPr>
              <a:t>(</a:t>
            </a:r>
            <a:r>
              <a:rPr lang="en-US" altLang="zh-TW" dirty="0" smtClean="0">
                <a:latin typeface="+mn-ea"/>
              </a:rPr>
              <a:t>f</a:t>
            </a:r>
            <a:r>
              <a:rPr lang="az-Cyrl-AZ" altLang="zh-TW" dirty="0" smtClean="0">
                <a:latin typeface="+mn-ea"/>
              </a:rPr>
              <a:t>)</a:t>
            </a:r>
            <a:r>
              <a:rPr lang="zh-CN" altLang="en-US" dirty="0">
                <a:latin typeface="+mn-ea"/>
              </a:rPr>
              <a:t>：员工如有虚报或谎报工伤情况，记大过一次，情节严重的可</a:t>
            </a:r>
            <a:r>
              <a:rPr lang="zh-CN" altLang="en-US" dirty="0" smtClean="0">
                <a:latin typeface="+mn-ea"/>
              </a:rPr>
              <a:t>直接开除</a:t>
            </a:r>
            <a:r>
              <a:rPr lang="zh-CN" altLang="en-US" dirty="0">
                <a:latin typeface="+mn-ea"/>
              </a:rPr>
              <a:t>。</a:t>
            </a:r>
            <a:endParaRPr lang="en-US" altLang="zh-CN" dirty="0" smtClean="0">
              <a:latin typeface="+mn-ea"/>
            </a:endParaRPr>
          </a:p>
          <a:p>
            <a:pPr>
              <a:lnSpc>
                <a:spcPct val="150000"/>
              </a:lnSpc>
            </a:pPr>
            <a:r>
              <a:rPr lang="az-Cyrl-AZ" altLang="zh-TW" dirty="0" smtClean="0">
                <a:latin typeface="+mn-ea"/>
              </a:rPr>
              <a:t>6.1.2.</a:t>
            </a:r>
            <a:r>
              <a:rPr lang="en-US" altLang="zh-TW" dirty="0" smtClean="0">
                <a:latin typeface="+mn-ea"/>
              </a:rPr>
              <a:t>5</a:t>
            </a:r>
            <a:r>
              <a:rPr lang="az-Cyrl-AZ" altLang="zh-TW" dirty="0" smtClean="0">
                <a:latin typeface="+mn-ea"/>
              </a:rPr>
              <a:t>(</a:t>
            </a:r>
            <a:r>
              <a:rPr lang="en-US" altLang="zh-TW" dirty="0" smtClean="0">
                <a:latin typeface="+mn-ea"/>
              </a:rPr>
              <a:t>g</a:t>
            </a:r>
            <a:r>
              <a:rPr lang="az-Cyrl-AZ" altLang="zh-TW" dirty="0" smtClean="0">
                <a:latin typeface="+mn-ea"/>
              </a:rPr>
              <a:t>)</a:t>
            </a:r>
            <a:r>
              <a:rPr lang="zh-CN" altLang="en-US" dirty="0" smtClean="0">
                <a:latin typeface="+mn-ea"/>
              </a:rPr>
              <a:t>：</a:t>
            </a:r>
            <a:r>
              <a:rPr lang="zh-CN" altLang="en-US" dirty="0">
                <a:latin typeface="+mn-ea"/>
              </a:rPr>
              <a:t>事故调查中，出现做假证或串供情况的，一经查实，主谋</a:t>
            </a:r>
            <a:r>
              <a:rPr lang="zh-CN" altLang="en-US" dirty="0" smtClean="0">
                <a:latin typeface="+mn-ea"/>
              </a:rPr>
              <a:t>人员</a:t>
            </a:r>
            <a:r>
              <a:rPr lang="zh-CN" altLang="en-US" b="1" dirty="0" smtClean="0">
                <a:latin typeface="+mn-ea"/>
              </a:rPr>
              <a:t>直接</a:t>
            </a:r>
            <a:r>
              <a:rPr lang="zh-CN" altLang="en-US" b="1" dirty="0">
                <a:latin typeface="+mn-ea"/>
              </a:rPr>
              <a:t>开除</a:t>
            </a:r>
            <a:r>
              <a:rPr lang="zh-CN" altLang="en-US" dirty="0">
                <a:latin typeface="+mn-ea"/>
              </a:rPr>
              <a:t>，其余人员</a:t>
            </a:r>
            <a:r>
              <a:rPr lang="zh-CN" altLang="en-US" b="1" dirty="0">
                <a:latin typeface="+mn-ea"/>
              </a:rPr>
              <a:t>记大过一次</a:t>
            </a:r>
            <a:r>
              <a:rPr lang="zh-CN" altLang="en-US" dirty="0">
                <a:latin typeface="+mn-ea"/>
              </a:rPr>
              <a:t>。</a:t>
            </a:r>
            <a:r>
              <a:rPr lang="az-Cyrl-AZ" altLang="zh-TW" dirty="0" smtClean="0">
                <a:latin typeface="+mn-ea"/>
              </a:rPr>
              <a:t>6.1.2.</a:t>
            </a:r>
            <a:r>
              <a:rPr lang="en-US" altLang="zh-TW" dirty="0" smtClean="0">
                <a:latin typeface="+mn-ea"/>
              </a:rPr>
              <a:t>5</a:t>
            </a:r>
            <a:r>
              <a:rPr lang="az-Cyrl-AZ" altLang="zh-TW" dirty="0" smtClean="0">
                <a:latin typeface="+mn-ea"/>
              </a:rPr>
              <a:t>(</a:t>
            </a:r>
            <a:r>
              <a:rPr lang="en-US" altLang="zh-TW" dirty="0" smtClean="0">
                <a:latin typeface="+mn-ea"/>
              </a:rPr>
              <a:t>h</a:t>
            </a:r>
            <a:r>
              <a:rPr lang="az-Cyrl-AZ" altLang="zh-TW" dirty="0" smtClean="0">
                <a:latin typeface="+mn-ea"/>
              </a:rPr>
              <a:t>)</a:t>
            </a:r>
            <a:r>
              <a:rPr lang="zh-CN" altLang="en-US" dirty="0" smtClean="0">
                <a:latin typeface="+mn-ea"/>
              </a:rPr>
              <a:t>：</a:t>
            </a:r>
            <a:r>
              <a:rPr lang="zh-CN" altLang="en-US" dirty="0">
                <a:latin typeface="+mn-ea"/>
              </a:rPr>
              <a:t>发生事件后通知相关部门，未及时赶到现场或未尽职责救援导致事态扩大，相关部门主管记</a:t>
            </a:r>
            <a:r>
              <a:rPr lang="zh-CN" altLang="en-US" b="1" dirty="0">
                <a:latin typeface="+mn-ea"/>
              </a:rPr>
              <a:t>小过一次。</a:t>
            </a:r>
            <a:endParaRPr lang="zh-CN" altLang="en-US" b="1" dirty="0">
              <a:latin typeface="+mn-ea"/>
            </a:endParaRPr>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14650" y="2862753"/>
            <a:ext cx="6896695" cy="1015663"/>
          </a:xfrm>
          <a:prstGeom prst="rect">
            <a:avLst/>
          </a:prstGeom>
          <a:noFill/>
        </p:spPr>
        <p:txBody>
          <a:bodyPr wrap="square" rtlCol="0">
            <a:spAutoFit/>
          </a:bodyPr>
          <a:lstStyle/>
          <a:p>
            <a:pPr>
              <a:lnSpc>
                <a:spcPct val="150000"/>
              </a:lnSpc>
            </a:pPr>
            <a:r>
              <a:rPr lang="zh-CN" altLang="en-US" sz="4000" dirty="0" smtClean="0">
                <a:solidFill>
                  <a:srgbClr val="4E5A62"/>
                </a:solidFill>
              </a:rPr>
              <a:t>工伤事件案例分析</a:t>
            </a:r>
            <a:endParaRPr lang="en-US" altLang="zh-CN" sz="4000" dirty="0">
              <a:solidFill>
                <a:srgbClr val="4E5A62"/>
              </a:solidFill>
            </a:endParaRPr>
          </a:p>
        </p:txBody>
      </p:sp>
      <p:sp>
        <p:nvSpPr>
          <p:cNvPr id="3" name="文本框 2"/>
          <p:cNvSpPr txBox="1"/>
          <p:nvPr/>
        </p:nvSpPr>
        <p:spPr>
          <a:xfrm>
            <a:off x="2921876" y="3016642"/>
            <a:ext cx="755335" cy="707886"/>
          </a:xfrm>
          <a:prstGeom prst="rect">
            <a:avLst/>
          </a:prstGeom>
          <a:noFill/>
        </p:spPr>
        <p:txBody>
          <a:bodyPr wrap="none" rtlCol="0">
            <a:spAutoFit/>
          </a:bodyPr>
          <a:lstStyle/>
          <a:p>
            <a:r>
              <a:rPr lang="en-US" altLang="zh-CN" sz="4000" dirty="0" smtClean="0">
                <a:solidFill>
                  <a:schemeClr val="bg1"/>
                </a:solidFill>
              </a:rPr>
              <a:t>04</a:t>
            </a:r>
            <a:endParaRPr lang="zh-CN" altLang="en-US" sz="4000" dirty="0">
              <a:solidFill>
                <a:schemeClr val="bg1"/>
              </a:solidFill>
            </a:endParaRPr>
          </a:p>
        </p:txBody>
      </p:sp>
      <p:sp>
        <p:nvSpPr>
          <p:cNvPr id="6" name="灯片编号占位符 5"/>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graphicFrame>
        <p:nvGraphicFramePr>
          <p:cNvPr id="3" name="图表 2"/>
          <p:cNvGraphicFramePr/>
          <p:nvPr/>
        </p:nvGraphicFramePr>
        <p:xfrm>
          <a:off x="817418" y="997526"/>
          <a:ext cx="9933709" cy="209203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3"/>
          <p:cNvGraphicFramePr/>
          <p:nvPr/>
        </p:nvGraphicFramePr>
        <p:xfrm>
          <a:off x="965304" y="3359664"/>
          <a:ext cx="5128258" cy="2996686"/>
        </p:xfrm>
        <a:graphic>
          <a:graphicData uri="http://schemas.openxmlformats.org/drawingml/2006/chart">
            <c:chart xmlns:c="http://schemas.openxmlformats.org/drawingml/2006/chart" xmlns:r="http://schemas.openxmlformats.org/officeDocument/2006/relationships" r:id="rId2"/>
          </a:graphicData>
        </a:graphic>
      </p:graphicFrame>
      <p:sp>
        <p:nvSpPr>
          <p:cNvPr id="5" name="文字方塊 7"/>
          <p:cNvSpPr txBox="1"/>
          <p:nvPr/>
        </p:nvSpPr>
        <p:spPr>
          <a:xfrm>
            <a:off x="6483928" y="3470503"/>
            <a:ext cx="4628618" cy="2185214"/>
          </a:xfrm>
          <a:prstGeom prst="rect">
            <a:avLst/>
          </a:prstGeom>
          <a:noFill/>
        </p:spPr>
        <p:txBody>
          <a:bodyPr wrap="square" rtlCol="0">
            <a:spAutoFit/>
          </a:bodyPr>
          <a:lstStyle/>
          <a:p>
            <a:pPr algn="ctr">
              <a:lnSpc>
                <a:spcPct val="150000"/>
              </a:lnSpc>
            </a:pPr>
            <a:r>
              <a:rPr lang="zh-CN" altLang="en-US" sz="1600" b="1" dirty="0" smtClean="0">
                <a:latin typeface="+mj-ea"/>
                <a:ea typeface="+mj-ea"/>
              </a:rPr>
              <a:t>机械伤害类型工伤改善</a:t>
            </a:r>
            <a:endParaRPr lang="en-US" altLang="zh-CN" sz="1600" b="1" dirty="0" smtClean="0">
              <a:latin typeface="+mj-ea"/>
              <a:ea typeface="+mj-ea"/>
            </a:endParaRPr>
          </a:p>
          <a:p>
            <a:pPr lvl="0">
              <a:lnSpc>
                <a:spcPct val="200000"/>
              </a:lnSpc>
            </a:pPr>
            <a:r>
              <a:rPr lang="zh-CN" altLang="en-US" sz="1400" b="1" dirty="0" smtClean="0">
                <a:latin typeface="+mj-ea"/>
                <a:ea typeface="+mj-ea"/>
              </a:rPr>
              <a:t>改善措施</a:t>
            </a:r>
            <a:endParaRPr lang="en-US" altLang="zh-CN" sz="1400" b="1" dirty="0" smtClean="0">
              <a:latin typeface="+mj-ea"/>
              <a:ea typeface="+mj-ea"/>
            </a:endParaRPr>
          </a:p>
          <a:p>
            <a:pPr marL="285750" indent="-285750">
              <a:lnSpc>
                <a:spcPct val="200000"/>
              </a:lnSpc>
              <a:buFont typeface="Wingdings" panose="05000000000000000000" pitchFamily="2" charset="2"/>
              <a:buChar char="Ø"/>
            </a:pPr>
            <a:r>
              <a:rPr lang="zh-CN" altLang="en-US" sz="1400" dirty="0" smtClean="0">
                <a:latin typeface="+mj-ea"/>
                <a:ea typeface="+mj-ea"/>
              </a:rPr>
              <a:t>要求现场修订</a:t>
            </a:r>
            <a:r>
              <a:rPr lang="en-US" altLang="zh-CN" sz="1400" dirty="0" smtClean="0">
                <a:latin typeface="+mj-ea"/>
                <a:ea typeface="+mj-ea"/>
              </a:rPr>
              <a:t>SOP</a:t>
            </a:r>
            <a:r>
              <a:rPr lang="zh-CN" altLang="en-US" sz="1400" dirty="0">
                <a:latin typeface="+mj-ea"/>
                <a:ea typeface="+mj-ea"/>
              </a:rPr>
              <a:t>时</a:t>
            </a:r>
            <a:r>
              <a:rPr lang="zh-CN" altLang="en-US" sz="1400" dirty="0" smtClean="0">
                <a:latin typeface="+mj-ea"/>
                <a:ea typeface="+mj-ea"/>
              </a:rPr>
              <a:t>导</a:t>
            </a:r>
            <a:r>
              <a:rPr lang="zh-CN" altLang="en-US" sz="1400" dirty="0">
                <a:latin typeface="+mj-ea"/>
                <a:ea typeface="+mj-ea"/>
              </a:rPr>
              <a:t>入安全操作注意事项</a:t>
            </a:r>
            <a:endParaRPr lang="en-US" altLang="zh-CN" sz="1400" dirty="0" smtClean="0">
              <a:latin typeface="+mj-ea"/>
              <a:ea typeface="+mj-ea"/>
            </a:endParaRPr>
          </a:p>
          <a:p>
            <a:pPr marL="285750" indent="-285750">
              <a:lnSpc>
                <a:spcPct val="200000"/>
              </a:lnSpc>
              <a:buFont typeface="Wingdings" panose="05000000000000000000" pitchFamily="2" charset="2"/>
              <a:buChar char="Ø"/>
            </a:pPr>
            <a:r>
              <a:rPr lang="zh-CN" altLang="en-US" sz="1400" cap="all" dirty="0" smtClean="0">
                <a:latin typeface="+mj-ea"/>
                <a:ea typeface="+mj-ea"/>
              </a:rPr>
              <a:t>根据客户标准转化制定</a:t>
            </a:r>
            <a:r>
              <a:rPr lang="en-US" altLang="zh-CN" sz="1400" cap="all" dirty="0" smtClean="0">
                <a:latin typeface="+mj-ea"/>
                <a:ea typeface="+mj-ea"/>
              </a:rPr>
              <a:t>RS</a:t>
            </a:r>
            <a:r>
              <a:rPr lang="zh-CN" altLang="en-US" sz="1400" cap="all" dirty="0" smtClean="0">
                <a:latin typeface="+mj-ea"/>
                <a:ea typeface="+mj-ea"/>
              </a:rPr>
              <a:t>厂区机械安全检查标准</a:t>
            </a:r>
            <a:endParaRPr lang="en-US" altLang="zh-CN" sz="1400" dirty="0" smtClean="0">
              <a:latin typeface="+mj-ea"/>
              <a:ea typeface="+mj-ea"/>
            </a:endParaRPr>
          </a:p>
          <a:p>
            <a:pPr marL="285750" lvl="0" indent="-285750">
              <a:lnSpc>
                <a:spcPct val="200000"/>
              </a:lnSpc>
              <a:buFont typeface="Wingdings" panose="05000000000000000000" pitchFamily="2" charset="2"/>
              <a:buChar char="Ø"/>
            </a:pPr>
            <a:r>
              <a:rPr lang="zh-CN" altLang="en-US" sz="1400" cap="all" dirty="0" smtClean="0">
                <a:latin typeface="+mj-ea"/>
                <a:ea typeface="+mj-ea"/>
              </a:rPr>
              <a:t>联锁</a:t>
            </a:r>
            <a:r>
              <a:rPr lang="zh-CN" altLang="en-US" sz="1400" cap="all" dirty="0">
                <a:latin typeface="+mj-ea"/>
                <a:ea typeface="+mj-ea"/>
              </a:rPr>
              <a:t>程序设置管控层</a:t>
            </a:r>
            <a:r>
              <a:rPr lang="zh-CN" altLang="en-US" sz="1400" cap="all" dirty="0" smtClean="0">
                <a:latin typeface="+mj-ea"/>
                <a:ea typeface="+mj-ea"/>
              </a:rPr>
              <a:t>级，</a:t>
            </a:r>
            <a:r>
              <a:rPr lang="zh-CN" altLang="en-US" sz="1400" dirty="0" smtClean="0">
                <a:latin typeface="+mj-ea"/>
                <a:ea typeface="+mj-ea"/>
              </a:rPr>
              <a:t>从</a:t>
            </a:r>
            <a:r>
              <a:rPr lang="zh-CN" altLang="en-US" sz="1400" dirty="0">
                <a:latin typeface="+mj-ea"/>
                <a:ea typeface="+mj-ea"/>
              </a:rPr>
              <a:t>根源上杜绝</a:t>
            </a:r>
            <a:r>
              <a:rPr lang="zh-CN" altLang="en-US" sz="1400" dirty="0" smtClean="0">
                <a:latin typeface="+mj-ea"/>
                <a:ea typeface="+mj-ea"/>
              </a:rPr>
              <a:t>“人为屏蔽”</a:t>
            </a:r>
            <a:endParaRPr lang="en-US" altLang="zh-CN" sz="1400" dirty="0" smtClean="0">
              <a:latin typeface="+mj-ea"/>
              <a:ea typeface="+mj-ea"/>
            </a:endParaRPr>
          </a:p>
        </p:txBody>
      </p:sp>
      <p:cxnSp>
        <p:nvCxnSpPr>
          <p:cNvPr id="6" name="直接连接符 5"/>
          <p:cNvCxnSpPr/>
          <p:nvPr/>
        </p:nvCxnSpPr>
        <p:spPr>
          <a:xfrm flipH="1">
            <a:off x="6182596" y="3089563"/>
            <a:ext cx="10386" cy="3139666"/>
          </a:xfrm>
          <a:prstGeom prst="line">
            <a:avLst/>
          </a:prstGeom>
          <a:ln>
            <a:solidFill>
              <a:schemeClr val="accent2">
                <a:lumMod val="75000"/>
              </a:schemeClr>
            </a:solidFill>
            <a:prstDash val="dashDot"/>
            <a:beve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67890" y="77987"/>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工伤趋势分析</a:t>
            </a:r>
            <a:endParaRPr lang="en-US" altLang="zh-CN" sz="2800" b="1" dirty="0">
              <a:solidFill>
                <a:srgbClr val="4E5A62"/>
              </a:solidFill>
              <a:latin typeface="+mn-ea"/>
            </a:endParaRPr>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358500" y="2258615"/>
            <a:ext cx="2596078" cy="3367445"/>
            <a:chOff x="8350250" y="3067050"/>
            <a:chExt cx="2395220" cy="3195320"/>
          </a:xfrm>
        </p:grpSpPr>
        <p:sp>
          <p:nvSpPr>
            <p:cNvPr id="80" name="圆角矩形 18"/>
            <p:cNvSpPr/>
            <p:nvPr/>
          </p:nvSpPr>
          <p:spPr>
            <a:xfrm rot="5400000">
              <a:off x="8798560" y="4315460"/>
              <a:ext cx="1498600" cy="2395220"/>
            </a:xfrm>
            <a:prstGeom prst="roundRect">
              <a:avLst/>
            </a:prstGeom>
            <a:noFill/>
            <a:ln w="19050" cap="flat" cmpd="sng" algn="ctr">
              <a:solidFill>
                <a:sysClr val="windowText" lastClr="000000">
                  <a:lumMod val="50000"/>
                  <a:lumOff val="50000"/>
                </a:sysClr>
              </a:solidFill>
              <a:prstDash val="sysDot"/>
              <a:miter lim="800000"/>
            </a:ln>
            <a:effectLst>
              <a:innerShdw blurRad="63500" dist="50800" dir="16200000">
                <a:prstClr val="black">
                  <a:alpha val="50000"/>
                </a:prstClr>
              </a:innerShdw>
            </a:effectLst>
          </p:spPr>
          <p:txBody>
            <a:bodyPr lIns="121908" tIns="60954" rIns="121908" bIns="60954" rtlCol="0" anchor="ctr"/>
            <a:lstStyle/>
            <a:p>
              <a:pPr algn="ctr">
                <a:defRPr/>
              </a:pPr>
              <a:endParaRPr lang="zh-CN" altLang="en-US" kern="0">
                <a:solidFill>
                  <a:sysClr val="windowText" lastClr="000000">
                    <a:lumMod val="50000"/>
                    <a:lumOff val="50000"/>
                  </a:sysClr>
                </a:solidFill>
                <a:latin typeface="微软雅黑" panose="020B0503020204020204" pitchFamily="34" charset="-122"/>
                <a:cs typeface="Arial" panose="020B0604020202020204"/>
              </a:endParaRPr>
            </a:p>
          </p:txBody>
        </p:sp>
        <p:sp>
          <p:nvSpPr>
            <p:cNvPr id="82" name="圆角矩形 18"/>
            <p:cNvSpPr/>
            <p:nvPr/>
          </p:nvSpPr>
          <p:spPr>
            <a:xfrm rot="5400000">
              <a:off x="8798560" y="2618740"/>
              <a:ext cx="1498600" cy="2395220"/>
            </a:xfrm>
            <a:prstGeom prst="roundRect">
              <a:avLst/>
            </a:prstGeom>
            <a:noFill/>
            <a:ln w="19050" cap="flat" cmpd="sng" algn="ctr">
              <a:solidFill>
                <a:sysClr val="windowText" lastClr="000000">
                  <a:lumMod val="50000"/>
                  <a:lumOff val="50000"/>
                </a:sysClr>
              </a:solidFill>
              <a:prstDash val="sysDot"/>
              <a:miter lim="800000"/>
            </a:ln>
            <a:effectLst>
              <a:innerShdw blurRad="63500" dist="50800" dir="16200000">
                <a:prstClr val="black">
                  <a:alpha val="50000"/>
                </a:prstClr>
              </a:innerShdw>
            </a:effectLst>
          </p:spPr>
          <p:txBody>
            <a:bodyPr lIns="121908" tIns="60954" rIns="121908" bIns="60954" rtlCol="0" anchor="ctr"/>
            <a:lstStyle/>
            <a:p>
              <a:pPr algn="ctr">
                <a:defRPr/>
              </a:pPr>
              <a:endParaRPr lang="zh-CN" altLang="en-US" kern="0">
                <a:solidFill>
                  <a:sysClr val="windowText" lastClr="000000">
                    <a:lumMod val="50000"/>
                    <a:lumOff val="50000"/>
                  </a:sysClr>
                </a:solidFill>
                <a:latin typeface="微软雅黑" panose="020B0503020204020204" pitchFamily="34" charset="-122"/>
                <a:cs typeface="Arial" panose="020B0604020202020204"/>
              </a:endParaRPr>
            </a:p>
          </p:txBody>
        </p:sp>
      </p:grpSp>
      <p:sp>
        <p:nvSpPr>
          <p:cNvPr id="86" name="文本框 85"/>
          <p:cNvSpPr txBox="1"/>
          <p:nvPr/>
        </p:nvSpPr>
        <p:spPr>
          <a:xfrm>
            <a:off x="616280" y="792585"/>
            <a:ext cx="4747251" cy="581057"/>
          </a:xfrm>
          <a:prstGeom prst="rect">
            <a:avLst/>
          </a:prstGeom>
          <a:noFill/>
        </p:spPr>
        <p:txBody>
          <a:bodyPr wrap="square">
            <a:spAutoFit/>
            <a:scene3d>
              <a:camera prst="orthographicFront"/>
              <a:lightRig rig="threePt" dir="t"/>
            </a:scene3d>
          </a:bodyPr>
          <a:lstStyle/>
          <a:p>
            <a:pPr>
              <a:lnSpc>
                <a:spcPct val="150000"/>
              </a:lnSpc>
            </a:pPr>
            <a:r>
              <a:rPr lang="zh-CN"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单位</a:t>
            </a:r>
            <a:r>
              <a:rPr lang="zh-CN" altLang="en-US" sz="2400" b="1" kern="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2400" dirty="0" smtClean="0">
                <a:latin typeface="+mn-ea"/>
              </a:rPr>
              <a:t>TM</a:t>
            </a:r>
            <a:r>
              <a:rPr lang="zh-TW" altLang="en-US" sz="2400" dirty="0">
                <a:latin typeface="+mn-ea"/>
              </a:rPr>
              <a:t>制造五部</a:t>
            </a:r>
            <a:r>
              <a:rPr lang="zh-CN" altLang="en-US" sz="2400" dirty="0" smtClean="0">
                <a:latin typeface="+mn-ea"/>
              </a:rPr>
              <a:t>生产</a:t>
            </a:r>
            <a:r>
              <a:rPr lang="zh-CN" altLang="en-US" sz="2400" dirty="0">
                <a:latin typeface="+mn-ea"/>
              </a:rPr>
              <a:t>三</a:t>
            </a:r>
            <a:r>
              <a:rPr lang="zh-CN" altLang="en-US" sz="2400" dirty="0" smtClean="0">
                <a:latin typeface="+mn-ea"/>
              </a:rPr>
              <a:t>课</a:t>
            </a:r>
            <a:endParaRPr lang="zh-CN" altLang="en-US" sz="2400" dirty="0">
              <a:latin typeface="+mn-ea"/>
            </a:endParaRPr>
          </a:p>
        </p:txBody>
      </p:sp>
      <p:sp>
        <p:nvSpPr>
          <p:cNvPr id="87" name="TextBox 1"/>
          <p:cNvSpPr txBox="1"/>
          <p:nvPr/>
        </p:nvSpPr>
        <p:spPr>
          <a:xfrm>
            <a:off x="4367555" y="1626658"/>
            <a:ext cx="2150463"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发生位置</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TW" sz="1400" dirty="0"/>
              <a:t> </a:t>
            </a:r>
            <a:r>
              <a:rPr lang="en-US" altLang="zh-TW" sz="1400" dirty="0" smtClean="0"/>
              <a:t>F11-3F</a:t>
            </a:r>
            <a:r>
              <a:rPr lang="en-US" altLang="zh-TW" sz="1400" dirty="0"/>
              <a:t> </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88" name="TextBox 1"/>
          <p:cNvSpPr txBox="1"/>
          <p:nvPr/>
        </p:nvSpPr>
        <p:spPr>
          <a:xfrm>
            <a:off x="6518017" y="1598540"/>
            <a:ext cx="5289744"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伤者</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情况：左侧头部颅骨骨折</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89" name="文本框 88"/>
          <p:cNvSpPr txBox="1"/>
          <p:nvPr/>
        </p:nvSpPr>
        <p:spPr>
          <a:xfrm>
            <a:off x="5363531" y="792585"/>
            <a:ext cx="4622298" cy="646331"/>
          </a:xfrm>
          <a:prstGeom prst="rect">
            <a:avLst/>
          </a:prstGeom>
          <a:noFill/>
        </p:spPr>
        <p:txBody>
          <a:bodyPr wrap="square">
            <a:spAutoFit/>
            <a:scene3d>
              <a:camera prst="orthographicFront"/>
              <a:lightRig rig="threePt" dir="t"/>
            </a:scene3d>
          </a:bodyPr>
          <a:lstStyle/>
          <a:p>
            <a:pPr>
              <a:lnSpc>
                <a:spcPct val="150000"/>
              </a:lnSpc>
            </a:pPr>
            <a:r>
              <a:rPr lang="zh-TW"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日期</a:t>
            </a:r>
            <a:r>
              <a:rPr lang="en-US" altLang="zh-TW"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zh-TW"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時間</a:t>
            </a:r>
            <a:r>
              <a:rPr lang="zh-CN" altLang="en-US" sz="2400" b="1" kern="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2400" dirty="0"/>
              <a:t> </a:t>
            </a:r>
            <a:r>
              <a:rPr lang="en-US" altLang="zh-TW" sz="2400" dirty="0" smtClean="0"/>
              <a:t>2022/4/20 8:45</a:t>
            </a:r>
            <a:endParaRPr lang="zh-CN" altLang="en-US" sz="2400" kern="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58" name="文本框 57"/>
          <p:cNvSpPr txBox="1"/>
          <p:nvPr/>
        </p:nvSpPr>
        <p:spPr>
          <a:xfrm>
            <a:off x="859493" y="2052466"/>
            <a:ext cx="8197880" cy="3862596"/>
          </a:xfrm>
          <a:prstGeom prst="rect">
            <a:avLst/>
          </a:prstGeom>
          <a:ln w="3175" cmpd="sng">
            <a:noFill/>
            <a:prstDash val="solid"/>
          </a:ln>
          <a:extLst>
            <a:ext uri="{909E8E84-426E-40DD-AFC4-6F175D3DCCD1}">
              <a14:hiddenFill xmlns:a14="http://schemas.microsoft.com/office/drawing/2010/main">
                <a:solidFill>
                  <a:schemeClr val="accent2"/>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nSpc>
                <a:spcPct val="250000"/>
              </a:lnSpc>
            </a:pPr>
            <a:r>
              <a:rPr lang="zh-CN" altLang="en-US" sz="1400" b="1" dirty="0" smtClean="0">
                <a:solidFill>
                  <a:srgbClr val="000000"/>
                </a:solidFill>
                <a:latin typeface="+mn-ea"/>
              </a:rPr>
              <a:t>事故详述</a:t>
            </a:r>
            <a:r>
              <a:rPr lang="zh-CN" altLang="en-US" sz="1400" dirty="0" smtClean="0">
                <a:solidFill>
                  <a:srgbClr val="000000"/>
                </a:solidFill>
                <a:latin typeface="+mn-ea"/>
              </a:rPr>
              <a:t>：</a:t>
            </a:r>
            <a:r>
              <a:rPr lang="en-US" altLang="zh-CN" sz="1400" dirty="0">
                <a:latin typeface="+mn-ea"/>
              </a:rPr>
              <a:t>8:45 TM</a:t>
            </a:r>
            <a:r>
              <a:rPr lang="zh-TW" altLang="en-US" sz="1400" dirty="0">
                <a:latin typeface="+mn-ea"/>
              </a:rPr>
              <a:t>制造五部</a:t>
            </a:r>
            <a:r>
              <a:rPr lang="en-US" altLang="zh-CN" sz="1400" dirty="0" smtClean="0">
                <a:latin typeface="+mn-ea"/>
              </a:rPr>
              <a:t> </a:t>
            </a:r>
            <a:r>
              <a:rPr lang="zh-CN" altLang="en-US" sz="1400" dirty="0" smtClean="0">
                <a:latin typeface="+mn-ea"/>
              </a:rPr>
              <a:t>生产</a:t>
            </a:r>
            <a:r>
              <a:rPr lang="en-US" altLang="zh-CN" sz="1400" dirty="0" smtClean="0">
                <a:latin typeface="+mn-ea"/>
              </a:rPr>
              <a:t> </a:t>
            </a:r>
            <a:r>
              <a:rPr lang="zh-CN" altLang="en-US" sz="1400" dirty="0" smtClean="0">
                <a:latin typeface="+mn-ea"/>
              </a:rPr>
              <a:t>三课员工陶明才（</a:t>
            </a:r>
            <a:r>
              <a:rPr lang="en-US" altLang="zh-TW" sz="1400" dirty="0" smtClean="0">
                <a:latin typeface="+mn-ea"/>
              </a:rPr>
              <a:t>C10109660</a:t>
            </a:r>
            <a:r>
              <a:rPr lang="zh-CN" altLang="en-US" sz="1400" dirty="0" smtClean="0">
                <a:latin typeface="+mn-ea"/>
              </a:rPr>
              <a:t>）在</a:t>
            </a:r>
            <a:r>
              <a:rPr lang="en-US" altLang="zh-CN" sz="1400" dirty="0" smtClean="0">
                <a:latin typeface="+mn-ea"/>
              </a:rPr>
              <a:t>F11-3F Ring</a:t>
            </a:r>
            <a:r>
              <a:rPr lang="zh-CN" altLang="en-US" sz="1400" dirty="0" smtClean="0">
                <a:latin typeface="+mn-ea"/>
              </a:rPr>
              <a:t>焊接</a:t>
            </a:r>
            <a:r>
              <a:rPr lang="en-US" altLang="zh-CN" sz="1400" dirty="0" smtClean="0">
                <a:latin typeface="+mn-ea"/>
              </a:rPr>
              <a:t>Monroe-07</a:t>
            </a:r>
            <a:r>
              <a:rPr lang="zh-CN" altLang="en-US" sz="1400" dirty="0" smtClean="0">
                <a:latin typeface="+mn-ea"/>
              </a:rPr>
              <a:t>线机台作业时发现机台内部料件掉落，（机台内部包括</a:t>
            </a:r>
            <a:r>
              <a:rPr lang="zh-CN" altLang="en-US" sz="1400" dirty="0">
                <a:latin typeface="+mn-ea"/>
              </a:rPr>
              <a:t>上下料</a:t>
            </a:r>
            <a:r>
              <a:rPr lang="zh-CN" altLang="en-US" sz="1400" dirty="0" smtClean="0">
                <a:latin typeface="+mn-ea"/>
              </a:rPr>
              <a:t>作业区和</a:t>
            </a:r>
            <a:r>
              <a:rPr lang="zh-CN" altLang="en-US" sz="1400" dirty="0">
                <a:latin typeface="+mn-ea"/>
              </a:rPr>
              <a:t>焊接</a:t>
            </a:r>
            <a:r>
              <a:rPr lang="zh-CN" altLang="en-US" sz="1400" dirty="0" smtClean="0">
                <a:latin typeface="+mn-ea"/>
              </a:rPr>
              <a:t>作业区）</a:t>
            </a:r>
            <a:r>
              <a:rPr lang="zh-CN" altLang="en-US" sz="1400" dirty="0">
                <a:latin typeface="+mn-ea"/>
              </a:rPr>
              <a:t>便</a:t>
            </a:r>
            <a:r>
              <a:rPr lang="zh-CN" altLang="en-US" sz="1400" dirty="0" smtClean="0">
                <a:latin typeface="+mn-ea"/>
              </a:rPr>
              <a:t>打开上下料操作区域一侧安全门试图捡取物料，但发现距离较远无法捡取，于是关闭安全门又打开旁边焊接区域一侧安全门，机台停止运行后人员将头部探入机台内部捡取掉落料件，捡取物料同时，生技人员张雨发现机台停止运行，三色灯异常，通过机台操作面板观察发现机台故障栏显示安全门被打开，在未对机台进行安全门异常确认的情况下按下了机台启动</a:t>
            </a:r>
            <a:r>
              <a:rPr lang="zh-CN" altLang="en-US" sz="1400" dirty="0">
                <a:latin typeface="+mn-ea"/>
              </a:rPr>
              <a:t>按钮</a:t>
            </a:r>
            <a:r>
              <a:rPr lang="zh-CN" altLang="en-US" sz="1400" dirty="0" smtClean="0">
                <a:latin typeface="+mn-ea"/>
              </a:rPr>
              <a:t>，导致上下料机械手臂打到陶明才左侧头部。事发后现场干部第一时间拨打</a:t>
            </a:r>
            <a:r>
              <a:rPr lang="en-US" altLang="zh-CN" sz="1400" dirty="0" smtClean="0">
                <a:latin typeface="+mn-ea"/>
              </a:rPr>
              <a:t>120</a:t>
            </a:r>
            <a:r>
              <a:rPr lang="zh-CN" altLang="en-US" sz="1400" dirty="0" smtClean="0">
                <a:latin typeface="+mn-ea"/>
              </a:rPr>
              <a:t>，并安排员工家属毛荔陪同送往嘉善人民医院治疗，现人员已复工返岗。</a:t>
            </a:r>
            <a:endParaRPr lang="en-US" altLang="zh-CN" sz="1400" dirty="0">
              <a:solidFill>
                <a:srgbClr val="000000"/>
              </a:solidFill>
              <a:latin typeface="+mn-ea"/>
            </a:endParaRPr>
          </a:p>
        </p:txBody>
      </p:sp>
      <p:sp>
        <p:nvSpPr>
          <p:cNvPr id="3" name="圆角矩形 2"/>
          <p:cNvSpPr/>
          <p:nvPr/>
        </p:nvSpPr>
        <p:spPr>
          <a:xfrm>
            <a:off x="452423" y="2042156"/>
            <a:ext cx="8604949" cy="4146888"/>
          </a:xfrm>
          <a:prstGeom prst="round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微软雅黑" panose="020B0503020204020204" pitchFamily="34" charset="-122"/>
            </a:endParaRPr>
          </a:p>
        </p:txBody>
      </p:sp>
      <p:cxnSp>
        <p:nvCxnSpPr>
          <p:cNvPr id="6" name="直接连接符 5"/>
          <p:cNvCxnSpPr/>
          <p:nvPr/>
        </p:nvCxnSpPr>
        <p:spPr>
          <a:xfrm>
            <a:off x="1856588" y="2689999"/>
            <a:ext cx="70842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28914" y="4229819"/>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928914" y="5341259"/>
            <a:ext cx="8011886" cy="188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928914" y="5906526"/>
            <a:ext cx="772545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TextBox 1"/>
          <p:cNvSpPr txBox="1"/>
          <p:nvPr/>
        </p:nvSpPr>
        <p:spPr>
          <a:xfrm>
            <a:off x="2191657" y="1607958"/>
            <a:ext cx="2975429" cy="377026"/>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工号</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1400" dirty="0"/>
              <a:t> </a:t>
            </a:r>
            <a:r>
              <a:rPr lang="en-US" altLang="zh-TW" sz="1400" dirty="0" smtClean="0"/>
              <a:t>C10109660</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25" name="TextBox 1"/>
          <p:cNvSpPr txBox="1"/>
          <p:nvPr/>
        </p:nvSpPr>
        <p:spPr>
          <a:xfrm>
            <a:off x="610049" y="1607959"/>
            <a:ext cx="1794468" cy="377411"/>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姓名：</a:t>
            </a:r>
            <a:r>
              <a:rPr lang="zh-CN" altLang="en-US" sz="1400" dirty="0" smtClean="0">
                <a:latin typeface="+mn-ea"/>
              </a:rPr>
              <a:t>陶明才</a:t>
            </a:r>
            <a:endParaRPr lang="zh-CN" altLang="en-US" sz="1400" dirty="0">
              <a:solidFill>
                <a:srgbClr val="000000"/>
              </a:solidFill>
              <a:effectLst>
                <a:outerShdw blurRad="38100" dist="19050" dir="2700000" algn="tl" rotWithShape="0">
                  <a:srgbClr val="000000">
                    <a:alpha val="40000"/>
                  </a:srgbClr>
                </a:outerShdw>
              </a:effectLst>
              <a:latin typeface="+mn-ea"/>
            </a:endParaRPr>
          </a:p>
        </p:txBody>
      </p:sp>
      <p:cxnSp>
        <p:nvCxnSpPr>
          <p:cNvPr id="22" name="直接连接符 20"/>
          <p:cNvCxnSpPr/>
          <p:nvPr/>
        </p:nvCxnSpPr>
        <p:spPr>
          <a:xfrm>
            <a:off x="928914" y="4757821"/>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0"/>
          <p:cNvCxnSpPr/>
          <p:nvPr/>
        </p:nvCxnSpPr>
        <p:spPr>
          <a:xfrm>
            <a:off x="928914" y="3702890"/>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5"/>
          <p:cNvCxnSpPr/>
          <p:nvPr/>
        </p:nvCxnSpPr>
        <p:spPr>
          <a:xfrm>
            <a:off x="1022036" y="3190735"/>
            <a:ext cx="79187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7" name="图片 6" descr="/private/var/folders/2g/29984s3j38s2b9dvl7_wjmhm0000gn/T/com.kingsoft.wpsoffice.mac/picturecompress_20230915142847/output_6.jpgoutput_6"/>
          <p:cNvPicPr>
            <a:picLocks noChangeAspect="1"/>
          </p:cNvPicPr>
          <p:nvPr/>
        </p:nvPicPr>
        <p:blipFill>
          <a:blip r:embed="rId1"/>
          <a:stretch>
            <a:fillRect/>
          </a:stretch>
        </p:blipFill>
        <p:spPr>
          <a:xfrm>
            <a:off x="9358499" y="2246734"/>
            <a:ext cx="2596079" cy="1591207"/>
          </a:xfrm>
          <a:prstGeom prst="rect">
            <a:avLst/>
          </a:prstGeom>
        </p:spPr>
      </p:pic>
      <p:pic>
        <p:nvPicPr>
          <p:cNvPr id="9" name="图片 8" descr="/private/var/folders/2g/29984s3j38s2b9dvl7_wjmhm0000gn/T/com.kingsoft.wpsoffice.mac/picturecompress_20230915142847/output_7.jpgoutput_7"/>
          <p:cNvPicPr>
            <a:picLocks noChangeAspect="1"/>
          </p:cNvPicPr>
          <p:nvPr/>
        </p:nvPicPr>
        <p:blipFill>
          <a:blip r:embed="rId2"/>
          <a:stretch>
            <a:fillRect/>
          </a:stretch>
        </p:blipFill>
        <p:spPr>
          <a:xfrm>
            <a:off x="9358499" y="4046734"/>
            <a:ext cx="2596079" cy="1579326"/>
          </a:xfrm>
          <a:prstGeom prst="rect">
            <a:avLst/>
          </a:prstGeom>
        </p:spPr>
      </p:pic>
      <p:sp>
        <p:nvSpPr>
          <p:cNvPr id="30" name="文本框 29"/>
          <p:cNvSpPr txBox="1"/>
          <p:nvPr/>
        </p:nvSpPr>
        <p:spPr>
          <a:xfrm>
            <a:off x="667890" y="77987"/>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工伤事件案例分析</a:t>
            </a:r>
            <a:endParaRPr lang="en-US" altLang="zh-CN" sz="2800" b="1" dirty="0">
              <a:solidFill>
                <a:srgbClr val="4E5A6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文本框 55"/>
          <p:cNvSpPr txBox="1"/>
          <p:nvPr/>
        </p:nvSpPr>
        <p:spPr>
          <a:xfrm>
            <a:off x="598039" y="231228"/>
            <a:ext cx="11240202" cy="521970"/>
          </a:xfrm>
          <a:prstGeom prst="rect">
            <a:avLst/>
          </a:prstGeom>
          <a:noFill/>
        </p:spPr>
        <p:txBody>
          <a:bodyPr wrap="square" rtlCol="0">
            <a:spAutoFit/>
          </a:bodyPr>
          <a:lstStyle/>
          <a:p>
            <a:r>
              <a:rPr lang="zh-CN" altLang="en-US" sz="2800" b="1" kern="0" dirty="0" smtClean="0">
                <a:solidFill>
                  <a:srgbClr val="4E5A62"/>
                </a:solidFill>
                <a:latin typeface="微软雅黑" panose="020B0503020204020204" pitchFamily="34" charset="-122"/>
                <a:cs typeface="Arial" panose="020B0604020202020204" pitchFamily="34" charset="0"/>
              </a:rPr>
              <a:t>事件原因及对策</a:t>
            </a:r>
            <a:endParaRPr lang="zh-CN" altLang="en-US" sz="2800" b="1" kern="0" dirty="0">
              <a:solidFill>
                <a:srgbClr val="4E5A62"/>
              </a:solidFill>
              <a:latin typeface="微软雅黑" panose="020B0503020204020204" pitchFamily="34" charset="-122"/>
              <a:cs typeface="Arial" panose="020B0604020202020204" pitchFamily="34" charset="0"/>
            </a:endParaRPr>
          </a:p>
        </p:txBody>
      </p:sp>
      <p:grpSp>
        <p:nvGrpSpPr>
          <p:cNvPr id="13" name="组合 12"/>
          <p:cNvGrpSpPr/>
          <p:nvPr/>
        </p:nvGrpSpPr>
        <p:grpSpPr>
          <a:xfrm>
            <a:off x="426151" y="3526973"/>
            <a:ext cx="10587287" cy="2462513"/>
            <a:chOff x="832416" y="2793993"/>
            <a:chExt cx="10251876" cy="1782455"/>
          </a:xfrm>
        </p:grpSpPr>
        <p:sp>
          <p:nvSpPr>
            <p:cNvPr id="2" name="圆角矩形 1"/>
            <p:cNvSpPr/>
            <p:nvPr/>
          </p:nvSpPr>
          <p:spPr>
            <a:xfrm>
              <a:off x="934452" y="2843369"/>
              <a:ext cx="10149840" cy="1733079"/>
            </a:xfrm>
            <a:prstGeom prst="roundRect">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ndParaRPr>
            </a:p>
          </p:txBody>
        </p:sp>
        <p:sp>
          <p:nvSpPr>
            <p:cNvPr id="3" name="文本框 2"/>
            <p:cNvSpPr txBox="1"/>
            <p:nvPr/>
          </p:nvSpPr>
          <p:spPr>
            <a:xfrm>
              <a:off x="1036455" y="2793993"/>
              <a:ext cx="9842433" cy="560179"/>
            </a:xfrm>
            <a:prstGeom prst="rect">
              <a:avLst/>
            </a:prstGeom>
            <a:noFill/>
          </p:spPr>
          <p:txBody>
            <a:bodyPr wrap="square" rtlCol="0">
              <a:spAutoFit/>
            </a:bodyPr>
            <a:lstStyle/>
            <a:p>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直接原因对策：</a:t>
              </a:r>
              <a:endParaRPr lang="en-US" altLang="zh-CN" dirty="0" smtClean="0">
                <a:solidFill>
                  <a:srgbClr val="000000"/>
                </a:solidFill>
                <a:latin typeface="微软雅黑" panose="020B0503020204020204" pitchFamily="34" charset="-122"/>
              </a:endParaRPr>
            </a:p>
          </p:txBody>
        </p:sp>
        <p:cxnSp>
          <p:nvCxnSpPr>
            <p:cNvPr id="4" name="直接连接符 3"/>
            <p:cNvCxnSpPr/>
            <p:nvPr/>
          </p:nvCxnSpPr>
          <p:spPr>
            <a:xfrm>
              <a:off x="2819115" y="3295735"/>
              <a:ext cx="7996721"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727507" y="4542459"/>
              <a:ext cx="8144099"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
            <p:cNvSpPr txBox="1"/>
            <p:nvPr/>
          </p:nvSpPr>
          <p:spPr>
            <a:xfrm>
              <a:off x="832416" y="3423122"/>
              <a:ext cx="10039191" cy="467837"/>
            </a:xfrm>
            <a:prstGeom prst="rect">
              <a:avLst/>
            </a:prstGeom>
            <a:noFill/>
          </p:spPr>
          <p:txBody>
            <a:bodyPr wrap="square" rtlCol="0">
              <a:spAutoFit/>
            </a:bodyPr>
            <a:lstStyle/>
            <a:p>
              <a:r>
                <a:rPr lang="zh-CN" altLang="en-US" dirty="0" smtClean="0">
                  <a:solidFill>
                    <a:srgbClr val="000000"/>
                  </a:solidFill>
                  <a:latin typeface="微软雅黑" panose="020B0503020204020204" pitchFamily="34" charset="-122"/>
                  <a:sym typeface="+mn-ea"/>
                </a:rPr>
                <a:t>   </a:t>
              </a:r>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   间接原因对策：   </a:t>
              </a:r>
              <a:endParaRPr lang="en-US" altLang="zh-CN" dirty="0" smtClean="0">
                <a:solidFill>
                  <a:srgbClr val="000000"/>
                </a:solidFill>
                <a:latin typeface="微软雅黑" panose="020B0503020204020204" pitchFamily="34" charset="-122"/>
              </a:endParaRPr>
            </a:p>
          </p:txBody>
        </p:sp>
        <p:sp>
          <p:nvSpPr>
            <p:cNvPr id="25" name="文本框 2"/>
            <p:cNvSpPr txBox="1"/>
            <p:nvPr/>
          </p:nvSpPr>
          <p:spPr>
            <a:xfrm>
              <a:off x="1036455" y="3846649"/>
              <a:ext cx="9555690" cy="668339"/>
            </a:xfrm>
            <a:prstGeom prst="rect">
              <a:avLst/>
            </a:prstGeom>
            <a:noFill/>
          </p:spPr>
          <p:txBody>
            <a:bodyPr wrap="square" rtlCol="0">
              <a:spAutoFit/>
            </a:bodyPr>
            <a:lstStyle/>
            <a:p>
              <a:endParaRPr lang="en-US" altLang="zh-CN" dirty="0" smtClean="0">
                <a:solidFill>
                  <a:srgbClr val="000000"/>
                </a:solidFill>
                <a:latin typeface="微软雅黑" panose="020B0503020204020204" pitchFamily="34" charset="-122"/>
                <a:sym typeface="+mn-ea"/>
              </a:endParaRPr>
            </a:p>
            <a:p>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根本原因对策：   </a:t>
              </a:r>
              <a:endParaRPr lang="en-US" altLang="zh-CN" dirty="0" smtClean="0">
                <a:solidFill>
                  <a:srgbClr val="000000"/>
                </a:solidFill>
                <a:latin typeface="微软雅黑" panose="020B0503020204020204" pitchFamily="34" charset="-122"/>
              </a:endParaRPr>
            </a:p>
          </p:txBody>
        </p:sp>
      </p:grpSp>
      <p:grpSp>
        <p:nvGrpSpPr>
          <p:cNvPr id="30" name="组合 14"/>
          <p:cNvGrpSpPr/>
          <p:nvPr/>
        </p:nvGrpSpPr>
        <p:grpSpPr>
          <a:xfrm>
            <a:off x="598039" y="877950"/>
            <a:ext cx="10559199" cy="2674856"/>
            <a:chOff x="452424" y="2475281"/>
            <a:chExt cx="8171812" cy="2256420"/>
          </a:xfrm>
        </p:grpSpPr>
        <p:sp>
          <p:nvSpPr>
            <p:cNvPr id="31" name="文本框 57"/>
            <p:cNvSpPr txBox="1"/>
            <p:nvPr/>
          </p:nvSpPr>
          <p:spPr>
            <a:xfrm>
              <a:off x="534165" y="2699177"/>
              <a:ext cx="7802880" cy="1713559"/>
            </a:xfrm>
            <a:prstGeom prst="rect">
              <a:avLst/>
            </a:prstGeom>
            <a:ln w="3175" cmpd="sng">
              <a:noFill/>
              <a:prstDash val="solid"/>
            </a:ln>
            <a:extLst>
              <a:ext uri="{909E8E84-426E-40DD-AFC4-6F175D3DCCD1}">
                <a14:hiddenFill xmlns:a14="http://schemas.microsoft.com/office/drawing/2010/main">
                  <a:solidFill>
                    <a:schemeClr val="accent2"/>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dirty="0" smtClean="0">
                  <a:solidFill>
                    <a:srgbClr val="000000"/>
                  </a:solidFill>
                  <a:latin typeface="微软雅黑" panose="020B0503020204020204" pitchFamily="34" charset="-122"/>
                </a:rPr>
                <a:t>直接原因：</a:t>
              </a:r>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r>
                <a:rPr lang="zh-CN" altLang="en-US" dirty="0" smtClean="0">
                  <a:solidFill>
                    <a:srgbClr val="000000"/>
                  </a:solidFill>
                  <a:latin typeface="微软雅黑" panose="020B0503020204020204" pitchFamily="34" charset="-122"/>
                </a:rPr>
                <a:t>间接原因：   </a:t>
              </a:r>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r>
                <a:rPr lang="zh-CN" altLang="en-US" dirty="0" smtClean="0">
                  <a:solidFill>
                    <a:srgbClr val="000000"/>
                  </a:solidFill>
                  <a:latin typeface="微软雅黑" panose="020B0503020204020204" pitchFamily="34" charset="-122"/>
                </a:rPr>
                <a:t>根本原因：</a:t>
              </a:r>
              <a:endParaRPr lang="zh-CN" altLang="en-US" dirty="0">
                <a:solidFill>
                  <a:srgbClr val="000000"/>
                </a:solidFill>
                <a:latin typeface="微软雅黑" panose="020B0503020204020204" pitchFamily="34" charset="-122"/>
              </a:endParaRPr>
            </a:p>
          </p:txBody>
        </p:sp>
        <p:sp>
          <p:nvSpPr>
            <p:cNvPr id="32" name="圆角矩形 16"/>
            <p:cNvSpPr/>
            <p:nvPr/>
          </p:nvSpPr>
          <p:spPr>
            <a:xfrm>
              <a:off x="452424" y="2475281"/>
              <a:ext cx="8171812" cy="2256420"/>
            </a:xfrm>
            <a:prstGeom prst="round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ndParaRPr>
            </a:p>
          </p:txBody>
        </p:sp>
        <p:cxnSp>
          <p:nvCxnSpPr>
            <p:cNvPr id="33" name="直接连接符 17"/>
            <p:cNvCxnSpPr/>
            <p:nvPr/>
          </p:nvCxnSpPr>
          <p:spPr>
            <a:xfrm>
              <a:off x="1600464" y="3017692"/>
              <a:ext cx="679689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36" name="直接连接符 18"/>
          <p:cNvCxnSpPr/>
          <p:nvPr/>
        </p:nvCxnSpPr>
        <p:spPr>
          <a:xfrm>
            <a:off x="2097300" y="2047182"/>
            <a:ext cx="87458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18"/>
          <p:cNvCxnSpPr/>
          <p:nvPr/>
        </p:nvCxnSpPr>
        <p:spPr>
          <a:xfrm>
            <a:off x="2097266" y="3214969"/>
            <a:ext cx="87458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103090" y="1931437"/>
            <a:ext cx="5988374" cy="369332"/>
          </a:xfrm>
          <a:prstGeom prst="rect">
            <a:avLst/>
          </a:prstGeom>
        </p:spPr>
        <p:txBody>
          <a:bodyPr wrap="square">
            <a:spAutoFit/>
          </a:bodyPr>
          <a:lstStyle/>
          <a:p>
            <a:endParaRPr lang="zh-TW" altLang="en-US" dirty="0">
              <a:solidFill>
                <a:srgbClr val="000000"/>
              </a:solidFill>
              <a:latin typeface="微软雅黑" panose="020B0503020204020204" pitchFamily="34" charset="-122"/>
            </a:endParaRPr>
          </a:p>
        </p:txBody>
      </p:sp>
      <p:sp>
        <p:nvSpPr>
          <p:cNvPr id="21" name="TextBox 24"/>
          <p:cNvSpPr txBox="1"/>
          <p:nvPr/>
        </p:nvSpPr>
        <p:spPr>
          <a:xfrm>
            <a:off x="1995702" y="1090377"/>
            <a:ext cx="9782810" cy="369332"/>
          </a:xfrm>
          <a:prstGeom prst="rect">
            <a:avLst/>
          </a:prstGeom>
          <a:noFill/>
        </p:spPr>
        <p:txBody>
          <a:bodyPr wrap="square" rtlCol="0">
            <a:spAutoFit/>
          </a:bodyPr>
          <a:lstStyle/>
          <a:p>
            <a:r>
              <a:rPr lang="zh-CN" altLang="en-US" dirty="0" smtClean="0">
                <a:latin typeface="+mn-ea"/>
              </a:rPr>
              <a:t>员工捡取掉落料件运行的被机械手臂撞伤；</a:t>
            </a:r>
            <a:endParaRPr lang="zh-CN" altLang="en-US" dirty="0">
              <a:solidFill>
                <a:srgbClr val="000000"/>
              </a:solidFill>
              <a:latin typeface="+mn-ea"/>
            </a:endParaRPr>
          </a:p>
        </p:txBody>
      </p:sp>
      <p:sp>
        <p:nvSpPr>
          <p:cNvPr id="23" name="TextBox 24"/>
          <p:cNvSpPr txBox="1"/>
          <p:nvPr/>
        </p:nvSpPr>
        <p:spPr>
          <a:xfrm>
            <a:off x="1995702" y="1663227"/>
            <a:ext cx="9782810" cy="369332"/>
          </a:xfrm>
          <a:prstGeom prst="rect">
            <a:avLst/>
          </a:prstGeom>
          <a:noFill/>
        </p:spPr>
        <p:txBody>
          <a:bodyPr wrap="square" rtlCol="0">
            <a:spAutoFit/>
          </a:bodyPr>
          <a:lstStyle/>
          <a:p>
            <a:r>
              <a:rPr lang="en-US" altLang="zh-CN" dirty="0" smtClean="0">
                <a:latin typeface="+mn-ea"/>
              </a:rPr>
              <a:t>1.</a:t>
            </a:r>
            <a:r>
              <a:rPr lang="zh-CN" altLang="en-US" dirty="0" smtClean="0">
                <a:latin typeface="+mn-ea"/>
              </a:rPr>
              <a:t>处理机台异常时，未落实执行挂牌上锁制度；</a:t>
            </a:r>
            <a:endParaRPr lang="zh-CN" altLang="en-US" dirty="0">
              <a:solidFill>
                <a:srgbClr val="000000"/>
              </a:solidFill>
              <a:latin typeface="+mn-ea"/>
            </a:endParaRPr>
          </a:p>
        </p:txBody>
      </p:sp>
      <p:sp>
        <p:nvSpPr>
          <p:cNvPr id="27" name="TextBox 24"/>
          <p:cNvSpPr txBox="1"/>
          <p:nvPr/>
        </p:nvSpPr>
        <p:spPr>
          <a:xfrm>
            <a:off x="2013799" y="2816034"/>
            <a:ext cx="9782810" cy="369332"/>
          </a:xfrm>
          <a:prstGeom prst="rect">
            <a:avLst/>
          </a:prstGeom>
          <a:noFill/>
        </p:spPr>
        <p:txBody>
          <a:bodyPr wrap="square" rtlCol="0">
            <a:spAutoFit/>
          </a:bodyPr>
          <a:lstStyle/>
          <a:p>
            <a:r>
              <a:rPr lang="zh-CN" altLang="en-US" dirty="0" smtClean="0">
                <a:latin typeface="+mn-ea"/>
              </a:rPr>
              <a:t>设计缺陷：机台的上下料和焊接作业区安全门未装置互锁功能。</a:t>
            </a:r>
            <a:endParaRPr lang="zh-CN" altLang="en-US" dirty="0">
              <a:solidFill>
                <a:srgbClr val="000000"/>
              </a:solidFill>
              <a:latin typeface="+mn-ea"/>
            </a:endParaRPr>
          </a:p>
        </p:txBody>
      </p:sp>
      <p:sp>
        <p:nvSpPr>
          <p:cNvPr id="9" name="矩形 8"/>
          <p:cNvSpPr/>
          <p:nvPr/>
        </p:nvSpPr>
        <p:spPr>
          <a:xfrm>
            <a:off x="2322982" y="4682232"/>
            <a:ext cx="8399381" cy="369332"/>
          </a:xfrm>
          <a:prstGeom prst="rect">
            <a:avLst/>
          </a:prstGeom>
        </p:spPr>
        <p:txBody>
          <a:bodyPr wrap="square">
            <a:spAutoFit/>
          </a:bodyPr>
          <a:lstStyle/>
          <a:p>
            <a:r>
              <a:rPr lang="zh-CN" altLang="en-US" dirty="0" smtClean="0">
                <a:latin typeface="+mn-ea"/>
              </a:rPr>
              <a:t>生</a:t>
            </a:r>
            <a:r>
              <a:rPr lang="zh-CN" altLang="en-US" dirty="0">
                <a:latin typeface="+mn-ea"/>
              </a:rPr>
              <a:t>技人员处理异常时必须对机台周边环境进行确认安全后，方可操作机台</a:t>
            </a:r>
            <a:r>
              <a:rPr lang="zh-CN" altLang="en-US" dirty="0" smtClean="0">
                <a:latin typeface="+mn-ea"/>
              </a:rPr>
              <a:t>。</a:t>
            </a:r>
            <a:endParaRPr lang="en-US" altLang="zh-CN" dirty="0">
              <a:latin typeface="+mn-ea"/>
            </a:endParaRPr>
          </a:p>
        </p:txBody>
      </p:sp>
      <p:sp>
        <p:nvSpPr>
          <p:cNvPr id="10" name="矩形 9"/>
          <p:cNvSpPr/>
          <p:nvPr/>
        </p:nvSpPr>
        <p:spPr>
          <a:xfrm>
            <a:off x="2357271" y="3781352"/>
            <a:ext cx="6878806" cy="369332"/>
          </a:xfrm>
          <a:prstGeom prst="rect">
            <a:avLst/>
          </a:prstGeom>
        </p:spPr>
        <p:txBody>
          <a:bodyPr wrap="none">
            <a:spAutoFit/>
          </a:bodyPr>
          <a:lstStyle/>
          <a:p>
            <a:r>
              <a:rPr lang="zh-CN" altLang="en-US" dirty="0" smtClean="0"/>
              <a:t>加强作业和生技人员宣导，处理</a:t>
            </a:r>
            <a:r>
              <a:rPr lang="zh-CN" altLang="en-US" dirty="0"/>
              <a:t>机台异常时</a:t>
            </a:r>
            <a:r>
              <a:rPr lang="zh-CN" altLang="en-US" dirty="0" smtClean="0"/>
              <a:t>，</a:t>
            </a:r>
            <a:r>
              <a:rPr lang="zh-CN" altLang="en-US" dirty="0" smtClean="0">
                <a:latin typeface="+mn-ea"/>
              </a:rPr>
              <a:t>落实</a:t>
            </a:r>
            <a:r>
              <a:rPr lang="zh-CN" altLang="en-US" dirty="0">
                <a:latin typeface="+mn-ea"/>
              </a:rPr>
              <a:t>执行挂牌上锁</a:t>
            </a:r>
            <a:r>
              <a:rPr lang="zh-CN" altLang="en-US" dirty="0" smtClean="0">
                <a:latin typeface="+mn-ea"/>
              </a:rPr>
              <a:t>。</a:t>
            </a:r>
            <a:endParaRPr lang="en-US" altLang="zh-CN" dirty="0">
              <a:latin typeface="+mn-ea"/>
            </a:endParaRPr>
          </a:p>
        </p:txBody>
      </p:sp>
      <p:sp>
        <p:nvSpPr>
          <p:cNvPr id="11" name="矩形 10"/>
          <p:cNvSpPr/>
          <p:nvPr/>
        </p:nvSpPr>
        <p:spPr>
          <a:xfrm>
            <a:off x="2336814" y="5529673"/>
            <a:ext cx="8676624" cy="369332"/>
          </a:xfrm>
          <a:prstGeom prst="rect">
            <a:avLst/>
          </a:prstGeom>
        </p:spPr>
        <p:txBody>
          <a:bodyPr wrap="square">
            <a:spAutoFit/>
          </a:bodyPr>
          <a:lstStyle/>
          <a:p>
            <a:r>
              <a:rPr lang="zh-CN" altLang="en-US" dirty="0" smtClean="0">
                <a:latin typeface="+mn-ea"/>
              </a:rPr>
              <a:t>将机台</a:t>
            </a:r>
            <a:r>
              <a:rPr lang="zh-CN" altLang="en-US" dirty="0">
                <a:latin typeface="+mn-ea"/>
              </a:rPr>
              <a:t>上下料和焊接作业区</a:t>
            </a:r>
            <a:r>
              <a:rPr lang="zh-CN" altLang="en-US" dirty="0" smtClean="0">
                <a:latin typeface="+mn-ea"/>
              </a:rPr>
              <a:t>安全门联锁装置增加互</a:t>
            </a:r>
            <a:r>
              <a:rPr lang="zh-CN" altLang="en-US" dirty="0">
                <a:latin typeface="+mn-ea"/>
              </a:rPr>
              <a:t>锁功能。</a:t>
            </a:r>
            <a:endParaRPr lang="zh-TW" altLang="en-US" dirty="0">
              <a:latin typeface="+mn-ea"/>
            </a:endParaRPr>
          </a:p>
        </p:txBody>
      </p:sp>
      <p:cxnSp>
        <p:nvCxnSpPr>
          <p:cNvPr id="34" name="直接连接符 25"/>
          <p:cNvCxnSpPr/>
          <p:nvPr/>
        </p:nvCxnSpPr>
        <p:spPr>
          <a:xfrm>
            <a:off x="2383840" y="5113308"/>
            <a:ext cx="8375611"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8"/>
          <p:cNvCxnSpPr/>
          <p:nvPr/>
        </p:nvCxnSpPr>
        <p:spPr>
          <a:xfrm>
            <a:off x="2121108" y="2571058"/>
            <a:ext cx="87458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TextBox 24"/>
          <p:cNvSpPr txBox="1"/>
          <p:nvPr/>
        </p:nvSpPr>
        <p:spPr>
          <a:xfrm>
            <a:off x="1990937" y="2229965"/>
            <a:ext cx="9782810" cy="369332"/>
          </a:xfrm>
          <a:prstGeom prst="rect">
            <a:avLst/>
          </a:prstGeom>
          <a:noFill/>
        </p:spPr>
        <p:txBody>
          <a:bodyPr wrap="square" rtlCol="0">
            <a:spAutoFit/>
          </a:bodyPr>
          <a:lstStyle/>
          <a:p>
            <a:r>
              <a:rPr lang="en-US" altLang="zh-CN" dirty="0">
                <a:latin typeface="+mn-ea"/>
              </a:rPr>
              <a:t>2</a:t>
            </a:r>
            <a:r>
              <a:rPr lang="en-US" altLang="zh-CN" dirty="0" smtClean="0">
                <a:latin typeface="+mn-ea"/>
              </a:rPr>
              <a:t>.</a:t>
            </a:r>
            <a:r>
              <a:rPr lang="zh-CN" altLang="en-US" dirty="0" smtClean="0">
                <a:latin typeface="+mn-ea"/>
              </a:rPr>
              <a:t>生技人员</a:t>
            </a:r>
            <a:r>
              <a:rPr lang="zh-CN" altLang="en-US" dirty="0">
                <a:latin typeface="+mn-ea"/>
              </a:rPr>
              <a:t>处理异常</a:t>
            </a:r>
            <a:r>
              <a:rPr lang="zh-CN" altLang="en-US" dirty="0" smtClean="0">
                <a:latin typeface="+mn-ea"/>
              </a:rPr>
              <a:t>时未对机台周边环境进行确认便开启机台启动按钮；</a:t>
            </a:r>
            <a:endParaRPr lang="zh-CN" altLang="en-US" dirty="0">
              <a:solidFill>
                <a:srgbClr val="00000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358500" y="2258615"/>
            <a:ext cx="2596078" cy="3367445"/>
            <a:chOff x="8350250" y="3067050"/>
            <a:chExt cx="2395220" cy="3195320"/>
          </a:xfrm>
        </p:grpSpPr>
        <p:sp>
          <p:nvSpPr>
            <p:cNvPr id="80" name="圆角矩形 18"/>
            <p:cNvSpPr/>
            <p:nvPr/>
          </p:nvSpPr>
          <p:spPr>
            <a:xfrm rot="5400000">
              <a:off x="8798560" y="4315460"/>
              <a:ext cx="1498600" cy="2395220"/>
            </a:xfrm>
            <a:prstGeom prst="roundRect">
              <a:avLst/>
            </a:prstGeom>
            <a:noFill/>
            <a:ln w="19050" cap="flat" cmpd="sng" algn="ctr">
              <a:solidFill>
                <a:sysClr val="windowText" lastClr="000000">
                  <a:lumMod val="50000"/>
                  <a:lumOff val="50000"/>
                </a:sysClr>
              </a:solidFill>
              <a:prstDash val="sysDot"/>
              <a:miter lim="800000"/>
            </a:ln>
            <a:effectLst>
              <a:innerShdw blurRad="63500" dist="50800" dir="16200000">
                <a:prstClr val="black">
                  <a:alpha val="50000"/>
                </a:prstClr>
              </a:innerShdw>
            </a:effectLst>
          </p:spPr>
          <p:txBody>
            <a:bodyPr lIns="121908" tIns="60954" rIns="121908" bIns="60954" rtlCol="0" anchor="ctr"/>
            <a:lstStyle/>
            <a:p>
              <a:pPr algn="ctr">
                <a:defRPr/>
              </a:pPr>
              <a:endParaRPr lang="zh-CN" altLang="en-US" kern="0">
                <a:solidFill>
                  <a:sysClr val="windowText" lastClr="000000">
                    <a:lumMod val="50000"/>
                    <a:lumOff val="50000"/>
                  </a:sysClr>
                </a:solidFill>
                <a:latin typeface="微软雅黑" panose="020B0503020204020204" pitchFamily="34" charset="-122"/>
                <a:cs typeface="Arial" panose="020B0604020202020204"/>
              </a:endParaRPr>
            </a:p>
          </p:txBody>
        </p:sp>
        <p:sp>
          <p:nvSpPr>
            <p:cNvPr id="82" name="圆角矩形 18"/>
            <p:cNvSpPr/>
            <p:nvPr/>
          </p:nvSpPr>
          <p:spPr>
            <a:xfrm rot="5400000">
              <a:off x="8798560" y="2618740"/>
              <a:ext cx="1498600" cy="2395220"/>
            </a:xfrm>
            <a:prstGeom prst="roundRect">
              <a:avLst/>
            </a:prstGeom>
            <a:noFill/>
            <a:ln w="19050" cap="flat" cmpd="sng" algn="ctr">
              <a:solidFill>
                <a:sysClr val="windowText" lastClr="000000">
                  <a:lumMod val="50000"/>
                  <a:lumOff val="50000"/>
                </a:sysClr>
              </a:solidFill>
              <a:prstDash val="sysDot"/>
              <a:miter lim="800000"/>
            </a:ln>
            <a:effectLst>
              <a:innerShdw blurRad="63500" dist="50800" dir="16200000">
                <a:prstClr val="black">
                  <a:alpha val="50000"/>
                </a:prstClr>
              </a:innerShdw>
            </a:effectLst>
          </p:spPr>
          <p:txBody>
            <a:bodyPr lIns="121908" tIns="60954" rIns="121908" bIns="60954" rtlCol="0" anchor="ctr"/>
            <a:lstStyle/>
            <a:p>
              <a:pPr algn="ctr">
                <a:defRPr/>
              </a:pPr>
              <a:endParaRPr lang="zh-CN" altLang="en-US" kern="0">
                <a:solidFill>
                  <a:sysClr val="windowText" lastClr="000000">
                    <a:lumMod val="50000"/>
                    <a:lumOff val="50000"/>
                  </a:sysClr>
                </a:solidFill>
                <a:latin typeface="微软雅黑" panose="020B0503020204020204" pitchFamily="34" charset="-122"/>
                <a:cs typeface="Arial" panose="020B0604020202020204"/>
              </a:endParaRPr>
            </a:p>
          </p:txBody>
        </p:sp>
      </p:grpSp>
      <p:sp>
        <p:nvSpPr>
          <p:cNvPr id="86" name="文本框 85"/>
          <p:cNvSpPr txBox="1"/>
          <p:nvPr/>
        </p:nvSpPr>
        <p:spPr>
          <a:xfrm>
            <a:off x="616280" y="792585"/>
            <a:ext cx="4747251" cy="646331"/>
          </a:xfrm>
          <a:prstGeom prst="rect">
            <a:avLst/>
          </a:prstGeom>
          <a:noFill/>
        </p:spPr>
        <p:txBody>
          <a:bodyPr wrap="square">
            <a:spAutoFit/>
            <a:scene3d>
              <a:camera prst="orthographicFront"/>
              <a:lightRig rig="threePt" dir="t"/>
            </a:scene3d>
          </a:bodyPr>
          <a:lstStyle/>
          <a:p>
            <a:pPr>
              <a:lnSpc>
                <a:spcPct val="150000"/>
              </a:lnSpc>
            </a:pPr>
            <a:r>
              <a:rPr lang="zh-CN"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单位</a:t>
            </a:r>
            <a:r>
              <a:rPr lang="zh-CN" altLang="en-US" sz="2400" b="1" kern="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2400" dirty="0" smtClean="0">
                <a:latin typeface="+mn-ea"/>
              </a:rPr>
              <a:t>Frame</a:t>
            </a:r>
            <a:r>
              <a:rPr lang="zh-CN" altLang="en-US" sz="2400" dirty="0" smtClean="0">
                <a:latin typeface="+mn-ea"/>
              </a:rPr>
              <a:t>注塑二课</a:t>
            </a:r>
            <a:endParaRPr lang="zh-CN" altLang="en-US" sz="2400" dirty="0">
              <a:latin typeface="+mn-ea"/>
            </a:endParaRPr>
          </a:p>
        </p:txBody>
      </p:sp>
      <p:sp>
        <p:nvSpPr>
          <p:cNvPr id="87" name="TextBox 1"/>
          <p:cNvSpPr txBox="1"/>
          <p:nvPr/>
        </p:nvSpPr>
        <p:spPr>
          <a:xfrm>
            <a:off x="4367555" y="1626658"/>
            <a:ext cx="2150463"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发生位置</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TW" sz="1400" dirty="0"/>
              <a:t> </a:t>
            </a:r>
            <a:r>
              <a:rPr lang="en-US" altLang="zh-TW" sz="1400" dirty="0" smtClean="0"/>
              <a:t>F5-1F</a:t>
            </a:r>
            <a:r>
              <a:rPr lang="en-US" altLang="zh-TW" sz="1400" dirty="0"/>
              <a:t> </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88" name="TextBox 1"/>
          <p:cNvSpPr txBox="1"/>
          <p:nvPr/>
        </p:nvSpPr>
        <p:spPr>
          <a:xfrm>
            <a:off x="6518017" y="1598540"/>
            <a:ext cx="5289744"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伤者</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情况：背部擦伤、额头碰伤</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89" name="文本框 88"/>
          <p:cNvSpPr txBox="1"/>
          <p:nvPr/>
        </p:nvSpPr>
        <p:spPr>
          <a:xfrm>
            <a:off x="5363531" y="792585"/>
            <a:ext cx="4622298" cy="646331"/>
          </a:xfrm>
          <a:prstGeom prst="rect">
            <a:avLst/>
          </a:prstGeom>
          <a:noFill/>
        </p:spPr>
        <p:txBody>
          <a:bodyPr wrap="square">
            <a:spAutoFit/>
            <a:scene3d>
              <a:camera prst="orthographicFront"/>
              <a:lightRig rig="threePt" dir="t"/>
            </a:scene3d>
          </a:bodyPr>
          <a:lstStyle/>
          <a:p>
            <a:pPr>
              <a:lnSpc>
                <a:spcPct val="150000"/>
              </a:lnSpc>
            </a:pPr>
            <a:r>
              <a:rPr lang="zh-TW"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日期</a:t>
            </a:r>
            <a:r>
              <a:rPr lang="en-US" altLang="zh-TW"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zh-TW"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時間</a:t>
            </a:r>
            <a:r>
              <a:rPr lang="zh-CN" altLang="en-US" sz="2400" b="1" kern="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2400" dirty="0"/>
              <a:t> </a:t>
            </a:r>
            <a:r>
              <a:rPr lang="en-US" altLang="zh-TW" sz="2400" dirty="0" smtClean="0"/>
              <a:t>2022/6/28 8:10</a:t>
            </a:r>
            <a:endParaRPr lang="zh-CN" altLang="en-US" sz="2400" kern="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58" name="文本框 57"/>
          <p:cNvSpPr txBox="1"/>
          <p:nvPr/>
        </p:nvSpPr>
        <p:spPr>
          <a:xfrm>
            <a:off x="859493" y="2152482"/>
            <a:ext cx="8197880" cy="3539430"/>
          </a:xfrm>
          <a:prstGeom prst="rect">
            <a:avLst/>
          </a:prstGeom>
          <a:ln w="3175" cmpd="sng">
            <a:noFill/>
            <a:prstDash val="solid"/>
          </a:ln>
          <a:extLst>
            <a:ext uri="{909E8E84-426E-40DD-AFC4-6F175D3DCCD1}">
              <a14:hiddenFill xmlns:a14="http://schemas.microsoft.com/office/drawing/2010/main">
                <a:solidFill>
                  <a:schemeClr val="accent2"/>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nSpc>
                <a:spcPct val="200000"/>
              </a:lnSpc>
            </a:pPr>
            <a:r>
              <a:rPr lang="zh-CN" altLang="en-US" sz="1400" b="1" dirty="0" smtClean="0">
                <a:solidFill>
                  <a:srgbClr val="000000"/>
                </a:solidFill>
                <a:latin typeface="+mn-ea"/>
              </a:rPr>
              <a:t>事故详述</a:t>
            </a:r>
            <a:r>
              <a:rPr lang="zh-CN" altLang="en-US" sz="1400" dirty="0" smtClean="0">
                <a:solidFill>
                  <a:srgbClr val="000000"/>
                </a:solidFill>
                <a:latin typeface="+mn-ea"/>
              </a:rPr>
              <a:t>：</a:t>
            </a:r>
            <a:r>
              <a:rPr lang="en-US" altLang="zh-CN" sz="1600" dirty="0" smtClean="0">
                <a:solidFill>
                  <a:srgbClr val="000000"/>
                </a:solidFill>
                <a:latin typeface="+mn-ea"/>
              </a:rPr>
              <a:t>2022/6/28 8:10</a:t>
            </a:r>
            <a:r>
              <a:rPr lang="zh-CN" altLang="en-US" sz="1600" dirty="0" smtClean="0">
                <a:latin typeface="+mn-ea"/>
              </a:rPr>
              <a:t>，</a:t>
            </a:r>
            <a:r>
              <a:rPr lang="en-US" altLang="zh-CN" sz="1600" dirty="0">
                <a:latin typeface="+mn-ea"/>
              </a:rPr>
              <a:t>F5-1</a:t>
            </a:r>
            <a:r>
              <a:rPr lang="zh-CN" altLang="en-US" sz="1600" dirty="0">
                <a:latin typeface="+mn-ea"/>
              </a:rPr>
              <a:t>注塑车间，操作</a:t>
            </a:r>
            <a:r>
              <a:rPr lang="en-US" altLang="zh-CN" sz="1600" dirty="0">
                <a:latin typeface="+mn-ea"/>
              </a:rPr>
              <a:t>D04</a:t>
            </a:r>
            <a:r>
              <a:rPr lang="zh-CN" altLang="en-US" sz="1600" dirty="0">
                <a:latin typeface="+mn-ea"/>
              </a:rPr>
              <a:t>机台的员工柳春（</a:t>
            </a:r>
            <a:r>
              <a:rPr lang="en-US" altLang="zh-CN" sz="1600" dirty="0">
                <a:latin typeface="+mn-ea"/>
              </a:rPr>
              <a:t>C10182997</a:t>
            </a:r>
            <a:r>
              <a:rPr lang="zh-CN" altLang="en-US" sz="1600" dirty="0">
                <a:latin typeface="+mn-ea"/>
              </a:rPr>
              <a:t>），</a:t>
            </a:r>
            <a:r>
              <a:rPr lang="zh-CN" altLang="en-US" sz="1600" dirty="0" smtClean="0">
                <a:latin typeface="+mn-ea"/>
              </a:rPr>
              <a:t>发现机台</a:t>
            </a:r>
            <a:r>
              <a:rPr lang="zh-CN" altLang="en-US" sz="1600" dirty="0">
                <a:latin typeface="+mn-ea"/>
              </a:rPr>
              <a:t>防护栏内的冲</a:t>
            </a:r>
            <a:r>
              <a:rPr lang="zh-CN" altLang="en-US" sz="1600" dirty="0" smtClean="0">
                <a:latin typeface="+mn-ea"/>
              </a:rPr>
              <a:t>切模机台出现卡</a:t>
            </a:r>
            <a:r>
              <a:rPr lang="zh-CN" altLang="en-US" sz="1600" dirty="0">
                <a:latin typeface="+mn-ea"/>
              </a:rPr>
              <a:t>料；该员工便戴上安全帽，打开防护栏安全门直接进入机械手工作区（未</a:t>
            </a:r>
            <a:r>
              <a:rPr lang="zh-CN" altLang="en-US" sz="1600" dirty="0" smtClean="0">
                <a:latin typeface="+mn-ea"/>
              </a:rPr>
              <a:t>按</a:t>
            </a:r>
            <a:r>
              <a:rPr lang="en-US" altLang="zh-CN" sz="1600" dirty="0" smtClean="0">
                <a:latin typeface="+mn-ea"/>
              </a:rPr>
              <a:t>SOP</a:t>
            </a:r>
            <a:r>
              <a:rPr lang="zh-CN" altLang="en-US" sz="1600" dirty="0" smtClean="0">
                <a:latin typeface="+mn-ea"/>
              </a:rPr>
              <a:t>先</a:t>
            </a:r>
            <a:r>
              <a:rPr lang="zh-CN" altLang="en-US" sz="1600" dirty="0">
                <a:latin typeface="+mn-ea"/>
              </a:rPr>
              <a:t>按下机械手急停开关、未确认机械手等设备是否停止运行</a:t>
            </a:r>
            <a:r>
              <a:rPr lang="zh-CN" altLang="en-US" sz="1600" dirty="0" smtClean="0">
                <a:latin typeface="+mn-ea"/>
              </a:rPr>
              <a:t>），便拉开机台护栏门进去处理</a:t>
            </a:r>
            <a:r>
              <a:rPr lang="zh-CN" altLang="en-US" sz="1600" dirty="0">
                <a:latin typeface="+mn-ea"/>
              </a:rPr>
              <a:t>冲切模卡料问题，但机械手并未停止动作</a:t>
            </a:r>
            <a:r>
              <a:rPr lang="zh-CN" altLang="en-US" sz="1600" dirty="0" smtClean="0">
                <a:latin typeface="+mn-ea"/>
              </a:rPr>
              <a:t>，转动直接打到</a:t>
            </a:r>
            <a:r>
              <a:rPr lang="zh-CN" altLang="en-US" sz="1600" dirty="0">
                <a:latin typeface="+mn-ea"/>
              </a:rPr>
              <a:t>该员工的背部，导致头部与冲切模边缘</a:t>
            </a:r>
            <a:r>
              <a:rPr lang="zh-CN" altLang="en-US" sz="1600" dirty="0" smtClean="0">
                <a:latin typeface="+mn-ea"/>
              </a:rPr>
              <a:t>磕碰头部磕伤，</a:t>
            </a:r>
            <a:r>
              <a:rPr lang="zh-CN" altLang="en-US" sz="1600" dirty="0">
                <a:latin typeface="+mn-ea"/>
              </a:rPr>
              <a:t>同时背部被</a:t>
            </a:r>
            <a:r>
              <a:rPr lang="zh-CN" altLang="en-US" sz="1600" dirty="0" smtClean="0">
                <a:latin typeface="+mn-ea"/>
              </a:rPr>
              <a:t>机械手撞伤，</a:t>
            </a:r>
            <a:r>
              <a:rPr lang="zh-CN" altLang="en-US" sz="1600" dirty="0">
                <a:latin typeface="+mn-ea"/>
              </a:rPr>
              <a:t>事发</a:t>
            </a:r>
            <a:r>
              <a:rPr lang="zh-CN" altLang="en-US" sz="1600" dirty="0" smtClean="0">
                <a:latin typeface="+mn-ea"/>
              </a:rPr>
              <a:t>后现场干部立即联系总务及该名员工所属劳务</a:t>
            </a:r>
            <a:r>
              <a:rPr lang="zh-CN" altLang="en-US" sz="1600" dirty="0">
                <a:latin typeface="+mn-ea"/>
              </a:rPr>
              <a:t>（</a:t>
            </a:r>
            <a:r>
              <a:rPr lang="en-US" altLang="zh-CN" sz="1600" dirty="0">
                <a:latin typeface="+mn-ea"/>
              </a:rPr>
              <a:t>13849376433</a:t>
            </a:r>
            <a:r>
              <a:rPr lang="zh-CN" altLang="en-US" sz="1600" dirty="0">
                <a:latin typeface="+mn-ea"/>
              </a:rPr>
              <a:t>）</a:t>
            </a:r>
            <a:r>
              <a:rPr lang="zh-CN" altLang="en-US" sz="1600" dirty="0" smtClean="0">
                <a:latin typeface="+mn-ea"/>
              </a:rPr>
              <a:t>并安排车辆将受伤员工送至嘉善第一人民医院治疗，医生检查为皮外伤，员工已于</a:t>
            </a:r>
            <a:r>
              <a:rPr lang="en-US" altLang="zh-CN" sz="1600" dirty="0" smtClean="0">
                <a:latin typeface="+mn-ea"/>
              </a:rPr>
              <a:t>7/6</a:t>
            </a:r>
            <a:r>
              <a:rPr lang="zh-CN" altLang="en-US" sz="1600" dirty="0" smtClean="0">
                <a:latin typeface="+mn-ea"/>
              </a:rPr>
              <a:t>复工返岗。</a:t>
            </a:r>
            <a:endParaRPr lang="en-US" altLang="zh-CN" sz="1600" dirty="0">
              <a:solidFill>
                <a:srgbClr val="000000"/>
              </a:solidFill>
              <a:latin typeface="+mn-ea"/>
            </a:endParaRPr>
          </a:p>
        </p:txBody>
      </p:sp>
      <p:sp>
        <p:nvSpPr>
          <p:cNvPr id="3" name="圆角矩形 2"/>
          <p:cNvSpPr/>
          <p:nvPr/>
        </p:nvSpPr>
        <p:spPr>
          <a:xfrm>
            <a:off x="452423" y="2042156"/>
            <a:ext cx="8604949" cy="3943008"/>
          </a:xfrm>
          <a:prstGeom prst="round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微软雅黑" panose="020B0503020204020204" pitchFamily="34" charset="-122"/>
            </a:endParaRPr>
          </a:p>
        </p:txBody>
      </p:sp>
      <p:cxnSp>
        <p:nvCxnSpPr>
          <p:cNvPr id="6" name="直接连接符 5"/>
          <p:cNvCxnSpPr/>
          <p:nvPr/>
        </p:nvCxnSpPr>
        <p:spPr>
          <a:xfrm>
            <a:off x="1856588" y="2689999"/>
            <a:ext cx="70842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28914" y="4158380"/>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TextBox 1"/>
          <p:cNvSpPr txBox="1"/>
          <p:nvPr/>
        </p:nvSpPr>
        <p:spPr>
          <a:xfrm>
            <a:off x="2191657" y="1607958"/>
            <a:ext cx="2975429"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工号</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1400" dirty="0"/>
              <a:t> </a:t>
            </a:r>
            <a:r>
              <a:rPr lang="en-US" altLang="zh-TW" sz="1400" dirty="0"/>
              <a:t>C10182997</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25" name="TextBox 1"/>
          <p:cNvSpPr txBox="1"/>
          <p:nvPr/>
        </p:nvSpPr>
        <p:spPr>
          <a:xfrm>
            <a:off x="610049" y="1607959"/>
            <a:ext cx="1794468" cy="377411"/>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姓名：</a:t>
            </a:r>
            <a:r>
              <a:rPr lang="zh-CN" altLang="en-US" sz="1400" dirty="0" smtClean="0">
                <a:latin typeface="+mn-ea"/>
              </a:rPr>
              <a:t>柳春</a:t>
            </a:r>
            <a:endParaRPr lang="zh-CN" altLang="en-US" sz="1400" dirty="0">
              <a:solidFill>
                <a:srgbClr val="000000"/>
              </a:solidFill>
              <a:effectLst>
                <a:outerShdw blurRad="38100" dist="19050" dir="2700000" algn="tl" rotWithShape="0">
                  <a:srgbClr val="000000">
                    <a:alpha val="40000"/>
                  </a:srgbClr>
                </a:outerShdw>
              </a:effectLst>
              <a:latin typeface="+mn-ea"/>
            </a:endParaRPr>
          </a:p>
        </p:txBody>
      </p:sp>
      <p:cxnSp>
        <p:nvCxnSpPr>
          <p:cNvPr id="22" name="直接连接符 20"/>
          <p:cNvCxnSpPr/>
          <p:nvPr/>
        </p:nvCxnSpPr>
        <p:spPr>
          <a:xfrm>
            <a:off x="928914" y="4629233"/>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0"/>
          <p:cNvCxnSpPr/>
          <p:nvPr/>
        </p:nvCxnSpPr>
        <p:spPr>
          <a:xfrm>
            <a:off x="928914" y="3674317"/>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5"/>
          <p:cNvCxnSpPr/>
          <p:nvPr/>
        </p:nvCxnSpPr>
        <p:spPr>
          <a:xfrm>
            <a:off x="993460" y="3176449"/>
            <a:ext cx="79187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0"/>
          <p:cNvCxnSpPr/>
          <p:nvPr/>
        </p:nvCxnSpPr>
        <p:spPr>
          <a:xfrm>
            <a:off x="967012" y="5110249"/>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0"/>
          <p:cNvCxnSpPr/>
          <p:nvPr/>
        </p:nvCxnSpPr>
        <p:spPr>
          <a:xfrm>
            <a:off x="1005110" y="5562691"/>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7" name="图片 6" descr="/private/var/folders/2g/29984s3j38s2b9dvl7_wjmhm0000gn/T/com.kingsoft.wpsoffice.mac/picturecompress_20230915142847/output_8.jpgoutput_8"/>
          <p:cNvPicPr>
            <a:picLocks noChangeAspect="1"/>
          </p:cNvPicPr>
          <p:nvPr/>
        </p:nvPicPr>
        <p:blipFill>
          <a:blip r:embed="rId1"/>
          <a:stretch>
            <a:fillRect/>
          </a:stretch>
        </p:blipFill>
        <p:spPr>
          <a:xfrm>
            <a:off x="9372787" y="2266882"/>
            <a:ext cx="2581790" cy="15710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图片 7" descr="/private/var/folders/2g/29984s3j38s2b9dvl7_wjmhm0000gn/T/com.kingsoft.wpsoffice.mac/picturecompress_20230915142847/output_9.jpgoutput_9"/>
          <p:cNvPicPr>
            <a:picLocks noChangeAspect="1"/>
          </p:cNvPicPr>
          <p:nvPr/>
        </p:nvPicPr>
        <p:blipFill>
          <a:blip r:embed="rId2"/>
          <a:stretch>
            <a:fillRect/>
          </a:stretch>
        </p:blipFill>
        <p:spPr>
          <a:xfrm>
            <a:off x="9373958" y="4046734"/>
            <a:ext cx="2580620" cy="15793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9" name="文本框 28"/>
          <p:cNvSpPr txBox="1"/>
          <p:nvPr/>
        </p:nvSpPr>
        <p:spPr>
          <a:xfrm>
            <a:off x="667890" y="77987"/>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三、日</a:t>
            </a:r>
            <a:r>
              <a:rPr lang="zh-CN" altLang="en-US" sz="2800" b="1" dirty="0">
                <a:solidFill>
                  <a:srgbClr val="4E5A62"/>
                </a:solidFill>
                <a:latin typeface="+mn-ea"/>
              </a:rPr>
              <a:t>善</a:t>
            </a:r>
            <a:r>
              <a:rPr lang="zh-CN" altLang="en-US" sz="2800" b="1" dirty="0" smtClean="0">
                <a:solidFill>
                  <a:srgbClr val="4E5A62"/>
                </a:solidFill>
                <a:latin typeface="+mn-ea"/>
              </a:rPr>
              <a:t>厂区工伤事件案例分析</a:t>
            </a:r>
            <a:endParaRPr lang="en-US" altLang="zh-CN" sz="2800" b="1" dirty="0">
              <a:solidFill>
                <a:srgbClr val="4E5A6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文本框 55"/>
          <p:cNvSpPr txBox="1"/>
          <p:nvPr/>
        </p:nvSpPr>
        <p:spPr>
          <a:xfrm>
            <a:off x="598039" y="231228"/>
            <a:ext cx="11240202" cy="521970"/>
          </a:xfrm>
          <a:prstGeom prst="rect">
            <a:avLst/>
          </a:prstGeom>
          <a:noFill/>
        </p:spPr>
        <p:txBody>
          <a:bodyPr wrap="square" rtlCol="0">
            <a:spAutoFit/>
          </a:bodyPr>
          <a:lstStyle/>
          <a:p>
            <a:r>
              <a:rPr lang="zh-CN" altLang="en-US" sz="2800" b="1" kern="0" dirty="0" smtClean="0">
                <a:solidFill>
                  <a:srgbClr val="4E5A62"/>
                </a:solidFill>
                <a:latin typeface="微软雅黑" panose="020B0503020204020204" pitchFamily="34" charset="-122"/>
                <a:cs typeface="Arial" panose="020B0604020202020204" pitchFamily="34" charset="0"/>
              </a:rPr>
              <a:t>事件原因及对策</a:t>
            </a:r>
            <a:endParaRPr lang="zh-CN" altLang="en-US" sz="2800" b="1" kern="0" dirty="0">
              <a:solidFill>
                <a:srgbClr val="4E5A62"/>
              </a:solidFill>
              <a:latin typeface="微软雅黑" panose="020B0503020204020204" pitchFamily="34" charset="-122"/>
              <a:cs typeface="Arial" panose="020B0604020202020204" pitchFamily="34" charset="0"/>
            </a:endParaRPr>
          </a:p>
        </p:txBody>
      </p:sp>
      <p:grpSp>
        <p:nvGrpSpPr>
          <p:cNvPr id="13" name="组合 12"/>
          <p:cNvGrpSpPr/>
          <p:nvPr/>
        </p:nvGrpSpPr>
        <p:grpSpPr>
          <a:xfrm>
            <a:off x="440438" y="3526973"/>
            <a:ext cx="11294362" cy="2916690"/>
            <a:chOff x="832416" y="2793993"/>
            <a:chExt cx="10251876" cy="1782455"/>
          </a:xfrm>
        </p:grpSpPr>
        <p:sp>
          <p:nvSpPr>
            <p:cNvPr id="2" name="圆角矩形 1"/>
            <p:cNvSpPr/>
            <p:nvPr/>
          </p:nvSpPr>
          <p:spPr>
            <a:xfrm>
              <a:off x="934452" y="2843369"/>
              <a:ext cx="10149840" cy="1733079"/>
            </a:xfrm>
            <a:prstGeom prst="roundRect">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ndParaRPr>
            </a:p>
          </p:txBody>
        </p:sp>
        <p:sp>
          <p:nvSpPr>
            <p:cNvPr id="3" name="文本框 2"/>
            <p:cNvSpPr txBox="1"/>
            <p:nvPr/>
          </p:nvSpPr>
          <p:spPr>
            <a:xfrm>
              <a:off x="1036455" y="2793993"/>
              <a:ext cx="9842433" cy="560179"/>
            </a:xfrm>
            <a:prstGeom prst="rect">
              <a:avLst/>
            </a:prstGeom>
            <a:noFill/>
          </p:spPr>
          <p:txBody>
            <a:bodyPr wrap="square" rtlCol="0">
              <a:spAutoFit/>
            </a:bodyPr>
            <a:lstStyle/>
            <a:p>
              <a:endParaRPr lang="en-US" altLang="zh-CN" dirty="0" smtClean="0">
                <a:solidFill>
                  <a:srgbClr val="000000"/>
                </a:solidFill>
                <a:latin typeface="微软雅黑" panose="020B0503020204020204" pitchFamily="34" charset="-122"/>
                <a:sym typeface="+mn-ea"/>
              </a:endParaRPr>
            </a:p>
            <a:p>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直接原因对策：</a:t>
              </a:r>
              <a:endParaRPr lang="en-US" altLang="zh-CN" dirty="0" smtClean="0">
                <a:solidFill>
                  <a:srgbClr val="000000"/>
                </a:solidFill>
                <a:latin typeface="微软雅黑" panose="020B0503020204020204" pitchFamily="34" charset="-122"/>
              </a:endParaRPr>
            </a:p>
          </p:txBody>
        </p:sp>
        <p:cxnSp>
          <p:nvCxnSpPr>
            <p:cNvPr id="4" name="直接连接符 3"/>
            <p:cNvCxnSpPr/>
            <p:nvPr/>
          </p:nvCxnSpPr>
          <p:spPr>
            <a:xfrm>
              <a:off x="2765168" y="3383050"/>
              <a:ext cx="7996721"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
            <p:cNvSpPr txBox="1"/>
            <p:nvPr/>
          </p:nvSpPr>
          <p:spPr>
            <a:xfrm>
              <a:off x="832416" y="3423122"/>
              <a:ext cx="10039191" cy="394987"/>
            </a:xfrm>
            <a:prstGeom prst="rect">
              <a:avLst/>
            </a:prstGeom>
            <a:noFill/>
          </p:spPr>
          <p:txBody>
            <a:bodyPr wrap="square" rtlCol="0">
              <a:spAutoFit/>
            </a:bodyPr>
            <a:lstStyle/>
            <a:p>
              <a:r>
                <a:rPr lang="en-US" altLang="zh-CN" dirty="0" smtClean="0">
                  <a:solidFill>
                    <a:srgbClr val="000000"/>
                  </a:solidFill>
                  <a:latin typeface="微软雅黑" panose="020B0503020204020204" pitchFamily="34" charset="-122"/>
                  <a:sym typeface="+mn-ea"/>
                </a:rPr>
                <a:t>    </a:t>
              </a:r>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   间接原因对策：   </a:t>
              </a:r>
              <a:endParaRPr lang="en-US" altLang="zh-CN" dirty="0" smtClean="0">
                <a:solidFill>
                  <a:srgbClr val="000000"/>
                </a:solidFill>
                <a:latin typeface="微软雅黑" panose="020B0503020204020204" pitchFamily="34" charset="-122"/>
              </a:endParaRPr>
            </a:p>
          </p:txBody>
        </p:sp>
        <p:sp>
          <p:nvSpPr>
            <p:cNvPr id="25" name="文本框 2"/>
            <p:cNvSpPr txBox="1"/>
            <p:nvPr/>
          </p:nvSpPr>
          <p:spPr>
            <a:xfrm>
              <a:off x="1036455" y="3846649"/>
              <a:ext cx="9555690" cy="394987"/>
            </a:xfrm>
            <a:prstGeom prst="rect">
              <a:avLst/>
            </a:prstGeom>
            <a:noFill/>
          </p:spPr>
          <p:txBody>
            <a:bodyPr wrap="square" rtlCol="0">
              <a:spAutoFit/>
            </a:bodyPr>
            <a:lstStyle/>
            <a:p>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根本原因对策：   </a:t>
              </a:r>
              <a:endParaRPr lang="en-US" altLang="zh-CN" dirty="0" smtClean="0">
                <a:solidFill>
                  <a:srgbClr val="000000"/>
                </a:solidFill>
                <a:latin typeface="微软雅黑" panose="020B0503020204020204" pitchFamily="34" charset="-122"/>
              </a:endParaRPr>
            </a:p>
          </p:txBody>
        </p:sp>
      </p:grpSp>
      <p:grpSp>
        <p:nvGrpSpPr>
          <p:cNvPr id="30" name="组合 14"/>
          <p:cNvGrpSpPr/>
          <p:nvPr/>
        </p:nvGrpSpPr>
        <p:grpSpPr>
          <a:xfrm>
            <a:off x="598039" y="877950"/>
            <a:ext cx="10703372" cy="2674856"/>
            <a:chOff x="452424" y="2475281"/>
            <a:chExt cx="8171812" cy="2256420"/>
          </a:xfrm>
        </p:grpSpPr>
        <p:sp>
          <p:nvSpPr>
            <p:cNvPr id="31" name="文本框 57"/>
            <p:cNvSpPr txBox="1"/>
            <p:nvPr/>
          </p:nvSpPr>
          <p:spPr>
            <a:xfrm>
              <a:off x="534165" y="2699177"/>
              <a:ext cx="7802880" cy="1713559"/>
            </a:xfrm>
            <a:prstGeom prst="rect">
              <a:avLst/>
            </a:prstGeom>
            <a:ln w="3175" cmpd="sng">
              <a:noFill/>
              <a:prstDash val="solid"/>
            </a:ln>
            <a:extLst>
              <a:ext uri="{909E8E84-426E-40DD-AFC4-6F175D3DCCD1}">
                <a14:hiddenFill xmlns:a14="http://schemas.microsoft.com/office/drawing/2010/main">
                  <a:solidFill>
                    <a:schemeClr val="accent2"/>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dirty="0" smtClean="0">
                  <a:solidFill>
                    <a:srgbClr val="000000"/>
                  </a:solidFill>
                  <a:latin typeface="微软雅黑" panose="020B0503020204020204" pitchFamily="34" charset="-122"/>
                </a:rPr>
                <a:t>直接原因：</a:t>
              </a:r>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r>
                <a:rPr lang="zh-CN" altLang="en-US" dirty="0" smtClean="0">
                  <a:solidFill>
                    <a:srgbClr val="000000"/>
                  </a:solidFill>
                  <a:latin typeface="微软雅黑" panose="020B0503020204020204" pitchFamily="34" charset="-122"/>
                </a:rPr>
                <a:t>间接原因：   </a:t>
              </a:r>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r>
                <a:rPr lang="zh-CN" altLang="en-US" dirty="0" smtClean="0">
                  <a:solidFill>
                    <a:srgbClr val="000000"/>
                  </a:solidFill>
                  <a:latin typeface="微软雅黑" panose="020B0503020204020204" pitchFamily="34" charset="-122"/>
                </a:rPr>
                <a:t>根本原因：</a:t>
              </a:r>
              <a:endParaRPr lang="zh-CN" altLang="en-US" dirty="0">
                <a:solidFill>
                  <a:srgbClr val="000000"/>
                </a:solidFill>
                <a:latin typeface="微软雅黑" panose="020B0503020204020204" pitchFamily="34" charset="-122"/>
              </a:endParaRPr>
            </a:p>
          </p:txBody>
        </p:sp>
        <p:sp>
          <p:nvSpPr>
            <p:cNvPr id="32" name="圆角矩形 16"/>
            <p:cNvSpPr/>
            <p:nvPr/>
          </p:nvSpPr>
          <p:spPr>
            <a:xfrm>
              <a:off x="452424" y="2475281"/>
              <a:ext cx="8171812" cy="2256420"/>
            </a:xfrm>
            <a:prstGeom prst="round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ndParaRPr>
            </a:p>
          </p:txBody>
        </p:sp>
        <p:cxnSp>
          <p:nvCxnSpPr>
            <p:cNvPr id="33" name="直接连接符 17"/>
            <p:cNvCxnSpPr/>
            <p:nvPr/>
          </p:nvCxnSpPr>
          <p:spPr>
            <a:xfrm>
              <a:off x="1600464" y="3017692"/>
              <a:ext cx="679689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36" name="直接连接符 18"/>
          <p:cNvCxnSpPr/>
          <p:nvPr/>
        </p:nvCxnSpPr>
        <p:spPr>
          <a:xfrm>
            <a:off x="2068724" y="3204475"/>
            <a:ext cx="8944714" cy="1691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103090" y="1931437"/>
            <a:ext cx="5988374" cy="369332"/>
          </a:xfrm>
          <a:prstGeom prst="rect">
            <a:avLst/>
          </a:prstGeom>
        </p:spPr>
        <p:txBody>
          <a:bodyPr wrap="square">
            <a:spAutoFit/>
          </a:bodyPr>
          <a:lstStyle/>
          <a:p>
            <a:endParaRPr lang="zh-TW" altLang="en-US" dirty="0">
              <a:solidFill>
                <a:srgbClr val="000000"/>
              </a:solidFill>
              <a:latin typeface="微软雅黑" panose="020B0503020204020204" pitchFamily="34" charset="-122"/>
            </a:endParaRPr>
          </a:p>
        </p:txBody>
      </p:sp>
      <p:sp>
        <p:nvSpPr>
          <p:cNvPr id="21" name="TextBox 24"/>
          <p:cNvSpPr txBox="1"/>
          <p:nvPr/>
        </p:nvSpPr>
        <p:spPr>
          <a:xfrm>
            <a:off x="1995702" y="1118953"/>
            <a:ext cx="9305709" cy="369332"/>
          </a:xfrm>
          <a:prstGeom prst="rect">
            <a:avLst/>
          </a:prstGeom>
          <a:noFill/>
        </p:spPr>
        <p:txBody>
          <a:bodyPr wrap="square" rtlCol="0">
            <a:spAutoFit/>
          </a:bodyPr>
          <a:lstStyle/>
          <a:p>
            <a:r>
              <a:rPr lang="zh-CN" altLang="en-US" dirty="0" smtClean="0">
                <a:latin typeface="+mn-ea"/>
              </a:rPr>
              <a:t>机台</a:t>
            </a:r>
            <a:r>
              <a:rPr lang="zh-CN" altLang="en-US" dirty="0">
                <a:latin typeface="+mn-ea"/>
              </a:rPr>
              <a:t>护栏联锁装置</a:t>
            </a:r>
            <a:r>
              <a:rPr lang="zh-CN" altLang="en-US" dirty="0" smtClean="0">
                <a:latin typeface="+mn-ea"/>
              </a:rPr>
              <a:t>失效，被人为屏蔽；</a:t>
            </a:r>
            <a:endParaRPr lang="zh-CN" altLang="en-US" dirty="0">
              <a:solidFill>
                <a:srgbClr val="000000"/>
              </a:solidFill>
              <a:latin typeface="+mn-ea"/>
            </a:endParaRPr>
          </a:p>
        </p:txBody>
      </p:sp>
      <p:sp>
        <p:nvSpPr>
          <p:cNvPr id="23" name="TextBox 24"/>
          <p:cNvSpPr txBox="1"/>
          <p:nvPr/>
        </p:nvSpPr>
        <p:spPr>
          <a:xfrm>
            <a:off x="1995702" y="1963262"/>
            <a:ext cx="8847426" cy="369332"/>
          </a:xfrm>
          <a:prstGeom prst="rect">
            <a:avLst/>
          </a:prstGeom>
          <a:noFill/>
        </p:spPr>
        <p:txBody>
          <a:bodyPr wrap="square" rtlCol="0">
            <a:spAutoFit/>
          </a:bodyPr>
          <a:lstStyle/>
          <a:p>
            <a:r>
              <a:rPr lang="zh-CN" altLang="en-US" dirty="0" smtClean="0">
                <a:latin typeface="+mn-ea"/>
              </a:rPr>
              <a:t>员工处理异常未按急停，未按照</a:t>
            </a:r>
            <a:r>
              <a:rPr lang="en-US" altLang="zh-CN" dirty="0" smtClean="0">
                <a:latin typeface="+mn-ea"/>
              </a:rPr>
              <a:t>sop</a:t>
            </a:r>
            <a:r>
              <a:rPr lang="zh-CN" altLang="en-US" dirty="0" smtClean="0">
                <a:latin typeface="+mn-ea"/>
              </a:rPr>
              <a:t>流程作业；</a:t>
            </a:r>
            <a:endParaRPr lang="zh-CN" altLang="en-US" dirty="0">
              <a:solidFill>
                <a:srgbClr val="000000"/>
              </a:solidFill>
              <a:latin typeface="+mn-ea"/>
            </a:endParaRPr>
          </a:p>
        </p:txBody>
      </p:sp>
      <p:sp>
        <p:nvSpPr>
          <p:cNvPr id="27" name="TextBox 24"/>
          <p:cNvSpPr txBox="1"/>
          <p:nvPr/>
        </p:nvSpPr>
        <p:spPr>
          <a:xfrm>
            <a:off x="2013799" y="2844607"/>
            <a:ext cx="9230464" cy="646331"/>
          </a:xfrm>
          <a:prstGeom prst="rect">
            <a:avLst/>
          </a:prstGeom>
          <a:noFill/>
        </p:spPr>
        <p:txBody>
          <a:bodyPr wrap="square" rtlCol="0">
            <a:spAutoFit/>
          </a:bodyPr>
          <a:lstStyle/>
          <a:p>
            <a:r>
              <a:rPr lang="zh-CN" altLang="en-US" dirty="0" smtClean="0">
                <a:latin typeface="+mn-ea"/>
              </a:rPr>
              <a:t>机台</a:t>
            </a:r>
            <a:r>
              <a:rPr lang="zh-CN" altLang="en-US" dirty="0">
                <a:latin typeface="+mn-ea"/>
              </a:rPr>
              <a:t>护栏</a:t>
            </a:r>
            <a:r>
              <a:rPr lang="zh-CN" altLang="en-US" dirty="0" smtClean="0">
                <a:latin typeface="+mn-ea"/>
              </a:rPr>
              <a:t>联锁装置存在设计缺陷（存在被人为屏蔽空间）；</a:t>
            </a:r>
            <a:endParaRPr lang="en-US" altLang="zh-CN" dirty="0" smtClean="0">
              <a:latin typeface="+mn-ea"/>
            </a:endParaRPr>
          </a:p>
          <a:p>
            <a:endParaRPr lang="en-US" altLang="zh-CN" dirty="0">
              <a:latin typeface="+mn-ea"/>
            </a:endParaRPr>
          </a:p>
        </p:txBody>
      </p:sp>
      <p:sp>
        <p:nvSpPr>
          <p:cNvPr id="9" name="矩形 8"/>
          <p:cNvSpPr/>
          <p:nvPr/>
        </p:nvSpPr>
        <p:spPr>
          <a:xfrm>
            <a:off x="2322982" y="5568070"/>
            <a:ext cx="8690456" cy="369332"/>
          </a:xfrm>
          <a:prstGeom prst="rect">
            <a:avLst/>
          </a:prstGeom>
        </p:spPr>
        <p:txBody>
          <a:bodyPr wrap="square">
            <a:spAutoFit/>
          </a:bodyPr>
          <a:lstStyle/>
          <a:p>
            <a:r>
              <a:rPr lang="zh-CN" altLang="en-US" dirty="0" smtClean="0">
                <a:latin typeface="+mn-ea"/>
              </a:rPr>
              <a:t>联系厂商、机修设备人员对安全联锁装置进行评估，确保人员无法对其进行屏蔽。</a:t>
            </a:r>
            <a:endParaRPr lang="en-US" altLang="zh-CN" dirty="0">
              <a:latin typeface="+mn-ea"/>
            </a:endParaRPr>
          </a:p>
        </p:txBody>
      </p:sp>
      <p:sp>
        <p:nvSpPr>
          <p:cNvPr id="10" name="矩形 9"/>
          <p:cNvSpPr/>
          <p:nvPr/>
        </p:nvSpPr>
        <p:spPr>
          <a:xfrm>
            <a:off x="2357271" y="4095683"/>
            <a:ext cx="9480970" cy="369332"/>
          </a:xfrm>
          <a:prstGeom prst="rect">
            <a:avLst/>
          </a:prstGeom>
        </p:spPr>
        <p:txBody>
          <a:bodyPr wrap="square">
            <a:spAutoFit/>
          </a:bodyPr>
          <a:lstStyle/>
          <a:p>
            <a:r>
              <a:rPr lang="zh-CN" altLang="en-US" dirty="0"/>
              <a:t>将</a:t>
            </a:r>
            <a:r>
              <a:rPr lang="zh-CN" altLang="en-US" dirty="0" smtClean="0"/>
              <a:t>机台安全装置检查导入</a:t>
            </a:r>
            <a:r>
              <a:rPr lang="en-US" altLang="zh-CN" dirty="0" smtClean="0"/>
              <a:t>PAD</a:t>
            </a:r>
            <a:r>
              <a:rPr lang="zh-CN" altLang="en-US" dirty="0" smtClean="0"/>
              <a:t>点检，每班上岗前先对设备进行点检确认，无异常方可上岗；</a:t>
            </a:r>
            <a:endParaRPr lang="en-US" altLang="zh-CN" dirty="0" smtClean="0">
              <a:latin typeface="+mn-ea"/>
            </a:endParaRPr>
          </a:p>
        </p:txBody>
      </p:sp>
      <p:cxnSp>
        <p:nvCxnSpPr>
          <p:cNvPr id="34" name="直接连接符 25"/>
          <p:cNvCxnSpPr/>
          <p:nvPr/>
        </p:nvCxnSpPr>
        <p:spPr>
          <a:xfrm>
            <a:off x="2383840" y="6013441"/>
            <a:ext cx="8375611"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471931" y="5296624"/>
            <a:ext cx="8627965"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2374910" y="4867695"/>
            <a:ext cx="8676624" cy="369332"/>
          </a:xfrm>
          <a:prstGeom prst="rect">
            <a:avLst/>
          </a:prstGeom>
        </p:spPr>
        <p:txBody>
          <a:bodyPr wrap="square">
            <a:spAutoFit/>
          </a:bodyPr>
          <a:lstStyle/>
          <a:p>
            <a:r>
              <a:rPr lang="zh-CN" altLang="en-US" dirty="0" smtClean="0">
                <a:latin typeface="+mn-ea"/>
              </a:rPr>
              <a:t>立即对所有员工进行机台设备安全操作进行培训，进入机械手区域必须按下急停按钮。</a:t>
            </a:r>
            <a:endParaRPr lang="en-US" altLang="zh-CN" dirty="0">
              <a:latin typeface="+mn-ea"/>
            </a:endParaRPr>
          </a:p>
        </p:txBody>
      </p:sp>
      <p:cxnSp>
        <p:nvCxnSpPr>
          <p:cNvPr id="35" name="直接连接符 18"/>
          <p:cNvCxnSpPr/>
          <p:nvPr/>
        </p:nvCxnSpPr>
        <p:spPr>
          <a:xfrm>
            <a:off x="2163938" y="2381534"/>
            <a:ext cx="87458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358500" y="1210878"/>
            <a:ext cx="2596079" cy="3469870"/>
            <a:chOff x="8350250" y="3030536"/>
            <a:chExt cx="2395221" cy="2539886"/>
          </a:xfrm>
        </p:grpSpPr>
        <p:sp>
          <p:nvSpPr>
            <p:cNvPr id="80" name="圆角矩形 18"/>
            <p:cNvSpPr/>
            <p:nvPr/>
          </p:nvSpPr>
          <p:spPr>
            <a:xfrm rot="5400000">
              <a:off x="8987342" y="3812295"/>
              <a:ext cx="1121035" cy="2395220"/>
            </a:xfrm>
            <a:prstGeom prst="roundRect">
              <a:avLst/>
            </a:prstGeom>
            <a:noFill/>
            <a:ln w="19050" cap="flat" cmpd="sng" algn="ctr">
              <a:solidFill>
                <a:sysClr val="windowText" lastClr="000000">
                  <a:lumMod val="50000"/>
                  <a:lumOff val="50000"/>
                </a:sysClr>
              </a:solidFill>
              <a:prstDash val="sysDot"/>
              <a:miter lim="800000"/>
            </a:ln>
            <a:effectLst>
              <a:innerShdw blurRad="63500" dist="50800" dir="16200000">
                <a:prstClr val="black">
                  <a:alpha val="50000"/>
                </a:prstClr>
              </a:innerShdw>
            </a:effectLst>
          </p:spPr>
          <p:txBody>
            <a:bodyPr lIns="121908" tIns="60954" rIns="121908" bIns="60954" rtlCol="0" anchor="ctr"/>
            <a:lstStyle/>
            <a:p>
              <a:pPr algn="ctr">
                <a:defRPr/>
              </a:pPr>
              <a:endParaRPr lang="zh-CN" altLang="en-US" kern="0">
                <a:solidFill>
                  <a:sysClr val="windowText" lastClr="000000">
                    <a:lumMod val="50000"/>
                    <a:lumOff val="50000"/>
                  </a:sysClr>
                </a:solidFill>
                <a:latin typeface="微软雅黑" panose="020B0503020204020204" pitchFamily="34" charset="-122"/>
                <a:cs typeface="Arial" panose="020B0604020202020204"/>
              </a:endParaRPr>
            </a:p>
          </p:txBody>
        </p:sp>
        <p:sp>
          <p:nvSpPr>
            <p:cNvPr id="82" name="圆角矩形 18"/>
            <p:cNvSpPr/>
            <p:nvPr/>
          </p:nvSpPr>
          <p:spPr>
            <a:xfrm rot="5400000">
              <a:off x="8939383" y="2441404"/>
              <a:ext cx="1216955" cy="2395220"/>
            </a:xfrm>
            <a:prstGeom prst="roundRect">
              <a:avLst/>
            </a:prstGeom>
            <a:noFill/>
            <a:ln w="19050" cap="flat" cmpd="sng" algn="ctr">
              <a:solidFill>
                <a:sysClr val="windowText" lastClr="000000">
                  <a:lumMod val="50000"/>
                  <a:lumOff val="50000"/>
                </a:sysClr>
              </a:solidFill>
              <a:prstDash val="sysDot"/>
              <a:miter lim="800000"/>
            </a:ln>
            <a:effectLst>
              <a:innerShdw blurRad="63500" dist="50800" dir="16200000">
                <a:prstClr val="black">
                  <a:alpha val="50000"/>
                </a:prstClr>
              </a:innerShdw>
            </a:effectLst>
          </p:spPr>
          <p:txBody>
            <a:bodyPr lIns="121908" tIns="60954" rIns="121908" bIns="60954" rtlCol="0" anchor="ctr"/>
            <a:lstStyle/>
            <a:p>
              <a:pPr algn="ctr">
                <a:defRPr/>
              </a:pPr>
              <a:endParaRPr lang="zh-CN" altLang="en-US" kern="0">
                <a:solidFill>
                  <a:sysClr val="windowText" lastClr="000000">
                    <a:lumMod val="50000"/>
                    <a:lumOff val="50000"/>
                  </a:sysClr>
                </a:solidFill>
                <a:latin typeface="微软雅黑" panose="020B0503020204020204" pitchFamily="34" charset="-122"/>
                <a:cs typeface="Arial" panose="020B0604020202020204"/>
              </a:endParaRPr>
            </a:p>
          </p:txBody>
        </p:sp>
      </p:grpSp>
      <p:sp>
        <p:nvSpPr>
          <p:cNvPr id="86" name="文本框 85"/>
          <p:cNvSpPr txBox="1"/>
          <p:nvPr/>
        </p:nvSpPr>
        <p:spPr>
          <a:xfrm>
            <a:off x="616280" y="792585"/>
            <a:ext cx="4747251" cy="646331"/>
          </a:xfrm>
          <a:prstGeom prst="rect">
            <a:avLst/>
          </a:prstGeom>
          <a:noFill/>
        </p:spPr>
        <p:txBody>
          <a:bodyPr wrap="square">
            <a:spAutoFit/>
            <a:scene3d>
              <a:camera prst="orthographicFront"/>
              <a:lightRig rig="threePt" dir="t"/>
            </a:scene3d>
          </a:bodyPr>
          <a:lstStyle/>
          <a:p>
            <a:pPr>
              <a:lnSpc>
                <a:spcPct val="150000"/>
              </a:lnSpc>
            </a:pPr>
            <a:r>
              <a:rPr lang="zh-CN"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单位</a:t>
            </a:r>
            <a:r>
              <a:rPr lang="zh-CN" altLang="en-US" sz="2400" b="1" kern="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2400" dirty="0" smtClean="0">
                <a:latin typeface="+mn-ea"/>
              </a:rPr>
              <a:t>Frame</a:t>
            </a:r>
            <a:r>
              <a:rPr lang="zh-CN" altLang="en-US" sz="2400" dirty="0">
                <a:latin typeface="+mn-ea"/>
              </a:rPr>
              <a:t>喷砂</a:t>
            </a:r>
            <a:endParaRPr lang="zh-CN" altLang="en-US" sz="2400" dirty="0">
              <a:latin typeface="+mn-ea"/>
            </a:endParaRPr>
          </a:p>
        </p:txBody>
      </p:sp>
      <p:sp>
        <p:nvSpPr>
          <p:cNvPr id="87" name="TextBox 1"/>
          <p:cNvSpPr txBox="1"/>
          <p:nvPr/>
        </p:nvSpPr>
        <p:spPr>
          <a:xfrm>
            <a:off x="4367555" y="1626658"/>
            <a:ext cx="2150463"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发生位置</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TW" sz="1400" dirty="0"/>
              <a:t> </a:t>
            </a:r>
            <a:r>
              <a:rPr lang="en-US" altLang="zh-TW" sz="1400" dirty="0" smtClean="0"/>
              <a:t>F6-1</a:t>
            </a:r>
            <a:r>
              <a:rPr lang="en-US" altLang="zh-CN" sz="1400" dirty="0" smtClean="0"/>
              <a:t>-</a:t>
            </a:r>
            <a:r>
              <a:rPr lang="en-US" altLang="zh-TW" sz="1400" dirty="0" smtClean="0"/>
              <a:t>1F</a:t>
            </a:r>
            <a:r>
              <a:rPr lang="en-US" altLang="zh-TW" sz="1400" dirty="0"/>
              <a:t> </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88" name="TextBox 1"/>
          <p:cNvSpPr txBox="1"/>
          <p:nvPr/>
        </p:nvSpPr>
        <p:spPr>
          <a:xfrm>
            <a:off x="6518017" y="1598540"/>
            <a:ext cx="5289744"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伤者</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情况：右手手背肌腱断裂</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89" name="文本框 88"/>
          <p:cNvSpPr txBox="1"/>
          <p:nvPr/>
        </p:nvSpPr>
        <p:spPr>
          <a:xfrm>
            <a:off x="5363531" y="792585"/>
            <a:ext cx="4622298" cy="646331"/>
          </a:xfrm>
          <a:prstGeom prst="rect">
            <a:avLst/>
          </a:prstGeom>
          <a:noFill/>
        </p:spPr>
        <p:txBody>
          <a:bodyPr wrap="square">
            <a:spAutoFit/>
            <a:scene3d>
              <a:camera prst="orthographicFront"/>
              <a:lightRig rig="threePt" dir="t"/>
            </a:scene3d>
          </a:bodyPr>
          <a:lstStyle/>
          <a:p>
            <a:pPr>
              <a:lnSpc>
                <a:spcPct val="150000"/>
              </a:lnSpc>
            </a:pPr>
            <a:r>
              <a:rPr lang="zh-TW"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日期</a:t>
            </a:r>
            <a:r>
              <a:rPr lang="en-US" altLang="zh-TW"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zh-TW" altLang="en-US" sz="2400" b="1" kern="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時間</a:t>
            </a:r>
            <a:r>
              <a:rPr lang="zh-CN" altLang="en-US" sz="2400" b="1" kern="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2400" dirty="0"/>
              <a:t> </a:t>
            </a:r>
            <a:r>
              <a:rPr lang="en-US" altLang="zh-TW" sz="2400" dirty="0" smtClean="0"/>
              <a:t>2022/7/6 00:30</a:t>
            </a:r>
            <a:endParaRPr lang="zh-CN" altLang="en-US" sz="2400" kern="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58" name="文本框 57"/>
          <p:cNvSpPr txBox="1"/>
          <p:nvPr/>
        </p:nvSpPr>
        <p:spPr>
          <a:xfrm>
            <a:off x="859493" y="2152482"/>
            <a:ext cx="8197880" cy="4031873"/>
          </a:xfrm>
          <a:prstGeom prst="rect">
            <a:avLst/>
          </a:prstGeom>
          <a:ln w="3175" cmpd="sng">
            <a:noFill/>
            <a:prstDash val="solid"/>
          </a:ln>
          <a:extLst>
            <a:ext uri="{909E8E84-426E-40DD-AFC4-6F175D3DCCD1}">
              <a14:hiddenFill xmlns:a14="http://schemas.microsoft.com/office/drawing/2010/main">
                <a:solidFill>
                  <a:schemeClr val="accent2"/>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nSpc>
                <a:spcPct val="200000"/>
              </a:lnSpc>
            </a:pPr>
            <a:r>
              <a:rPr lang="zh-CN" altLang="en-US" sz="1400" b="1" dirty="0" smtClean="0">
                <a:solidFill>
                  <a:srgbClr val="000000"/>
                </a:solidFill>
                <a:latin typeface="+mn-ea"/>
              </a:rPr>
              <a:t>事故详述</a:t>
            </a:r>
            <a:r>
              <a:rPr lang="zh-CN" altLang="en-US" sz="1400" dirty="0" smtClean="0">
                <a:solidFill>
                  <a:srgbClr val="000000"/>
                </a:solidFill>
                <a:latin typeface="+mn-ea"/>
              </a:rPr>
              <a:t>：</a:t>
            </a:r>
            <a:r>
              <a:rPr lang="zh-CN" altLang="en-US" sz="1600" dirty="0">
                <a:solidFill>
                  <a:srgbClr val="000000"/>
                </a:solidFill>
                <a:latin typeface="+mn-ea"/>
              </a:rPr>
              <a:t> </a:t>
            </a:r>
            <a:r>
              <a:rPr lang="en-US" altLang="zh-CN" sz="1600" dirty="0">
                <a:solidFill>
                  <a:srgbClr val="000000"/>
                </a:solidFill>
                <a:latin typeface="+mn-ea"/>
              </a:rPr>
              <a:t>2022</a:t>
            </a:r>
            <a:r>
              <a:rPr lang="zh-CN" altLang="en-US" sz="1600" dirty="0">
                <a:solidFill>
                  <a:srgbClr val="000000"/>
                </a:solidFill>
                <a:latin typeface="+mn-ea"/>
              </a:rPr>
              <a:t>年</a:t>
            </a:r>
            <a:r>
              <a:rPr lang="en-US" altLang="zh-CN" sz="1600" dirty="0">
                <a:solidFill>
                  <a:srgbClr val="000000"/>
                </a:solidFill>
                <a:latin typeface="+mn-ea"/>
              </a:rPr>
              <a:t>7</a:t>
            </a:r>
            <a:r>
              <a:rPr lang="zh-CN" altLang="en-US" sz="1600" dirty="0">
                <a:solidFill>
                  <a:srgbClr val="000000"/>
                </a:solidFill>
                <a:latin typeface="+mn-ea"/>
              </a:rPr>
              <a:t>月</a:t>
            </a:r>
            <a:r>
              <a:rPr lang="en-US" altLang="zh-CN" sz="1600" dirty="0">
                <a:solidFill>
                  <a:srgbClr val="000000"/>
                </a:solidFill>
                <a:latin typeface="+mn-ea"/>
              </a:rPr>
              <a:t>5</a:t>
            </a:r>
            <a:r>
              <a:rPr lang="zh-CN" altLang="en-US" sz="1600" dirty="0" smtClean="0">
                <a:solidFill>
                  <a:srgbClr val="000000"/>
                </a:solidFill>
                <a:latin typeface="+mn-ea"/>
              </a:rPr>
              <a:t>日夜班</a:t>
            </a:r>
            <a:r>
              <a:rPr lang="en-US" altLang="zh-CN" sz="1600" dirty="0" smtClean="0">
                <a:solidFill>
                  <a:srgbClr val="000000"/>
                </a:solidFill>
                <a:latin typeface="+mn-ea"/>
              </a:rPr>
              <a:t>00:30</a:t>
            </a:r>
            <a:r>
              <a:rPr lang="zh-CN" altLang="en-US" sz="1600" dirty="0">
                <a:solidFill>
                  <a:srgbClr val="000000"/>
                </a:solidFill>
                <a:latin typeface="+mn-ea"/>
              </a:rPr>
              <a:t>分左右在喷砂车间</a:t>
            </a:r>
            <a:r>
              <a:rPr lang="en-US" altLang="zh-CN" sz="1600" dirty="0">
                <a:solidFill>
                  <a:srgbClr val="000000"/>
                </a:solidFill>
                <a:latin typeface="+mn-ea"/>
              </a:rPr>
              <a:t>Adams</a:t>
            </a:r>
            <a:r>
              <a:rPr lang="zh-CN" altLang="en-US" sz="1600" dirty="0">
                <a:solidFill>
                  <a:srgbClr val="000000"/>
                </a:solidFill>
                <a:latin typeface="+mn-ea"/>
              </a:rPr>
              <a:t>机种清洗线下挂翻转平台真空异常</a:t>
            </a:r>
            <a:r>
              <a:rPr lang="zh-CN" altLang="en-US" sz="1600" dirty="0" smtClean="0">
                <a:solidFill>
                  <a:srgbClr val="000000"/>
                </a:solidFill>
                <a:latin typeface="+mn-ea"/>
              </a:rPr>
              <a:t>，人员焦</a:t>
            </a:r>
            <a:r>
              <a:rPr lang="zh-CN" altLang="en-US" sz="1600" dirty="0">
                <a:solidFill>
                  <a:srgbClr val="000000"/>
                </a:solidFill>
                <a:latin typeface="+mn-ea"/>
              </a:rPr>
              <a:t>傲</a:t>
            </a:r>
            <a:r>
              <a:rPr lang="zh-CN" altLang="en-US" sz="1600" dirty="0" smtClean="0">
                <a:solidFill>
                  <a:srgbClr val="000000"/>
                </a:solidFill>
                <a:latin typeface="+mn-ea"/>
              </a:rPr>
              <a:t>祥未按急停按钮便打开机台防护门，随即安全护栏联锁</a:t>
            </a:r>
            <a:r>
              <a:rPr lang="zh-CN" altLang="en-US" sz="1600" dirty="0">
                <a:solidFill>
                  <a:srgbClr val="000000"/>
                </a:solidFill>
                <a:latin typeface="+mn-ea"/>
              </a:rPr>
              <a:t>启动，在机械手停止状态的情况下，进入该机台区域进行维修真空异常故障时，搬运平台突然</a:t>
            </a:r>
            <a:r>
              <a:rPr lang="zh-CN" altLang="en-US" sz="1600" dirty="0" smtClean="0">
                <a:solidFill>
                  <a:srgbClr val="000000"/>
                </a:solidFill>
                <a:latin typeface="+mn-ea"/>
              </a:rPr>
              <a:t>移动（系统设置原因：当搬运平台感应到翻转平台存在料件时，便会自动移动），此时，人员</a:t>
            </a:r>
            <a:r>
              <a:rPr lang="zh-CN" altLang="en-US" sz="1600" dirty="0">
                <a:solidFill>
                  <a:srgbClr val="000000"/>
                </a:solidFill>
                <a:latin typeface="+mn-ea"/>
              </a:rPr>
              <a:t>怕被挤</a:t>
            </a:r>
            <a:r>
              <a:rPr lang="zh-CN" altLang="en-US" sz="1600" dirty="0" smtClean="0">
                <a:solidFill>
                  <a:srgbClr val="000000"/>
                </a:solidFill>
                <a:latin typeface="+mn-ea"/>
              </a:rPr>
              <a:t>到手，本能</a:t>
            </a:r>
            <a:r>
              <a:rPr lang="zh-CN" altLang="en-US" sz="1600" dirty="0">
                <a:solidFill>
                  <a:srgbClr val="000000"/>
                </a:solidFill>
                <a:latin typeface="+mn-ea"/>
              </a:rPr>
              <a:t>反应手往</a:t>
            </a:r>
            <a:r>
              <a:rPr lang="zh-CN" altLang="en-US" sz="1600" dirty="0" smtClean="0">
                <a:solidFill>
                  <a:srgbClr val="000000"/>
                </a:solidFill>
                <a:latin typeface="+mn-ea"/>
              </a:rPr>
              <a:t>迅速往回缩，缩手过程中，因</a:t>
            </a:r>
            <a:r>
              <a:rPr lang="zh-CN" altLang="en-US" sz="1600" dirty="0">
                <a:solidFill>
                  <a:srgbClr val="000000"/>
                </a:solidFill>
                <a:latin typeface="+mn-ea"/>
              </a:rPr>
              <a:t>定位柱顶部较尖锐，</a:t>
            </a:r>
            <a:r>
              <a:rPr lang="zh-CN" altLang="en-US" sz="1600" dirty="0" smtClean="0">
                <a:solidFill>
                  <a:srgbClr val="000000"/>
                </a:solidFill>
                <a:latin typeface="+mn-ea"/>
              </a:rPr>
              <a:t>导致右手</a:t>
            </a:r>
            <a:r>
              <a:rPr lang="zh-CN" altLang="en-US" sz="1600" dirty="0">
                <a:solidFill>
                  <a:srgbClr val="000000"/>
                </a:solidFill>
                <a:latin typeface="+mn-ea"/>
              </a:rPr>
              <a:t>背被中转平台定位柱（不锈钢材质）划伤， 事发</a:t>
            </a:r>
            <a:r>
              <a:rPr lang="zh-CN" altLang="en-US" sz="1600" dirty="0" smtClean="0">
                <a:solidFill>
                  <a:srgbClr val="000000"/>
                </a:solidFill>
                <a:latin typeface="+mn-ea"/>
              </a:rPr>
              <a:t>后现场干部在</a:t>
            </a:r>
            <a:r>
              <a:rPr lang="zh-CN" altLang="en-US" sz="1600" dirty="0">
                <a:solidFill>
                  <a:srgbClr val="000000"/>
                </a:solidFill>
                <a:latin typeface="+mn-ea"/>
              </a:rPr>
              <a:t>车间</a:t>
            </a:r>
            <a:r>
              <a:rPr lang="zh-CN" altLang="en-US" sz="1600" dirty="0" smtClean="0">
                <a:solidFill>
                  <a:srgbClr val="000000"/>
                </a:solidFill>
                <a:latin typeface="+mn-ea"/>
              </a:rPr>
              <a:t>临时对其止血</a:t>
            </a:r>
            <a:r>
              <a:rPr lang="zh-CN" altLang="en-US" sz="1600" dirty="0">
                <a:solidFill>
                  <a:srgbClr val="000000"/>
                </a:solidFill>
                <a:latin typeface="+mn-ea"/>
              </a:rPr>
              <a:t>包扎后，安保及环安人员协助安排车辆护送受伤员工去</a:t>
            </a:r>
            <a:r>
              <a:rPr lang="zh-CN" altLang="en-US" sz="1600" dirty="0" smtClean="0">
                <a:solidFill>
                  <a:srgbClr val="000000"/>
                </a:solidFill>
                <a:latin typeface="+mn-ea"/>
              </a:rPr>
              <a:t>医院，朱传玺</a:t>
            </a:r>
            <a:r>
              <a:rPr lang="zh-CN" altLang="en-US" sz="1600" dirty="0">
                <a:solidFill>
                  <a:srgbClr val="000000"/>
                </a:solidFill>
                <a:latin typeface="+mn-ea"/>
              </a:rPr>
              <a:t>组长同步陪同伤员一起前往嘉兴市嘉善县第一人民医院</a:t>
            </a:r>
            <a:r>
              <a:rPr lang="zh-CN" altLang="en-US" sz="1600" dirty="0" smtClean="0">
                <a:solidFill>
                  <a:srgbClr val="000000"/>
                </a:solidFill>
                <a:latin typeface="+mn-ea"/>
              </a:rPr>
              <a:t>就医，诊断结果为右手手背肌腱断裂，现已手术缝合伤口，住院治疗中。</a:t>
            </a:r>
            <a:endParaRPr lang="en-US" altLang="zh-CN" sz="1600" dirty="0">
              <a:solidFill>
                <a:srgbClr val="000000"/>
              </a:solidFill>
              <a:latin typeface="+mn-ea"/>
            </a:endParaRPr>
          </a:p>
        </p:txBody>
      </p:sp>
      <p:sp>
        <p:nvSpPr>
          <p:cNvPr id="3" name="圆角矩形 2"/>
          <p:cNvSpPr/>
          <p:nvPr/>
        </p:nvSpPr>
        <p:spPr>
          <a:xfrm>
            <a:off x="452423" y="2042156"/>
            <a:ext cx="8604949" cy="4815844"/>
          </a:xfrm>
          <a:prstGeom prst="round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微软雅黑" panose="020B0503020204020204" pitchFamily="34" charset="-122"/>
            </a:endParaRPr>
          </a:p>
        </p:txBody>
      </p:sp>
      <p:cxnSp>
        <p:nvCxnSpPr>
          <p:cNvPr id="6" name="直接连接符 5"/>
          <p:cNvCxnSpPr/>
          <p:nvPr/>
        </p:nvCxnSpPr>
        <p:spPr>
          <a:xfrm>
            <a:off x="1856588" y="2689999"/>
            <a:ext cx="70842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28914" y="4158380"/>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TextBox 1"/>
          <p:cNvSpPr txBox="1"/>
          <p:nvPr/>
        </p:nvSpPr>
        <p:spPr>
          <a:xfrm>
            <a:off x="2191657" y="1607958"/>
            <a:ext cx="2975429" cy="415498"/>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rPr>
              <a:t>工号</a:t>
            </a: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a:t>
            </a:r>
            <a:r>
              <a:rPr lang="en-US" altLang="zh-CN" sz="1400" dirty="0"/>
              <a:t> </a:t>
            </a:r>
            <a:r>
              <a:rPr lang="en-US" altLang="zh-TW" sz="1400" dirty="0"/>
              <a:t>C10407551</a:t>
            </a:r>
            <a:endParaRPr lang="zh-CN" altLang="en-US" sz="1400" dirty="0">
              <a:solidFill>
                <a:srgbClr val="000000"/>
              </a:solidFill>
              <a:effectLst>
                <a:outerShdw blurRad="38100" dist="19050" dir="2700000" algn="tl" rotWithShape="0">
                  <a:srgbClr val="000000">
                    <a:alpha val="40000"/>
                  </a:srgbClr>
                </a:outerShdw>
              </a:effectLst>
              <a:latin typeface="微软雅黑" panose="020B0503020204020204" pitchFamily="34" charset="-122"/>
            </a:endParaRPr>
          </a:p>
        </p:txBody>
      </p:sp>
      <p:sp>
        <p:nvSpPr>
          <p:cNvPr id="25" name="TextBox 1"/>
          <p:cNvSpPr txBox="1"/>
          <p:nvPr/>
        </p:nvSpPr>
        <p:spPr>
          <a:xfrm>
            <a:off x="610049" y="1607959"/>
            <a:ext cx="1794468" cy="377411"/>
          </a:xfrm>
          <a:prstGeom prst="rect">
            <a:avLst/>
          </a:prstGeom>
          <a:noFill/>
        </p:spPr>
        <p:txBody>
          <a:bodyPr wrap="square" rtlCol="0">
            <a:spAutoFit/>
            <a:scene3d>
              <a:camera prst="orthographicFront"/>
              <a:lightRig rig="threePt" dir="t"/>
            </a:scene3d>
          </a:bodyPr>
          <a:lstStyle/>
          <a:p>
            <a:pPr>
              <a:lnSpc>
                <a:spcPct val="150000"/>
              </a:lnSpc>
            </a:pPr>
            <a:r>
              <a:rPr lang="zh-CN" altLang="en-US" sz="1400" dirty="0" smtClean="0">
                <a:solidFill>
                  <a:srgbClr val="000000"/>
                </a:solidFill>
                <a:effectLst>
                  <a:outerShdw blurRad="38100" dist="19050" dir="2700000" algn="tl" rotWithShape="0">
                    <a:srgbClr val="000000">
                      <a:alpha val="40000"/>
                    </a:srgbClr>
                  </a:outerShdw>
                </a:effectLst>
                <a:latin typeface="微软雅黑" panose="020B0503020204020204" pitchFamily="34" charset="-122"/>
              </a:rPr>
              <a:t>姓名：</a:t>
            </a:r>
            <a:r>
              <a:rPr lang="zh-CN" altLang="en-US" sz="1400" dirty="0">
                <a:latin typeface="+mn-ea"/>
              </a:rPr>
              <a:t>焦傲祥</a:t>
            </a:r>
            <a:endParaRPr lang="zh-CN" altLang="en-US" sz="1400" dirty="0">
              <a:solidFill>
                <a:srgbClr val="000000"/>
              </a:solidFill>
              <a:effectLst>
                <a:outerShdw blurRad="38100" dist="19050" dir="2700000" algn="tl" rotWithShape="0">
                  <a:srgbClr val="000000">
                    <a:alpha val="40000"/>
                  </a:srgbClr>
                </a:outerShdw>
              </a:effectLst>
              <a:latin typeface="+mn-ea"/>
            </a:endParaRPr>
          </a:p>
        </p:txBody>
      </p:sp>
      <p:cxnSp>
        <p:nvCxnSpPr>
          <p:cNvPr id="22" name="直接连接符 20"/>
          <p:cNvCxnSpPr/>
          <p:nvPr/>
        </p:nvCxnSpPr>
        <p:spPr>
          <a:xfrm>
            <a:off x="928914" y="4629233"/>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0"/>
          <p:cNvCxnSpPr/>
          <p:nvPr/>
        </p:nvCxnSpPr>
        <p:spPr>
          <a:xfrm>
            <a:off x="928914" y="3674317"/>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5"/>
          <p:cNvCxnSpPr/>
          <p:nvPr/>
        </p:nvCxnSpPr>
        <p:spPr>
          <a:xfrm>
            <a:off x="993460" y="3176449"/>
            <a:ext cx="79187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0"/>
          <p:cNvCxnSpPr/>
          <p:nvPr/>
        </p:nvCxnSpPr>
        <p:spPr>
          <a:xfrm>
            <a:off x="967012" y="5110249"/>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0"/>
          <p:cNvCxnSpPr/>
          <p:nvPr/>
        </p:nvCxnSpPr>
        <p:spPr>
          <a:xfrm>
            <a:off x="1005110" y="5562691"/>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 name="图片 8" descr="/private/var/folders/2g/29984s3j38s2b9dvl7_wjmhm0000gn/T/com.kingsoft.wpsoffice.mac/picturecompress_20230915142847/output_10.pngoutput_10"/>
          <p:cNvPicPr>
            <a:picLocks noChangeAspect="1"/>
          </p:cNvPicPr>
          <p:nvPr/>
        </p:nvPicPr>
        <p:blipFill>
          <a:blip r:embed="rId1"/>
          <a:stretch>
            <a:fillRect/>
          </a:stretch>
        </p:blipFill>
        <p:spPr>
          <a:xfrm>
            <a:off x="9368462" y="3162594"/>
            <a:ext cx="2603856" cy="15637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descr="/private/var/folders/2g/29984s3j38s2b9dvl7_wjmhm0000gn/T/com.kingsoft.wpsoffice.mac/picturecompress_20230915142847/output_11.jpgoutput_11"/>
          <p:cNvPicPr>
            <a:picLocks noChangeAspect="1"/>
          </p:cNvPicPr>
          <p:nvPr/>
        </p:nvPicPr>
        <p:blipFill>
          <a:blip r:embed="rId2"/>
          <a:stretch>
            <a:fillRect/>
          </a:stretch>
        </p:blipFill>
        <p:spPr>
          <a:xfrm>
            <a:off x="9356043" y="1225696"/>
            <a:ext cx="2603857" cy="16477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29" name="直接连接符 20"/>
          <p:cNvCxnSpPr/>
          <p:nvPr/>
        </p:nvCxnSpPr>
        <p:spPr>
          <a:xfrm>
            <a:off x="965782" y="6054303"/>
            <a:ext cx="80118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67890" y="77987"/>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三、日</a:t>
            </a:r>
            <a:r>
              <a:rPr lang="zh-CN" altLang="en-US" sz="2800" b="1" dirty="0">
                <a:solidFill>
                  <a:srgbClr val="4E5A62"/>
                </a:solidFill>
                <a:latin typeface="+mn-ea"/>
              </a:rPr>
              <a:t>善</a:t>
            </a:r>
            <a:r>
              <a:rPr lang="zh-CN" altLang="en-US" sz="2800" b="1" dirty="0" smtClean="0">
                <a:solidFill>
                  <a:srgbClr val="4E5A62"/>
                </a:solidFill>
                <a:latin typeface="+mn-ea"/>
              </a:rPr>
              <a:t>厂区工伤事件案例分析</a:t>
            </a:r>
            <a:endParaRPr lang="en-US" altLang="zh-CN" sz="2800" b="1" dirty="0">
              <a:solidFill>
                <a:srgbClr val="4E5A62"/>
              </a:solidFill>
              <a:latin typeface="+mn-ea"/>
            </a:endParaRPr>
          </a:p>
        </p:txBody>
      </p:sp>
      <p:sp>
        <p:nvSpPr>
          <p:cNvPr id="32" name="圆角矩形 18"/>
          <p:cNvSpPr/>
          <p:nvPr/>
        </p:nvSpPr>
        <p:spPr>
          <a:xfrm rot="5400000">
            <a:off x="9904638" y="4348774"/>
            <a:ext cx="1531504" cy="2596078"/>
          </a:xfrm>
          <a:prstGeom prst="roundRect">
            <a:avLst/>
          </a:prstGeom>
          <a:noFill/>
          <a:ln w="19050" cap="flat" cmpd="sng" algn="ctr">
            <a:solidFill>
              <a:sysClr val="windowText" lastClr="000000">
                <a:lumMod val="50000"/>
                <a:lumOff val="50000"/>
              </a:sysClr>
            </a:solidFill>
            <a:prstDash val="sysDot"/>
            <a:miter lim="800000"/>
          </a:ln>
          <a:effectLst>
            <a:innerShdw blurRad="63500" dist="50800" dir="16200000">
              <a:prstClr val="black">
                <a:alpha val="50000"/>
              </a:prstClr>
            </a:innerShdw>
          </a:effectLst>
        </p:spPr>
        <p:txBody>
          <a:bodyPr lIns="121908" tIns="60954" rIns="121908" bIns="60954" rtlCol="0" anchor="ctr"/>
          <a:lstStyle/>
          <a:p>
            <a:pPr algn="ctr">
              <a:defRPr/>
            </a:pPr>
            <a:endParaRPr lang="zh-CN" altLang="en-US" kern="0">
              <a:solidFill>
                <a:sysClr val="windowText" lastClr="000000">
                  <a:lumMod val="50000"/>
                  <a:lumOff val="50000"/>
                </a:sysClr>
              </a:solidFill>
              <a:latin typeface="微软雅黑" panose="020B0503020204020204" pitchFamily="34" charset="-122"/>
              <a:cs typeface="Arial" panose="020B0604020202020204"/>
            </a:endParaRPr>
          </a:p>
        </p:txBody>
      </p:sp>
      <p:pic>
        <p:nvPicPr>
          <p:cNvPr id="4" name="图片 3" descr="/private/var/folders/2g/29984s3j38s2b9dvl7_wjmhm0000gn/T/com.kingsoft.wpsoffice.mac/picturecompress_20230915142847/output_12.jpgoutput_12"/>
          <p:cNvPicPr>
            <a:picLocks noChangeAspect="1"/>
          </p:cNvPicPr>
          <p:nvPr/>
        </p:nvPicPr>
        <p:blipFill>
          <a:blip r:embed="rId3"/>
          <a:stretch>
            <a:fillRect/>
          </a:stretch>
        </p:blipFill>
        <p:spPr>
          <a:xfrm>
            <a:off x="9345829" y="4881060"/>
            <a:ext cx="2622603" cy="15315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文本框 55"/>
          <p:cNvSpPr txBox="1"/>
          <p:nvPr/>
        </p:nvSpPr>
        <p:spPr>
          <a:xfrm>
            <a:off x="598039" y="231228"/>
            <a:ext cx="11240202" cy="521970"/>
          </a:xfrm>
          <a:prstGeom prst="rect">
            <a:avLst/>
          </a:prstGeom>
          <a:noFill/>
        </p:spPr>
        <p:txBody>
          <a:bodyPr wrap="square" rtlCol="0">
            <a:spAutoFit/>
          </a:bodyPr>
          <a:lstStyle/>
          <a:p>
            <a:r>
              <a:rPr lang="zh-CN" altLang="en-US" sz="2800" b="1" kern="0" dirty="0" smtClean="0">
                <a:solidFill>
                  <a:srgbClr val="4E5A62"/>
                </a:solidFill>
                <a:latin typeface="微软雅黑" panose="020B0503020204020204" pitchFamily="34" charset="-122"/>
                <a:cs typeface="Arial" panose="020B0604020202020204" pitchFamily="34" charset="0"/>
              </a:rPr>
              <a:t>事件原因及对策</a:t>
            </a:r>
            <a:endParaRPr lang="zh-CN" altLang="en-US" sz="2800" b="1" kern="0" dirty="0">
              <a:solidFill>
                <a:srgbClr val="4E5A62"/>
              </a:solidFill>
              <a:latin typeface="微软雅黑" panose="020B0503020204020204" pitchFamily="34" charset="-122"/>
              <a:cs typeface="Arial" panose="020B0604020202020204" pitchFamily="34" charset="0"/>
            </a:endParaRPr>
          </a:p>
        </p:txBody>
      </p:sp>
      <p:grpSp>
        <p:nvGrpSpPr>
          <p:cNvPr id="13" name="组合 12"/>
          <p:cNvGrpSpPr/>
          <p:nvPr/>
        </p:nvGrpSpPr>
        <p:grpSpPr>
          <a:xfrm>
            <a:off x="440439" y="3526973"/>
            <a:ext cx="10860972" cy="2916690"/>
            <a:chOff x="832416" y="2793993"/>
            <a:chExt cx="10251876" cy="1782455"/>
          </a:xfrm>
        </p:grpSpPr>
        <p:sp>
          <p:nvSpPr>
            <p:cNvPr id="2" name="圆角矩形 1"/>
            <p:cNvSpPr/>
            <p:nvPr/>
          </p:nvSpPr>
          <p:spPr>
            <a:xfrm>
              <a:off x="934452" y="2843369"/>
              <a:ext cx="10149840" cy="1733079"/>
            </a:xfrm>
            <a:prstGeom prst="roundRect">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ndParaRPr>
            </a:p>
          </p:txBody>
        </p:sp>
        <p:sp>
          <p:nvSpPr>
            <p:cNvPr id="3" name="文本框 2"/>
            <p:cNvSpPr txBox="1"/>
            <p:nvPr/>
          </p:nvSpPr>
          <p:spPr>
            <a:xfrm>
              <a:off x="1036455" y="2793993"/>
              <a:ext cx="9842433" cy="560179"/>
            </a:xfrm>
            <a:prstGeom prst="rect">
              <a:avLst/>
            </a:prstGeom>
            <a:noFill/>
          </p:spPr>
          <p:txBody>
            <a:bodyPr wrap="square" rtlCol="0">
              <a:spAutoFit/>
            </a:bodyPr>
            <a:lstStyle/>
            <a:p>
              <a:endParaRPr lang="en-US" altLang="zh-CN" dirty="0" smtClean="0">
                <a:solidFill>
                  <a:srgbClr val="000000"/>
                </a:solidFill>
                <a:latin typeface="微软雅黑" panose="020B0503020204020204" pitchFamily="34" charset="-122"/>
                <a:sym typeface="+mn-ea"/>
              </a:endParaRPr>
            </a:p>
            <a:p>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直接原因对策：</a:t>
              </a:r>
              <a:endParaRPr lang="en-US" altLang="zh-CN" dirty="0" smtClean="0">
                <a:solidFill>
                  <a:srgbClr val="000000"/>
                </a:solidFill>
                <a:latin typeface="微软雅黑" panose="020B0503020204020204" pitchFamily="34" charset="-122"/>
              </a:endParaRPr>
            </a:p>
          </p:txBody>
        </p:sp>
        <p:cxnSp>
          <p:nvCxnSpPr>
            <p:cNvPr id="4" name="直接连接符 3"/>
            <p:cNvCxnSpPr/>
            <p:nvPr/>
          </p:nvCxnSpPr>
          <p:spPr>
            <a:xfrm>
              <a:off x="2765168" y="3383050"/>
              <a:ext cx="7996721"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
            <p:cNvSpPr txBox="1"/>
            <p:nvPr/>
          </p:nvSpPr>
          <p:spPr>
            <a:xfrm>
              <a:off x="832416" y="3423122"/>
              <a:ext cx="10039191" cy="394987"/>
            </a:xfrm>
            <a:prstGeom prst="rect">
              <a:avLst/>
            </a:prstGeom>
            <a:noFill/>
          </p:spPr>
          <p:txBody>
            <a:bodyPr wrap="square" rtlCol="0">
              <a:spAutoFit/>
            </a:bodyPr>
            <a:lstStyle/>
            <a:p>
              <a:r>
                <a:rPr lang="en-US" altLang="zh-CN" dirty="0" smtClean="0">
                  <a:solidFill>
                    <a:srgbClr val="000000"/>
                  </a:solidFill>
                  <a:latin typeface="微软雅黑" panose="020B0503020204020204" pitchFamily="34" charset="-122"/>
                  <a:sym typeface="+mn-ea"/>
                </a:rPr>
                <a:t>    </a:t>
              </a:r>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   间接原因对策：   </a:t>
              </a:r>
              <a:endParaRPr lang="en-US" altLang="zh-CN" dirty="0" smtClean="0">
                <a:solidFill>
                  <a:srgbClr val="000000"/>
                </a:solidFill>
                <a:latin typeface="微软雅黑" panose="020B0503020204020204" pitchFamily="34" charset="-122"/>
              </a:endParaRPr>
            </a:p>
          </p:txBody>
        </p:sp>
        <p:sp>
          <p:nvSpPr>
            <p:cNvPr id="25" name="文本框 2"/>
            <p:cNvSpPr txBox="1"/>
            <p:nvPr/>
          </p:nvSpPr>
          <p:spPr>
            <a:xfrm>
              <a:off x="1036455" y="3846649"/>
              <a:ext cx="9555690" cy="394987"/>
            </a:xfrm>
            <a:prstGeom prst="rect">
              <a:avLst/>
            </a:prstGeom>
            <a:noFill/>
          </p:spPr>
          <p:txBody>
            <a:bodyPr wrap="square" rtlCol="0">
              <a:spAutoFit/>
            </a:bodyPr>
            <a:lstStyle/>
            <a:p>
              <a:endParaRPr lang="en-US" altLang="zh-CN" dirty="0" smtClean="0">
                <a:solidFill>
                  <a:srgbClr val="000000"/>
                </a:solidFill>
                <a:latin typeface="微软雅黑" panose="020B0503020204020204" pitchFamily="34" charset="-122"/>
                <a:sym typeface="+mn-ea"/>
              </a:endParaRPr>
            </a:p>
            <a:p>
              <a:r>
                <a:rPr lang="zh-CN" altLang="en-US" dirty="0" smtClean="0">
                  <a:solidFill>
                    <a:srgbClr val="000000"/>
                  </a:solidFill>
                  <a:latin typeface="微软雅黑" panose="020B0503020204020204" pitchFamily="34" charset="-122"/>
                  <a:sym typeface="+mn-ea"/>
                </a:rPr>
                <a:t>根本原因对策：   </a:t>
              </a:r>
              <a:endParaRPr lang="en-US" altLang="zh-CN" dirty="0" smtClean="0">
                <a:solidFill>
                  <a:srgbClr val="000000"/>
                </a:solidFill>
                <a:latin typeface="微软雅黑" panose="020B0503020204020204" pitchFamily="34" charset="-122"/>
              </a:endParaRPr>
            </a:p>
          </p:txBody>
        </p:sp>
      </p:grpSp>
      <p:grpSp>
        <p:nvGrpSpPr>
          <p:cNvPr id="30" name="组合 14"/>
          <p:cNvGrpSpPr/>
          <p:nvPr/>
        </p:nvGrpSpPr>
        <p:grpSpPr>
          <a:xfrm>
            <a:off x="598039" y="877950"/>
            <a:ext cx="10703372" cy="2674856"/>
            <a:chOff x="452424" y="2475281"/>
            <a:chExt cx="8171812" cy="2256420"/>
          </a:xfrm>
        </p:grpSpPr>
        <p:sp>
          <p:nvSpPr>
            <p:cNvPr id="31" name="文本框 57"/>
            <p:cNvSpPr txBox="1"/>
            <p:nvPr/>
          </p:nvSpPr>
          <p:spPr>
            <a:xfrm>
              <a:off x="534165" y="2699177"/>
              <a:ext cx="7802880" cy="1713559"/>
            </a:xfrm>
            <a:prstGeom prst="rect">
              <a:avLst/>
            </a:prstGeom>
            <a:ln w="3175" cmpd="sng">
              <a:noFill/>
              <a:prstDash val="solid"/>
            </a:ln>
            <a:extLst>
              <a:ext uri="{909E8E84-426E-40DD-AFC4-6F175D3DCCD1}">
                <a14:hiddenFill xmlns:a14="http://schemas.microsoft.com/office/drawing/2010/main">
                  <a:solidFill>
                    <a:schemeClr val="accent2"/>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dirty="0" smtClean="0">
                  <a:solidFill>
                    <a:srgbClr val="000000"/>
                  </a:solidFill>
                  <a:latin typeface="微软雅黑" panose="020B0503020204020204" pitchFamily="34" charset="-122"/>
                </a:rPr>
                <a:t>直接原因：</a:t>
              </a:r>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r>
                <a:rPr lang="zh-CN" altLang="en-US" dirty="0" smtClean="0">
                  <a:solidFill>
                    <a:srgbClr val="000000"/>
                  </a:solidFill>
                  <a:latin typeface="微软雅黑" panose="020B0503020204020204" pitchFamily="34" charset="-122"/>
                </a:rPr>
                <a:t>间接原因：   </a:t>
              </a:r>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r>
                <a:rPr lang="zh-CN" altLang="en-US" dirty="0" smtClean="0">
                  <a:solidFill>
                    <a:srgbClr val="000000"/>
                  </a:solidFill>
                  <a:latin typeface="微软雅黑" panose="020B0503020204020204" pitchFamily="34" charset="-122"/>
                </a:rPr>
                <a:t>根本原因：  员工处理异常未按照</a:t>
              </a:r>
              <a:r>
                <a:rPr lang="en-US" altLang="zh-CN" dirty="0" smtClean="0">
                  <a:solidFill>
                    <a:srgbClr val="000000"/>
                  </a:solidFill>
                  <a:latin typeface="微软雅黑" panose="020B0503020204020204" pitchFamily="34" charset="-122"/>
                </a:rPr>
                <a:t>sop</a:t>
              </a:r>
              <a:r>
                <a:rPr lang="zh-CN" altLang="en-US" dirty="0" smtClean="0">
                  <a:solidFill>
                    <a:srgbClr val="000000"/>
                  </a:solidFill>
                  <a:latin typeface="微软雅黑" panose="020B0503020204020204" pitchFamily="34" charset="-122"/>
                </a:rPr>
                <a:t>流程作业，未按急停。</a:t>
              </a:r>
              <a:endParaRPr lang="zh-CN" altLang="en-US" dirty="0">
                <a:solidFill>
                  <a:srgbClr val="000000"/>
                </a:solidFill>
                <a:latin typeface="微软雅黑" panose="020B0503020204020204" pitchFamily="34" charset="-122"/>
              </a:endParaRPr>
            </a:p>
          </p:txBody>
        </p:sp>
        <p:sp>
          <p:nvSpPr>
            <p:cNvPr id="32" name="圆角矩形 16"/>
            <p:cNvSpPr/>
            <p:nvPr/>
          </p:nvSpPr>
          <p:spPr>
            <a:xfrm>
              <a:off x="452424" y="2475281"/>
              <a:ext cx="8171812" cy="2256420"/>
            </a:xfrm>
            <a:prstGeom prst="round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ndParaRPr>
            </a:p>
          </p:txBody>
        </p:sp>
        <p:cxnSp>
          <p:nvCxnSpPr>
            <p:cNvPr id="33" name="直接连接符 17"/>
            <p:cNvCxnSpPr/>
            <p:nvPr/>
          </p:nvCxnSpPr>
          <p:spPr>
            <a:xfrm>
              <a:off x="1600464" y="3017692"/>
              <a:ext cx="679689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36" name="直接连接符 18"/>
          <p:cNvCxnSpPr/>
          <p:nvPr/>
        </p:nvCxnSpPr>
        <p:spPr>
          <a:xfrm>
            <a:off x="2068724" y="2609004"/>
            <a:ext cx="8944714" cy="1691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103090" y="1931437"/>
            <a:ext cx="5988374" cy="369332"/>
          </a:xfrm>
          <a:prstGeom prst="rect">
            <a:avLst/>
          </a:prstGeom>
        </p:spPr>
        <p:txBody>
          <a:bodyPr wrap="square">
            <a:spAutoFit/>
          </a:bodyPr>
          <a:lstStyle/>
          <a:p>
            <a:endParaRPr lang="zh-TW" altLang="en-US" dirty="0">
              <a:solidFill>
                <a:srgbClr val="000000"/>
              </a:solidFill>
              <a:latin typeface="微软雅黑" panose="020B0503020204020204" pitchFamily="34" charset="-122"/>
            </a:endParaRPr>
          </a:p>
        </p:txBody>
      </p:sp>
      <p:sp>
        <p:nvSpPr>
          <p:cNvPr id="21" name="TextBox 24"/>
          <p:cNvSpPr txBox="1"/>
          <p:nvPr/>
        </p:nvSpPr>
        <p:spPr>
          <a:xfrm>
            <a:off x="1995702" y="1118953"/>
            <a:ext cx="9305709" cy="369332"/>
          </a:xfrm>
          <a:prstGeom prst="rect">
            <a:avLst/>
          </a:prstGeom>
          <a:noFill/>
        </p:spPr>
        <p:txBody>
          <a:bodyPr wrap="square" rtlCol="0">
            <a:spAutoFit/>
          </a:bodyPr>
          <a:lstStyle/>
          <a:p>
            <a:r>
              <a:rPr lang="zh-CN" altLang="en-US" dirty="0">
                <a:latin typeface="+mn-ea"/>
              </a:rPr>
              <a:t>供料</a:t>
            </a:r>
            <a:r>
              <a:rPr lang="zh-CN" altLang="en-US" dirty="0" smtClean="0">
                <a:latin typeface="+mn-ea"/>
              </a:rPr>
              <a:t>机搬运平台未设置安全联锁装置；</a:t>
            </a:r>
            <a:endParaRPr lang="zh-CN" altLang="en-US" dirty="0">
              <a:solidFill>
                <a:srgbClr val="000000"/>
              </a:solidFill>
              <a:latin typeface="+mn-ea"/>
            </a:endParaRPr>
          </a:p>
        </p:txBody>
      </p:sp>
      <p:sp>
        <p:nvSpPr>
          <p:cNvPr id="23" name="TextBox 24"/>
          <p:cNvSpPr txBox="1"/>
          <p:nvPr/>
        </p:nvSpPr>
        <p:spPr>
          <a:xfrm>
            <a:off x="1995702" y="1677513"/>
            <a:ext cx="9088102" cy="923330"/>
          </a:xfrm>
          <a:prstGeom prst="rect">
            <a:avLst/>
          </a:prstGeom>
          <a:noFill/>
        </p:spPr>
        <p:txBody>
          <a:bodyPr wrap="square" rtlCol="0">
            <a:spAutoFit/>
          </a:bodyPr>
          <a:lstStyle/>
          <a:p>
            <a:r>
              <a:rPr lang="zh-CN" altLang="en-US" dirty="0">
                <a:latin typeface="+mn-ea"/>
              </a:rPr>
              <a:t>设备联锁装置存在设计缺陷（搬运平台未与翻转平台互锁，即：打开防护栏时，搬运</a:t>
            </a:r>
            <a:r>
              <a:rPr lang="zh-CN" altLang="en-US" dirty="0" smtClean="0">
                <a:latin typeface="+mn-ea"/>
              </a:rPr>
              <a:t>平</a:t>
            </a:r>
            <a:endParaRPr lang="en-US" altLang="zh-CN" dirty="0" smtClean="0">
              <a:latin typeface="+mn-ea"/>
            </a:endParaRPr>
          </a:p>
          <a:p>
            <a:endParaRPr lang="en-US" altLang="zh-CN" dirty="0">
              <a:latin typeface="+mn-ea"/>
            </a:endParaRPr>
          </a:p>
          <a:p>
            <a:r>
              <a:rPr lang="zh-CN" altLang="en-US" dirty="0" smtClean="0">
                <a:latin typeface="+mn-ea"/>
              </a:rPr>
              <a:t>台和</a:t>
            </a:r>
            <a:r>
              <a:rPr lang="zh-CN" altLang="en-US" dirty="0">
                <a:latin typeface="+mn-ea"/>
              </a:rPr>
              <a:t>翻转平台同时停止） ；</a:t>
            </a:r>
            <a:endParaRPr lang="zh-CN" altLang="en-US" dirty="0">
              <a:solidFill>
                <a:srgbClr val="000000"/>
              </a:solidFill>
              <a:latin typeface="+mn-ea"/>
            </a:endParaRPr>
          </a:p>
        </p:txBody>
      </p:sp>
      <p:sp>
        <p:nvSpPr>
          <p:cNvPr id="9" name="矩形 8"/>
          <p:cNvSpPr/>
          <p:nvPr/>
        </p:nvSpPr>
        <p:spPr>
          <a:xfrm>
            <a:off x="2351558" y="4882264"/>
            <a:ext cx="8690456" cy="369332"/>
          </a:xfrm>
          <a:prstGeom prst="rect">
            <a:avLst/>
          </a:prstGeom>
        </p:spPr>
        <p:txBody>
          <a:bodyPr wrap="square">
            <a:spAutoFit/>
          </a:bodyPr>
          <a:lstStyle/>
          <a:p>
            <a:r>
              <a:rPr lang="zh-CN" altLang="en-US" dirty="0" smtClean="0">
                <a:latin typeface="+mn-ea"/>
              </a:rPr>
              <a:t>联系厂商、机修设备人员将搬运平台加装联锁装置并与翻转平台进行互锁；</a:t>
            </a:r>
            <a:endParaRPr lang="en-US" altLang="zh-CN" dirty="0">
              <a:latin typeface="+mn-ea"/>
            </a:endParaRPr>
          </a:p>
        </p:txBody>
      </p:sp>
      <p:sp>
        <p:nvSpPr>
          <p:cNvPr id="10" name="矩形 9"/>
          <p:cNvSpPr/>
          <p:nvPr/>
        </p:nvSpPr>
        <p:spPr>
          <a:xfrm>
            <a:off x="2371559" y="4081390"/>
            <a:ext cx="6417141" cy="369332"/>
          </a:xfrm>
          <a:prstGeom prst="rect">
            <a:avLst/>
          </a:prstGeom>
        </p:spPr>
        <p:txBody>
          <a:bodyPr wrap="none">
            <a:spAutoFit/>
          </a:bodyPr>
          <a:lstStyle/>
          <a:p>
            <a:r>
              <a:rPr lang="zh-CN" altLang="en-US" dirty="0" smtClean="0"/>
              <a:t>立即</a:t>
            </a:r>
            <a:r>
              <a:rPr lang="zh-CN" altLang="en-US" dirty="0">
                <a:latin typeface="+mn-ea"/>
              </a:rPr>
              <a:t>联系厂商、机修设备人员</a:t>
            </a:r>
            <a:r>
              <a:rPr lang="zh-CN" altLang="en-US" dirty="0" smtClean="0">
                <a:latin typeface="+mn-ea"/>
              </a:rPr>
              <a:t>对机台搬运平台安装联锁装置</a:t>
            </a:r>
            <a:r>
              <a:rPr lang="zh-CN" altLang="en-US" dirty="0" smtClean="0"/>
              <a:t>；</a:t>
            </a:r>
            <a:endParaRPr lang="en-US" altLang="zh-CN" dirty="0" smtClean="0">
              <a:latin typeface="+mn-ea"/>
            </a:endParaRPr>
          </a:p>
        </p:txBody>
      </p:sp>
      <p:cxnSp>
        <p:nvCxnSpPr>
          <p:cNvPr id="34" name="直接连接符 25"/>
          <p:cNvCxnSpPr/>
          <p:nvPr/>
        </p:nvCxnSpPr>
        <p:spPr>
          <a:xfrm>
            <a:off x="2383840" y="5956289"/>
            <a:ext cx="8375611"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471931" y="5296624"/>
            <a:ext cx="8627965" cy="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18"/>
          <p:cNvCxnSpPr/>
          <p:nvPr/>
        </p:nvCxnSpPr>
        <p:spPr>
          <a:xfrm>
            <a:off x="2150815" y="2074314"/>
            <a:ext cx="87458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8"/>
          <p:cNvCxnSpPr/>
          <p:nvPr/>
        </p:nvCxnSpPr>
        <p:spPr>
          <a:xfrm>
            <a:off x="2059355" y="3173894"/>
            <a:ext cx="8944714" cy="1691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2317758" y="5510636"/>
            <a:ext cx="8676624" cy="369332"/>
          </a:xfrm>
          <a:prstGeom prst="rect">
            <a:avLst/>
          </a:prstGeom>
        </p:spPr>
        <p:txBody>
          <a:bodyPr wrap="square">
            <a:spAutoFit/>
          </a:bodyPr>
          <a:lstStyle/>
          <a:p>
            <a:r>
              <a:rPr lang="zh-CN" altLang="en-US" dirty="0" smtClean="0">
                <a:latin typeface="+mn-ea"/>
              </a:rPr>
              <a:t>对所有员工进行机台设备安全操作进行培训，进入机械手区域必须按下急停按钮。</a:t>
            </a:r>
            <a:endParaRPr lang="en-US" altLang="zh-CN" dirty="0">
              <a:latin typeface="+mn-ea"/>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14650" y="2862753"/>
            <a:ext cx="6896695" cy="905889"/>
          </a:xfrm>
          <a:prstGeom prst="rect">
            <a:avLst/>
          </a:prstGeom>
          <a:noFill/>
        </p:spPr>
        <p:txBody>
          <a:bodyPr wrap="square" rtlCol="0">
            <a:spAutoFit/>
          </a:bodyPr>
          <a:lstStyle/>
          <a:p>
            <a:pPr>
              <a:lnSpc>
                <a:spcPct val="150000"/>
              </a:lnSpc>
            </a:pPr>
            <a:r>
              <a:rPr lang="zh-CN" altLang="en-US" sz="4000" dirty="0">
                <a:solidFill>
                  <a:srgbClr val="4E5A62"/>
                </a:solidFill>
              </a:rPr>
              <a:t>事故应急处理</a:t>
            </a:r>
            <a:endParaRPr lang="en-US" altLang="zh-CN" sz="4000" dirty="0">
              <a:solidFill>
                <a:srgbClr val="4E5A62"/>
              </a:solidFill>
            </a:endParaRPr>
          </a:p>
        </p:txBody>
      </p:sp>
      <p:sp>
        <p:nvSpPr>
          <p:cNvPr id="3" name="文本框 2"/>
          <p:cNvSpPr txBox="1"/>
          <p:nvPr/>
        </p:nvSpPr>
        <p:spPr>
          <a:xfrm>
            <a:off x="2921876" y="3016642"/>
            <a:ext cx="755335" cy="707886"/>
          </a:xfrm>
          <a:prstGeom prst="rect">
            <a:avLst/>
          </a:prstGeom>
          <a:noFill/>
        </p:spPr>
        <p:txBody>
          <a:bodyPr wrap="none" rtlCol="0">
            <a:spAutoFit/>
          </a:bodyPr>
          <a:lstStyle/>
          <a:p>
            <a:r>
              <a:rPr lang="en-US" altLang="zh-CN" sz="4000" dirty="0" smtClean="0">
                <a:solidFill>
                  <a:schemeClr val="bg1"/>
                </a:solidFill>
              </a:rPr>
              <a:t>05</a:t>
            </a:r>
            <a:endParaRPr lang="zh-CN" altLang="en-US" sz="4000" dirty="0">
              <a:solidFill>
                <a:schemeClr val="bg1"/>
              </a:solidFill>
            </a:endParaRPr>
          </a:p>
        </p:txBody>
      </p:sp>
      <p:sp>
        <p:nvSpPr>
          <p:cNvPr id="6" name="灯片编号占位符 5"/>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latin typeface="+mn-ea"/>
              </a:rPr>
            </a:fld>
            <a:endParaRPr lang="zh-CN" altLang="en-US">
              <a:latin typeface="+mn-ea"/>
            </a:endParaRPr>
          </a:p>
        </p:txBody>
      </p:sp>
      <p:grpSp>
        <p:nvGrpSpPr>
          <p:cNvPr id="3" name="群組 70"/>
          <p:cNvGrpSpPr/>
          <p:nvPr/>
        </p:nvGrpSpPr>
        <p:grpSpPr>
          <a:xfrm>
            <a:off x="684286" y="1052736"/>
            <a:ext cx="10657185" cy="3612683"/>
            <a:chOff x="684286" y="1052736"/>
            <a:chExt cx="10657185" cy="4642660"/>
          </a:xfrm>
        </p:grpSpPr>
        <p:sp>
          <p:nvSpPr>
            <p:cNvPr id="4" name="流程圖: 程序 3"/>
            <p:cNvSpPr/>
            <p:nvPr/>
          </p:nvSpPr>
          <p:spPr>
            <a:xfrm rot="16200000">
              <a:off x="94194" y="2219399"/>
              <a:ext cx="2015717" cy="835532"/>
            </a:xfrm>
            <a:prstGeom prst="flowChartProcess">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000" b="1" dirty="0" smtClean="0">
                  <a:solidFill>
                    <a:schemeClr val="tx1"/>
                  </a:solidFill>
                  <a:latin typeface="+mn-ea"/>
                </a:rPr>
                <a:t>发生事件和事故</a:t>
              </a:r>
              <a:endParaRPr lang="zh-TW" altLang="en-US" sz="2000" b="1" dirty="0" smtClean="0">
                <a:solidFill>
                  <a:schemeClr val="tx1"/>
                </a:solidFill>
                <a:latin typeface="+mn-ea"/>
              </a:endParaRPr>
            </a:p>
          </p:txBody>
        </p:sp>
        <p:cxnSp>
          <p:nvCxnSpPr>
            <p:cNvPr id="5" name="直線單箭頭接點 5"/>
            <p:cNvCxnSpPr/>
            <p:nvPr/>
          </p:nvCxnSpPr>
          <p:spPr>
            <a:xfrm flipV="1">
              <a:off x="1548382" y="1773322"/>
              <a:ext cx="1440160" cy="79158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6" name="直線單箭頭接點 8"/>
            <p:cNvCxnSpPr/>
            <p:nvPr/>
          </p:nvCxnSpPr>
          <p:spPr>
            <a:xfrm>
              <a:off x="1548382" y="2636912"/>
              <a:ext cx="1440160" cy="7920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7" name="圓角矩形 14"/>
            <p:cNvSpPr/>
            <p:nvPr/>
          </p:nvSpPr>
          <p:spPr>
            <a:xfrm>
              <a:off x="3096554" y="1052736"/>
              <a:ext cx="2196244" cy="2088232"/>
            </a:xfrm>
            <a:prstGeom prst="round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mn-ea"/>
                </a:rPr>
                <a:t>救护伤者（拨打</a:t>
              </a:r>
              <a:r>
                <a:rPr lang="en-US" altLang="zh-CN" sz="2000" b="1" dirty="0" smtClean="0">
                  <a:solidFill>
                    <a:schemeClr val="tx1"/>
                  </a:solidFill>
                  <a:latin typeface="+mn-ea"/>
                </a:rPr>
                <a:t>120</a:t>
              </a:r>
              <a:r>
                <a:rPr lang="zh-CN" altLang="en-US" sz="2000" b="1" dirty="0" smtClean="0">
                  <a:solidFill>
                    <a:schemeClr val="tx1"/>
                  </a:solidFill>
                  <a:latin typeface="+mn-ea"/>
                </a:rPr>
                <a:t>同时通知现场干部）体现救人优先的原则</a:t>
              </a:r>
              <a:endParaRPr lang="zh-TW" altLang="en-US" sz="2000" b="1" dirty="0" smtClean="0">
                <a:solidFill>
                  <a:schemeClr val="tx1"/>
                </a:solidFill>
                <a:latin typeface="+mn-ea"/>
              </a:endParaRPr>
            </a:p>
          </p:txBody>
        </p:sp>
        <p:sp>
          <p:nvSpPr>
            <p:cNvPr id="8" name="圓角矩形 16"/>
            <p:cNvSpPr/>
            <p:nvPr/>
          </p:nvSpPr>
          <p:spPr>
            <a:xfrm>
              <a:off x="3060551" y="3140967"/>
              <a:ext cx="2232248" cy="864096"/>
            </a:xfrm>
            <a:prstGeom prst="round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tx1"/>
                  </a:solidFill>
                  <a:latin typeface="+mn-ea"/>
                </a:rPr>
                <a:t>保护现场</a:t>
              </a:r>
              <a:endParaRPr lang="zh-TW" altLang="en-US" sz="2000" b="1" dirty="0" smtClean="0">
                <a:solidFill>
                  <a:schemeClr val="tx1"/>
                </a:solidFill>
                <a:latin typeface="+mn-ea"/>
              </a:endParaRPr>
            </a:p>
          </p:txBody>
        </p:sp>
        <p:cxnSp>
          <p:nvCxnSpPr>
            <p:cNvPr id="9" name="直線單箭頭接點 17"/>
            <p:cNvCxnSpPr/>
            <p:nvPr/>
          </p:nvCxnSpPr>
          <p:spPr>
            <a:xfrm>
              <a:off x="5292799" y="2636912"/>
              <a:ext cx="968028" cy="25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0" name="流程圖: 程序 23"/>
            <p:cNvSpPr/>
            <p:nvPr/>
          </p:nvSpPr>
          <p:spPr>
            <a:xfrm rot="16200000">
              <a:off x="5235326" y="2147391"/>
              <a:ext cx="2879812" cy="835532"/>
            </a:xfrm>
            <a:prstGeom prst="flowChartProcess">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000" b="1" dirty="0" smtClean="0">
                  <a:solidFill>
                    <a:schemeClr val="tx1"/>
                  </a:solidFill>
                  <a:latin typeface="+mn-ea"/>
                </a:rPr>
                <a:t>当班组长</a:t>
              </a:r>
              <a:r>
                <a:rPr lang="en-US" altLang="zh-CN" sz="2000" b="1" dirty="0" smtClean="0">
                  <a:solidFill>
                    <a:schemeClr val="tx1"/>
                  </a:solidFill>
                  <a:latin typeface="+mn-ea"/>
                </a:rPr>
                <a:t>/</a:t>
              </a:r>
              <a:r>
                <a:rPr lang="zh-CN" altLang="en-US" sz="2000" b="1" dirty="0" smtClean="0">
                  <a:solidFill>
                    <a:schemeClr val="tx1"/>
                  </a:solidFill>
                  <a:latin typeface="+mn-ea"/>
                </a:rPr>
                <a:t>当班负责人</a:t>
              </a:r>
              <a:endParaRPr lang="zh-TW" altLang="en-US" sz="2000" b="1" dirty="0" smtClean="0">
                <a:solidFill>
                  <a:schemeClr val="tx1"/>
                </a:solidFill>
                <a:latin typeface="+mn-ea"/>
              </a:endParaRPr>
            </a:p>
          </p:txBody>
        </p:sp>
        <p:sp>
          <p:nvSpPr>
            <p:cNvPr id="11" name="矩形 10"/>
            <p:cNvSpPr/>
            <p:nvPr/>
          </p:nvSpPr>
          <p:spPr>
            <a:xfrm>
              <a:off x="5292798" y="2179712"/>
              <a:ext cx="79208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solidFill>
                  <a:latin typeface="+mn-ea"/>
                </a:rPr>
                <a:t>报告</a:t>
              </a:r>
              <a:endParaRPr lang="zh-TW" altLang="en-US" sz="2000" dirty="0" smtClean="0">
                <a:solidFill>
                  <a:schemeClr val="tx1"/>
                </a:solidFill>
                <a:latin typeface="+mn-ea"/>
              </a:endParaRPr>
            </a:p>
          </p:txBody>
        </p:sp>
        <p:sp>
          <p:nvSpPr>
            <p:cNvPr id="12" name="矩形 11"/>
            <p:cNvSpPr/>
            <p:nvPr/>
          </p:nvSpPr>
          <p:spPr>
            <a:xfrm>
              <a:off x="7092999" y="2107704"/>
              <a:ext cx="79208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solidFill>
                  <a:latin typeface="+mn-ea"/>
                </a:rPr>
                <a:t>报告</a:t>
              </a:r>
              <a:endParaRPr lang="zh-TW" altLang="en-US" sz="2000" dirty="0" smtClean="0">
                <a:solidFill>
                  <a:schemeClr val="tx1"/>
                </a:solidFill>
                <a:latin typeface="+mn-ea"/>
              </a:endParaRPr>
            </a:p>
          </p:txBody>
        </p:sp>
        <p:cxnSp>
          <p:nvCxnSpPr>
            <p:cNvPr id="13" name="直線單箭頭接點 27"/>
            <p:cNvCxnSpPr/>
            <p:nvPr/>
          </p:nvCxnSpPr>
          <p:spPr>
            <a:xfrm>
              <a:off x="7127795" y="2676041"/>
              <a:ext cx="757292"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4" name="流程圖: 程序 30"/>
            <p:cNvSpPr/>
            <p:nvPr/>
          </p:nvSpPr>
          <p:spPr>
            <a:xfrm rot="16200000">
              <a:off x="6862947" y="2146885"/>
              <a:ext cx="2879812" cy="835532"/>
            </a:xfrm>
            <a:prstGeom prst="flowChartProcess">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000" b="1" dirty="0" smtClean="0">
                  <a:solidFill>
                    <a:schemeClr val="tx1"/>
                  </a:solidFill>
                  <a:latin typeface="+mn-ea"/>
                </a:rPr>
                <a:t>当班主管</a:t>
              </a:r>
              <a:endParaRPr lang="zh-TW" altLang="en-US" sz="2000" b="1" dirty="0" smtClean="0">
                <a:solidFill>
                  <a:schemeClr val="tx1"/>
                </a:solidFill>
                <a:latin typeface="+mn-ea"/>
              </a:endParaRPr>
            </a:p>
          </p:txBody>
        </p:sp>
        <p:cxnSp>
          <p:nvCxnSpPr>
            <p:cNvPr id="15" name="直線單箭頭接點 31"/>
            <p:cNvCxnSpPr/>
            <p:nvPr/>
          </p:nvCxnSpPr>
          <p:spPr>
            <a:xfrm>
              <a:off x="8749183" y="2708920"/>
              <a:ext cx="757292"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矩形 15"/>
            <p:cNvSpPr/>
            <p:nvPr/>
          </p:nvSpPr>
          <p:spPr>
            <a:xfrm>
              <a:off x="8749183" y="1484784"/>
              <a:ext cx="792088" cy="1105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solidFill>
                  <a:latin typeface="+mn-ea"/>
                </a:rPr>
                <a:t>5</a:t>
              </a:r>
              <a:r>
                <a:rPr lang="zh-CN" altLang="en-US" sz="2000" dirty="0" smtClean="0">
                  <a:solidFill>
                    <a:schemeClr val="tx1"/>
                  </a:solidFill>
                  <a:latin typeface="+mn-ea"/>
                </a:rPr>
                <a:t>分钟内报告</a:t>
              </a:r>
              <a:endParaRPr lang="zh-TW" altLang="en-US" sz="2000" dirty="0" smtClean="0">
                <a:solidFill>
                  <a:schemeClr val="tx1"/>
                </a:solidFill>
                <a:latin typeface="+mn-ea"/>
              </a:endParaRPr>
            </a:p>
          </p:txBody>
        </p:sp>
        <p:sp>
          <p:nvSpPr>
            <p:cNvPr id="17" name="流程圖: 程序 33"/>
            <p:cNvSpPr/>
            <p:nvPr/>
          </p:nvSpPr>
          <p:spPr>
            <a:xfrm rot="16200000">
              <a:off x="8547695" y="2146885"/>
              <a:ext cx="2879812" cy="835532"/>
            </a:xfrm>
            <a:prstGeom prst="flowChartProcess">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000" b="1" dirty="0" smtClean="0">
                  <a:solidFill>
                    <a:schemeClr val="tx1"/>
                  </a:solidFill>
                  <a:latin typeface="+mn-ea"/>
                </a:rPr>
                <a:t>环安部</a:t>
              </a:r>
              <a:endParaRPr lang="zh-TW" altLang="en-US" sz="2000" b="1" dirty="0" smtClean="0">
                <a:solidFill>
                  <a:schemeClr val="tx1"/>
                </a:solidFill>
                <a:latin typeface="+mn-ea"/>
              </a:endParaRPr>
            </a:p>
          </p:txBody>
        </p:sp>
        <p:cxnSp>
          <p:nvCxnSpPr>
            <p:cNvPr id="18" name="直線接點 55"/>
            <p:cNvCxnSpPr/>
            <p:nvPr/>
          </p:nvCxnSpPr>
          <p:spPr>
            <a:xfrm>
              <a:off x="10404870" y="2753342"/>
              <a:ext cx="936601" cy="0"/>
            </a:xfrm>
            <a:prstGeom prst="line">
              <a:avLst/>
            </a:prstGeom>
            <a:ln w="28575">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19" name="直線接點 60"/>
            <p:cNvCxnSpPr/>
            <p:nvPr/>
          </p:nvCxnSpPr>
          <p:spPr>
            <a:xfrm>
              <a:off x="11341471" y="2753342"/>
              <a:ext cx="0" cy="16117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直線接點 64"/>
            <p:cNvCxnSpPr/>
            <p:nvPr/>
          </p:nvCxnSpPr>
          <p:spPr>
            <a:xfrm flipH="1">
              <a:off x="684286" y="4365104"/>
              <a:ext cx="1065718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直線接點 69"/>
            <p:cNvCxnSpPr/>
            <p:nvPr/>
          </p:nvCxnSpPr>
          <p:spPr>
            <a:xfrm>
              <a:off x="707105" y="4365104"/>
              <a:ext cx="0" cy="936104"/>
            </a:xfrm>
            <a:prstGeom prst="line">
              <a:avLst/>
            </a:prstGeom>
            <a:ln w="28575">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22" name="直線單箭頭接點 71"/>
            <p:cNvCxnSpPr/>
            <p:nvPr/>
          </p:nvCxnSpPr>
          <p:spPr>
            <a:xfrm>
              <a:off x="684287" y="5300955"/>
              <a:ext cx="968028" cy="25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3" name="ïśļiḓè"/>
            <p:cNvSpPr/>
            <p:nvPr/>
          </p:nvSpPr>
          <p:spPr>
            <a:xfrm>
              <a:off x="1404367" y="4964864"/>
              <a:ext cx="4173614" cy="714746"/>
            </a:xfrm>
            <a:prstGeom prst="notchedRightArrow">
              <a:avLst>
                <a:gd name="adj1" fmla="val 100000"/>
                <a:gd name="adj2" fmla="val 91021"/>
              </a:avLst>
            </a:prstGeom>
          </p:spPr>
          <p:style>
            <a:lnRef idx="1">
              <a:schemeClr val="accent1"/>
            </a:lnRef>
            <a:fillRef idx="2">
              <a:schemeClr val="accent1"/>
            </a:fillRef>
            <a:effectRef idx="1">
              <a:schemeClr val="accent1"/>
            </a:effectRef>
            <a:fontRef idx="minor">
              <a:schemeClr val="dk1"/>
            </a:fontRef>
          </p:style>
          <p:txBody>
            <a:bodyPr anchor="ctr"/>
            <a:lstStyle/>
            <a:p>
              <a:pPr algn="ctr"/>
              <a:r>
                <a:rPr lang="zh-CN" altLang="en-US" b="1" dirty="0" smtClean="0">
                  <a:solidFill>
                    <a:schemeClr val="tx1"/>
                  </a:solidFill>
                  <a:latin typeface="+mn-ea"/>
                  <a:cs typeface="+mn-ea"/>
                  <a:sym typeface="+mn-lt"/>
                </a:rPr>
                <a:t>事件</a:t>
              </a:r>
              <a:r>
                <a:rPr lang="en-US" altLang="zh-CN" b="1" dirty="0" smtClean="0">
                  <a:solidFill>
                    <a:schemeClr val="tx1"/>
                  </a:solidFill>
                  <a:latin typeface="+mn-ea"/>
                  <a:cs typeface="+mn-ea"/>
                  <a:sym typeface="+mn-lt"/>
                </a:rPr>
                <a:t>/</a:t>
              </a:r>
              <a:r>
                <a:rPr lang="zh-CN" altLang="en-US" b="1" dirty="0" smtClean="0">
                  <a:solidFill>
                    <a:schemeClr val="tx1"/>
                  </a:solidFill>
                  <a:latin typeface="+mn-ea"/>
                  <a:cs typeface="+mn-ea"/>
                  <a:sym typeface="+mn-lt"/>
                </a:rPr>
                <a:t>事故现场分析</a:t>
              </a:r>
              <a:endParaRPr b="1" dirty="0">
                <a:solidFill>
                  <a:schemeClr val="tx1"/>
                </a:solidFill>
                <a:latin typeface="+mn-ea"/>
                <a:cs typeface="+mn-ea"/>
                <a:sym typeface="+mn-lt"/>
              </a:endParaRPr>
            </a:p>
          </p:txBody>
        </p:sp>
        <p:cxnSp>
          <p:nvCxnSpPr>
            <p:cNvPr id="24" name="直線單箭頭接點 73"/>
            <p:cNvCxnSpPr/>
            <p:nvPr/>
          </p:nvCxnSpPr>
          <p:spPr>
            <a:xfrm>
              <a:off x="5652839" y="5301208"/>
              <a:ext cx="968028" cy="25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5" name="ïśļiḓè"/>
            <p:cNvSpPr/>
            <p:nvPr/>
          </p:nvSpPr>
          <p:spPr>
            <a:xfrm>
              <a:off x="6372919" y="4939311"/>
              <a:ext cx="4173614" cy="756085"/>
            </a:xfrm>
            <a:prstGeom prst="notchedRightArrow">
              <a:avLst>
                <a:gd name="adj1" fmla="val 100000"/>
                <a:gd name="adj2" fmla="val 91021"/>
              </a:avLst>
            </a:prstGeom>
          </p:spPr>
          <p:style>
            <a:lnRef idx="1">
              <a:schemeClr val="accent1"/>
            </a:lnRef>
            <a:fillRef idx="2">
              <a:schemeClr val="accent1"/>
            </a:fillRef>
            <a:effectRef idx="1">
              <a:schemeClr val="accent1"/>
            </a:effectRef>
            <a:fontRef idx="minor">
              <a:schemeClr val="dk1"/>
            </a:fontRef>
          </p:style>
          <p:txBody>
            <a:bodyPr anchor="ctr"/>
            <a:lstStyle/>
            <a:p>
              <a:pPr algn="ctr"/>
              <a:r>
                <a:rPr lang="zh-CN" altLang="en-US" b="1" dirty="0" smtClean="0">
                  <a:solidFill>
                    <a:schemeClr val="tx1"/>
                  </a:solidFill>
                  <a:latin typeface="+mn-ea"/>
                  <a:cs typeface="+mn-ea"/>
                  <a:sym typeface="+mn-lt"/>
                </a:rPr>
                <a:t>“四不放过”</a:t>
              </a:r>
              <a:endParaRPr b="1" dirty="0">
                <a:solidFill>
                  <a:schemeClr val="tx1"/>
                </a:solidFill>
                <a:latin typeface="+mn-ea"/>
                <a:cs typeface="+mn-ea"/>
                <a:sym typeface="+mn-lt"/>
              </a:endParaRPr>
            </a:p>
          </p:txBody>
        </p:sp>
      </p:grpSp>
      <p:sp>
        <p:nvSpPr>
          <p:cNvPr id="26" name="流程圖: 程序 75"/>
          <p:cNvSpPr/>
          <p:nvPr/>
        </p:nvSpPr>
        <p:spPr>
          <a:xfrm>
            <a:off x="1168301" y="4869160"/>
            <a:ext cx="9885138" cy="1872208"/>
          </a:xfrm>
          <a:prstGeom prst="flowChartProcess">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n-US" altLang="zh-CN" sz="2000" dirty="0" smtClean="0">
                <a:ln w="0"/>
                <a:solidFill>
                  <a:schemeClr val="tx1"/>
                </a:solidFill>
                <a:effectLst>
                  <a:outerShdw blurRad="38100" dist="19050" dir="2700000" algn="tl" rotWithShape="0">
                    <a:schemeClr val="dk1">
                      <a:alpha val="40000"/>
                    </a:schemeClr>
                  </a:outerShdw>
                </a:effectLst>
                <a:latin typeface="+mn-ea"/>
              </a:rPr>
              <a:t>    “</a:t>
            </a:r>
            <a:r>
              <a:rPr lang="zh-CN" altLang="en-US" sz="2000" dirty="0" smtClean="0">
                <a:ln w="0"/>
                <a:solidFill>
                  <a:schemeClr val="tx1"/>
                </a:solidFill>
                <a:effectLst>
                  <a:outerShdw blurRad="38100" dist="19050" dir="2700000" algn="tl" rotWithShape="0">
                    <a:schemeClr val="dk1">
                      <a:alpha val="40000"/>
                    </a:schemeClr>
                  </a:outerShdw>
                </a:effectLst>
                <a:latin typeface="+mn-ea"/>
              </a:rPr>
              <a:t>四不放过</a:t>
            </a:r>
            <a:r>
              <a:rPr lang="en-US" altLang="zh-CN" sz="2000" dirty="0" smtClean="0">
                <a:ln w="0"/>
                <a:solidFill>
                  <a:schemeClr val="tx1"/>
                </a:solidFill>
                <a:effectLst>
                  <a:outerShdw blurRad="38100" dist="19050" dir="2700000" algn="tl" rotWithShape="0">
                    <a:schemeClr val="dk1">
                      <a:alpha val="40000"/>
                    </a:schemeClr>
                  </a:outerShdw>
                </a:effectLst>
                <a:latin typeface="+mn-ea"/>
              </a:rPr>
              <a:t>”</a:t>
            </a:r>
            <a:r>
              <a:rPr lang="zh-CN" altLang="en-US" sz="2000" dirty="0" smtClean="0">
                <a:ln w="0"/>
                <a:solidFill>
                  <a:schemeClr val="tx1"/>
                </a:solidFill>
                <a:effectLst>
                  <a:outerShdw blurRad="38100" dist="19050" dir="2700000" algn="tl" rotWithShape="0">
                    <a:schemeClr val="dk1">
                      <a:alpha val="40000"/>
                    </a:schemeClr>
                  </a:outerShdw>
                </a:effectLst>
                <a:latin typeface="+mn-ea"/>
              </a:rPr>
              <a:t>具体内容</a:t>
            </a:r>
            <a:r>
              <a:rPr lang="en-US" altLang="zh-CN" sz="2000" dirty="0" smtClean="0">
                <a:ln w="0"/>
                <a:solidFill>
                  <a:schemeClr val="tx1"/>
                </a:solidFill>
                <a:effectLst>
                  <a:outerShdw blurRad="38100" dist="19050" dir="2700000" algn="tl" rotWithShape="0">
                    <a:schemeClr val="dk1">
                      <a:alpha val="40000"/>
                    </a:schemeClr>
                  </a:outerShdw>
                </a:effectLst>
                <a:latin typeface="+mn-ea"/>
              </a:rPr>
              <a:t>:</a:t>
            </a:r>
            <a:endParaRPr lang="en-US" altLang="zh-CN" sz="2000" dirty="0" smtClean="0">
              <a:ln w="0"/>
              <a:solidFill>
                <a:schemeClr val="tx1"/>
              </a:solidFill>
              <a:effectLst>
                <a:outerShdw blurRad="38100" dist="19050" dir="2700000" algn="tl" rotWithShape="0">
                  <a:schemeClr val="dk1">
                    <a:alpha val="40000"/>
                  </a:schemeClr>
                </a:outerShdw>
              </a:effectLst>
              <a:latin typeface="+mn-ea"/>
            </a:endParaRPr>
          </a:p>
          <a:p>
            <a:r>
              <a:rPr lang="en-US" altLang="zh-CN" sz="2000" dirty="0" smtClean="0">
                <a:ln w="0"/>
                <a:solidFill>
                  <a:schemeClr val="tx1"/>
                </a:solidFill>
                <a:effectLst>
                  <a:outerShdw blurRad="38100" dist="19050" dir="2700000" algn="tl" rotWithShape="0">
                    <a:schemeClr val="dk1">
                      <a:alpha val="40000"/>
                    </a:schemeClr>
                  </a:outerShdw>
                </a:effectLst>
                <a:latin typeface="+mn-ea"/>
              </a:rPr>
              <a:t> 1</a:t>
            </a:r>
            <a:r>
              <a:rPr lang="zh-CN" altLang="en-US" sz="2000" dirty="0">
                <a:ln w="0"/>
                <a:solidFill>
                  <a:schemeClr val="tx1"/>
                </a:solidFill>
                <a:effectLst>
                  <a:outerShdw blurRad="38100" dist="19050" dir="2700000" algn="tl" rotWithShape="0">
                    <a:schemeClr val="dk1">
                      <a:alpha val="40000"/>
                    </a:schemeClr>
                  </a:outerShdw>
                </a:effectLst>
                <a:latin typeface="+mn-ea"/>
              </a:rPr>
              <a:t>、</a:t>
            </a:r>
            <a:r>
              <a:rPr lang="zh-CN" altLang="en-US" sz="2000" dirty="0" smtClean="0">
                <a:ln w="0"/>
                <a:solidFill>
                  <a:schemeClr val="tx1"/>
                </a:solidFill>
                <a:effectLst>
                  <a:outerShdw blurRad="38100" dist="19050" dir="2700000" algn="tl" rotWithShape="0">
                    <a:schemeClr val="dk1">
                      <a:alpha val="40000"/>
                    </a:schemeClr>
                  </a:outerShdw>
                </a:effectLst>
                <a:latin typeface="+mn-ea"/>
              </a:rPr>
              <a:t>事故原因未查清楚不放过；</a:t>
            </a:r>
            <a:endParaRPr lang="en-US" altLang="zh-CN" sz="2000" dirty="0" smtClean="0">
              <a:ln w="0"/>
              <a:solidFill>
                <a:schemeClr val="tx1"/>
              </a:solidFill>
              <a:effectLst>
                <a:outerShdw blurRad="38100" dist="19050" dir="2700000" algn="tl" rotWithShape="0">
                  <a:schemeClr val="dk1">
                    <a:alpha val="40000"/>
                  </a:schemeClr>
                </a:outerShdw>
              </a:effectLst>
              <a:latin typeface="+mn-ea"/>
            </a:endParaRPr>
          </a:p>
          <a:p>
            <a:r>
              <a:rPr lang="en-US" altLang="zh-CN" sz="2000" dirty="0" smtClean="0">
                <a:ln w="0"/>
                <a:solidFill>
                  <a:schemeClr val="tx1"/>
                </a:solidFill>
                <a:effectLst>
                  <a:outerShdw blurRad="38100" dist="19050" dir="2700000" algn="tl" rotWithShape="0">
                    <a:schemeClr val="dk1">
                      <a:alpha val="40000"/>
                    </a:schemeClr>
                  </a:outerShdw>
                </a:effectLst>
                <a:latin typeface="+mn-ea"/>
              </a:rPr>
              <a:t> 2</a:t>
            </a:r>
            <a:r>
              <a:rPr lang="zh-CN" altLang="en-US" sz="2000" dirty="0" smtClean="0">
                <a:ln w="0"/>
                <a:solidFill>
                  <a:schemeClr val="tx1"/>
                </a:solidFill>
                <a:effectLst>
                  <a:outerShdw blurRad="38100" dist="19050" dir="2700000" algn="tl" rotWithShape="0">
                    <a:schemeClr val="dk1">
                      <a:alpha val="40000"/>
                    </a:schemeClr>
                  </a:outerShdw>
                </a:effectLst>
                <a:latin typeface="+mn-ea"/>
              </a:rPr>
              <a:t>、责任人未受到处理不放过；</a:t>
            </a:r>
            <a:endParaRPr lang="en-US" altLang="zh-CN" sz="2000" dirty="0" smtClean="0">
              <a:ln w="0"/>
              <a:solidFill>
                <a:schemeClr val="tx1"/>
              </a:solidFill>
              <a:effectLst>
                <a:outerShdw blurRad="38100" dist="19050" dir="2700000" algn="tl" rotWithShape="0">
                  <a:schemeClr val="dk1">
                    <a:alpha val="40000"/>
                  </a:schemeClr>
                </a:outerShdw>
              </a:effectLst>
              <a:latin typeface="+mn-ea"/>
            </a:endParaRPr>
          </a:p>
          <a:p>
            <a:r>
              <a:rPr lang="zh-CN" altLang="en-US" sz="2000" dirty="0">
                <a:ln w="0"/>
                <a:solidFill>
                  <a:schemeClr val="tx1"/>
                </a:solidFill>
                <a:effectLst>
                  <a:outerShdw blurRad="38100" dist="19050" dir="2700000" algn="tl" rotWithShape="0">
                    <a:schemeClr val="dk1">
                      <a:alpha val="40000"/>
                    </a:schemeClr>
                  </a:outerShdw>
                </a:effectLst>
                <a:latin typeface="+mn-ea"/>
              </a:rPr>
              <a:t> </a:t>
            </a:r>
            <a:r>
              <a:rPr lang="en-US" altLang="zh-CN" sz="2000" dirty="0" smtClean="0">
                <a:ln w="0"/>
                <a:solidFill>
                  <a:schemeClr val="tx1"/>
                </a:solidFill>
                <a:effectLst>
                  <a:outerShdw blurRad="38100" dist="19050" dir="2700000" algn="tl" rotWithShape="0">
                    <a:schemeClr val="dk1">
                      <a:alpha val="40000"/>
                    </a:schemeClr>
                  </a:outerShdw>
                </a:effectLst>
                <a:latin typeface="+mn-ea"/>
              </a:rPr>
              <a:t>3</a:t>
            </a:r>
            <a:r>
              <a:rPr lang="zh-CN" altLang="en-US" sz="2000" dirty="0" smtClean="0">
                <a:ln w="0"/>
                <a:solidFill>
                  <a:schemeClr val="tx1"/>
                </a:solidFill>
                <a:effectLst>
                  <a:outerShdw blurRad="38100" dist="19050" dir="2700000" algn="tl" rotWithShape="0">
                    <a:schemeClr val="dk1">
                      <a:alpha val="40000"/>
                    </a:schemeClr>
                  </a:outerShdw>
                </a:effectLst>
                <a:latin typeface="+mn-ea"/>
              </a:rPr>
              <a:t>、事故责任人和周围群众未受到教育不放过；</a:t>
            </a:r>
            <a:endParaRPr lang="en-US" altLang="zh-CN" sz="2000" dirty="0" smtClean="0">
              <a:ln w="0"/>
              <a:solidFill>
                <a:schemeClr val="tx1"/>
              </a:solidFill>
              <a:effectLst>
                <a:outerShdw blurRad="38100" dist="19050" dir="2700000" algn="tl" rotWithShape="0">
                  <a:schemeClr val="dk1">
                    <a:alpha val="40000"/>
                  </a:schemeClr>
                </a:outerShdw>
              </a:effectLst>
              <a:latin typeface="+mn-ea"/>
            </a:endParaRPr>
          </a:p>
          <a:p>
            <a:r>
              <a:rPr lang="en-US" altLang="zh-CN" sz="2000" dirty="0" smtClean="0">
                <a:ln w="0"/>
                <a:solidFill>
                  <a:schemeClr val="tx1"/>
                </a:solidFill>
                <a:effectLst>
                  <a:outerShdw blurRad="38100" dist="19050" dir="2700000" algn="tl" rotWithShape="0">
                    <a:schemeClr val="dk1">
                      <a:alpha val="40000"/>
                    </a:schemeClr>
                  </a:outerShdw>
                </a:effectLst>
                <a:latin typeface="+mn-ea"/>
              </a:rPr>
              <a:t> 4</a:t>
            </a:r>
            <a:r>
              <a:rPr lang="zh-CN" altLang="en-US" sz="2000" dirty="0" smtClean="0">
                <a:ln w="0"/>
                <a:solidFill>
                  <a:schemeClr val="tx1"/>
                </a:solidFill>
                <a:effectLst>
                  <a:outerShdw blurRad="38100" dist="19050" dir="2700000" algn="tl" rotWithShape="0">
                    <a:schemeClr val="dk1">
                      <a:alpha val="40000"/>
                    </a:schemeClr>
                  </a:outerShdw>
                </a:effectLst>
                <a:latin typeface="+mn-ea"/>
              </a:rPr>
              <a:t>、事故制定的切实可行的整改措施未落实不放过；</a:t>
            </a:r>
            <a:endParaRPr lang="en-US" altLang="zh-CN" sz="2000" dirty="0" smtClean="0">
              <a:ln w="0"/>
              <a:solidFill>
                <a:schemeClr val="tx1"/>
              </a:solidFill>
              <a:effectLst>
                <a:outerShdw blurRad="38100" dist="19050" dir="2700000" algn="tl" rotWithShape="0">
                  <a:schemeClr val="dk1">
                    <a:alpha val="40000"/>
                  </a:schemeClr>
                </a:outerShdw>
              </a:effectLst>
              <a:latin typeface="+mn-ea"/>
            </a:endParaRPr>
          </a:p>
          <a:p>
            <a:endParaRPr lang="zh-TW" altLang="en-US" sz="2000" dirty="0" smtClean="0">
              <a:ln w="0"/>
              <a:solidFill>
                <a:schemeClr val="tx1"/>
              </a:solidFill>
              <a:effectLst>
                <a:outerShdw blurRad="38100" dist="19050" dir="2700000" algn="tl" rotWithShape="0">
                  <a:schemeClr val="dk1">
                    <a:alpha val="40000"/>
                  </a:schemeClr>
                </a:outerShdw>
              </a:effectLst>
              <a:latin typeface="+mn-ea"/>
            </a:endParaRPr>
          </a:p>
        </p:txBody>
      </p:sp>
      <p:sp>
        <p:nvSpPr>
          <p:cNvPr id="27" name="文本框 26"/>
          <p:cNvSpPr txBox="1"/>
          <p:nvPr/>
        </p:nvSpPr>
        <p:spPr>
          <a:xfrm>
            <a:off x="460068" y="76881"/>
            <a:ext cx="6896695" cy="738664"/>
          </a:xfrm>
          <a:prstGeom prst="rect">
            <a:avLst/>
          </a:prstGeom>
          <a:noFill/>
        </p:spPr>
        <p:txBody>
          <a:bodyPr wrap="square" rtlCol="0">
            <a:spAutoFit/>
          </a:bodyPr>
          <a:lstStyle/>
          <a:p>
            <a:pPr>
              <a:lnSpc>
                <a:spcPct val="150000"/>
              </a:lnSpc>
            </a:pPr>
            <a:r>
              <a:rPr lang="zh-CN" altLang="en-US" sz="2800" b="1" dirty="0" smtClean="0">
                <a:solidFill>
                  <a:srgbClr val="4E5A62"/>
                </a:solidFill>
                <a:latin typeface="+mn-ea"/>
              </a:rPr>
              <a:t>工伤事件应急</a:t>
            </a:r>
            <a:r>
              <a:rPr lang="zh-CN" altLang="en-US" sz="2800" b="1" dirty="0">
                <a:solidFill>
                  <a:srgbClr val="4E5A62"/>
                </a:solidFill>
                <a:latin typeface="+mn-ea"/>
              </a:rPr>
              <a:t>处理</a:t>
            </a:r>
            <a:endParaRPr lang="en-US" altLang="zh-CN" sz="2800" b="1" dirty="0">
              <a:solidFill>
                <a:srgbClr val="4E5A62"/>
              </a:solidFill>
              <a:latin typeface="+mn-ea"/>
            </a:endParaRPr>
          </a:p>
        </p:txBody>
      </p:sp>
    </p:spTree>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95042" y="2359458"/>
            <a:ext cx="2343911" cy="830997"/>
          </a:xfrm>
          <a:prstGeom prst="rect">
            <a:avLst/>
          </a:prstGeom>
          <a:noFill/>
        </p:spPr>
        <p:txBody>
          <a:bodyPr wrap="none" rtlCol="0">
            <a:spAutoFit/>
          </a:bodyPr>
          <a:lstStyle/>
          <a:p>
            <a:r>
              <a:rPr lang="en-US" altLang="zh-CN" sz="4800" b="1" dirty="0" smtClean="0">
                <a:solidFill>
                  <a:srgbClr val="0069BF"/>
                </a:solidFill>
              </a:rPr>
              <a:t>Thanks</a:t>
            </a:r>
            <a:endParaRPr lang="zh-CN" altLang="en-US" sz="4800" b="1" dirty="0">
              <a:solidFill>
                <a:srgbClr val="0069BF"/>
              </a:solidFill>
            </a:endParaRPr>
          </a:p>
        </p:txBody>
      </p:sp>
      <p:sp>
        <p:nvSpPr>
          <p:cNvPr id="5" name="灯片编号占位符 4"/>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hinkcellActiveDocDoNotDelete"/>
</p:tagLst>
</file>

<file path=ppt/tags/tag3.xml><?xml version="1.0" encoding="utf-8"?>
<p:tagLst xmlns:p="http://schemas.openxmlformats.org/presentationml/2006/main">
  <p:tag name="ORIGLEFT" val="303.875"/>
  <p:tag name="ORIGTOP" val="139.125"/>
  <p:tag name="ORIGHEIGHT" val="22.25"/>
  <p:tag name="ORIGWIDTH" val="22.5"/>
</p:tagLst>
</file>

<file path=ppt/tags/tag4.xml><?xml version="1.0" encoding="utf-8"?>
<p:tagLst xmlns:p="http://schemas.openxmlformats.org/presentationml/2006/main">
  <p:tag name="ORIGLEFT" val="331.875"/>
  <p:tag name="ORIGTOP" val="139.125"/>
  <p:tag name="ORIGHEIGHT" val="22.25"/>
  <p:tag name="ORIGWIDTH" val="22.5"/>
</p:tagLst>
</file>

<file path=ppt/tags/tag5.xml><?xml version="1.0" encoding="utf-8"?>
<p:tagLst xmlns:p="http://schemas.openxmlformats.org/presentationml/2006/main">
  <p:tag name="ORIGLEFT" val="360"/>
  <p:tag name="ORIGTOP" val="139.125"/>
  <p:tag name="ORIGHEIGHT" val="22.25"/>
  <p:tag name="ORIGWIDTH" val="22.5"/>
</p:tagLst>
</file>

<file path=ppt/tags/tag6.xml><?xml version="1.0" encoding="utf-8"?>
<p:tagLst xmlns:p="http://schemas.openxmlformats.org/presentationml/2006/main">
  <p:tag name="ORIGLEFT" val="388.125"/>
  <p:tag name="ORIGTOP" val="139.125"/>
  <p:tag name="ORIGHEIGHT" val="22.25"/>
  <p:tag name="ORIGWIDTH" val="22.5"/>
</p:tagLst>
</file>

<file path=ppt/tags/tag7.xml><?xml version="1.0" encoding="utf-8"?>
<p:tagLst xmlns:p="http://schemas.openxmlformats.org/presentationml/2006/main">
  <p:tag name="ORIGLEFT" val="388.125"/>
  <p:tag name="ORIGTOP" val="139.125"/>
  <p:tag name="ORIGHEIGHT" val="22.25"/>
  <p:tag name="ORIGWIDTH" val="22.5"/>
</p:tagLst>
</file>

<file path=ppt/tags/tag8.xml><?xml version="1.0" encoding="utf-8"?>
<p:tagLst xmlns:p="http://schemas.openxmlformats.org/presentationml/2006/main">
  <p:tag name="ORIGLEFT" val="388.125"/>
  <p:tag name="ORIGTOP" val="139.125"/>
  <p:tag name="ORIGHEIGHT" val="22.25"/>
  <p:tag name="ORIGWIDTH" val="22.5"/>
</p:tagLst>
</file>

<file path=ppt/tags/tag9.xml><?xml version="1.0" encoding="utf-8"?>
<p:tagLst xmlns:p="http://schemas.openxmlformats.org/presentationml/2006/main">
  <p:tag name="KSO_WM_UNIT_HIGHLIGHT" val="0"/>
  <p:tag name="KSO_WM_UNIT_COMPATIBLE" val="0"/>
  <p:tag name="KSO_WM_DIAGRAM_GROUP_CODE" val="n1-1"/>
  <p:tag name="KSO_WM_UNIT_TYPE" val="n_h_i"/>
  <p:tag name="KSO_WM_UNIT_INDEX" val="1_1_2"/>
  <p:tag name="KSO_WM_UNIT_ID" val="diagram20191687_1*n_h_i*1_1_2"/>
  <p:tag name="KSO_WM_TEMPLATE_CATEGORY" val="diagram"/>
  <p:tag name="KSO_WM_TEMPLATE_INDEX" val="20191687"/>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10.xml><?xml version="1.0" encoding="utf-8"?>
<p:tagLst xmlns:p="http://schemas.openxmlformats.org/presentationml/2006/main">
  <p:tag name="KSO_WM_UNIT_HIGHLIGHT" val="0"/>
  <p:tag name="KSO_WM_UNIT_COMPATIBLE" val="0"/>
  <p:tag name="KSO_WM_DIAGRAM_GROUP_CODE" val="n1-1"/>
  <p:tag name="KSO_WM_UNIT_TYPE" val="n_h_h_i"/>
  <p:tag name="KSO_WM_UNIT_INDEX" val="1_2_1_3"/>
  <p:tag name="KSO_WM_UNIT_ID" val="diagram20191687_1*n_h_h_i*1_2_1_3"/>
  <p:tag name="KSO_WM_TEMPLATE_CATEGORY" val="diagram"/>
  <p:tag name="KSO_WM_TEMPLATE_INDEX" val="20191687"/>
  <p:tag name="KSO_WM_UNIT_LAYERLEVEL" val="1_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1.xml><?xml version="1.0" encoding="utf-8"?>
<p:tagLst xmlns:p="http://schemas.openxmlformats.org/presentationml/2006/main">
  <p:tag name="KSO_WM_UNIT_HIGHLIGHT" val="0"/>
  <p:tag name="KSO_WM_UNIT_COMPATIBLE" val="0"/>
  <p:tag name="KSO_WM_DIAGRAM_GROUP_CODE" val="n1-1"/>
  <p:tag name="KSO_WM_UNIT_TYPE" val="n_h_h_i"/>
  <p:tag name="KSO_WM_UNIT_INDEX" val="1_2_2_3"/>
  <p:tag name="KSO_WM_UNIT_ID" val="diagram20191687_1*n_h_h_i*1_2_2_3"/>
  <p:tag name="KSO_WM_TEMPLATE_CATEGORY" val="diagram"/>
  <p:tag name="KSO_WM_TEMPLATE_INDEX" val="20191687"/>
  <p:tag name="KSO_WM_UNIT_LAYERLEVEL" val="1_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2.xml><?xml version="1.0" encoding="utf-8"?>
<p:tagLst xmlns:p="http://schemas.openxmlformats.org/presentationml/2006/main">
  <p:tag name="KSO_WM_UNIT_HIGHLIGHT" val="0"/>
  <p:tag name="KSO_WM_UNIT_COMPATIBLE" val="0"/>
  <p:tag name="KSO_WM_DIAGRAM_GROUP_CODE" val="n1-1"/>
  <p:tag name="KSO_WM_UNIT_TYPE" val="n_h_h_i"/>
  <p:tag name="KSO_WM_UNIT_INDEX" val="1_2_1_2"/>
  <p:tag name="KSO_WM_UNIT_ID" val="diagram20191687_1*n_h_h_i*1_2_1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13.xml><?xml version="1.0" encoding="utf-8"?>
<p:tagLst xmlns:p="http://schemas.openxmlformats.org/presentationml/2006/main">
  <p:tag name="KSO_WM_UNIT_HIGHLIGHT" val="0"/>
  <p:tag name="KSO_WM_UNIT_COMPATIBLE" val="0"/>
  <p:tag name="KSO_WM_DIAGRAM_GROUP_CODE" val="n1-1"/>
  <p:tag name="KSO_WM_UNIT_TYPE" val="n_h_h_i"/>
  <p:tag name="KSO_WM_UNIT_INDEX" val="1_2_2_2"/>
  <p:tag name="KSO_WM_UNIT_ID" val="diagram20191687_1*n_h_h_i*1_2_2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14.xml><?xml version="1.0" encoding="utf-8"?>
<p:tagLst xmlns:p="http://schemas.openxmlformats.org/presentationml/2006/main">
  <p:tag name="KSO_WM_UNIT_ISCONTENTSTITLE" val="0"/>
  <p:tag name="KSO_WM_UNIT_PRESET_TEXT" val="添加小标题"/>
  <p:tag name="KSO_WM_UNIT_VALUE" val="11"/>
  <p:tag name="KSO_WM_UNIT_HIGHLIGHT" val="0"/>
  <p:tag name="KSO_WM_UNIT_COMPATIBLE" val="0"/>
  <p:tag name="KSO_WM_DIAGRAM_GROUP_CODE" val="n1-1"/>
  <p:tag name="KSO_WM_UNIT_TYPE" val="n_h_h_a"/>
  <p:tag name="KSO_WM_UNIT_INDEX" val="1_2_1_1"/>
  <p:tag name="KSO_WM_UNIT_ID" val="diagram20191687_1*n_h_h_a*1_2_1_1"/>
  <p:tag name="KSO_WM_TEMPLATE_CATEGORY" val="diagram"/>
  <p:tag name="KSO_WM_TEMPLATE_INDEX" val="20191687"/>
  <p:tag name="KSO_WM_UNIT_LAYERLEVEL" val="1_1_1_1"/>
  <p:tag name="KSO_WM_TAG_VERSION" val="1.0"/>
  <p:tag name="KSO_WM_BEAUTIFY_FLAG" val="#wm#"/>
  <p:tag name="KSO_WM_UNIT_TEXT_FILL_FORE_SCHEMECOLOR_INDEX" val="14"/>
  <p:tag name="KSO_WM_UNIT_TEXT_FILL_TYPE" val="1"/>
</p:tagLst>
</file>

<file path=ppt/tags/tag15.xml><?xml version="1.0" encoding="utf-8"?>
<p:tagLst xmlns:p="http://schemas.openxmlformats.org/presentationml/2006/main">
  <p:tag name="KSO_WM_UNIT_ISCONTENTSTITLE" val="0"/>
  <p:tag name="KSO_WM_UNIT_PRESET_TEXT" val="添加小标题"/>
  <p:tag name="KSO_WM_UNIT_VALUE" val="11"/>
  <p:tag name="KSO_WM_UNIT_HIGHLIGHT" val="0"/>
  <p:tag name="KSO_WM_UNIT_COMPATIBLE" val="0"/>
  <p:tag name="KSO_WM_DIAGRAM_GROUP_CODE" val="n1-1"/>
  <p:tag name="KSO_WM_UNIT_TYPE" val="n_h_h_a"/>
  <p:tag name="KSO_WM_UNIT_INDEX" val="1_2_2_1"/>
  <p:tag name="KSO_WM_UNIT_ID" val="diagram20191687_1*n_h_h_a*1_2_2_1"/>
  <p:tag name="KSO_WM_TEMPLATE_CATEGORY" val="diagram"/>
  <p:tag name="KSO_WM_TEMPLATE_INDEX" val="20191687"/>
  <p:tag name="KSO_WM_UNIT_LAYERLEVEL" val="1_1_1_1"/>
  <p:tag name="KSO_WM_TAG_VERSION" val="1.0"/>
  <p:tag name="KSO_WM_BEAUTIFY_FLAG" val="#wm#"/>
  <p:tag name="KSO_WM_UNIT_TEXT_FILL_FORE_SCHEMECOLOR_INDEX" val="14"/>
  <p:tag name="KSO_WM_UNIT_TEXT_FILL_TYPE" val="1"/>
</p:tagLst>
</file>

<file path=ppt/tags/tag16.xml><?xml version="1.0" encoding="utf-8"?>
<p:tagLst xmlns:p="http://schemas.openxmlformats.org/presentationml/2006/main">
  <p:tag name="KSO_WM_UNIT_VALUE" val="4"/>
  <p:tag name="KSO_WM_UNIT_HIGHLIGHT" val="0"/>
  <p:tag name="KSO_WM_UNIT_COMPATIBLE" val="0"/>
  <p:tag name="KSO_WM_DIAGRAM_GROUP_CODE" val="n1-1"/>
  <p:tag name="KSO_WM_UNIT_TYPE" val="n_h_f"/>
  <p:tag name="KSO_WM_UNIT_INDEX" val="1_1_1"/>
  <p:tag name="KSO_WM_UNIT_ID" val="diagram20191687_1*n_h_f*1_1_1"/>
  <p:tag name="KSO_WM_TEMPLATE_CATEGORY" val="diagram"/>
  <p:tag name="KSO_WM_TEMPLATE_INDEX" val="20191687"/>
  <p:tag name="KSO_WM_UNIT_LAYERLEVEL" val="1_1_1"/>
  <p:tag name="KSO_WM_TAG_VERSION" val="1.0"/>
  <p:tag name="KSO_WM_BEAUTIFY_FLAG" val="#wm#"/>
  <p:tag name="KSO_WM_UNIT_PRESET_TEXT" val="添加主要"/>
  <p:tag name="KSO_WM_UNIT_TEXT_FILL_FORE_SCHEMECOLOR_INDEX" val="14"/>
  <p:tag name="KSO_WM_UNIT_TEXT_FILL_TYPE" val="1"/>
</p:tagLst>
</file>

<file path=ppt/tags/tag17.xml><?xml version="1.0" encoding="utf-8"?>
<p:tagLst xmlns:p="http://schemas.openxmlformats.org/presentationml/2006/main">
  <p:tag name="KSO_WM_UNIT_HIGHLIGHT" val="0"/>
  <p:tag name="KSO_WM_UNIT_COMPATIBLE" val="0"/>
  <p:tag name="KSO_WM_DIAGRAM_GROUP_CODE" val="n1-1"/>
  <p:tag name="KSO_WM_UNIT_TYPE" val="n_h_h_i"/>
  <p:tag name="KSO_WM_UNIT_INDEX" val="1_2_1_2"/>
  <p:tag name="KSO_WM_UNIT_ID" val="diagram20191687_1*n_h_h_i*1_2_1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18.xml><?xml version="1.0" encoding="utf-8"?>
<p:tagLst xmlns:p="http://schemas.openxmlformats.org/presentationml/2006/main">
  <p:tag name="KSO_WM_UNIT_HIGHLIGHT" val="0"/>
  <p:tag name="KSO_WM_UNIT_COMPATIBLE" val="0"/>
  <p:tag name="KSO_WM_DIAGRAM_GROUP_CODE" val="n1-1"/>
  <p:tag name="KSO_WM_UNIT_TYPE" val="n_h_h_i"/>
  <p:tag name="KSO_WM_UNIT_INDEX" val="1_2_2_2"/>
  <p:tag name="KSO_WM_UNIT_ID" val="diagram20191687_1*n_h_h_i*1_2_2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19.xml><?xml version="1.0" encoding="utf-8"?>
<p:tagLst xmlns:p="http://schemas.openxmlformats.org/presentationml/2006/main">
  <p:tag name="ISLIDE.DIAGRAM" val="271913"/>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fontScheme name="自定义 3">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7369</Words>
  <Application>WPS 表格</Application>
  <PresentationFormat>宽屏</PresentationFormat>
  <Paragraphs>586</Paragraphs>
  <Slides>31</Slides>
  <Notes>5</Notes>
  <HiddenSlides>0</HiddenSlides>
  <MMClips>0</MMClips>
  <ScaleCrop>false</ScaleCrop>
  <HeadingPairs>
    <vt:vector size="8" baseType="variant">
      <vt:variant>
        <vt:lpstr>已用的字体</vt:lpstr>
      </vt:variant>
      <vt:variant>
        <vt:i4>27</vt:i4>
      </vt:variant>
      <vt:variant>
        <vt:lpstr>主题</vt:lpstr>
      </vt:variant>
      <vt:variant>
        <vt:i4>1</vt:i4>
      </vt:variant>
      <vt:variant>
        <vt:lpstr>嵌入 OLE 服务器</vt:lpstr>
      </vt:variant>
      <vt:variant>
        <vt:i4>5</vt:i4>
      </vt:variant>
      <vt:variant>
        <vt:lpstr>幻灯片标题</vt:lpstr>
      </vt:variant>
      <vt:variant>
        <vt:i4>31</vt:i4>
      </vt:variant>
    </vt:vector>
  </HeadingPairs>
  <TitlesOfParts>
    <vt:vector size="64" baseType="lpstr">
      <vt:lpstr>Arial</vt:lpstr>
      <vt:lpstr>宋体</vt:lpstr>
      <vt:lpstr>Wingdings</vt:lpstr>
      <vt:lpstr>微软雅黑</vt:lpstr>
      <vt:lpstr>Lato Light</vt:lpstr>
      <vt:lpstr>Calibri</vt:lpstr>
      <vt:lpstr>宋体</vt:lpstr>
      <vt:lpstr>Calibri</vt:lpstr>
      <vt:lpstr>汉仪旗黑</vt:lpstr>
      <vt:lpstr>Franklin Gothic Book</vt:lpstr>
      <vt:lpstr>苹方-简</vt:lpstr>
      <vt:lpstr>Helvetica Neue</vt:lpstr>
      <vt:lpstr>汉仪书宋二KW</vt:lpstr>
      <vt:lpstr>Times New Roman</vt:lpstr>
      <vt:lpstr>Impact</vt:lpstr>
      <vt:lpstr>华文新魏</vt:lpstr>
      <vt:lpstr>宋体-简</vt:lpstr>
      <vt:lpstr>Arial Unicode MS</vt:lpstr>
      <vt:lpstr>微软雅黑</vt:lpstr>
      <vt:lpstr>Arial</vt:lpstr>
      <vt:lpstr>宋体</vt:lpstr>
      <vt:lpstr>等线</vt:lpstr>
      <vt:lpstr>汉仪中等线KW</vt:lpstr>
      <vt:lpstr>PMingLiU</vt:lpstr>
      <vt:lpstr>宋体-繁</vt:lpstr>
      <vt:lpstr>Arial Black</vt:lpstr>
      <vt:lpstr>Thonburi</vt:lpstr>
      <vt:lpstr>Office 主题​​</vt:lpstr>
      <vt:lpstr>Word.Document.12</vt:lpstr>
      <vt:lpstr>Word.Document.8</vt:lpstr>
      <vt:lpstr>Excel.Sheet.12</vt:lpstr>
      <vt:lpstr>TCLayout.ActiveDocument.1</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 Winnie</dc:creator>
  <cp:lastModifiedBy>Ken</cp:lastModifiedBy>
  <cp:revision>142</cp:revision>
  <dcterms:created xsi:type="dcterms:W3CDTF">2023-09-15T06:29:44Z</dcterms:created>
  <dcterms:modified xsi:type="dcterms:W3CDTF">2023-09-15T06:29:44Z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876C8D909AE22221A8F90365D630A183_42</vt:lpwstr>
  </property>
  <property fmtid="{D5CDD505-2E9C-101B-9397-08002B2CF9AE}" pid="3" name="KSOProductBuildVer">
    <vt:lpwstr>2052-5.5.1.7991</vt:lpwstr>
  </property>
</Properties>
</file>