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605" r:id="rId1"/>
    <p:sldMasterId id="2147493642" r:id="rId2"/>
  </p:sldMasterIdLst>
  <p:notesMasterIdLst>
    <p:notesMasterId r:id="rId3"/>
  </p:notesMasterIdLst>
  <p:sldIdLst>
    <p:sldId id="4913" r:id="rId4"/>
    <p:sldId id="4916" r:id="rId5"/>
    <p:sldId id="4919" r:id="rId6"/>
    <p:sldId id="4922" r:id="rId7"/>
    <p:sldId id="4928" r:id="rId9"/>
    <p:sldId id="4931" r:id="rId10"/>
    <p:sldId id="4934" r:id="rId11"/>
    <p:sldId id="4937" r:id="rId12"/>
    <p:sldId id="4940" r:id="rId13"/>
    <p:sldId id="4946" r:id="rId15"/>
    <p:sldId id="4949" r:id="rId16"/>
    <p:sldId id="4952" r:id="rId17"/>
    <p:sldId id="4955" r:id="rId18"/>
    <p:sldId id="4958" r:id="rId19"/>
    <p:sldId id="4964" r:id="rId21"/>
    <p:sldId id="4967" r:id="rId22"/>
    <p:sldId id="4970" r:id="rId23"/>
    <p:sldId id="4973" r:id="rId24"/>
    <p:sldId id="4976" r:id="rId25"/>
    <p:sldId id="4982" r:id="rId27"/>
    <p:sldId id="4985" r:id="rId28"/>
    <p:sldId id="4988" r:id="rId29"/>
    <p:sldId id="4991" r:id="rId30"/>
    <p:sldId id="4994" r:id="rId31"/>
    <p:sldId id="5000" r:id="rId33"/>
    <p:sldId id="5003" r:id="rId34"/>
    <p:sldId id="5006" r:id="rId35"/>
    <p:sldId id="5009" r:id="rId36"/>
    <p:sldId id="5012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606" r:id="rId1"/>
    <p:sldLayoutId id="2147493607" r:id="rId2"/>
    <p:sldLayoutId id="2147493608" r:id="rId3"/>
    <p:sldLayoutId id="2147493609" r:id="rId4"/>
    <p:sldLayoutId id="2147493610" r:id="rId5"/>
    <p:sldLayoutId id="2147493611" r:id="rId6"/>
    <p:sldLayoutId id="2147493612" r:id="rId7"/>
    <p:sldLayoutId id="2147493613" r:id="rId8"/>
    <p:sldLayoutId id="2147493614" r:id="rId9"/>
    <p:sldLayoutId id="2147493615" r:id="rId10"/>
    <p:sldLayoutId id="214749361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643" r:id="rId1"/>
    <p:sldLayoutId id="2147493644" r:id="rId2"/>
    <p:sldLayoutId id="2147493645" r:id="rId3"/>
    <p:sldLayoutId id="2147493646" r:id="rId4"/>
    <p:sldLayoutId id="2147493647" r:id="rId5"/>
    <p:sldLayoutId id="2147493648" r:id="rId6"/>
    <p:sldLayoutId id="2147493649" r:id="rId7"/>
    <p:sldLayoutId id="2147493650" r:id="rId8"/>
    <p:sldLayoutId id="2147493651" r:id="rId9"/>
    <p:sldLayoutId id="2147493652" r:id="rId10"/>
    <p:sldLayoutId id="214749365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tags" Target="../tags/tag151.xml"/><Relationship Id="rId14" Type="http://schemas.openxmlformats.org/officeDocument/2006/relationships/tags" Target="../tags/tag152.xml"/><Relationship Id="rId15" Type="http://schemas.openxmlformats.org/officeDocument/2006/relationships/tags" Target="../tags/tag153.xml"/><Relationship Id="rId16" Type="http://schemas.openxmlformats.org/officeDocument/2006/relationships/tags" Target="../tags/tag154.xml"/><Relationship Id="rId17" Type="http://schemas.openxmlformats.org/officeDocument/2006/relationships/tags" Target="../tags/tag155.xml"/><Relationship Id="rId18" Type="http://schemas.openxmlformats.org/officeDocument/2006/relationships/tags" Target="../tags/tag156.xml"/><Relationship Id="rId19" Type="http://schemas.openxmlformats.org/officeDocument/2006/relationships/tags" Target="../tags/tag157.xml"/><Relationship Id="rId20" Type="http://schemas.openxmlformats.org/officeDocument/2006/relationships/tags" Target="../tags/tag158.xml"/><Relationship Id="rId21" Type="http://schemas.openxmlformats.org/officeDocument/2006/relationships/tags" Target="../tags/tag159.xml"/><Relationship Id="rId22" Type="http://schemas.openxmlformats.org/officeDocument/2006/relationships/tags" Target="../tags/tag160.xml"/><Relationship Id="rId23" Type="http://schemas.openxmlformats.org/officeDocument/2006/relationships/tags" Target="../tags/tag161.xml"/><Relationship Id="rId24" Type="http://schemas.openxmlformats.org/officeDocument/2006/relationships/tags" Target="../tags/tag162.xml"/><Relationship Id="rId25" Type="http://schemas.openxmlformats.org/officeDocument/2006/relationships/tags" Target="../tags/tag163.xml"/><Relationship Id="rId26" Type="http://schemas.openxmlformats.org/officeDocument/2006/relationships/tags" Target="../tags/tag164.xml"/><Relationship Id="rId27" Type="http://schemas.openxmlformats.org/officeDocument/2006/relationships/tags" Target="../tags/tag165.xml"/><Relationship Id="rId28" Type="http://schemas.openxmlformats.org/officeDocument/2006/relationships/tags" Target="../tags/tag166.xml"/><Relationship Id="rId29" Type="http://schemas.openxmlformats.org/officeDocument/2006/relationships/tags" Target="../tags/tag167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tags" Target="../tags/tag180.xml"/><Relationship Id="rId14" Type="http://schemas.openxmlformats.org/officeDocument/2006/relationships/tags" Target="../tags/tag181.xml"/><Relationship Id="rId15" Type="http://schemas.openxmlformats.org/officeDocument/2006/relationships/tags" Target="../tags/tag182.xml"/><Relationship Id="rId16" Type="http://schemas.openxmlformats.org/officeDocument/2006/relationships/tags" Target="../tags/tag183.xml"/><Relationship Id="rId17" Type="http://schemas.openxmlformats.org/officeDocument/2006/relationships/tags" Target="../tags/tag184.xml"/><Relationship Id="rId18" Type="http://schemas.openxmlformats.org/officeDocument/2006/relationships/tags" Target="../tags/tag185.xml"/><Relationship Id="rId19" Type="http://schemas.openxmlformats.org/officeDocument/2006/relationships/tags" Target="../tags/tag186.xml"/><Relationship Id="rId20" Type="http://schemas.openxmlformats.org/officeDocument/2006/relationships/tags" Target="../tags/tag187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tags" Target="../tags/tag231.xml"/><Relationship Id="rId18" Type="http://schemas.openxmlformats.org/officeDocument/2006/relationships/tags" Target="../tags/tag232.xml"/><Relationship Id="rId19" Type="http://schemas.openxmlformats.org/officeDocument/2006/relationships/tags" Target="../tags/tag233.xml"/><Relationship Id="rId20" Type="http://schemas.openxmlformats.org/officeDocument/2006/relationships/tags" Target="../tags/tag234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tags" Target="../tags/tag259.xml"/><Relationship Id="rId14" Type="http://schemas.openxmlformats.org/officeDocument/2006/relationships/tags" Target="../tags/tag260.xml"/><Relationship Id="rId15" Type="http://schemas.openxmlformats.org/officeDocument/2006/relationships/tags" Target="../tags/tag261.xml"/><Relationship Id="rId16" Type="http://schemas.openxmlformats.org/officeDocument/2006/relationships/tags" Target="../tags/tag262.xml"/><Relationship Id="rId17" Type="http://schemas.openxmlformats.org/officeDocument/2006/relationships/tags" Target="../tags/tag263.xml"/><Relationship Id="rId18" Type="http://schemas.openxmlformats.org/officeDocument/2006/relationships/tags" Target="../tags/tag264.xml"/><Relationship Id="rId19" Type="http://schemas.openxmlformats.org/officeDocument/2006/relationships/tags" Target="../tags/tag265.xml"/><Relationship Id="rId20" Type="http://schemas.openxmlformats.org/officeDocument/2006/relationships/tags" Target="../tags/tag266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tags" Target="../tags/tag370.xml"/><Relationship Id="rId6" Type="http://schemas.openxmlformats.org/officeDocument/2006/relationships/tags" Target="../tags/tag371.xml"/><Relationship Id="rId7" Type="http://schemas.openxmlformats.org/officeDocument/2006/relationships/tags" Target="../tags/tag372.xml"/><Relationship Id="rId8" Type="http://schemas.openxmlformats.org/officeDocument/2006/relationships/tags" Target="../tags/tag373.xml"/><Relationship Id="rId9" Type="http://schemas.openxmlformats.org/officeDocument/2006/relationships/tags" Target="../tags/tag374.xml"/><Relationship Id="rId10" Type="http://schemas.openxmlformats.org/officeDocument/2006/relationships/tags" Target="../tags/tag375.xml"/><Relationship Id="rId11" Type="http://schemas.openxmlformats.org/officeDocument/2006/relationships/tags" Target="../tags/tag376.xml"/><Relationship Id="rId12" Type="http://schemas.openxmlformats.org/officeDocument/2006/relationships/tags" Target="../tags/tag37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tags" Target="../tags/tag388.xml"/><Relationship Id="rId8" Type="http://schemas.openxmlformats.org/officeDocument/2006/relationships/tags" Target="../tags/tag389.xml"/><Relationship Id="rId9" Type="http://schemas.openxmlformats.org/officeDocument/2006/relationships/tags" Target="../tags/tag390.xml"/><Relationship Id="rId10" Type="http://schemas.openxmlformats.org/officeDocument/2006/relationships/tags" Target="../tags/tag391.xml"/><Relationship Id="rId11" Type="http://schemas.openxmlformats.org/officeDocument/2006/relationships/tags" Target="../tags/tag392.xml"/><Relationship Id="rId12" Type="http://schemas.openxmlformats.org/officeDocument/2006/relationships/tags" Target="../tags/tag393.xml"/><Relationship Id="rId13" Type="http://schemas.openxmlformats.org/officeDocument/2006/relationships/tags" Target="../tags/tag394.xml"/><Relationship Id="rId14" Type="http://schemas.openxmlformats.org/officeDocument/2006/relationships/tags" Target="../tags/tag395.xml"/><Relationship Id="rId15" Type="http://schemas.openxmlformats.org/officeDocument/2006/relationships/tags" Target="../tags/tag396.xml"/><Relationship Id="rId16" Type="http://schemas.openxmlformats.org/officeDocument/2006/relationships/tags" Target="../tags/tag397.xml"/><Relationship Id="rId17" Type="http://schemas.openxmlformats.org/officeDocument/2006/relationships/tags" Target="../tags/tag398.xml"/><Relationship Id="rId18" Type="http://schemas.openxmlformats.org/officeDocument/2006/relationships/tags" Target="../tags/tag399.xml"/><Relationship Id="rId19" Type="http://schemas.openxmlformats.org/officeDocument/2006/relationships/tags" Target="../tags/tag400.xml"/><Relationship Id="rId20" Type="http://schemas.openxmlformats.org/officeDocument/2006/relationships/tags" Target="../tags/tag401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降低成本与提高效率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提高效率的途径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降低成本的方法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降低成本与提高效率的结合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降低成本与提高效率的案例分析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79091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降低成本与提高效率对企业发展的影响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降低成本的方法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优化采购流程</a:t>
            </a:r>
            <a:endParaRPr altLang="en-US" lang="zh-CN"/>
          </a:p>
        </p:txBody>
      </p:sp>
      <p:sp>
        <p:nvSpPr>
          <p:cNvPr id="104911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1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1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1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制定详细的采购计划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实施电子化采购，提高采购效率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建立供应商评估体系，选择优质供应商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集中采购，降低采购成本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降低生产成本</a:t>
            </a:r>
            <a:endParaRPr altLang="en-US" lang="zh-CN"/>
          </a:p>
        </p:txBody>
      </p:sp>
      <p:sp>
        <p:nvSpPr>
          <p:cNvPr id="10491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优化生产流程：通过改进生产工艺、减少生产环节等方式降低生产成本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降低原材料成本：通过采购更便宜的原材料、提高原材料利用率等方式降低原材料成本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减少人工成本：通过提高自动化程度、减少人工操作等方式减少人工成本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提高生产效率：提高生产设备的利用率、减少生产时间等方式提高生产效率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减少浪费</a:t>
            </a:r>
            <a:endParaRPr altLang="en-US" lang="zh-CN"/>
          </a:p>
        </p:txBody>
      </p:sp>
      <p:sp>
        <p:nvSpPr>
          <p:cNvPr id="104926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7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减少原材料浪费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7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7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减少生产过程中的浪费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8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减少人力资源浪费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8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减少时间浪费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提高资源利用效率</a:t>
            </a:r>
            <a:endParaRPr altLang="en-US" lang="zh-CN"/>
          </a:p>
        </p:txBody>
      </p:sp>
      <p:sp>
        <p:nvSpPr>
          <p:cNvPr id="104932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优化采购流程：通过集中采购、长期合作等方式降低采购成本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提高生产效率：通过改进生产工艺、提高设备利用率等方式提高生产效率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减少浪费：通过精细化管理、减少不必要的浪费等方式降低成本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合理利用资源：通过合理分配人力、物力等资源，提高资源利用效率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提高效率的途径</a:t>
            </a:r>
            <a:endParaRPr altLang="en-US" dirty="0" lang="zh-CN"/>
          </a:p>
        </p:txBody>
      </p:sp>
      <p:sp>
        <p:nvSpPr>
          <p:cNvPr id="10493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改进生产工艺</a:t>
            </a:r>
            <a:endParaRPr altLang="en-US" lang="zh-CN"/>
          </a:p>
        </p:txBody>
      </p:sp>
      <p:sp>
        <p:nvSpPr>
          <p:cNvPr id="10494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优化生产流程：减少不必要的环节和浪费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引入自动化技术：减少人工操作，提高生产效率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加强生产管理：规范操作，确保生产顺利进行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提高设备利用率：合理安排设备使用时间，避免空闲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提高员工技能</a:t>
            </a:r>
            <a:endParaRPr altLang="en-US" lang="zh-CN"/>
          </a:p>
        </p:txBody>
      </p:sp>
      <p:sp>
        <p:nvSpPr>
          <p:cNvPr id="104955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激励和奖励：设立激励机制，对表现优秀的员工给予适当的奖励和晋升机会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培训和发展：提供持续的培训和发展机会，提高员工的专业技能和知识水平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团队合作：加强团队之间的协作和沟通，提高工作效率和成果质量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创新思维：鼓励员工提出新的想法和建议，激发创造力和创新精神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引入先进技术</a:t>
            </a:r>
            <a:endParaRPr altLang="en-US" lang="zh-CN"/>
          </a:p>
        </p:txBody>
      </p:sp>
      <p:sp>
        <p:nvSpPr>
          <p:cNvPr id="104960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自动化技术：提高生产效率，减少人工操作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信息技术：实现信息共享，提高决策效率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人工智能技术：优化生产流程，提高产品质量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引入新技术：不断探索新的技术手段，提高生产效率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优化组织结构</a:t>
            </a:r>
            <a:endParaRPr altLang="en-US" lang="zh-CN"/>
          </a:p>
        </p:txBody>
      </p:sp>
      <p:sp>
        <p:nvSpPr>
          <p:cNvPr id="10496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减少层级：精简管理层级，提高决策效率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跨部门合作：打破部门壁垒，促进资源共享与协同工作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激励机制：建立合理的激励机制，激发员工工作积极性与创造力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扁平化管理：加强部门间沟通与协作，提高工作效率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降低成本与提高效率的结合</a:t>
            </a:r>
            <a:endParaRPr altLang="en-US" dirty="0" lang="zh-CN"/>
          </a:p>
        </p:txBody>
      </p:sp>
      <p:sp>
        <p:nvSpPr>
          <p:cNvPr id="10497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成本效益分析</a:t>
            </a:r>
            <a:endParaRPr altLang="en-US" lang="zh-CN"/>
          </a:p>
        </p:txBody>
      </p:sp>
      <p:sp>
        <p:nvSpPr>
          <p:cNvPr id="104982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2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成本效益分析的定义和重要性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2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2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降低成本的方法和措施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3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3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提高效率的途径和手段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3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4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成本效益分析在降低成本和提高效率中的应用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制定综合计划</a:t>
            </a:r>
            <a:endParaRPr altLang="en-US" lang="zh-CN"/>
          </a:p>
        </p:txBody>
      </p:sp>
      <p:sp>
        <p:nvSpPr>
          <p:cNvPr id="1049880" name="矩形 31"/>
          <p:cNvSpPr/>
          <p:nvPr>
            <p:custDataLst>
              <p:tags r:id="rId1"/>
            </p:custDataLst>
          </p:nvPr>
        </p:nvSpPr>
        <p:spPr>
          <a:xfrm>
            <a:off x="3822005" y="136440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确定目标：明确降低成本和提高效率的具体目标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矩形 4"/>
          <p:cNvSpPr/>
          <p:nvPr>
            <p:custDataLst>
              <p:tags r:id="rId2"/>
            </p:custDataLst>
          </p:nvPr>
        </p:nvSpPr>
        <p:spPr>
          <a:xfrm>
            <a:off x="3822005" y="218675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分析现状：对当前情况进行分析，找出问题和原因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矩形 5"/>
          <p:cNvSpPr/>
          <p:nvPr>
            <p:custDataLst>
              <p:tags r:id="rId3"/>
            </p:custDataLst>
          </p:nvPr>
        </p:nvSpPr>
        <p:spPr>
          <a:xfrm>
            <a:off x="3822005" y="3009105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制定计划：根据目标和现状，制定综合计划，包括改进流程、提高效率、降低成本等方面的措施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矩形 7"/>
          <p:cNvSpPr/>
          <p:nvPr>
            <p:custDataLst>
              <p:tags r:id="rId4"/>
            </p:custDataLst>
          </p:nvPr>
        </p:nvSpPr>
        <p:spPr>
          <a:xfrm>
            <a:off x="3822005" y="3831457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实施计划：按照计划逐步实施，确保计划的有效性和可行性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矩形 3"/>
          <p:cNvSpPr/>
          <p:nvPr>
            <p:custDataLst>
              <p:tags r:id="rId5"/>
            </p:custDataLst>
          </p:nvPr>
        </p:nvSpPr>
        <p:spPr>
          <a:xfrm>
            <a:off x="3822005" y="465381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监控与评估：对实施过程进行监控和评估，及时发现问题并进行调整和改进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6"/>
          <p:cNvSpPr/>
          <p:nvPr>
            <p:custDataLst>
              <p:tags r:id="rId6"/>
            </p:custDataLst>
          </p:nvPr>
        </p:nvSpPr>
        <p:spPr>
          <a:xfrm>
            <a:off x="3822005" y="547616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持续改进：根据实际情况不断改进和完善综合计划，实现降低成本和提高效率的长期目标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实施监控与评估</a:t>
            </a:r>
            <a:endParaRPr altLang="en-US" lang="zh-CN"/>
          </a:p>
        </p:txBody>
      </p:sp>
      <p:sp>
        <p:nvSpPr>
          <p:cNvPr id="104992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评估效果：对降低成本和提高效率的效果进行评估，及时发现问题并进行调整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监控过程：对降低成本和提高效率的过程进行实时监控，确保实施效果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反馈机制：建立有效的反馈机制，及时收集员工意见和建议，不断完善实施方案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持续改进：根据监控和评估结果，持续改进降低成本和提高效率的措施，实现更好的效益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持续改进与创新</a:t>
            </a:r>
            <a:endParaRPr altLang="en-US" lang="zh-CN"/>
          </a:p>
        </p:txBody>
      </p:sp>
      <p:sp>
        <p:nvSpPr>
          <p:cNvPr id="104998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持续改进：不断优化生产流程和管理制度，降低成本和提高效率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8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创新：采用新技术、新工艺和新方法，提高生产效率和质量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9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员工培训：加强员工技能培训和素质提升，提高员工工作效率和创新能力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9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激励机制：建立有效的激励机制，激发员工的积极性和创造力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降低成本与提高效率的案例分析</a:t>
            </a:r>
            <a:endParaRPr altLang="en-US" dirty="0" lang="zh-CN"/>
          </a:p>
        </p:txBody>
      </p:sp>
      <p:sp>
        <p:nvSpPr>
          <p:cNvPr id="10500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5013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案例名称：某公司通过改进生产流程降低成本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案例名称：某企业采用新技术提高生产效率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案例名称：某团队通过优化供应链管理降低采购成本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案例名称：某公司通过合理化布局减少物流成本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失败案例分析</a:t>
            </a:r>
            <a:endParaRPr altLang="en-US" lang="zh-CN"/>
          </a:p>
        </p:txBody>
      </p:sp>
      <p:sp>
        <p:nvSpPr>
          <p:cNvPr id="105019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案例名称：某公司降低成本失败案例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案例背景：该公司为了降低成本，采取了一系列措施，但最终未能达到预期效果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案例分析：分析该公司降低成本失败的原因，包括市场变化、管理不善等方面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案例总结：总结该公司降低成本失败的教训，提出改进措施和建议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经验教训总结</a:t>
            </a:r>
            <a:endParaRPr altLang="en-US" lang="zh-CN"/>
          </a:p>
        </p:txBody>
      </p:sp>
      <p:sp>
        <p:nvSpPr>
          <p:cNvPr id="105025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5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6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教训总结：分析案例中存在的问题和不足，提出改进措施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未来展望：探讨如何进一步降低成本和提高效率，为未来发展提供参考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案例分析：介绍降低成本与提高效率的具体案例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经验总结：从案例中提炼出降低成本与提高效率的经验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5031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1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2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绿色环保、可持续发展将成为降低成本与提高效率的重要方向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3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未来将出现更多的降低成本与提高效率的创新模式和解决方案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3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降低成本与提高效率将成为企业核心竞争力的重要组成部分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3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数字化、智能化技术将进一步推动降低成本与提高效率的发展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降低成本与提高效率对企业发展的影响</a:t>
            </a:r>
            <a:endParaRPr altLang="en-US" dirty="0" lang="zh-CN"/>
          </a:p>
        </p:txBody>
      </p:sp>
      <p:sp>
        <p:nvSpPr>
          <p:cNvPr id="10503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提高企业竞争力</a:t>
            </a:r>
            <a:endParaRPr altLang="en-US" lang="zh-CN"/>
          </a:p>
        </p:txBody>
      </p:sp>
      <p:sp>
        <p:nvSpPr>
          <p:cNvPr id="105046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降低成本：通过优化生产流程、减少浪费、降低原材料采购成本等方式，提高企业的盈利能力。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提高效率：通过改进生产工艺、提高生产效率、减少生产周期等方式，提高企业的生产能力。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增强市场竞争力：通过降低成本和提高效率，企业可以降低产品价格，提高产品质量，从而增强市场竞争力。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促进企业发展：降低成本和提高效率可以为企业创造更多的利润，促进企业的发展壮大。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促进可持续发展</a:t>
            </a:r>
            <a:endParaRPr altLang="en-US" lang="zh-CN"/>
          </a:p>
        </p:txBody>
      </p:sp>
      <p:sp>
        <p:nvSpPr>
          <p:cNvPr id="105050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1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降低成本：提高资源利用效率，减少浪费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1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1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提高效率：优化生产流程，提高生产效率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2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2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促进创新：降低成本和效率提高，激发企业创新活力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2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2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增强竞争力：降低成本和提高效率，提升企业竞争力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增强企业创新能力</a:t>
            </a:r>
            <a:endParaRPr altLang="en-US" lang="zh-CN"/>
          </a:p>
        </p:txBody>
      </p:sp>
      <p:sp>
        <p:nvSpPr>
          <p:cNvPr id="105056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降低成本：企业可以更加灵活地应对市场变化，增加研发投入，提升技术创新能力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提高效率：优化生产流程，提高生产效率，缩短产品上市时间，抢占市场先机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增强企业竞争力：通过降低成本和提高效率，企业可以降低产品价格，提高产品质量，增加市场份额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推动企业转型升级：降低成本和提高效率是企业转型升级的基础，只有在此基础上才能实现更高层次的发展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对社会经济的贡献</a:t>
            </a:r>
            <a:endParaRPr altLang="en-US" lang="zh-CN"/>
          </a:p>
        </p:txBody>
      </p:sp>
      <p:sp>
        <p:nvSpPr>
          <p:cNvPr id="105061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2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2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2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2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降低成本：提高企业竞争力，增加市场份额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促进经济增长：增加就业机会，推动经济发展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3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提升国际竞争力：降低成本，提高效率，增强企业国际竞争力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提高效率：优化资源配置，提高生产效率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68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1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6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10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6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6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404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2023-12-19T07:16:49Z</dcterms:created>
  <dcterms:modified xsi:type="dcterms:W3CDTF">2023-12-19T07:16:49Z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fd7827c9f111471f8e2cff4e9feb3cc1_21</vt:lpwstr>
  </property>
</Properties>
</file>