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488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0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署名"/>
          <p:cNvSpPr txBox="1"/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9" name="副标题"/>
          <p:cNvSpPr txBox="1"/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3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单击此处添加文本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0"/>
            <a:endParaRPr lang="en-US" altLang="zh-CN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节编号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2878372" y="2818719"/>
            <a:ext cx="1502796" cy="643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2755900"/>
            <a:ext cx="5019675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>
                    <a:lumMod val="7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>
                  <a:lumMod val="7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副标题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2"/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2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图片包含 游戏机, 窗帘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署名"/>
          <p:cNvSpPr txBox="1"/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标题"/>
          <p:cNvSpPr txBox="1"/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bg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23" Type="http://schemas.openxmlformats.org/officeDocument/2006/relationships/tags" Target="../tags/tag195.xml" /><Relationship Id="rId24" Type="http://schemas.openxmlformats.org/officeDocument/2006/relationships/tags" Target="../tags/tag196.xml" /><Relationship Id="rId25" Type="http://schemas.openxmlformats.org/officeDocument/2006/relationships/tags" Target="../tags/tag19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2"/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tags" Target="../tags/tag232.xml" /><Relationship Id="rId19" Type="http://schemas.openxmlformats.org/officeDocument/2006/relationships/tags" Target="../tags/tag233.xml" /><Relationship Id="rId2" Type="http://schemas.openxmlformats.org/officeDocument/2006/relationships/image" Target="../media/image2.png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18" Type="http://schemas.openxmlformats.org/officeDocument/2006/relationships/tags" Target="../tags/tag254.xml" /><Relationship Id="rId19" Type="http://schemas.openxmlformats.org/officeDocument/2006/relationships/tags" Target="../tags/tag255.xml" /><Relationship Id="rId2" Type="http://schemas.openxmlformats.org/officeDocument/2006/relationships/image" Target="../media/image2.png" /><Relationship Id="rId20" Type="http://schemas.openxmlformats.org/officeDocument/2006/relationships/tags" Target="../tags/tag256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4.xml" /><Relationship Id="rId11" Type="http://schemas.openxmlformats.org/officeDocument/2006/relationships/tags" Target="../tags/tag265.xml" /><Relationship Id="rId12" Type="http://schemas.openxmlformats.org/officeDocument/2006/relationships/tags" Target="../tags/tag266.xml" /><Relationship Id="rId13" Type="http://schemas.openxmlformats.org/officeDocument/2006/relationships/tags" Target="../tags/tag267.xml" /><Relationship Id="rId14" Type="http://schemas.openxmlformats.org/officeDocument/2006/relationships/tags" Target="../tags/tag268.xml" /><Relationship Id="rId15" Type="http://schemas.openxmlformats.org/officeDocument/2006/relationships/tags" Target="../tags/tag269.xml" /><Relationship Id="rId16" Type="http://schemas.openxmlformats.org/officeDocument/2006/relationships/tags" Target="../tags/tag270.xml" /><Relationship Id="rId17" Type="http://schemas.openxmlformats.org/officeDocument/2006/relationships/tags" Target="../tags/tag271.xml" /><Relationship Id="rId18" Type="http://schemas.openxmlformats.org/officeDocument/2006/relationships/tags" Target="../tags/tag272.xml" /><Relationship Id="rId19" Type="http://schemas.openxmlformats.org/officeDocument/2006/relationships/tags" Target="../tags/tag273.xml" /><Relationship Id="rId2" Type="http://schemas.openxmlformats.org/officeDocument/2006/relationships/image" Target="../media/image2.png" /><Relationship Id="rId20" Type="http://schemas.openxmlformats.org/officeDocument/2006/relationships/tags" Target="../tags/tag274.xml" /><Relationship Id="rId21" Type="http://schemas.openxmlformats.org/officeDocument/2006/relationships/tags" Target="../tags/tag275.xml" /><Relationship Id="rId22" Type="http://schemas.openxmlformats.org/officeDocument/2006/relationships/tags" Target="../tags/tag276.xml" /><Relationship Id="rId23" Type="http://schemas.openxmlformats.org/officeDocument/2006/relationships/tags" Target="../tags/tag277.xml" /><Relationship Id="rId24" Type="http://schemas.openxmlformats.org/officeDocument/2006/relationships/tags" Target="../tags/tag278.xml" /><Relationship Id="rId25" Type="http://schemas.openxmlformats.org/officeDocument/2006/relationships/tags" Target="../tags/tag279.xml" /><Relationship Id="rId26" Type="http://schemas.openxmlformats.org/officeDocument/2006/relationships/tags" Target="../tags/tag280.xml" /><Relationship Id="rId27" Type="http://schemas.openxmlformats.org/officeDocument/2006/relationships/tags" Target="../tags/tag281.xml" /><Relationship Id="rId28" Type="http://schemas.openxmlformats.org/officeDocument/2006/relationships/tags" Target="../tags/tag282.xml" /><Relationship Id="rId29" Type="http://schemas.openxmlformats.org/officeDocument/2006/relationships/tags" Target="../tags/tag283.xml" /><Relationship Id="rId3" Type="http://schemas.openxmlformats.org/officeDocument/2006/relationships/tags" Target="../tags/tag257.xml" /><Relationship Id="rId30" Type="http://schemas.openxmlformats.org/officeDocument/2006/relationships/tags" Target="../tags/tag284.xml" /><Relationship Id="rId31" Type="http://schemas.openxmlformats.org/officeDocument/2006/relationships/tags" Target="../tags/tag285.xml" /><Relationship Id="rId32" Type="http://schemas.openxmlformats.org/officeDocument/2006/relationships/tags" Target="../tags/tag286.xml" /><Relationship Id="rId33" Type="http://schemas.openxmlformats.org/officeDocument/2006/relationships/tags" Target="../tags/tag287.xml" /><Relationship Id="rId34" Type="http://schemas.openxmlformats.org/officeDocument/2006/relationships/tags" Target="../tags/tag288.xml" /><Relationship Id="rId35" Type="http://schemas.openxmlformats.org/officeDocument/2006/relationships/tags" Target="../tags/tag289.xml" /><Relationship Id="rId36" Type="http://schemas.openxmlformats.org/officeDocument/2006/relationships/tags" Target="../tags/tag290.xml" /><Relationship Id="rId37" Type="http://schemas.openxmlformats.org/officeDocument/2006/relationships/tags" Target="../tags/tag291.xml" /><Relationship Id="rId38" Type="http://schemas.openxmlformats.org/officeDocument/2006/relationships/tags" Target="../tags/tag292.xml" /><Relationship Id="rId39" Type="http://schemas.openxmlformats.org/officeDocument/2006/relationships/tags" Target="../tags/tag293.xml" /><Relationship Id="rId4" Type="http://schemas.openxmlformats.org/officeDocument/2006/relationships/tags" Target="../tags/tag258.xml" /><Relationship Id="rId40" Type="http://schemas.openxmlformats.org/officeDocument/2006/relationships/tags" Target="../tags/tag294.xml" /><Relationship Id="rId41" Type="http://schemas.openxmlformats.org/officeDocument/2006/relationships/tags" Target="../tags/tag295.xml" /><Relationship Id="rId5" Type="http://schemas.openxmlformats.org/officeDocument/2006/relationships/tags" Target="../tags/tag259.xml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tags" Target="../tags/tag262.xml" /><Relationship Id="rId9" Type="http://schemas.openxmlformats.org/officeDocument/2006/relationships/tags" Target="../tags/tag26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6.xml" /><Relationship Id="rId3" Type="http://schemas.openxmlformats.org/officeDocument/2006/relationships/tags" Target="../tags/tag297.xml" /><Relationship Id="rId4" Type="http://schemas.openxmlformats.org/officeDocument/2006/relationships/tags" Target="../tags/tag29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2" Type="http://schemas.openxmlformats.org/officeDocument/2006/relationships/image" Target="../media/image2.png" /><Relationship Id="rId3" Type="http://schemas.openxmlformats.org/officeDocument/2006/relationships/tags" Target="../tags/tag299.xml" /><Relationship Id="rId4" Type="http://schemas.openxmlformats.org/officeDocument/2006/relationships/tags" Target="../tags/tag300.xml" /><Relationship Id="rId5" Type="http://schemas.openxmlformats.org/officeDocument/2006/relationships/tags" Target="../tags/tag301.xml" /><Relationship Id="rId6" Type="http://schemas.openxmlformats.org/officeDocument/2006/relationships/tags" Target="../tags/tag302.xml" /><Relationship Id="rId7" Type="http://schemas.openxmlformats.org/officeDocument/2006/relationships/tags" Target="../tags/tag303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6.xml" /><Relationship Id="rId11" Type="http://schemas.openxmlformats.org/officeDocument/2006/relationships/tags" Target="../tags/tag317.xml" /><Relationship Id="rId12" Type="http://schemas.openxmlformats.org/officeDocument/2006/relationships/tags" Target="../tags/tag318.xml" /><Relationship Id="rId13" Type="http://schemas.openxmlformats.org/officeDocument/2006/relationships/tags" Target="../tags/tag319.xml" /><Relationship Id="rId14" Type="http://schemas.openxmlformats.org/officeDocument/2006/relationships/tags" Target="../tags/tag320.xml" /><Relationship Id="rId15" Type="http://schemas.openxmlformats.org/officeDocument/2006/relationships/tags" Target="../tags/tag321.xml" /><Relationship Id="rId16" Type="http://schemas.openxmlformats.org/officeDocument/2006/relationships/tags" Target="../tags/tag322.xml" /><Relationship Id="rId17" Type="http://schemas.openxmlformats.org/officeDocument/2006/relationships/tags" Target="../tags/tag323.xml" /><Relationship Id="rId18" Type="http://schemas.openxmlformats.org/officeDocument/2006/relationships/tags" Target="../tags/tag324.xml" /><Relationship Id="rId2" Type="http://schemas.openxmlformats.org/officeDocument/2006/relationships/image" Target="../media/image2.png" /><Relationship Id="rId3" Type="http://schemas.openxmlformats.org/officeDocument/2006/relationships/tags" Target="../tags/tag309.xml" /><Relationship Id="rId4" Type="http://schemas.openxmlformats.org/officeDocument/2006/relationships/tags" Target="../tags/tag310.xml" /><Relationship Id="rId5" Type="http://schemas.openxmlformats.org/officeDocument/2006/relationships/tags" Target="../tags/tag311.xml" /><Relationship Id="rId6" Type="http://schemas.openxmlformats.org/officeDocument/2006/relationships/tags" Target="../tags/tag312.xml" /><Relationship Id="rId7" Type="http://schemas.openxmlformats.org/officeDocument/2006/relationships/tags" Target="../tags/tag313.xml" /><Relationship Id="rId8" Type="http://schemas.openxmlformats.org/officeDocument/2006/relationships/tags" Target="../tags/tag314.xml" /><Relationship Id="rId9" Type="http://schemas.openxmlformats.org/officeDocument/2006/relationships/tags" Target="../tags/tag3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2.xml" /><Relationship Id="rId11" Type="http://schemas.openxmlformats.org/officeDocument/2006/relationships/tags" Target="../tags/tag333.xml" /><Relationship Id="rId12" Type="http://schemas.openxmlformats.org/officeDocument/2006/relationships/tags" Target="../tags/tag334.xml" /><Relationship Id="rId13" Type="http://schemas.openxmlformats.org/officeDocument/2006/relationships/tags" Target="../tags/tag335.xml" /><Relationship Id="rId14" Type="http://schemas.openxmlformats.org/officeDocument/2006/relationships/tags" Target="../tags/tag336.xml" /><Relationship Id="rId15" Type="http://schemas.openxmlformats.org/officeDocument/2006/relationships/tags" Target="../tags/tag337.xml" /><Relationship Id="rId16" Type="http://schemas.openxmlformats.org/officeDocument/2006/relationships/tags" Target="../tags/tag338.xml" /><Relationship Id="rId17" Type="http://schemas.openxmlformats.org/officeDocument/2006/relationships/tags" Target="../tags/tag339.xml" /><Relationship Id="rId18" Type="http://schemas.openxmlformats.org/officeDocument/2006/relationships/tags" Target="../tags/tag340.xml" /><Relationship Id="rId19" Type="http://schemas.openxmlformats.org/officeDocument/2006/relationships/tags" Target="../tags/tag341.xml" /><Relationship Id="rId2" Type="http://schemas.openxmlformats.org/officeDocument/2006/relationships/image" Target="../media/image2.png" /><Relationship Id="rId20" Type="http://schemas.openxmlformats.org/officeDocument/2006/relationships/tags" Target="../tags/tag342.xml" /><Relationship Id="rId21" Type="http://schemas.openxmlformats.org/officeDocument/2006/relationships/tags" Target="../tags/tag343.xml" /><Relationship Id="rId22" Type="http://schemas.openxmlformats.org/officeDocument/2006/relationships/tags" Target="../tags/tag344.xml" /><Relationship Id="rId3" Type="http://schemas.openxmlformats.org/officeDocument/2006/relationships/tags" Target="../tags/tag325.xml" /><Relationship Id="rId4" Type="http://schemas.openxmlformats.org/officeDocument/2006/relationships/tags" Target="../tags/tag326.xml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45.xml" /><Relationship Id="rId3" Type="http://schemas.openxmlformats.org/officeDocument/2006/relationships/tags" Target="../tags/tag346.xml" /><Relationship Id="rId4" Type="http://schemas.openxmlformats.org/officeDocument/2006/relationships/tags" Target="../tags/tag34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5.xml" /><Relationship Id="rId11" Type="http://schemas.openxmlformats.org/officeDocument/2006/relationships/tags" Target="../tags/tag356.xml" /><Relationship Id="rId12" Type="http://schemas.openxmlformats.org/officeDocument/2006/relationships/tags" Target="../tags/tag357.xml" /><Relationship Id="rId13" Type="http://schemas.openxmlformats.org/officeDocument/2006/relationships/tags" Target="../tags/tag358.xml" /><Relationship Id="rId14" Type="http://schemas.openxmlformats.org/officeDocument/2006/relationships/tags" Target="../tags/tag359.xml" /><Relationship Id="rId15" Type="http://schemas.openxmlformats.org/officeDocument/2006/relationships/tags" Target="../tags/tag360.xml" /><Relationship Id="rId16" Type="http://schemas.openxmlformats.org/officeDocument/2006/relationships/tags" Target="../tags/tag361.xml" /><Relationship Id="rId17" Type="http://schemas.openxmlformats.org/officeDocument/2006/relationships/tags" Target="../tags/tag362.xml" /><Relationship Id="rId18" Type="http://schemas.openxmlformats.org/officeDocument/2006/relationships/tags" Target="../tags/tag363.xml" /><Relationship Id="rId19" Type="http://schemas.openxmlformats.org/officeDocument/2006/relationships/tags" Target="../tags/tag364.xml" /><Relationship Id="rId2" Type="http://schemas.openxmlformats.org/officeDocument/2006/relationships/image" Target="../media/image2.png" /><Relationship Id="rId20" Type="http://schemas.openxmlformats.org/officeDocument/2006/relationships/tags" Target="../tags/tag365.xml" /><Relationship Id="rId21" Type="http://schemas.openxmlformats.org/officeDocument/2006/relationships/tags" Target="../tags/tag366.xml" /><Relationship Id="rId22" Type="http://schemas.openxmlformats.org/officeDocument/2006/relationships/tags" Target="../tags/tag367.xml" /><Relationship Id="rId23" Type="http://schemas.openxmlformats.org/officeDocument/2006/relationships/tags" Target="../tags/tag368.xml" /><Relationship Id="rId24" Type="http://schemas.openxmlformats.org/officeDocument/2006/relationships/tags" Target="../tags/tag369.xml" /><Relationship Id="rId25" Type="http://schemas.openxmlformats.org/officeDocument/2006/relationships/tags" Target="../tags/tag370.xml" /><Relationship Id="rId26" Type="http://schemas.openxmlformats.org/officeDocument/2006/relationships/tags" Target="../tags/tag371.xml" /><Relationship Id="rId27" Type="http://schemas.openxmlformats.org/officeDocument/2006/relationships/image" Target="../media/image6.png" /><Relationship Id="rId28" Type="http://schemas.openxmlformats.org/officeDocument/2006/relationships/tags" Target="../tags/tag372.xml" /><Relationship Id="rId29" Type="http://schemas.openxmlformats.org/officeDocument/2006/relationships/image" Target="../media/image7.png" /><Relationship Id="rId3" Type="http://schemas.openxmlformats.org/officeDocument/2006/relationships/tags" Target="../tags/tag348.xml" /><Relationship Id="rId30" Type="http://schemas.openxmlformats.org/officeDocument/2006/relationships/tags" Target="../tags/tag373.xml" /><Relationship Id="rId31" Type="http://schemas.openxmlformats.org/officeDocument/2006/relationships/image" Target="../media/image8.png" /><Relationship Id="rId32" Type="http://schemas.openxmlformats.org/officeDocument/2006/relationships/tags" Target="../tags/tag374.xml" /><Relationship Id="rId33" Type="http://schemas.openxmlformats.org/officeDocument/2006/relationships/image" Target="../media/image9.png" /><Relationship Id="rId34" Type="http://schemas.openxmlformats.org/officeDocument/2006/relationships/tags" Target="../tags/tag375.xml" /><Relationship Id="rId35" Type="http://schemas.openxmlformats.org/officeDocument/2006/relationships/image" Target="../media/image10.png" /><Relationship Id="rId36" Type="http://schemas.openxmlformats.org/officeDocument/2006/relationships/tags" Target="../tags/tag376.xml" /><Relationship Id="rId37" Type="http://schemas.openxmlformats.org/officeDocument/2006/relationships/tags" Target="../tags/tag377.xml" /><Relationship Id="rId4" Type="http://schemas.openxmlformats.org/officeDocument/2006/relationships/tags" Target="../tags/tag349.xml" /><Relationship Id="rId5" Type="http://schemas.openxmlformats.org/officeDocument/2006/relationships/tags" Target="../tags/tag350.xml" /><Relationship Id="rId6" Type="http://schemas.openxmlformats.org/officeDocument/2006/relationships/tags" Target="../tags/tag351.xml" /><Relationship Id="rId7" Type="http://schemas.openxmlformats.org/officeDocument/2006/relationships/tags" Target="../tags/tag352.xml" /><Relationship Id="rId8" Type="http://schemas.openxmlformats.org/officeDocument/2006/relationships/tags" Target="../tags/tag353.xml" /><Relationship Id="rId9" Type="http://schemas.openxmlformats.org/officeDocument/2006/relationships/tags" Target="../tags/tag35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5.xml" /><Relationship Id="rId11" Type="http://schemas.openxmlformats.org/officeDocument/2006/relationships/tags" Target="../tags/tag386.xml" /><Relationship Id="rId12" Type="http://schemas.openxmlformats.org/officeDocument/2006/relationships/tags" Target="../tags/tag387.xml" /><Relationship Id="rId13" Type="http://schemas.openxmlformats.org/officeDocument/2006/relationships/tags" Target="../tags/tag388.xml" /><Relationship Id="rId14" Type="http://schemas.openxmlformats.org/officeDocument/2006/relationships/tags" Target="../tags/tag389.xml" /><Relationship Id="rId15" Type="http://schemas.openxmlformats.org/officeDocument/2006/relationships/tags" Target="../tags/tag390.xml" /><Relationship Id="rId16" Type="http://schemas.openxmlformats.org/officeDocument/2006/relationships/tags" Target="../tags/tag391.xml" /><Relationship Id="rId17" Type="http://schemas.openxmlformats.org/officeDocument/2006/relationships/tags" Target="../tags/tag392.xml" /><Relationship Id="rId18" Type="http://schemas.openxmlformats.org/officeDocument/2006/relationships/tags" Target="../tags/tag393.xml" /><Relationship Id="rId19" Type="http://schemas.openxmlformats.org/officeDocument/2006/relationships/tags" Target="../tags/tag394.xml" /><Relationship Id="rId2" Type="http://schemas.openxmlformats.org/officeDocument/2006/relationships/image" Target="../media/image2.png" /><Relationship Id="rId20" Type="http://schemas.openxmlformats.org/officeDocument/2006/relationships/tags" Target="../tags/tag395.xml" /><Relationship Id="rId21" Type="http://schemas.openxmlformats.org/officeDocument/2006/relationships/tags" Target="../tags/tag396.xml" /><Relationship Id="rId22" Type="http://schemas.openxmlformats.org/officeDocument/2006/relationships/tags" Target="../tags/tag397.xml" /><Relationship Id="rId23" Type="http://schemas.openxmlformats.org/officeDocument/2006/relationships/tags" Target="../tags/tag398.xml" /><Relationship Id="rId24" Type="http://schemas.openxmlformats.org/officeDocument/2006/relationships/tags" Target="../tags/tag399.xml" /><Relationship Id="rId25" Type="http://schemas.openxmlformats.org/officeDocument/2006/relationships/tags" Target="../tags/tag400.xml" /><Relationship Id="rId26" Type="http://schemas.openxmlformats.org/officeDocument/2006/relationships/tags" Target="../tags/tag401.xml" /><Relationship Id="rId3" Type="http://schemas.openxmlformats.org/officeDocument/2006/relationships/tags" Target="../tags/tag378.xml" /><Relationship Id="rId4" Type="http://schemas.openxmlformats.org/officeDocument/2006/relationships/tags" Target="../tags/tag379.xml" /><Relationship Id="rId5" Type="http://schemas.openxmlformats.org/officeDocument/2006/relationships/tags" Target="../tags/tag380.xml" /><Relationship Id="rId6" Type="http://schemas.openxmlformats.org/officeDocument/2006/relationships/tags" Target="../tags/tag381.xml" /><Relationship Id="rId7" Type="http://schemas.openxmlformats.org/officeDocument/2006/relationships/tags" Target="../tags/tag382.xml" /><Relationship Id="rId8" Type="http://schemas.openxmlformats.org/officeDocument/2006/relationships/tags" Target="../tags/tag383.xml" /><Relationship Id="rId9" Type="http://schemas.openxmlformats.org/officeDocument/2006/relationships/tags" Target="../tags/tag38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9.xml" /><Relationship Id="rId11" Type="http://schemas.openxmlformats.org/officeDocument/2006/relationships/tags" Target="../tags/tag410.xml" /><Relationship Id="rId12" Type="http://schemas.openxmlformats.org/officeDocument/2006/relationships/tags" Target="../tags/tag411.xml" /><Relationship Id="rId13" Type="http://schemas.openxmlformats.org/officeDocument/2006/relationships/tags" Target="../tags/tag412.xml" /><Relationship Id="rId14" Type="http://schemas.openxmlformats.org/officeDocument/2006/relationships/tags" Target="../tags/tag413.xml" /><Relationship Id="rId15" Type="http://schemas.openxmlformats.org/officeDocument/2006/relationships/tags" Target="../tags/tag414.xml" /><Relationship Id="rId16" Type="http://schemas.openxmlformats.org/officeDocument/2006/relationships/tags" Target="../tags/tag415.xml" /><Relationship Id="rId17" Type="http://schemas.openxmlformats.org/officeDocument/2006/relationships/tags" Target="../tags/tag416.xml" /><Relationship Id="rId2" Type="http://schemas.openxmlformats.org/officeDocument/2006/relationships/image" Target="../media/image2.png" /><Relationship Id="rId3" Type="http://schemas.openxmlformats.org/officeDocument/2006/relationships/tags" Target="../tags/tag402.xml" /><Relationship Id="rId4" Type="http://schemas.openxmlformats.org/officeDocument/2006/relationships/tags" Target="../tags/tag403.xml" /><Relationship Id="rId5" Type="http://schemas.openxmlformats.org/officeDocument/2006/relationships/tags" Target="../tags/tag404.xml" /><Relationship Id="rId6" Type="http://schemas.openxmlformats.org/officeDocument/2006/relationships/tags" Target="../tags/tag405.xml" /><Relationship Id="rId7" Type="http://schemas.openxmlformats.org/officeDocument/2006/relationships/tags" Target="../tags/tag406.xml" /><Relationship Id="rId8" Type="http://schemas.openxmlformats.org/officeDocument/2006/relationships/tags" Target="../tags/tag407.xml" /><Relationship Id="rId9" Type="http://schemas.openxmlformats.org/officeDocument/2006/relationships/tags" Target="../tags/tag40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17.xml" /><Relationship Id="rId3" Type="http://schemas.openxmlformats.org/officeDocument/2006/relationships/tags" Target="../tags/tag418.xml" /><Relationship Id="rId4" Type="http://schemas.openxmlformats.org/officeDocument/2006/relationships/tags" Target="../tags/tag41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image" Target="../media/image2.png" /><Relationship Id="rId20" Type="http://schemas.openxmlformats.org/officeDocument/2006/relationships/tags" Target="../tags/tag437.xml" /><Relationship Id="rId21" Type="http://schemas.openxmlformats.org/officeDocument/2006/relationships/tags" Target="../tags/tag438.xml" /><Relationship Id="rId22" Type="http://schemas.openxmlformats.org/officeDocument/2006/relationships/tags" Target="../tags/tag439.xml" /><Relationship Id="rId23" Type="http://schemas.openxmlformats.org/officeDocument/2006/relationships/tags" Target="../tags/tag440.xml" /><Relationship Id="rId24" Type="http://schemas.openxmlformats.org/officeDocument/2006/relationships/tags" Target="../tags/tag441.xml" /><Relationship Id="rId25" Type="http://schemas.openxmlformats.org/officeDocument/2006/relationships/tags" Target="../tags/tag442.xml" /><Relationship Id="rId26" Type="http://schemas.openxmlformats.org/officeDocument/2006/relationships/tags" Target="../tags/tag443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1.xml" /><Relationship Id="rId11" Type="http://schemas.openxmlformats.org/officeDocument/2006/relationships/tags" Target="../tags/tag452.xml" /><Relationship Id="rId12" Type="http://schemas.openxmlformats.org/officeDocument/2006/relationships/tags" Target="../tags/tag453.xml" /><Relationship Id="rId13" Type="http://schemas.openxmlformats.org/officeDocument/2006/relationships/tags" Target="../tags/tag454.xml" /><Relationship Id="rId14" Type="http://schemas.openxmlformats.org/officeDocument/2006/relationships/tags" Target="../tags/tag455.xml" /><Relationship Id="rId15" Type="http://schemas.openxmlformats.org/officeDocument/2006/relationships/tags" Target="../tags/tag456.xml" /><Relationship Id="rId16" Type="http://schemas.openxmlformats.org/officeDocument/2006/relationships/tags" Target="../tags/tag457.xml" /><Relationship Id="rId17" Type="http://schemas.openxmlformats.org/officeDocument/2006/relationships/tags" Target="../tags/tag458.xml" /><Relationship Id="rId18" Type="http://schemas.openxmlformats.org/officeDocument/2006/relationships/tags" Target="../tags/tag459.xml" /><Relationship Id="rId19" Type="http://schemas.openxmlformats.org/officeDocument/2006/relationships/tags" Target="../tags/tag460.xml" /><Relationship Id="rId2" Type="http://schemas.openxmlformats.org/officeDocument/2006/relationships/image" Target="../media/image2.png" /><Relationship Id="rId20" Type="http://schemas.openxmlformats.org/officeDocument/2006/relationships/tags" Target="../tags/tag461.xml" /><Relationship Id="rId21" Type="http://schemas.openxmlformats.org/officeDocument/2006/relationships/tags" Target="../tags/tag462.xml" /><Relationship Id="rId22" Type="http://schemas.openxmlformats.org/officeDocument/2006/relationships/tags" Target="../tags/tag463.xml" /><Relationship Id="rId23" Type="http://schemas.openxmlformats.org/officeDocument/2006/relationships/tags" Target="../tags/tag464.xml" /><Relationship Id="rId24" Type="http://schemas.openxmlformats.org/officeDocument/2006/relationships/tags" Target="../tags/tag465.xml" /><Relationship Id="rId25" Type="http://schemas.openxmlformats.org/officeDocument/2006/relationships/tags" Target="../tags/tag466.xml" /><Relationship Id="rId26" Type="http://schemas.openxmlformats.org/officeDocument/2006/relationships/tags" Target="../tags/tag467.xml" /><Relationship Id="rId27" Type="http://schemas.openxmlformats.org/officeDocument/2006/relationships/tags" Target="../tags/tag468.xml" /><Relationship Id="rId28" Type="http://schemas.openxmlformats.org/officeDocument/2006/relationships/tags" Target="../tags/tag469.xml" /><Relationship Id="rId29" Type="http://schemas.openxmlformats.org/officeDocument/2006/relationships/tags" Target="../tags/tag470.xml" /><Relationship Id="rId3" Type="http://schemas.openxmlformats.org/officeDocument/2006/relationships/tags" Target="../tags/tag444.xml" /><Relationship Id="rId30" Type="http://schemas.openxmlformats.org/officeDocument/2006/relationships/tags" Target="../tags/tag471.xml" /><Relationship Id="rId4" Type="http://schemas.openxmlformats.org/officeDocument/2006/relationships/tags" Target="../tags/tag445.xml" /><Relationship Id="rId5" Type="http://schemas.openxmlformats.org/officeDocument/2006/relationships/tags" Target="../tags/tag446.xml" /><Relationship Id="rId6" Type="http://schemas.openxmlformats.org/officeDocument/2006/relationships/tags" Target="../tags/tag447.xml" /><Relationship Id="rId7" Type="http://schemas.openxmlformats.org/officeDocument/2006/relationships/tags" Target="../tags/tag448.xml" /><Relationship Id="rId8" Type="http://schemas.openxmlformats.org/officeDocument/2006/relationships/tags" Target="../tags/tag449.xml" /><Relationship Id="rId9" Type="http://schemas.openxmlformats.org/officeDocument/2006/relationships/tags" Target="../tags/tag45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9.xml" /><Relationship Id="rId11" Type="http://schemas.openxmlformats.org/officeDocument/2006/relationships/tags" Target="../tags/tag480.xml" /><Relationship Id="rId12" Type="http://schemas.openxmlformats.org/officeDocument/2006/relationships/tags" Target="../tags/tag481.xml" /><Relationship Id="rId13" Type="http://schemas.openxmlformats.org/officeDocument/2006/relationships/tags" Target="../tags/tag482.xml" /><Relationship Id="rId14" Type="http://schemas.openxmlformats.org/officeDocument/2006/relationships/tags" Target="../tags/tag483.xml" /><Relationship Id="rId15" Type="http://schemas.openxmlformats.org/officeDocument/2006/relationships/tags" Target="../tags/tag484.xml" /><Relationship Id="rId16" Type="http://schemas.openxmlformats.org/officeDocument/2006/relationships/tags" Target="../tags/tag485.xml" /><Relationship Id="rId2" Type="http://schemas.openxmlformats.org/officeDocument/2006/relationships/image" Target="../media/image2.png" /><Relationship Id="rId3" Type="http://schemas.openxmlformats.org/officeDocument/2006/relationships/tags" Target="../tags/tag472.xml" /><Relationship Id="rId4" Type="http://schemas.openxmlformats.org/officeDocument/2006/relationships/tags" Target="../tags/tag473.xml" /><Relationship Id="rId5" Type="http://schemas.openxmlformats.org/officeDocument/2006/relationships/tags" Target="../tags/tag474.xml" /><Relationship Id="rId6" Type="http://schemas.openxmlformats.org/officeDocument/2006/relationships/tags" Target="../tags/tag475.xml" /><Relationship Id="rId7" Type="http://schemas.openxmlformats.org/officeDocument/2006/relationships/tags" Target="../tags/tag476.xml" /><Relationship Id="rId8" Type="http://schemas.openxmlformats.org/officeDocument/2006/relationships/tags" Target="../tags/tag477.xml" /><Relationship Id="rId9" Type="http://schemas.openxmlformats.org/officeDocument/2006/relationships/tags" Target="../tags/tag47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86.xml" /><Relationship Id="rId3" Type="http://schemas.openxmlformats.org/officeDocument/2006/relationships/tags" Target="../tags/tag48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占位符 5"/>
          <p:cNvSpPr/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1800">
                <a:solidFill>
                  <a:schemeClr val="lt2"/>
                </a:solidFill>
              </a:rPr>
              <a:t>演讲人</a:t>
            </a:r>
          </a:p>
        </p:txBody>
      </p:sp>
      <p:sp>
        <p:nvSpPr>
          <p:cNvPr id="8" name="标题 7"/>
          <p:cNvSpPr/>
          <p:nvPr>
            <p:ph type="title" idx="9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肠寄生虫病影像诊断病例讨论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病例背景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影像检查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诊断结论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病例讨论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病例背景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患者基本信息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泪滴形 8"/>
          <p:cNvSpPr/>
          <p:nvPr>
            <p:custDataLst>
              <p:tags r:id="rId6"/>
            </p:custDataLst>
          </p:nvPr>
        </p:nvSpPr>
        <p:spPr>
          <a:xfrm flipH="1">
            <a:off x="2202710" y="1477974"/>
            <a:ext cx="1105103" cy="110510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404036" y="2746398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年龄：35岁</a:t>
            </a: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2210634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泪滴形 1"/>
          <p:cNvSpPr/>
          <p:nvPr>
            <p:custDataLst>
              <p:tags r:id="rId9"/>
            </p:custDataLst>
          </p:nvPr>
        </p:nvSpPr>
        <p:spPr>
          <a:xfrm flipH="1">
            <a:off x="5546620" y="1477974"/>
            <a:ext cx="1105103" cy="110510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4747945" y="2746399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性别：男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5554542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泪滴形 5"/>
          <p:cNvSpPr/>
          <p:nvPr>
            <p:custDataLst>
              <p:tags r:id="rId12"/>
            </p:custDataLst>
          </p:nvPr>
        </p:nvSpPr>
        <p:spPr>
          <a:xfrm flipH="1">
            <a:off x="8890528" y="1477974"/>
            <a:ext cx="1105103" cy="1105103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8091854" y="2746399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职业：农民</a:t>
            </a: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8898450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泪滴形 9"/>
          <p:cNvSpPr/>
          <p:nvPr>
            <p:custDataLst>
              <p:tags r:id="rId15"/>
            </p:custDataLst>
          </p:nvPr>
        </p:nvSpPr>
        <p:spPr>
          <a:xfrm flipH="1">
            <a:off x="2202710" y="4012478"/>
            <a:ext cx="1105103" cy="1105103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1404036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居住地：农村地区</a:t>
            </a: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2210634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3" name="泪滴形 12"/>
          <p:cNvSpPr/>
          <p:nvPr>
            <p:custDataLst>
              <p:tags r:id="rId18"/>
            </p:custDataLst>
          </p:nvPr>
        </p:nvSpPr>
        <p:spPr>
          <a:xfrm flipH="1">
            <a:off x="5546618" y="4012478"/>
            <a:ext cx="1105103" cy="1105103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4747945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病史：近期出现腹痛、腹泻等症状</a:t>
            </a: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5554542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16" name="泪滴形 15"/>
          <p:cNvSpPr/>
          <p:nvPr>
            <p:custDataLst>
              <p:tags r:id="rId21"/>
            </p:custDataLst>
          </p:nvPr>
        </p:nvSpPr>
        <p:spPr>
          <a:xfrm flipH="1">
            <a:off x="8890528" y="4012478"/>
            <a:ext cx="1105103" cy="1105103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091854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检查结果：粪便常规检查发现寄生虫卵</a:t>
            </a: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898450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临床症状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969823" y="3410124"/>
            <a:ext cx="958899" cy="82674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2774508" y="3410125"/>
            <a:ext cx="958899" cy="82674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4072979" y="1631865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543487" y="1478542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腹痛、腹泻、腹胀等消化道症状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4072979" y="2433257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543487" y="2279934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体重下降、营养不良等全身症状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4072979" y="3234649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543487" y="3081327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贫血、低蛋白血症等血液系统症状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4072979" y="4036043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543487" y="3882720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腹部包块、肠梗阻等腹部体征</a:t>
            </a:r>
          </a:p>
        </p:txBody>
      </p:sp>
      <p:sp>
        <p:nvSpPr>
          <p:cNvPr id="22" name="KSO_Shape"/>
          <p:cNvSpPr/>
          <p:nvPr>
            <p:custDataLst>
              <p:tags r:id="rId16"/>
            </p:custDataLst>
          </p:nvPr>
        </p:nvSpPr>
        <p:spPr bwMode="auto">
          <a:xfrm>
            <a:off x="4072979" y="4837436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7"/>
            </p:custDataLst>
          </p:nvPr>
        </p:nvSpPr>
        <p:spPr>
          <a:xfrm>
            <a:off x="4543487" y="4684113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发热、乏力等感染症状</a:t>
            </a:r>
          </a:p>
        </p:txBody>
      </p:sp>
      <p:sp>
        <p:nvSpPr>
          <p:cNvPr id="24" name="KSO_Shape"/>
          <p:cNvSpPr/>
          <p:nvPr>
            <p:custDataLst>
              <p:tags r:id="rId18"/>
            </p:custDataLst>
          </p:nvPr>
        </p:nvSpPr>
        <p:spPr bwMode="auto">
          <a:xfrm>
            <a:off x="4072978" y="5638831"/>
            <a:ext cx="377980" cy="377981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19"/>
            </p:custDataLst>
          </p:nvPr>
        </p:nvSpPr>
        <p:spPr>
          <a:xfrm>
            <a:off x="4543486" y="5485508"/>
            <a:ext cx="4814818" cy="6570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便血、黑便等消化道出血症状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" name="图片 37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初步诊断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2293638" y="1478440"/>
            <a:ext cx="3544595" cy="906718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2293638" y="1478440"/>
            <a:ext cx="704106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5764912" y="1478440"/>
            <a:ext cx="61567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 flipH="1">
            <a:off x="2332818" y="1617246"/>
            <a:ext cx="636941" cy="640299"/>
          </a:xfrm>
          <a:prstGeom prst="rect">
            <a:avLst/>
          </a:prstGeom>
          <a:noFill/>
        </p:spPr>
        <p:txBody>
          <a:bodyPr wrap="square" rtlCol="0" anchor="ctr">
            <a:normAutofit fontScale="60000"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10"/>
            </p:custDataLst>
          </p:nvPr>
        </p:nvSpPr>
        <p:spPr>
          <a:xfrm flipH="1">
            <a:off x="3232820" y="1529372"/>
            <a:ext cx="2372019" cy="80821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患者年龄：25岁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6360675" y="1478440"/>
            <a:ext cx="3544595" cy="906718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6360675" y="1478440"/>
            <a:ext cx="704106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9831949" y="1478440"/>
            <a:ext cx="61567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4"/>
            </p:custDataLst>
          </p:nvPr>
        </p:nvSpPr>
        <p:spPr>
          <a:xfrm flipH="1">
            <a:off x="6399855" y="1617246"/>
            <a:ext cx="636941" cy="640299"/>
          </a:xfrm>
          <a:prstGeom prst="rect">
            <a:avLst/>
          </a:prstGeom>
          <a:noFill/>
        </p:spPr>
        <p:txBody>
          <a:bodyPr wrap="square" rtlCol="0" anchor="ctr">
            <a:normAutofit fontScale="60000"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15"/>
            </p:custDataLst>
          </p:nvPr>
        </p:nvSpPr>
        <p:spPr>
          <a:xfrm flipH="1">
            <a:off x="7299857" y="1529372"/>
            <a:ext cx="2372019" cy="80821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性别：男</a:t>
            </a:r>
          </a:p>
        </p:txBody>
      </p:sp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>
            <a:off x="2293638" y="2730574"/>
            <a:ext cx="3544595" cy="906718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2293638" y="2730574"/>
            <a:ext cx="704106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18"/>
            </p:custDataLst>
          </p:nvPr>
        </p:nvSpPr>
        <p:spPr>
          <a:xfrm>
            <a:off x="5764912" y="2730574"/>
            <a:ext cx="61567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9"/>
            </p:custDataLst>
          </p:nvPr>
        </p:nvSpPr>
        <p:spPr>
          <a:xfrm flipH="1">
            <a:off x="2332818" y="2869380"/>
            <a:ext cx="636941" cy="640299"/>
          </a:xfrm>
          <a:prstGeom prst="rect">
            <a:avLst/>
          </a:prstGeom>
          <a:noFill/>
        </p:spPr>
        <p:txBody>
          <a:bodyPr wrap="square" rtlCol="0" anchor="ctr">
            <a:normAutofit fontScale="60000"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20"/>
            </p:custDataLst>
          </p:nvPr>
        </p:nvSpPr>
        <p:spPr>
          <a:xfrm flipH="1">
            <a:off x="3232820" y="2781507"/>
            <a:ext cx="2372019" cy="80821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主诉：腹痛、腹泻、体重下降</a:t>
            </a: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6360675" y="2730574"/>
            <a:ext cx="3544595" cy="906718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22"/>
            </p:custDataLst>
          </p:nvPr>
        </p:nvSpPr>
        <p:spPr>
          <a:xfrm>
            <a:off x="6360675" y="2730574"/>
            <a:ext cx="704106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>
            <p:custDataLst>
              <p:tags r:id="rId23"/>
            </p:custDataLst>
          </p:nvPr>
        </p:nvSpPr>
        <p:spPr>
          <a:xfrm>
            <a:off x="9831949" y="2730574"/>
            <a:ext cx="61567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4"/>
            </p:custDataLst>
          </p:nvPr>
        </p:nvSpPr>
        <p:spPr>
          <a:xfrm flipH="1">
            <a:off x="6399855" y="2869380"/>
            <a:ext cx="636941" cy="640299"/>
          </a:xfrm>
          <a:prstGeom prst="rect">
            <a:avLst/>
          </a:prstGeom>
          <a:noFill/>
        </p:spPr>
        <p:txBody>
          <a:bodyPr wrap="square" rtlCol="0" anchor="ctr">
            <a:normAutofit fontScale="60000"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25"/>
            </p:custDataLst>
          </p:nvPr>
        </p:nvSpPr>
        <p:spPr>
          <a:xfrm flipH="1">
            <a:off x="7299857" y="2781507"/>
            <a:ext cx="2372019" cy="80821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病史：近期有出国旅游史，食用过生食</a:t>
            </a:r>
          </a:p>
        </p:txBody>
      </p:sp>
      <p:sp>
        <p:nvSpPr>
          <p:cNvPr id="23" name="矩形 22"/>
          <p:cNvSpPr/>
          <p:nvPr>
            <p:custDataLst>
              <p:tags r:id="rId26"/>
            </p:custDataLst>
          </p:nvPr>
        </p:nvSpPr>
        <p:spPr>
          <a:xfrm>
            <a:off x="2293638" y="3982708"/>
            <a:ext cx="3544595" cy="906718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7"/>
            </p:custDataLst>
          </p:nvPr>
        </p:nvSpPr>
        <p:spPr>
          <a:xfrm>
            <a:off x="2293638" y="3982708"/>
            <a:ext cx="704106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>
            <p:custDataLst>
              <p:tags r:id="rId28"/>
            </p:custDataLst>
          </p:nvPr>
        </p:nvSpPr>
        <p:spPr>
          <a:xfrm>
            <a:off x="5764912" y="3982708"/>
            <a:ext cx="61567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 flipH="1">
            <a:off x="2332818" y="4121514"/>
            <a:ext cx="636941" cy="640299"/>
          </a:xfrm>
          <a:prstGeom prst="rect">
            <a:avLst/>
          </a:prstGeom>
          <a:noFill/>
        </p:spPr>
        <p:txBody>
          <a:bodyPr wrap="square" rtlCol="0" anchor="ctr">
            <a:normAutofit fontScale="60000"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30"/>
            </p:custDataLst>
          </p:nvPr>
        </p:nvSpPr>
        <p:spPr>
          <a:xfrm flipH="1">
            <a:off x="3232820" y="4033641"/>
            <a:ext cx="2372019" cy="80821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实验室检查：血常规、粪便常规等</a:t>
            </a:r>
          </a:p>
        </p:txBody>
      </p:sp>
      <p:sp>
        <p:nvSpPr>
          <p:cNvPr id="28" name="矩形 27"/>
          <p:cNvSpPr/>
          <p:nvPr>
            <p:custDataLst>
              <p:tags r:id="rId31"/>
            </p:custDataLst>
          </p:nvPr>
        </p:nvSpPr>
        <p:spPr>
          <a:xfrm>
            <a:off x="6360675" y="3982708"/>
            <a:ext cx="3544595" cy="906718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32"/>
            </p:custDataLst>
          </p:nvPr>
        </p:nvSpPr>
        <p:spPr>
          <a:xfrm>
            <a:off x="6360675" y="3982708"/>
            <a:ext cx="704106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矩形 29"/>
          <p:cNvSpPr/>
          <p:nvPr>
            <p:custDataLst>
              <p:tags r:id="rId33"/>
            </p:custDataLst>
          </p:nvPr>
        </p:nvSpPr>
        <p:spPr>
          <a:xfrm>
            <a:off x="9831949" y="3982708"/>
            <a:ext cx="61567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4"/>
            </p:custDataLst>
          </p:nvPr>
        </p:nvSpPr>
        <p:spPr>
          <a:xfrm flipH="1">
            <a:off x="6399855" y="4121514"/>
            <a:ext cx="636941" cy="640299"/>
          </a:xfrm>
          <a:prstGeom prst="rect">
            <a:avLst/>
          </a:prstGeom>
          <a:noFill/>
        </p:spPr>
        <p:txBody>
          <a:bodyPr wrap="square" rtlCol="0" anchor="ctr">
            <a:normAutofit fontScale="60000"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  <p:sp>
        <p:nvSpPr>
          <p:cNvPr id="32" name="TextBox 21"/>
          <p:cNvSpPr txBox="1"/>
          <p:nvPr>
            <p:custDataLst>
              <p:tags r:id="rId35"/>
            </p:custDataLst>
          </p:nvPr>
        </p:nvSpPr>
        <p:spPr>
          <a:xfrm flipH="1">
            <a:off x="7299857" y="4033641"/>
            <a:ext cx="2372019" cy="80821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影像学检查：X光片、CT等</a:t>
            </a:r>
          </a:p>
        </p:txBody>
      </p:sp>
      <p:sp>
        <p:nvSpPr>
          <p:cNvPr id="33" name="矩形 32"/>
          <p:cNvSpPr/>
          <p:nvPr>
            <p:custDataLst>
              <p:tags r:id="rId36"/>
            </p:custDataLst>
          </p:nvPr>
        </p:nvSpPr>
        <p:spPr>
          <a:xfrm>
            <a:off x="2293638" y="5234843"/>
            <a:ext cx="3544595" cy="906718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矩形 33"/>
          <p:cNvSpPr/>
          <p:nvPr>
            <p:custDataLst>
              <p:tags r:id="rId37"/>
            </p:custDataLst>
          </p:nvPr>
        </p:nvSpPr>
        <p:spPr>
          <a:xfrm>
            <a:off x="2293638" y="5234843"/>
            <a:ext cx="704106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矩形 34"/>
          <p:cNvSpPr/>
          <p:nvPr>
            <p:custDataLst>
              <p:tags r:id="rId38"/>
            </p:custDataLst>
          </p:nvPr>
        </p:nvSpPr>
        <p:spPr>
          <a:xfrm>
            <a:off x="5764912" y="5234843"/>
            <a:ext cx="61567" cy="90671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9"/>
            </p:custDataLst>
          </p:nvPr>
        </p:nvSpPr>
        <p:spPr>
          <a:xfrm flipH="1">
            <a:off x="2332818" y="5373649"/>
            <a:ext cx="636941" cy="640299"/>
          </a:xfrm>
          <a:prstGeom prst="rect">
            <a:avLst/>
          </a:prstGeom>
          <a:noFill/>
        </p:spPr>
        <p:txBody>
          <a:bodyPr wrap="square" rtlCol="0" anchor="ctr">
            <a:normAutofit fontScale="60000"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07</a:t>
            </a:r>
          </a:p>
        </p:txBody>
      </p:sp>
      <p:sp>
        <p:nvSpPr>
          <p:cNvPr id="37" name="TextBox 21"/>
          <p:cNvSpPr txBox="1"/>
          <p:nvPr>
            <p:custDataLst>
              <p:tags r:id="rId40"/>
            </p:custDataLst>
          </p:nvPr>
        </p:nvSpPr>
        <p:spPr>
          <a:xfrm flipH="1">
            <a:off x="3232820" y="5285776"/>
            <a:ext cx="2372019" cy="80821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初步诊断：肠寄生虫病</a:t>
            </a:r>
          </a:p>
        </p:txBody>
      </p:sp>
    </p:spTree>
    <p:custDataLst>
      <p:tags r:id="rId41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影像检查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影像检查方法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X线检查：通过X线照射，观察肠道内寄生虫的形态和位置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超声检查：通过超声波检查，观察肠道内寄生虫的形态和位置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CT检查：通过CT扫描，观察肠道内寄生虫的形态和位置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MRI检查：通过MRI扫描，观察肠道内寄生虫的形态和位置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内镜检查：通过内镜观察，直接观察肠道内寄生虫的形态和位置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病理检查：通过病理切片，观察肠道内寄生虫的形态和位置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影像检查结果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多边形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18478" y="2925040"/>
            <a:ext cx="2487263" cy="1769920"/>
          </a:xfrm>
          <a:prstGeom prst="homePlate">
            <a:avLst>
              <a:gd name="adj" fmla="val 351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序号"/>
          <p:cNvSpPr txBox="1"/>
          <p:nvPr>
            <p:custDataLst>
              <p:tags r:id="rId7"/>
            </p:custDataLst>
          </p:nvPr>
        </p:nvSpPr>
        <p:spPr>
          <a:xfrm>
            <a:off x="2811826" y="3454169"/>
            <a:ext cx="119391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1457397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肠寄生虫病影像检查结果包括：肠壁增厚、肠腔狭窄、肠梗阻、肠穿孔等。</a:t>
            </a:r>
          </a:p>
        </p:txBody>
      </p:sp>
      <p:sp>
        <p:nvSpPr>
          <p:cNvPr id="6" name="多边形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23957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序号"/>
          <p:cNvSpPr txBox="1"/>
          <p:nvPr>
            <p:custDataLst>
              <p:tags r:id="rId10"/>
            </p:custDataLst>
          </p:nvPr>
        </p:nvSpPr>
        <p:spPr>
          <a:xfrm>
            <a:off x="7321854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5865861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影像检查结果可指导医生制定治疗方案，包括药物治疗、手术治疗等。</a:t>
            </a:r>
          </a:p>
        </p:txBody>
      </p:sp>
      <p:sp>
        <p:nvSpPr>
          <p:cNvPr id="5" name="多边形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599483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序号"/>
          <p:cNvSpPr txBox="1"/>
          <p:nvPr>
            <p:custDataLst>
              <p:tags r:id="rId13"/>
            </p:custDataLst>
          </p:nvPr>
        </p:nvSpPr>
        <p:spPr>
          <a:xfrm>
            <a:off x="5097381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3641387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影像检查结果可帮助医生判断寄生虫病的类型、程度和范围。</a:t>
            </a:r>
          </a:p>
        </p:txBody>
      </p:sp>
      <p:sp>
        <p:nvSpPr>
          <p:cNvPr id="7" name="多边形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048430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序号"/>
          <p:cNvSpPr txBox="1"/>
          <p:nvPr>
            <p:custDataLst>
              <p:tags r:id="rId16"/>
            </p:custDataLst>
          </p:nvPr>
        </p:nvSpPr>
        <p:spPr>
          <a:xfrm>
            <a:off x="9546328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8090335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影像检查结果可评估治疗效果，为后续治疗提供依据。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影像诊断分析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2964820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61"/>
          <p:cNvSpPr txBox="1"/>
          <p:nvPr>
            <p:custDataLst>
              <p:tags r:id="rId7"/>
            </p:custDataLst>
          </p:nvPr>
        </p:nvSpPr>
        <p:spPr>
          <a:xfrm>
            <a:off x="3004240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影像检查方法：X线、CT、MRI等</a:t>
            </a:r>
          </a:p>
        </p:txBody>
      </p:sp>
      <p:sp>
        <p:nvSpPr>
          <p:cNvPr id="13" name="文本框 58"/>
          <p:cNvSpPr txBox="1"/>
          <p:nvPr>
            <p:custDataLst>
              <p:tags r:id="rId8"/>
            </p:custDataLst>
          </p:nvPr>
        </p:nvSpPr>
        <p:spPr>
          <a:xfrm>
            <a:off x="3903703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6" name="任意多边形: 形状 15"/>
          <p:cNvSpPr/>
          <p:nvPr>
            <p:custDataLst>
              <p:tags r:id="rId9"/>
            </p:custDataLst>
          </p:nvPr>
        </p:nvSpPr>
        <p:spPr>
          <a:xfrm>
            <a:off x="2964820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: 圆角 18"/>
          <p:cNvSpPr/>
          <p:nvPr>
            <p:custDataLst>
              <p:tags r:id="rId10"/>
            </p:custDataLst>
          </p:nvPr>
        </p:nvSpPr>
        <p:spPr>
          <a:xfrm>
            <a:off x="6524914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61"/>
          <p:cNvSpPr txBox="1"/>
          <p:nvPr>
            <p:custDataLst>
              <p:tags r:id="rId11"/>
            </p:custDataLst>
          </p:nvPr>
        </p:nvSpPr>
        <p:spPr>
          <a:xfrm>
            <a:off x="6564333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影像表现：肠壁增厚、肠腔狭窄、肠管扩张等</a:t>
            </a:r>
          </a:p>
        </p:txBody>
      </p:sp>
      <p:sp>
        <p:nvSpPr>
          <p:cNvPr id="21" name="文本框 58"/>
          <p:cNvSpPr txBox="1"/>
          <p:nvPr>
            <p:custDataLst>
              <p:tags r:id="rId12"/>
            </p:custDataLst>
          </p:nvPr>
        </p:nvSpPr>
        <p:spPr>
          <a:xfrm>
            <a:off x="7463796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2" name="任意多边形: 形状 21"/>
          <p:cNvSpPr/>
          <p:nvPr>
            <p:custDataLst>
              <p:tags r:id="rId13"/>
            </p:custDataLst>
          </p:nvPr>
        </p:nvSpPr>
        <p:spPr>
          <a:xfrm>
            <a:off x="6524914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: 圆角 23"/>
          <p:cNvSpPr/>
          <p:nvPr>
            <p:custDataLst>
              <p:tags r:id="rId14"/>
            </p:custDataLst>
          </p:nvPr>
        </p:nvSpPr>
        <p:spPr>
          <a:xfrm>
            <a:off x="2964820" y="4030076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5"/>
            </p:custDataLst>
          </p:nvPr>
        </p:nvSpPr>
        <p:spPr>
          <a:xfrm>
            <a:off x="3004240" y="5129915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影像诊断依据：影像特征、病史、临床表现等</a:t>
            </a:r>
          </a:p>
        </p:txBody>
      </p:sp>
      <p:sp>
        <p:nvSpPr>
          <p:cNvPr id="26" name="文本框 58"/>
          <p:cNvSpPr txBox="1"/>
          <p:nvPr>
            <p:custDataLst>
              <p:tags r:id="rId16"/>
            </p:custDataLst>
          </p:nvPr>
        </p:nvSpPr>
        <p:spPr>
          <a:xfrm>
            <a:off x="3903703" y="4512097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任意多边形: 形状 26"/>
          <p:cNvSpPr/>
          <p:nvPr>
            <p:custDataLst>
              <p:tags r:id="rId17"/>
            </p:custDataLst>
          </p:nvPr>
        </p:nvSpPr>
        <p:spPr>
          <a:xfrm>
            <a:off x="2964820" y="4030076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: 圆角 40"/>
          <p:cNvSpPr/>
          <p:nvPr>
            <p:custDataLst>
              <p:tags r:id="rId18"/>
            </p:custDataLst>
          </p:nvPr>
        </p:nvSpPr>
        <p:spPr>
          <a:xfrm>
            <a:off x="6524912" y="4030077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文本框 61"/>
          <p:cNvSpPr txBox="1"/>
          <p:nvPr>
            <p:custDataLst>
              <p:tags r:id="rId19"/>
            </p:custDataLst>
          </p:nvPr>
        </p:nvSpPr>
        <p:spPr>
          <a:xfrm>
            <a:off x="6564332" y="5129917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影像诊断价值：早期发现、准确诊断、指导治疗等</a:t>
            </a:r>
          </a:p>
        </p:txBody>
      </p:sp>
      <p:sp>
        <p:nvSpPr>
          <p:cNvPr id="43" name="文本框 58"/>
          <p:cNvSpPr txBox="1"/>
          <p:nvPr>
            <p:custDataLst>
              <p:tags r:id="rId20"/>
            </p:custDataLst>
          </p:nvPr>
        </p:nvSpPr>
        <p:spPr>
          <a:xfrm>
            <a:off x="7463795" y="4512098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4" name="任意多边形: 形状 43"/>
          <p:cNvSpPr/>
          <p:nvPr>
            <p:custDataLst>
              <p:tags r:id="rId21"/>
            </p:custDataLst>
          </p:nvPr>
        </p:nvSpPr>
        <p:spPr>
          <a:xfrm>
            <a:off x="6524912" y="4030077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诊断结论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确定寄生虫种类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根据影像学检查结果，判断寄生虫的种类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综合以上信息，得出寄生虫种类的诊断结论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结合临床症状和病史，进一步确定寄生虫种类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参考实验室检查结果，如粪便检查、血液检查等，辅助确定寄生虫种类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治疗方案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药物治疗：根据寄生虫种类选择合适的药物进行治疗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手术治疗：对于严重感染或药物治疗无效的患者，可能需要进行手术治疗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生活习惯调整：注意个人卫生，避免食用生食或未煮熟的食物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定期检查：定期进行寄生虫病检查，及时发现并治疗感染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预后评估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7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9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1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 lnSpcReduction="10000"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预后良好：经过治疗，患者症状得到缓解，生活质量得到改善</a:t>
            </a: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预后不良：治疗效果不佳，患者症状持续存在，生活质量受到影响</a:t>
            </a: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复发风险：部分患者可能存在复发风险，需要定期复查</a:t>
            </a: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并发症：部分患者可能出现并发症，需要及时处理和治疗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2"/>
                </a:solidFill>
              </a:rPr>
              <a:t>病例讨论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诊断思路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6"/>
            </p:custDataLst>
          </p:nvPr>
        </p:nvSpPr>
        <p:spPr>
          <a:xfrm>
            <a:off x="3107304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2953331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107303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询问病史：了解患者症状、生活习惯、旅行史等</a:t>
            </a:r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>
            <a:off x="5253448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10"/>
            </p:custDataLst>
          </p:nvPr>
        </p:nvSpPr>
        <p:spPr>
          <a:xfrm>
            <a:off x="6432215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1"/>
            </p:custDataLst>
          </p:nvPr>
        </p:nvSpPr>
        <p:spPr>
          <a:xfrm>
            <a:off x="6278242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432214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影像检查：进行X光、CT、MRI等检查，观察肠道寄生虫病影像特征</a:t>
            </a:r>
          </a:p>
        </p:txBody>
      </p:sp>
      <p:sp>
        <p:nvSpPr>
          <p:cNvPr id="15" name="椭圆 14"/>
          <p:cNvSpPr/>
          <p:nvPr>
            <p:custDataLst>
              <p:tags r:id="rId13"/>
            </p:custDataLst>
          </p:nvPr>
        </p:nvSpPr>
        <p:spPr>
          <a:xfrm>
            <a:off x="8578359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4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5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实验室检查：进行粪便、血液等实验室检查，检测寄生虫抗体、抗原等</a:t>
            </a:r>
          </a:p>
        </p:txBody>
      </p:sp>
      <p:sp>
        <p:nvSpPr>
          <p:cNvPr id="19" name="椭圆 18"/>
          <p:cNvSpPr/>
          <p:nvPr>
            <p:custDataLst>
              <p:tags r:id="rId17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8"/>
            </p:custDataLst>
          </p:nvPr>
        </p:nvSpPr>
        <p:spPr>
          <a:xfrm>
            <a:off x="475469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19"/>
            </p:custDataLst>
          </p:nvPr>
        </p:nvSpPr>
        <p:spPr>
          <a:xfrm>
            <a:off x="4600724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754697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鉴别诊断：与其他肠道疾病进行鉴别诊断，如肠炎、肠梗阻等</a:t>
            </a:r>
          </a:p>
        </p:txBody>
      </p:sp>
      <p:sp>
        <p:nvSpPr>
          <p:cNvPr id="23" name="椭圆 22"/>
          <p:cNvSpPr/>
          <p:nvPr>
            <p:custDataLst>
              <p:tags r:id="rId21"/>
            </p:custDataLst>
          </p:nvPr>
        </p:nvSpPr>
        <p:spPr>
          <a:xfrm>
            <a:off x="6900841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2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3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制定治疗方案：根据诊断结果，制定针对性的治疗方案，如药物治疗、手术治疗等</a:t>
            </a:r>
          </a:p>
        </p:txBody>
      </p:sp>
      <p:sp>
        <p:nvSpPr>
          <p:cNvPr id="27" name="椭圆 26"/>
          <p:cNvSpPr/>
          <p:nvPr>
            <p:custDataLst>
              <p:tags r:id="rId25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影像诊断价值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1306004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7"/>
            </p:custDataLst>
          </p:nvPr>
        </p:nvSpPr>
        <p:spPr>
          <a:xfrm>
            <a:off x="5271178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8"/>
            </p:custDataLst>
          </p:nvPr>
        </p:nvSpPr>
        <p:spPr>
          <a:xfrm>
            <a:off x="5562873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9"/>
            </p:custDataLst>
          </p:nvPr>
        </p:nvSpPr>
        <p:spPr>
          <a:xfrm>
            <a:off x="1306004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10"/>
            </p:custDataLst>
          </p:nvPr>
        </p:nvSpPr>
        <p:spPr>
          <a:xfrm>
            <a:off x="2664827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早期发现：通过影像诊断，可以早期发现肠寄生虫病，及时治疗，减少并发症的发生。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1427483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2"/>
            </p:custDataLst>
          </p:nvPr>
        </p:nvSpPr>
        <p:spPr>
          <a:xfrm>
            <a:off x="6220846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3"/>
            </p:custDataLst>
          </p:nvPr>
        </p:nvSpPr>
        <p:spPr>
          <a:xfrm>
            <a:off x="10186020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4"/>
            </p:custDataLst>
          </p:nvPr>
        </p:nvSpPr>
        <p:spPr>
          <a:xfrm>
            <a:off x="10477716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5"/>
            </p:custDataLst>
          </p:nvPr>
        </p:nvSpPr>
        <p:spPr>
          <a:xfrm>
            <a:off x="6220846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6"/>
            </p:custDataLst>
          </p:nvPr>
        </p:nvSpPr>
        <p:spPr>
          <a:xfrm>
            <a:off x="7579669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准确诊断：影像诊断可以提供准确的诊断信息，帮助医生制定治疗方案。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6342325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8"/>
            </p:custDataLst>
          </p:nvPr>
        </p:nvSpPr>
        <p:spPr>
          <a:xfrm>
            <a:off x="1306004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9"/>
            </p:custDataLst>
          </p:nvPr>
        </p:nvSpPr>
        <p:spPr>
          <a:xfrm>
            <a:off x="5271178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20"/>
            </p:custDataLst>
          </p:nvPr>
        </p:nvSpPr>
        <p:spPr>
          <a:xfrm>
            <a:off x="5562873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21"/>
            </p:custDataLst>
          </p:nvPr>
        </p:nvSpPr>
        <p:spPr>
          <a:xfrm>
            <a:off x="1306004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2"/>
            </p:custDataLst>
          </p:nvPr>
        </p:nvSpPr>
        <p:spPr>
          <a:xfrm>
            <a:off x="2664827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评估病情：影像诊断可以评估病情的严重程度，为治疗提供依据。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3"/>
            </p:custDataLst>
          </p:nvPr>
        </p:nvSpPr>
        <p:spPr>
          <a:xfrm>
            <a:off x="1427483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4"/>
            </p:custDataLst>
          </p:nvPr>
        </p:nvSpPr>
        <p:spPr>
          <a:xfrm>
            <a:off x="6220846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5"/>
            </p:custDataLst>
          </p:nvPr>
        </p:nvSpPr>
        <p:spPr>
          <a:xfrm>
            <a:off x="10186020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6"/>
            </p:custDataLst>
          </p:nvPr>
        </p:nvSpPr>
        <p:spPr>
          <a:xfrm>
            <a:off x="10477716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7"/>
            </p:custDataLst>
          </p:nvPr>
        </p:nvSpPr>
        <p:spPr>
          <a:xfrm>
            <a:off x="6220846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8"/>
            </p:custDataLst>
          </p:nvPr>
        </p:nvSpPr>
        <p:spPr>
          <a:xfrm>
            <a:off x="7579669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监测治疗效果：影像诊断可以监测治疗效果，及时调整治疗方案。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>
            <a:off x="6342325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临床实践经验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7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553428" y="2012509"/>
            <a:ext cx="2628762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marR="0" lvl="0" indent="-4064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100" b="0" i="0" u="none" strike="noStrike" kern="1200" cap="none" spc="16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肠寄生虫病影像诊断的常见病例类型</a:t>
            </a:r>
            <a:endParaRPr kumimoji="0" lang="zh-CN" altLang="en-US" sz="2100" b="0" i="0" u="none" strike="noStrike" kern="1200" cap="none" spc="16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4810918" y="2012561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100" b="0" i="0" u="none" strike="noStrike" kern="1200" cap="none" spc="18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影像诊断的准确性和局限性</a:t>
            </a:r>
            <a:endParaRPr kumimoji="0" lang="zh-CN" altLang="en-US" sz="2100" b="0" i="0" u="none" strike="noStrike" kern="1200" cap="none" spc="18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>
            <a:off x="8068447" y="2012614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100" b="0" i="0" u="none" strike="noStrike" kern="1200" cap="none" spc="18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影像诊断与其他诊断方法的比较</a:t>
            </a:r>
            <a:endParaRPr kumimoji="0" lang="zh-CN" altLang="en-US" sz="2100" b="0" i="0" u="none" strike="noStrike" kern="1200" cap="none" spc="18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1553428" y="4183023"/>
            <a:ext cx="2628762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marR="0" lvl="0" indent="-4064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100" b="0" i="0" u="none" strike="noStrike" kern="1200" cap="none" spc="16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影像诊断在肠寄生虫病治疗过程中的作用</a:t>
            </a:r>
            <a:endParaRPr kumimoji="0" lang="zh-CN" altLang="en-US" sz="2100" b="0" i="0" u="none" strike="noStrike" kern="1200" cap="none" spc="16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矩形 17"/>
          <p:cNvSpPr/>
          <p:nvPr>
            <p:custDataLst>
              <p:tags r:id="rId12"/>
            </p:custDataLst>
          </p:nvPr>
        </p:nvSpPr>
        <p:spPr>
          <a:xfrm>
            <a:off x="4810918" y="4183128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marR="0" lvl="0" indent="-3683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100" b="0" i="0" u="none" strike="noStrike" kern="1200" cap="none" spc="1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影像诊断在肠寄生虫病预防和预后评估中的作用</a:t>
            </a:r>
            <a:endParaRPr kumimoji="0" lang="zh-CN" altLang="en-US" sz="2100" b="0" i="0" u="none" strike="noStrike" kern="1200" cap="none" spc="13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13"/>
            </p:custDataLst>
          </p:nvPr>
        </p:nvSpPr>
        <p:spPr>
          <a:xfrm>
            <a:off x="8042285" y="4183128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marR="0" lvl="0" indent="-4064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100" b="0" i="0" u="none" strike="noStrike" kern="1200" cap="none" spc="16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影像诊断在肠寄生虫病研究中的应用</a:t>
            </a:r>
            <a:endParaRPr kumimoji="0" lang="zh-CN" altLang="en-US" sz="2100" b="0" i="0" u="none" strike="noStrike" kern="1200" cap="none" spc="16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H="1">
            <a:off x="4470392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7729905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8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665">
                <a:solidFill>
                  <a:schemeClr val="lt2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29"/>
  <p:tag name="KSO_WM_TEMPLATE_THUMBS_INDEX" val="1、9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6"/>
  <p:tag name="KSO_WM_UNIT_TEXT_FILL_FORE_SCHEMECOLOR_INDEX_BRIGHTNESS" val="0"/>
  <p:tag name="KSO_WM_UNIT_TEXT_FILL_TYPE" val="1"/>
  <p:tag name="KSO_WM_UNIT_TYPE" val="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  <p:tag name="KSO_WM_TEMPLATE_THUMBS_INDEX" val="1、9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18"/>
  <p:tag name="KSO_WM_TEMPLATE_MASTER_TYPE" val="1"/>
  <p:tag name="KSO_WM_TEMPLATE_SUBCATEGORY" val="17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2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0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14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1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222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3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214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4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225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6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214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7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228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9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214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0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231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2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214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3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234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5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214_4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6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237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8&quot;,&quot;maxSize&quot;:{&quot;size1&quot;:22.2},&quot;minSize&quot;:{&quot;size1&quot;:13.5},&quot;normalSize&quot;:{&quot;size1&quot;:13.5},&quot;subLayout&quot;:[{&quot;id&quot;:&quot;2023-09-10T18:12:48&quot;,&quot;margin&quot;:{&quot;bottom&quot;:0.025999998673796654,&quot;left&quot;:2.117000102996826,&quot;right&quot;:1.2699999809265137,&quot;top&quot;:0.4230000376701355},&quot;type&quot;:0},{&quot;id&quot;:&quot;2023-09-10T18:12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6*l_i*1_1"/>
  <p:tag name="KSO_WM_UNIT_INDEX" val="1_1"/>
  <p:tag name="KSO_WM_UNIT_LAYERLEVEL" val="1_1"/>
  <p:tag name="KSO_WM_UNIT_TYPE" val="l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i*1_2"/>
  <p:tag name="KSO_WM_UNIT_INDEX" val="1_2"/>
  <p:tag name="KSO_WM_UNIT_LAYERLEVEL" val="1_1"/>
  <p:tag name="KSO_WM_UNIT_TYPE" val="l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6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6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8"/>
</p:tagLst>
</file>

<file path=ppt/tags/tag25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8&quot;,&quot;maxSize&quot;:{&quot;size1&quot;:22.2},&quot;minSize&quot;:{&quot;size1&quot;:13.5},&quot;normalSize&quot;:{&quot;size1&quot;:13.5},&quot;subLayout&quot;:[{&quot;id&quot;:&quot;2023-09-10T18:12:48&quot;,&quot;margin&quot;:{&quot;bottom&quot;:0.025999998673796654,&quot;left&quot;:2.117000102996826,&quot;right&quot;:1.2699999809265137,&quot;top&quot;:0.4230000376701355},&quot;type&quot;:0},{&quot;id&quot;:&quot;2023-09-10T18:12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2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0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261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62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3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4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265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266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67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8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9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270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271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72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3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4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275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276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77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8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9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280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281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82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3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4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285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286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87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6_4"/>
  <p:tag name="KSO_WM_UNIT_INDEX" val="1_6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8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9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290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7_1"/>
  <p:tag name="KSO_WM_UNIT_INDEX" val="1_7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291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7_3"/>
  <p:tag name="KSO_WM_UNIT_INDEX" val="1_7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92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6*l_h_i*1_7_4"/>
  <p:tag name="KSO_WM_UNIT_INDEX" val="1_7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3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i*1_7_2"/>
  <p:tag name="KSO_WM_UNIT_INDEX" val="1_7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4.xml><?xml version="1.0" encoding="utf-8"?>
<p:tagLst xmlns:p="http://schemas.openxmlformats.org/presentationml/2006/main">
  <p:tag name="KSO_WM_ASSEMBLE_CHIP_INDEX" val="8fb0b7c7294349af815b198ccbba38f7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6*l_h_f*1_7_1"/>
  <p:tag name="KSO_WM_UNIT_INDEX" val="1_7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2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9&quot;,&quot;maxSize&quot;:{&quot;size1&quot;:22.2},&quot;minSize&quot;:{&quot;size1&quot;:13.5},&quot;normalSize&quot;:{&quot;size1&quot;:13.5},&quot;subLayout&quot;:[{&quot;id&quot;:&quot;2023-09-10T18:12:49&quot;,&quot;margin&quot;:{&quot;bottom&quot;:0.025999998673796654,&quot;left&quot;:2.117000102996826,&quot;right&quot;:1.2699999809265137,&quot;top&quot;:0.4230000376701355},&quot;type&quot;:0},{&quot;id&quot;:&quot;2023-09-10T18:12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29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2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3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4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5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50&quot;,&quot;maxSize&quot;:{&quot;size1&quot;:22.2},&quot;minSize&quot;:{&quot;size1&quot;:13.5},&quot;normalSize&quot;:{&quot;size1&quot;:13.5},&quot;subLayout&quot;:[{&quot;id&quot;:&quot;2023-09-10T18:12:50&quot;,&quot;margin&quot;:{&quot;bottom&quot;:0.025999998673796654,&quot;left&quot;:2.117000102996826,&quot;right&quot;:1.2699999809265137,&quot;top&quot;:0.4230000376701355},&quot;type&quot;:0},{&quot;id&quot;:&quot;2023-09-10T18:12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4_1"/>
  <p:tag name="KSO_WM_UNIT_INDEX" val="1_4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9&quot;,&quot;maxSize&quot;:{&quot;size1&quot;:22.2},&quot;minSize&quot;:{&quot;size1&quot;:13.5},&quot;normalSize&quot;:{&quot;size1&quot;:13.5},&quot;subLayout&quot;:[{&quot;id&quot;:&quot;2023-09-10T18:12:49&quot;,&quot;margin&quot;:{&quot;bottom&quot;:0.025999998673796654,&quot;left&quot;:2.117000102996826,&quot;right&quot;:1.2699999809265137,&quot;top&quot;:0.4230000376701355},&quot;type&quot;:0},{&quot;id&quot;:&quot;2023-09-10T18:12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1_1"/>
  <p:tag name="KSO_WM_UNIT_INDEX" val="1_1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2_1"/>
  <p:tag name="KSO_WM_UNIT_INDEX" val="1_2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3_1"/>
  <p:tag name="KSO_WM_UNIT_INDEX" val="1_3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4_1"/>
  <p:tag name="KSO_WM_UNIT_INDEX" val="1_4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9&quot;,&quot;maxSize&quot;:{&quot;size1&quot;:22.2},&quot;minSize&quot;:{&quot;size1&quot;:13.5},&quot;normalSize&quot;:{&quot;size1&quot;:13.5},&quot;subLayout&quot;:[{&quot;id&quot;:&quot;2023-09-10T18:12:49&quot;,&quot;margin&quot;:{&quot;bottom&quot;:0.025999998673796654,&quot;left&quot;:2.117000102996826,&quot;right&quot;:1.2699999809265137,&quot;top&quot;:0.4230000376701355},&quot;type&quot;:0},{&quot;id&quot;:&quot;2023-09-10T18:12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347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3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3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3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3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7&quot;,&quot;maxSize&quot;:{&quot;size1&quot;:22.2},&quot;minSize&quot;:{&quot;size1&quot;:13.5},&quot;normalSize&quot;:{&quot;size1&quot;:13.5},&quot;subLayout&quot;:[{&quot;id&quot;:&quot;2023-09-10T18:12:47&quot;,&quot;margin&quot;:{&quot;bottom&quot;:0.025999998673796654,&quot;left&quot;:2.117000102996826,&quot;right&quot;:1.2699999809265137,&quot;top&quot;:0.4230000376701355},&quot;type&quot;:0},{&quot;id&quot;:&quot;2023-09-10T18:12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3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8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8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8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8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9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9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9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9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9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9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0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9&quot;,&quot;maxSize&quot;:{&quot;size1&quot;:22.2},&quot;minSize&quot;:{&quot;size1&quot;:13.5},&quot;normalSize&quot;:{&quot;size1&quot;:13.5},&quot;subLayout&quot;:[{&quot;id&quot;:&quot;2023-09-10T18:12:49&quot;,&quot;margin&quot;:{&quot;bottom&quot;:0.025999998673796654,&quot;left&quot;:2.117000102996826,&quot;right&quot;:1.2699999809265137,&quot;top&quot;:0.4230000376701355},&quot;type&quot;:0},{&quot;id&quot;:&quot;2023-09-10T18:12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4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4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4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4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8&quot;,&quot;maxSize&quot;:{&quot;size1&quot;:22.2},&quot;minSize&quot;:{&quot;size1&quot;:13.5},&quot;normalSize&quot;:{&quot;size1&quot;:13.5},&quot;subLayout&quot;:[{&quot;id&quot;:&quot;2023-09-10T18:12:48&quot;,&quot;margin&quot;:{&quot;bottom&quot;:0.025999998673796654,&quot;left&quot;:2.117000102996826,&quot;right&quot;:1.2699999809265137,&quot;top&quot;:0.4230000376701355},&quot;type&quot;:0},{&quot;id&quot;:&quot;2023-09-10T18:12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419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50&quot;,&quot;maxSize&quot;:{&quot;size1&quot;:22.2},&quot;minSize&quot;:{&quot;size1&quot;:13.5},&quot;normalSize&quot;:{&quot;size1&quot;:13.5},&quot;subLayout&quot;:[{&quot;id&quot;:&quot;2023-09-10T18:12:50&quot;,&quot;margin&quot;:{&quot;bottom&quot;:0.025999998673796654,&quot;left&quot;:2.117000102996826,&quot;right&quot;:1.2699999809265137,&quot;top&quot;:0.4230000376701355},&quot;type&quot;:0},{&quot;id&quot;:&quot;2023-09-10T18:12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4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4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5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5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5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5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5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5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6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6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6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6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6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6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6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6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6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6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7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50&quot;,&quot;maxSize&quot;:{&quot;size1&quot;:22.2},&quot;minSize&quot;:{&quot;size1&quot;:13.5},&quot;normalSize&quot;:{&quot;size1&quot;:13.5},&quot;subLayout&quot;:[{&quot;id&quot;:&quot;2023-09-10T18:12:50&quot;,&quot;margin&quot;:{&quot;bottom&quot;:0.025999998673796654,&quot;left&quot;:2.117000102996826,&quot;right&quot;:1.2699999809265137,&quot;top&quot;:0.4230000376701355},&quot;type&quot;:0},{&quot;id&quot;:&quot;2023-09-10T18:12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4"/>
  <p:tag name="KSO_WM_UNIT_INDEX" val="1_4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12:49&quot;,&quot;maxSize&quot;:{&quot;size1&quot;:22.2},&quot;minSize&quot;:{&quot;size1&quot;:13.5},&quot;normalSize&quot;:{&quot;size1&quot;:13.5},&quot;subLayout&quot;:[{&quot;id&quot;:&quot;2023-09-10T18:12:49&quot;,&quot;margin&quot;:{&quot;bottom&quot;:0.025999998673796654,&quot;left&quot;:2.117000102996826,&quot;right&quot;:1.2699999809265137,&quot;top&quot;:0.4230000376701355},&quot;type&quot;:0},{&quot;id&quot;:&quot;2023-09-10T18:12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18"/>
  <p:tag name="KSO_WM_TEMPLATE_MASTER_TYPE" val="0"/>
  <p:tag name="KSO_WM_TEMPLATE_SUBCATEGORY" val="25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6"/>
  <p:tag name="KSO_WM_UNIT_TEXT_FILL_FORE_SCHEMECOLOR_INDEX_BRIGHTNESS" val="0"/>
  <p:tag name="KSO_WM_UNIT_TEXT_FILL_TYPE" val="1"/>
  <p:tag name="KSO_WM_UNIT_TYPE" val="a"/>
  <p:tag name="KSO_WM_UNIT_VALUE" val="10"/>
</p:tagLst>
</file>

<file path=ppt/tags/tag487.xml><?xml version="1.0" encoding="utf-8"?>
<p:tagLst xmlns:p="http://schemas.openxmlformats.org/presentationml/2006/main">
  <p:tag name="KSO_WM_BEAUTIFY_FLAG" val="#wm#"/>
  <p:tag name="KSO_WM_SLIDE_CONTENT_AREA" val="{&quot;left&quot;:&quot;347&quot;,&quot;top&quot;:&quot;105.7&quot;,&quot;width&quot;:&quot;576.4&quot;,&quot;height&quot;:&quot;343.95&quot;}"/>
  <p:tag name="KSO_WM_SLIDE_ID" val="custom20230918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18"/>
  <p:tag name="KSO_WM_TEMPLATE_MASTER_TYPE" val="1"/>
  <p:tag name="KSO_WM_TEMPLATE_SUBCATEGORY" val="0"/>
</p:tagLst>
</file>

<file path=ppt/tags/tag488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010200"/>
      </a:dk2>
      <a:lt2>
        <a:srgbClr val="FFFFFF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134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肠寄生虫病影像诊断病例讨论</vt:lpstr>
      <vt:lpstr>Slide 2</vt:lpstr>
      <vt:lpstr>病例背景</vt:lpstr>
      <vt:lpstr>Slide 4</vt:lpstr>
      <vt:lpstr>Slide 5</vt:lpstr>
      <vt:lpstr>Slide 6</vt:lpstr>
      <vt:lpstr>影像检查</vt:lpstr>
      <vt:lpstr>Slide 8</vt:lpstr>
      <vt:lpstr>Slide 9</vt:lpstr>
      <vt:lpstr>Slide 10</vt:lpstr>
      <vt:lpstr>诊断结论</vt:lpstr>
      <vt:lpstr>Slide 12</vt:lpstr>
      <vt:lpstr>Slide 13</vt:lpstr>
      <vt:lpstr>Slide 14</vt:lpstr>
      <vt:lpstr>病例讨论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2023-09-11T04:41:27Z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2622F5DD63C24614827C5B0D3B111679_11</vt:lpwstr>
  </property>
  <property fmtid="{D5CDD505-2E9C-101B-9397-08002B2CF9AE}" pid="3" name="KSOProductBuildVer">
    <vt:lpwstr>2052-12.1.0.15374</vt:lpwstr>
  </property>
</Properties>
</file>