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10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colors9.xml" ContentType="application/vnd.openxmlformats-officedocument.drawingml.diagramColors+xml"/>
  <Override PartName="/ppt/diagrams/data1.xml" ContentType="application/vnd.openxmlformats-officedocument.drawingml.diagramData+xml"/>
  <Override PartName="/ppt/diagrams/data10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rawing1.xml" ContentType="application/vnd.ms-office.drawingml.diagramDrawing+xml"/>
  <Override PartName="/ppt/diagrams/drawing10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layout10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layout9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10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37"/>
  </p:handoutMasterIdLst>
  <p:sldIdLst>
    <p:sldId id="256" r:id="rId3"/>
    <p:sldId id="258" r:id="rId4"/>
    <p:sldId id="260" r:id="rId5"/>
    <p:sldId id="281" r:id="rId6"/>
    <p:sldId id="284" r:id="rId8"/>
    <p:sldId id="283" r:id="rId9"/>
    <p:sldId id="285" r:id="rId10"/>
    <p:sldId id="288" r:id="rId11"/>
    <p:sldId id="278" r:id="rId12"/>
    <p:sldId id="279" r:id="rId13"/>
    <p:sldId id="319" r:id="rId14"/>
    <p:sldId id="280" r:id="rId15"/>
    <p:sldId id="291" r:id="rId16"/>
    <p:sldId id="289" r:id="rId17"/>
    <p:sldId id="292" r:id="rId18"/>
    <p:sldId id="296" r:id="rId19"/>
    <p:sldId id="293" r:id="rId20"/>
    <p:sldId id="297" r:id="rId21"/>
    <p:sldId id="320" r:id="rId22"/>
    <p:sldId id="294" r:id="rId23"/>
    <p:sldId id="298" r:id="rId24"/>
    <p:sldId id="304" r:id="rId25"/>
    <p:sldId id="295" r:id="rId26"/>
    <p:sldId id="318" r:id="rId27"/>
    <p:sldId id="300" r:id="rId28"/>
    <p:sldId id="302" r:id="rId29"/>
    <p:sldId id="306" r:id="rId30"/>
    <p:sldId id="309" r:id="rId31"/>
    <p:sldId id="310" r:id="rId32"/>
    <p:sldId id="312" r:id="rId33"/>
    <p:sldId id="313" r:id="rId34"/>
    <p:sldId id="321" r:id="rId35"/>
    <p:sldId id="322" r:id="rId36"/>
  </p:sldIdLst>
  <p:sldSz cx="9144000" cy="5143500" type="screen16x9"/>
  <p:notesSz cx="6858000" cy="9144000"/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9eCfh7ZrP/9EeYpg3vgiXw==" hashData="9BrW4DRYLwKRQLAiiCinZnMOPu0="/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E66"/>
    <a:srgbClr val="00A27B"/>
    <a:srgbClr val="00C092"/>
    <a:srgbClr val="00C898"/>
    <a:srgbClr val="00D2A0"/>
    <a:srgbClr val="00CC9B"/>
    <a:srgbClr val="005440"/>
    <a:srgbClr val="000000"/>
    <a:srgbClr val="003629"/>
    <a:srgbClr val="B3F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125" autoAdjust="0"/>
  </p:normalViewPr>
  <p:slideViewPr>
    <p:cSldViewPr>
      <p:cViewPr>
        <p:scale>
          <a:sx n="100" d="100"/>
          <a:sy n="100" d="100"/>
        </p:scale>
        <p:origin x="-1944" y="-7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369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1" Type="http://schemas.openxmlformats.org/officeDocument/2006/relationships/tags" Target="tags/tag1.xml"/><Relationship Id="rId40" Type="http://schemas.openxmlformats.org/officeDocument/2006/relationships/tableStyles" Target="tableStyles.xml"/><Relationship Id="rId4" Type="http://schemas.openxmlformats.org/officeDocument/2006/relationships/slide" Target="slides/slide2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1AC860-9AA0-4ED8-87A1-7D96DB4D74AD}" type="doc">
      <dgm:prSet loTypeId="urn:microsoft.com/office/officeart/2005/8/layout/cycle6#1" loCatId="cycle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zh-CN" altLang="en-US"/>
        </a:p>
      </dgm:t>
    </dgm:pt>
    <dgm:pt modelId="{031E9C34-5315-4C34-99BA-1A0DA1FA64FB}">
      <dgm:prSet phldrT="[文本]" custT="1"/>
      <dgm:spPr/>
      <dgm:t>
        <a:bodyPr/>
        <a:lstStyle/>
        <a:p>
          <a:r>
            <a:rPr lang="zh-CN" altLang="en-US" sz="1100" b="1" dirty="0" smtClean="0">
              <a:latin typeface="思源黑体 CN Normal" pitchFamily="34" charset="-122"/>
              <a:ea typeface="思源黑体 CN Normal" pitchFamily="34" charset="-122"/>
              <a:cs typeface="Poppins" pitchFamily="2" charset="0"/>
            </a:rPr>
            <a:t>神经生物学</a:t>
          </a:r>
          <a:endParaRPr lang="zh-CN" altLang="en-US" sz="1100" b="1" dirty="0">
            <a:latin typeface="思源黑体 CN Normal" pitchFamily="34" charset="-122"/>
            <a:ea typeface="思源黑体 CN Normal" pitchFamily="34" charset="-122"/>
            <a:cs typeface="Poppins" pitchFamily="2" charset="0"/>
          </a:endParaRPr>
        </a:p>
      </dgm:t>
    </dgm:pt>
    <dgm:pt modelId="{F9C0FD4E-05C4-483B-8C4D-FB96D96AD7CF}" cxnId="{5234E759-C410-4E9F-B767-711FC2A72B17}" type="parTrans">
      <dgm:prSet/>
      <dgm:spPr/>
      <dgm:t>
        <a:bodyPr/>
        <a:lstStyle/>
        <a:p>
          <a:endParaRPr lang="zh-CN" altLang="en-US" sz="1100">
            <a:latin typeface="Poppins" pitchFamily="2" charset="0"/>
            <a:cs typeface="Poppins" pitchFamily="2" charset="0"/>
          </a:endParaRPr>
        </a:p>
      </dgm:t>
    </dgm:pt>
    <dgm:pt modelId="{9C2A1F90-F403-4B73-914A-6F4C735AA13C}" cxnId="{5234E759-C410-4E9F-B767-711FC2A72B17}" type="sibTrans">
      <dgm:prSet/>
      <dgm:spPr/>
      <dgm:t>
        <a:bodyPr/>
        <a:lstStyle/>
        <a:p>
          <a:endParaRPr lang="zh-CN" altLang="en-US" sz="1100">
            <a:latin typeface="Poppins" pitchFamily="2" charset="0"/>
            <a:cs typeface="Poppins" pitchFamily="2" charset="0"/>
          </a:endParaRPr>
        </a:p>
      </dgm:t>
    </dgm:pt>
    <dgm:pt modelId="{BB5B25D2-71A2-4F9C-A591-A733DE0227F8}">
      <dgm:prSet phldrT="[文本]" custT="1"/>
      <dgm:spPr/>
      <dgm:t>
        <a:bodyPr/>
        <a:lstStyle/>
        <a:p>
          <a:r>
            <a:rPr lang="zh-CN" altLang="en-US" sz="1100" b="1" dirty="0" smtClean="0">
              <a:latin typeface="思源黑体 CN Normal" pitchFamily="34" charset="-122"/>
              <a:ea typeface="思源黑体 CN Normal" pitchFamily="34" charset="-122"/>
              <a:cs typeface="Poppins" pitchFamily="2" charset="0"/>
            </a:rPr>
            <a:t>免疫学研究</a:t>
          </a:r>
          <a:endParaRPr lang="zh-CN" altLang="en-US" sz="1100" b="1" dirty="0">
            <a:latin typeface="思源黑体 CN Normal" pitchFamily="34" charset="-122"/>
            <a:ea typeface="思源黑体 CN Normal" pitchFamily="34" charset="-122"/>
            <a:cs typeface="Poppins" pitchFamily="2" charset="0"/>
          </a:endParaRPr>
        </a:p>
      </dgm:t>
    </dgm:pt>
    <dgm:pt modelId="{01A3F0DE-1168-4235-8B76-B56BF5A0EF78}" cxnId="{99E94CC4-13FE-4A55-850D-209B44FC6245}" type="parTrans">
      <dgm:prSet/>
      <dgm:spPr/>
      <dgm:t>
        <a:bodyPr/>
        <a:lstStyle/>
        <a:p>
          <a:endParaRPr lang="zh-CN" altLang="en-US" sz="1100">
            <a:latin typeface="Poppins" pitchFamily="2" charset="0"/>
            <a:cs typeface="Poppins" pitchFamily="2" charset="0"/>
          </a:endParaRPr>
        </a:p>
      </dgm:t>
    </dgm:pt>
    <dgm:pt modelId="{81C9653D-C3EF-4430-B595-B17F14443E05}" cxnId="{99E94CC4-13FE-4A55-850D-209B44FC6245}" type="sibTrans">
      <dgm:prSet/>
      <dgm:spPr/>
      <dgm:t>
        <a:bodyPr/>
        <a:lstStyle/>
        <a:p>
          <a:endParaRPr lang="zh-CN" altLang="en-US" sz="1100">
            <a:latin typeface="Poppins" pitchFamily="2" charset="0"/>
            <a:cs typeface="Poppins" pitchFamily="2" charset="0"/>
          </a:endParaRPr>
        </a:p>
      </dgm:t>
    </dgm:pt>
    <dgm:pt modelId="{A85E28E4-2CAD-4B27-9274-0206836A2385}">
      <dgm:prSet phldrT="[文本]" custT="1"/>
      <dgm:spPr/>
      <dgm:t>
        <a:bodyPr/>
        <a:lstStyle/>
        <a:p>
          <a:r>
            <a:rPr lang="zh-CN" altLang="en-US" sz="1100" b="1" dirty="0" smtClean="0">
              <a:latin typeface="思源黑体 CN Normal" pitchFamily="34" charset="-122"/>
              <a:ea typeface="思源黑体 CN Normal" pitchFamily="34" charset="-122"/>
              <a:cs typeface="Poppins" pitchFamily="2" charset="0"/>
            </a:rPr>
            <a:t>肿瘤研究</a:t>
          </a:r>
          <a:endParaRPr lang="zh-CN" altLang="en-US" sz="1100" b="1" dirty="0">
            <a:latin typeface="思源黑体 CN Normal" pitchFamily="34" charset="-122"/>
            <a:ea typeface="思源黑体 CN Normal" pitchFamily="34" charset="-122"/>
            <a:cs typeface="Poppins" pitchFamily="2" charset="0"/>
          </a:endParaRPr>
        </a:p>
      </dgm:t>
    </dgm:pt>
    <dgm:pt modelId="{F3105396-62A9-4518-9F48-749E92320AC5}" cxnId="{27430195-0243-4DF8-9589-397B6CDD62EF}" type="parTrans">
      <dgm:prSet/>
      <dgm:spPr/>
      <dgm:t>
        <a:bodyPr/>
        <a:lstStyle/>
        <a:p>
          <a:endParaRPr lang="zh-CN" altLang="en-US" sz="1100">
            <a:latin typeface="Poppins" pitchFamily="2" charset="0"/>
            <a:cs typeface="Poppins" pitchFamily="2" charset="0"/>
          </a:endParaRPr>
        </a:p>
      </dgm:t>
    </dgm:pt>
    <dgm:pt modelId="{08274EB2-6127-4E45-8F0E-9D1997300865}" cxnId="{27430195-0243-4DF8-9589-397B6CDD62EF}" type="sibTrans">
      <dgm:prSet/>
      <dgm:spPr/>
      <dgm:t>
        <a:bodyPr/>
        <a:lstStyle/>
        <a:p>
          <a:endParaRPr lang="zh-CN" altLang="en-US" sz="1100">
            <a:latin typeface="Poppins" pitchFamily="2" charset="0"/>
            <a:cs typeface="Poppins" pitchFamily="2" charset="0"/>
          </a:endParaRPr>
        </a:p>
      </dgm:t>
    </dgm:pt>
    <dgm:pt modelId="{842B15B9-536B-4553-A985-D494FBBDEE30}">
      <dgm:prSet phldrT="[文本]" custT="1"/>
      <dgm:spPr/>
      <dgm:t>
        <a:bodyPr/>
        <a:lstStyle/>
        <a:p>
          <a:r>
            <a:rPr lang="zh-CN" altLang="en-US" sz="1100" b="1" dirty="0" smtClean="0">
              <a:latin typeface="思源黑体 CN Normal" pitchFamily="34" charset="-122"/>
              <a:ea typeface="思源黑体 CN Normal" pitchFamily="34" charset="-122"/>
              <a:cs typeface="Poppins" pitchFamily="2" charset="0"/>
            </a:rPr>
            <a:t>细胞治疗</a:t>
          </a:r>
          <a:endParaRPr lang="zh-CN" altLang="en-US" sz="1100" b="1" dirty="0">
            <a:latin typeface="思源黑体 CN Normal" pitchFamily="34" charset="-122"/>
            <a:ea typeface="思源黑体 CN Normal" pitchFamily="34" charset="-122"/>
            <a:cs typeface="Poppins" pitchFamily="2" charset="0"/>
          </a:endParaRPr>
        </a:p>
      </dgm:t>
    </dgm:pt>
    <dgm:pt modelId="{B553715C-63EB-406B-BE37-5CA5BA61C2C8}" cxnId="{B159F3F7-7E22-45E4-96CA-5483BC323C56}" type="parTrans">
      <dgm:prSet/>
      <dgm:spPr/>
      <dgm:t>
        <a:bodyPr/>
        <a:lstStyle/>
        <a:p>
          <a:endParaRPr lang="zh-CN" altLang="en-US" sz="1100">
            <a:latin typeface="Poppins" pitchFamily="2" charset="0"/>
            <a:cs typeface="Poppins" pitchFamily="2" charset="0"/>
          </a:endParaRPr>
        </a:p>
      </dgm:t>
    </dgm:pt>
    <dgm:pt modelId="{F293D085-C2D7-4253-BC5A-FAD040A93787}" cxnId="{B159F3F7-7E22-45E4-96CA-5483BC323C56}" type="sibTrans">
      <dgm:prSet/>
      <dgm:spPr/>
      <dgm:t>
        <a:bodyPr/>
        <a:lstStyle/>
        <a:p>
          <a:endParaRPr lang="zh-CN" altLang="en-US" sz="1100">
            <a:latin typeface="Poppins" pitchFamily="2" charset="0"/>
            <a:cs typeface="Poppins" pitchFamily="2" charset="0"/>
          </a:endParaRPr>
        </a:p>
      </dgm:t>
    </dgm:pt>
    <dgm:pt modelId="{A902A06E-2ECB-4F70-907E-29DA582CA297}">
      <dgm:prSet custT="1"/>
      <dgm:spPr/>
      <dgm:t>
        <a:bodyPr/>
        <a:lstStyle/>
        <a:p>
          <a:r>
            <a:rPr lang="zh-CN" altLang="en-US" sz="1100" b="1" dirty="0" smtClean="0">
              <a:latin typeface="思源黑体 CN Normal" pitchFamily="34" charset="-122"/>
              <a:ea typeface="思源黑体 CN Normal" pitchFamily="34" charset="-122"/>
            </a:rPr>
            <a:t>病毒研究</a:t>
          </a:r>
          <a:endParaRPr lang="zh-CN" altLang="en-US" sz="1100" b="1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8B2A4474-673F-4E5F-835A-EAA6CC474F11}" cxnId="{E5483B2A-E2EC-4830-A0ED-FF62E1221870}" type="parTrans">
      <dgm:prSet/>
      <dgm:spPr/>
      <dgm:t>
        <a:bodyPr/>
        <a:lstStyle/>
        <a:p>
          <a:endParaRPr lang="zh-CN" altLang="en-US" sz="1100"/>
        </a:p>
      </dgm:t>
    </dgm:pt>
    <dgm:pt modelId="{D6B31C73-03D9-4101-8B29-82BC546DA8B5}" cxnId="{E5483B2A-E2EC-4830-A0ED-FF62E1221870}" type="sibTrans">
      <dgm:prSet/>
      <dgm:spPr/>
      <dgm:t>
        <a:bodyPr/>
        <a:lstStyle/>
        <a:p>
          <a:endParaRPr lang="zh-CN" altLang="en-US" sz="1100"/>
        </a:p>
      </dgm:t>
    </dgm:pt>
    <dgm:pt modelId="{B5AD64CF-2DC6-42FF-AF35-B104FD5F4F49}">
      <dgm:prSet custT="1"/>
      <dgm:spPr/>
      <dgm:t>
        <a:bodyPr/>
        <a:lstStyle/>
        <a:p>
          <a:r>
            <a:rPr lang="zh-CN" altLang="en-US" sz="1100" b="1" dirty="0" smtClean="0">
              <a:latin typeface="思源黑体 CN Normal" pitchFamily="34" charset="-122"/>
              <a:ea typeface="思源黑体 CN Normal" pitchFamily="34" charset="-122"/>
            </a:rPr>
            <a:t>病原体诊断</a:t>
          </a:r>
          <a:endParaRPr lang="zh-CN" altLang="en-US" sz="1100" b="1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737EB7D6-626F-49F7-B840-8CC157B44C1F}" cxnId="{B847D227-FD68-4965-818B-72DC76CC7E3A}" type="parTrans">
      <dgm:prSet/>
      <dgm:spPr/>
      <dgm:t>
        <a:bodyPr/>
        <a:lstStyle/>
        <a:p>
          <a:endParaRPr lang="zh-CN" altLang="en-US" sz="1100"/>
        </a:p>
      </dgm:t>
    </dgm:pt>
    <dgm:pt modelId="{66C496B1-0A22-4423-9B1A-B8AB51F4235D}" cxnId="{B847D227-FD68-4965-818B-72DC76CC7E3A}" type="sibTrans">
      <dgm:prSet/>
      <dgm:spPr/>
      <dgm:t>
        <a:bodyPr/>
        <a:lstStyle/>
        <a:p>
          <a:endParaRPr lang="zh-CN" altLang="en-US" sz="1100"/>
        </a:p>
      </dgm:t>
    </dgm:pt>
    <dgm:pt modelId="{F6B8A44F-3B9E-4A14-B68A-11794744ACFF}">
      <dgm:prSet custT="1"/>
      <dgm:spPr/>
      <dgm:t>
        <a:bodyPr/>
        <a:lstStyle/>
        <a:p>
          <a:r>
            <a:rPr lang="zh-CN" altLang="en-US" sz="1100" b="1" dirty="0" smtClean="0">
              <a:latin typeface="思源黑体 CN Normal" pitchFamily="34" charset="-122"/>
              <a:ea typeface="思源黑体 CN Normal" pitchFamily="34" charset="-122"/>
            </a:rPr>
            <a:t>微量成分测定</a:t>
          </a:r>
          <a:endParaRPr lang="zh-CN" altLang="en-US" sz="1100" b="1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3E5579BC-5BAD-4CB2-8CE9-B14015BEFC95}" cxnId="{09193EB1-36AF-4820-ACCB-457ED73F9D61}" type="parTrans">
      <dgm:prSet/>
      <dgm:spPr/>
      <dgm:t>
        <a:bodyPr/>
        <a:lstStyle/>
        <a:p>
          <a:endParaRPr lang="zh-CN" altLang="en-US" sz="1100"/>
        </a:p>
      </dgm:t>
    </dgm:pt>
    <dgm:pt modelId="{8196A955-38A2-4A3A-B42B-776B0283D980}" cxnId="{09193EB1-36AF-4820-ACCB-457ED73F9D61}" type="sibTrans">
      <dgm:prSet/>
      <dgm:spPr/>
      <dgm:t>
        <a:bodyPr/>
        <a:lstStyle/>
        <a:p>
          <a:endParaRPr lang="zh-CN" altLang="en-US" sz="1100"/>
        </a:p>
      </dgm:t>
    </dgm:pt>
    <dgm:pt modelId="{BEEB2CC0-0054-4438-A545-57E2B44059B1}">
      <dgm:prSet custT="1"/>
      <dgm:spPr/>
      <dgm:t>
        <a:bodyPr/>
        <a:lstStyle/>
        <a:p>
          <a:r>
            <a:rPr lang="zh-CN" altLang="en-US" sz="1100" b="1" dirty="0" smtClean="0">
              <a:latin typeface="思源黑体 CN Normal" pitchFamily="34" charset="-122"/>
              <a:ea typeface="思源黑体 CN Normal" pitchFamily="34" charset="-122"/>
            </a:rPr>
            <a:t>放射免疫</a:t>
          </a:r>
          <a:endParaRPr lang="zh-CN" altLang="en-US" sz="1100" b="1" dirty="0">
            <a:latin typeface="思源黑体 CN Normal" pitchFamily="34" charset="-122"/>
            <a:ea typeface="思源黑体 CN Normal" pitchFamily="34" charset="-122"/>
          </a:endParaRPr>
        </a:p>
      </dgm:t>
    </dgm:pt>
    <dgm:pt modelId="{B98137BB-3E0F-422E-A3D0-023ECF4DF422}" cxnId="{AFE0EC40-62FA-4883-A5F1-8C09A7FACA53}" type="parTrans">
      <dgm:prSet/>
      <dgm:spPr/>
      <dgm:t>
        <a:bodyPr/>
        <a:lstStyle/>
        <a:p>
          <a:endParaRPr lang="zh-CN" altLang="en-US" sz="1100"/>
        </a:p>
      </dgm:t>
    </dgm:pt>
    <dgm:pt modelId="{2FF48908-6C3F-4D65-ACF5-1CA63FFF5A36}" cxnId="{AFE0EC40-62FA-4883-A5F1-8C09A7FACA53}" type="sibTrans">
      <dgm:prSet/>
      <dgm:spPr/>
      <dgm:t>
        <a:bodyPr/>
        <a:lstStyle/>
        <a:p>
          <a:endParaRPr lang="zh-CN" altLang="en-US" sz="1100"/>
        </a:p>
      </dgm:t>
    </dgm:pt>
    <dgm:pt modelId="{578347CF-E65B-4280-A0EC-D4243ED286A2}" type="pres">
      <dgm:prSet presAssocID="{371AC860-9AA0-4ED8-87A1-7D96DB4D74A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AEBF8F4-E0D8-41CA-A91A-C26F04CE6C31}" type="pres">
      <dgm:prSet presAssocID="{031E9C34-5315-4C34-99BA-1A0DA1FA64FB}" presName="node" presStyleLbl="node1" presStyleIdx="0" presStyleCnt="8" custScaleX="142989" custScaleY="116164" custRadScaleRad="101885" custRadScaleInc="1734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DDB9736-B7FF-466F-9ACF-426BDD241338}" type="pres">
      <dgm:prSet presAssocID="{031E9C34-5315-4C34-99BA-1A0DA1FA64FB}" presName="spNode" presStyleCnt="0"/>
      <dgm:spPr/>
      <dgm:t>
        <a:bodyPr/>
        <a:lstStyle/>
        <a:p>
          <a:endParaRPr lang="zh-CN" altLang="en-US"/>
        </a:p>
      </dgm:t>
    </dgm:pt>
    <dgm:pt modelId="{919C8FE8-9A5A-4302-AF03-202EC29F93BC}" type="pres">
      <dgm:prSet presAssocID="{9C2A1F90-F403-4B73-914A-6F4C735AA13C}" presName="sibTrans" presStyleLbl="sibTrans1D1" presStyleIdx="0" presStyleCnt="8"/>
      <dgm:spPr/>
      <dgm:t>
        <a:bodyPr/>
        <a:lstStyle/>
        <a:p>
          <a:endParaRPr lang="zh-CN" altLang="en-US"/>
        </a:p>
      </dgm:t>
    </dgm:pt>
    <dgm:pt modelId="{EEF34901-BAC5-4CC1-8444-70B75CEBB37F}" type="pres">
      <dgm:prSet presAssocID="{BB5B25D2-71A2-4F9C-A591-A733DE0227F8}" presName="node" presStyleLbl="node1" presStyleIdx="1" presStyleCnt="8" custScaleX="139550" custScaleY="102652" custRadScaleRad="106886" custRadScaleInc="5116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A4DD09A-809B-48F2-BD95-5D63085F3F5C}" type="pres">
      <dgm:prSet presAssocID="{BB5B25D2-71A2-4F9C-A591-A733DE0227F8}" presName="spNode" presStyleCnt="0"/>
      <dgm:spPr/>
      <dgm:t>
        <a:bodyPr/>
        <a:lstStyle/>
        <a:p>
          <a:endParaRPr lang="zh-CN" altLang="en-US"/>
        </a:p>
      </dgm:t>
    </dgm:pt>
    <dgm:pt modelId="{50A1EFA6-63F0-4512-BD98-DD75F180AE0D}" type="pres">
      <dgm:prSet presAssocID="{81C9653D-C3EF-4430-B595-B17F14443E05}" presName="sibTrans" presStyleLbl="sibTrans1D1" presStyleIdx="1" presStyleCnt="8"/>
      <dgm:spPr/>
      <dgm:t>
        <a:bodyPr/>
        <a:lstStyle/>
        <a:p>
          <a:endParaRPr lang="zh-CN" altLang="en-US"/>
        </a:p>
      </dgm:t>
    </dgm:pt>
    <dgm:pt modelId="{D3343E5F-2BC3-4A07-A248-CA894E6A800D}" type="pres">
      <dgm:prSet presAssocID="{A902A06E-2ECB-4F70-907E-29DA582CA297}" presName="node" presStyleLbl="node1" presStyleIdx="2" presStyleCnt="8" custScaleX="131969" custScaleY="118625" custRadScaleRad="102887" custRadScaleInc="-408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FCDD60B-107C-4848-B84D-C038FE2C4C6E}" type="pres">
      <dgm:prSet presAssocID="{A902A06E-2ECB-4F70-907E-29DA582CA297}" presName="spNode" presStyleCnt="0"/>
      <dgm:spPr/>
      <dgm:t>
        <a:bodyPr/>
        <a:lstStyle/>
        <a:p>
          <a:endParaRPr lang="zh-CN" altLang="en-US"/>
        </a:p>
      </dgm:t>
    </dgm:pt>
    <dgm:pt modelId="{53BD15E5-79BA-432A-875A-92CF8CDBC06C}" type="pres">
      <dgm:prSet presAssocID="{D6B31C73-03D9-4101-8B29-82BC546DA8B5}" presName="sibTrans" presStyleLbl="sibTrans1D1" presStyleIdx="2" presStyleCnt="8"/>
      <dgm:spPr/>
      <dgm:t>
        <a:bodyPr/>
        <a:lstStyle/>
        <a:p>
          <a:endParaRPr lang="zh-CN" altLang="en-US"/>
        </a:p>
      </dgm:t>
    </dgm:pt>
    <dgm:pt modelId="{20A10F7F-8EB3-4C33-BCB9-54008B4AB393}" type="pres">
      <dgm:prSet presAssocID="{BEEB2CC0-0054-4438-A545-57E2B44059B1}" presName="node" presStyleLbl="node1" presStyleIdx="3" presStyleCnt="8" custScaleX="129583" custScaleY="111445" custRadScaleRad="105135" custRadScaleInc="-5718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4D7AE66-422A-40AB-9D84-0750AA22F8E3}" type="pres">
      <dgm:prSet presAssocID="{BEEB2CC0-0054-4438-A545-57E2B44059B1}" presName="spNode" presStyleCnt="0"/>
      <dgm:spPr/>
      <dgm:t>
        <a:bodyPr/>
        <a:lstStyle/>
        <a:p>
          <a:endParaRPr lang="zh-CN" altLang="en-US"/>
        </a:p>
      </dgm:t>
    </dgm:pt>
    <dgm:pt modelId="{2E956C30-1E5B-42FF-AC51-BE216C3BE349}" type="pres">
      <dgm:prSet presAssocID="{2FF48908-6C3F-4D65-ACF5-1CA63FFF5A36}" presName="sibTrans" presStyleLbl="sibTrans1D1" presStyleIdx="3" presStyleCnt="8"/>
      <dgm:spPr/>
      <dgm:t>
        <a:bodyPr/>
        <a:lstStyle/>
        <a:p>
          <a:endParaRPr lang="zh-CN" altLang="en-US"/>
        </a:p>
      </dgm:t>
    </dgm:pt>
    <dgm:pt modelId="{361DE1BC-9101-4356-B730-E050C51D2764}" type="pres">
      <dgm:prSet presAssocID="{F6B8A44F-3B9E-4A14-B68A-11794744ACFF}" presName="node" presStyleLbl="node1" presStyleIdx="4" presStyleCnt="8" custScaleX="147446" custRadScaleRad="104842" custRadScaleInc="-3573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9F4286B-69CA-426B-99B6-6B09DE1D4B07}" type="pres">
      <dgm:prSet presAssocID="{F6B8A44F-3B9E-4A14-B68A-11794744ACFF}" presName="spNode" presStyleCnt="0"/>
      <dgm:spPr/>
      <dgm:t>
        <a:bodyPr/>
        <a:lstStyle/>
        <a:p>
          <a:endParaRPr lang="zh-CN" altLang="en-US"/>
        </a:p>
      </dgm:t>
    </dgm:pt>
    <dgm:pt modelId="{F5B19D39-09E0-47C5-A55E-BA465496A51A}" type="pres">
      <dgm:prSet presAssocID="{8196A955-38A2-4A3A-B42B-776B0283D980}" presName="sibTrans" presStyleLbl="sibTrans1D1" presStyleIdx="4" presStyleCnt="8"/>
      <dgm:spPr/>
      <dgm:t>
        <a:bodyPr/>
        <a:lstStyle/>
        <a:p>
          <a:endParaRPr lang="zh-CN" altLang="en-US"/>
        </a:p>
      </dgm:t>
    </dgm:pt>
    <dgm:pt modelId="{1F935CC4-CC62-46EB-A2A9-460071DFF361}" type="pres">
      <dgm:prSet presAssocID="{B5AD64CF-2DC6-42FF-AF35-B104FD5F4F49}" presName="node" presStyleLbl="node1" presStyleIdx="5" presStyleCnt="8" custScaleX="133279" custScaleY="121034" custRadScaleRad="102826" custRadScaleInc="21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5344B1F-8713-4478-96E0-6D53CE6E3DF4}" type="pres">
      <dgm:prSet presAssocID="{B5AD64CF-2DC6-42FF-AF35-B104FD5F4F49}" presName="spNode" presStyleCnt="0"/>
      <dgm:spPr/>
      <dgm:t>
        <a:bodyPr/>
        <a:lstStyle/>
        <a:p>
          <a:endParaRPr lang="zh-CN" altLang="en-US"/>
        </a:p>
      </dgm:t>
    </dgm:pt>
    <dgm:pt modelId="{07A04F0D-EDB6-465C-80F9-0A3EB20B964E}" type="pres">
      <dgm:prSet presAssocID="{66C496B1-0A22-4423-9B1A-B8AB51F4235D}" presName="sibTrans" presStyleLbl="sibTrans1D1" presStyleIdx="5" presStyleCnt="8"/>
      <dgm:spPr/>
      <dgm:t>
        <a:bodyPr/>
        <a:lstStyle/>
        <a:p>
          <a:endParaRPr lang="zh-CN" altLang="en-US"/>
        </a:p>
      </dgm:t>
    </dgm:pt>
    <dgm:pt modelId="{4BD809AB-8EF3-47AF-8CC1-DAB390574CF5}" type="pres">
      <dgm:prSet presAssocID="{A85E28E4-2CAD-4B27-9274-0206836A2385}" presName="node" presStyleLbl="node1" presStyleIdx="6" presStyleCnt="8" custScaleX="120523" custScaleY="119293" custRadScaleRad="101316" custRadScaleInc="1668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33870F7-AE77-432A-B5E5-8DA98A6BEF65}" type="pres">
      <dgm:prSet presAssocID="{A85E28E4-2CAD-4B27-9274-0206836A2385}" presName="spNode" presStyleCnt="0"/>
      <dgm:spPr/>
      <dgm:t>
        <a:bodyPr/>
        <a:lstStyle/>
        <a:p>
          <a:endParaRPr lang="zh-CN" altLang="en-US"/>
        </a:p>
      </dgm:t>
    </dgm:pt>
    <dgm:pt modelId="{575DAD1E-8F91-49C1-B8CD-87EA4619C358}" type="pres">
      <dgm:prSet presAssocID="{08274EB2-6127-4E45-8F0E-9D1997300865}" presName="sibTrans" presStyleLbl="sibTrans1D1" presStyleIdx="6" presStyleCnt="8"/>
      <dgm:spPr/>
      <dgm:t>
        <a:bodyPr/>
        <a:lstStyle/>
        <a:p>
          <a:endParaRPr lang="zh-CN" altLang="en-US"/>
        </a:p>
      </dgm:t>
    </dgm:pt>
    <dgm:pt modelId="{45B5BD2A-05A1-4B8F-8541-6CA533F41D70}" type="pres">
      <dgm:prSet presAssocID="{842B15B9-536B-4553-A985-D494FBBDEE30}" presName="node" presStyleLbl="node1" presStyleIdx="7" presStyleCnt="8" custScaleX="139998" custScaleY="116089" custRadScaleRad="100847" custRadScaleInc="-2388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8DC5F2F-CCD9-462B-BA82-304FA9635C43}" type="pres">
      <dgm:prSet presAssocID="{842B15B9-536B-4553-A985-D494FBBDEE30}" presName="spNode" presStyleCnt="0"/>
      <dgm:spPr/>
      <dgm:t>
        <a:bodyPr/>
        <a:lstStyle/>
        <a:p>
          <a:endParaRPr lang="zh-CN" altLang="en-US"/>
        </a:p>
      </dgm:t>
    </dgm:pt>
    <dgm:pt modelId="{4E754103-EF68-4DAE-AF75-1E191D515F4C}" type="pres">
      <dgm:prSet presAssocID="{F293D085-C2D7-4253-BC5A-FAD040A93787}" presName="sibTrans" presStyleLbl="sibTrans1D1" presStyleIdx="7" presStyleCnt="8"/>
      <dgm:spPr/>
      <dgm:t>
        <a:bodyPr/>
        <a:lstStyle/>
        <a:p>
          <a:endParaRPr lang="zh-CN" altLang="en-US"/>
        </a:p>
      </dgm:t>
    </dgm:pt>
  </dgm:ptLst>
  <dgm:cxnLst>
    <dgm:cxn modelId="{5234E759-C410-4E9F-B767-711FC2A72B17}" srcId="{371AC860-9AA0-4ED8-87A1-7D96DB4D74AD}" destId="{031E9C34-5315-4C34-99BA-1A0DA1FA64FB}" srcOrd="0" destOrd="0" parTransId="{F9C0FD4E-05C4-483B-8C4D-FB96D96AD7CF}" sibTransId="{9C2A1F90-F403-4B73-914A-6F4C735AA13C}"/>
    <dgm:cxn modelId="{C9A1743F-4B84-456E-BC2E-CAE3B1486BB9}" type="presOf" srcId="{BEEB2CC0-0054-4438-A545-57E2B44059B1}" destId="{20A10F7F-8EB3-4C33-BCB9-54008B4AB393}" srcOrd="0" destOrd="0" presId="urn:microsoft.com/office/officeart/2005/8/layout/cycle6#1"/>
    <dgm:cxn modelId="{353298BF-C19B-4C20-BCB8-52AE17EF9D51}" type="presOf" srcId="{371AC860-9AA0-4ED8-87A1-7D96DB4D74AD}" destId="{578347CF-E65B-4280-A0EC-D4243ED286A2}" srcOrd="0" destOrd="0" presId="urn:microsoft.com/office/officeart/2005/8/layout/cycle6#1"/>
    <dgm:cxn modelId="{3A3F5ABB-D465-4FD9-A0C9-256C4E8C1AA7}" type="presOf" srcId="{BB5B25D2-71A2-4F9C-A591-A733DE0227F8}" destId="{EEF34901-BAC5-4CC1-8444-70B75CEBB37F}" srcOrd="0" destOrd="0" presId="urn:microsoft.com/office/officeart/2005/8/layout/cycle6#1"/>
    <dgm:cxn modelId="{40DC6131-6DBB-4A0C-80F9-BC6FE13DFBA8}" type="presOf" srcId="{F293D085-C2D7-4253-BC5A-FAD040A93787}" destId="{4E754103-EF68-4DAE-AF75-1E191D515F4C}" srcOrd="0" destOrd="0" presId="urn:microsoft.com/office/officeart/2005/8/layout/cycle6#1"/>
    <dgm:cxn modelId="{27430195-0243-4DF8-9589-397B6CDD62EF}" srcId="{371AC860-9AA0-4ED8-87A1-7D96DB4D74AD}" destId="{A85E28E4-2CAD-4B27-9274-0206836A2385}" srcOrd="6" destOrd="0" parTransId="{F3105396-62A9-4518-9F48-749E92320AC5}" sibTransId="{08274EB2-6127-4E45-8F0E-9D1997300865}"/>
    <dgm:cxn modelId="{FFEA7021-72BC-4FA0-9B6D-D1A87C1AFDFA}" type="presOf" srcId="{031E9C34-5315-4C34-99BA-1A0DA1FA64FB}" destId="{3AEBF8F4-E0D8-41CA-A91A-C26F04CE6C31}" srcOrd="0" destOrd="0" presId="urn:microsoft.com/office/officeart/2005/8/layout/cycle6#1"/>
    <dgm:cxn modelId="{D40005E1-DFEF-4262-A84D-A76BD40327FF}" type="presOf" srcId="{08274EB2-6127-4E45-8F0E-9D1997300865}" destId="{575DAD1E-8F91-49C1-B8CD-87EA4619C358}" srcOrd="0" destOrd="0" presId="urn:microsoft.com/office/officeart/2005/8/layout/cycle6#1"/>
    <dgm:cxn modelId="{30C6939D-912B-49B5-B25D-5331B2561ED1}" type="presOf" srcId="{842B15B9-536B-4553-A985-D494FBBDEE30}" destId="{45B5BD2A-05A1-4B8F-8541-6CA533F41D70}" srcOrd="0" destOrd="0" presId="urn:microsoft.com/office/officeart/2005/8/layout/cycle6#1"/>
    <dgm:cxn modelId="{B847D227-FD68-4965-818B-72DC76CC7E3A}" srcId="{371AC860-9AA0-4ED8-87A1-7D96DB4D74AD}" destId="{B5AD64CF-2DC6-42FF-AF35-B104FD5F4F49}" srcOrd="5" destOrd="0" parTransId="{737EB7D6-626F-49F7-B840-8CC157B44C1F}" sibTransId="{66C496B1-0A22-4423-9B1A-B8AB51F4235D}"/>
    <dgm:cxn modelId="{8184562F-B7EE-4AE5-884A-8EE68EC305FE}" type="presOf" srcId="{A902A06E-2ECB-4F70-907E-29DA582CA297}" destId="{D3343E5F-2BC3-4A07-A248-CA894E6A800D}" srcOrd="0" destOrd="0" presId="urn:microsoft.com/office/officeart/2005/8/layout/cycle6#1"/>
    <dgm:cxn modelId="{411E7530-047A-4C1A-81F1-4A7C9354BC87}" type="presOf" srcId="{B5AD64CF-2DC6-42FF-AF35-B104FD5F4F49}" destId="{1F935CC4-CC62-46EB-A2A9-460071DFF361}" srcOrd="0" destOrd="0" presId="urn:microsoft.com/office/officeart/2005/8/layout/cycle6#1"/>
    <dgm:cxn modelId="{68F158B2-704E-4F42-AC7F-7116A416ED4C}" type="presOf" srcId="{F6B8A44F-3B9E-4A14-B68A-11794744ACFF}" destId="{361DE1BC-9101-4356-B730-E050C51D2764}" srcOrd="0" destOrd="0" presId="urn:microsoft.com/office/officeart/2005/8/layout/cycle6#1"/>
    <dgm:cxn modelId="{99E94CC4-13FE-4A55-850D-209B44FC6245}" srcId="{371AC860-9AA0-4ED8-87A1-7D96DB4D74AD}" destId="{BB5B25D2-71A2-4F9C-A591-A733DE0227F8}" srcOrd="1" destOrd="0" parTransId="{01A3F0DE-1168-4235-8B76-B56BF5A0EF78}" sibTransId="{81C9653D-C3EF-4430-B595-B17F14443E05}"/>
    <dgm:cxn modelId="{AFE0EC40-62FA-4883-A5F1-8C09A7FACA53}" srcId="{371AC860-9AA0-4ED8-87A1-7D96DB4D74AD}" destId="{BEEB2CC0-0054-4438-A545-57E2B44059B1}" srcOrd="3" destOrd="0" parTransId="{B98137BB-3E0F-422E-A3D0-023ECF4DF422}" sibTransId="{2FF48908-6C3F-4D65-ACF5-1CA63FFF5A36}"/>
    <dgm:cxn modelId="{0F068398-2420-4575-8138-AFC35F1BA063}" type="presOf" srcId="{9C2A1F90-F403-4B73-914A-6F4C735AA13C}" destId="{919C8FE8-9A5A-4302-AF03-202EC29F93BC}" srcOrd="0" destOrd="0" presId="urn:microsoft.com/office/officeart/2005/8/layout/cycle6#1"/>
    <dgm:cxn modelId="{E5483B2A-E2EC-4830-A0ED-FF62E1221870}" srcId="{371AC860-9AA0-4ED8-87A1-7D96DB4D74AD}" destId="{A902A06E-2ECB-4F70-907E-29DA582CA297}" srcOrd="2" destOrd="0" parTransId="{8B2A4474-673F-4E5F-835A-EAA6CC474F11}" sibTransId="{D6B31C73-03D9-4101-8B29-82BC546DA8B5}"/>
    <dgm:cxn modelId="{EEEE3C62-B949-40F3-938D-03FD5A677D27}" type="presOf" srcId="{2FF48908-6C3F-4D65-ACF5-1CA63FFF5A36}" destId="{2E956C30-1E5B-42FF-AC51-BE216C3BE349}" srcOrd="0" destOrd="0" presId="urn:microsoft.com/office/officeart/2005/8/layout/cycle6#1"/>
    <dgm:cxn modelId="{240E4C2A-5D23-4E0D-899A-CDDFD7A88242}" type="presOf" srcId="{A85E28E4-2CAD-4B27-9274-0206836A2385}" destId="{4BD809AB-8EF3-47AF-8CC1-DAB390574CF5}" srcOrd="0" destOrd="0" presId="urn:microsoft.com/office/officeart/2005/8/layout/cycle6#1"/>
    <dgm:cxn modelId="{9ADD6EAB-8D48-4230-957C-F1A2F2706076}" type="presOf" srcId="{81C9653D-C3EF-4430-B595-B17F14443E05}" destId="{50A1EFA6-63F0-4512-BD98-DD75F180AE0D}" srcOrd="0" destOrd="0" presId="urn:microsoft.com/office/officeart/2005/8/layout/cycle6#1"/>
    <dgm:cxn modelId="{09193EB1-36AF-4820-ACCB-457ED73F9D61}" srcId="{371AC860-9AA0-4ED8-87A1-7D96DB4D74AD}" destId="{F6B8A44F-3B9E-4A14-B68A-11794744ACFF}" srcOrd="4" destOrd="0" parTransId="{3E5579BC-5BAD-4CB2-8CE9-B14015BEFC95}" sibTransId="{8196A955-38A2-4A3A-B42B-776B0283D980}"/>
    <dgm:cxn modelId="{F2F835ED-3077-4030-89F8-07B5AAC42864}" type="presOf" srcId="{8196A955-38A2-4A3A-B42B-776B0283D980}" destId="{F5B19D39-09E0-47C5-A55E-BA465496A51A}" srcOrd="0" destOrd="0" presId="urn:microsoft.com/office/officeart/2005/8/layout/cycle6#1"/>
    <dgm:cxn modelId="{B159F3F7-7E22-45E4-96CA-5483BC323C56}" srcId="{371AC860-9AA0-4ED8-87A1-7D96DB4D74AD}" destId="{842B15B9-536B-4553-A985-D494FBBDEE30}" srcOrd="7" destOrd="0" parTransId="{B553715C-63EB-406B-BE37-5CA5BA61C2C8}" sibTransId="{F293D085-C2D7-4253-BC5A-FAD040A93787}"/>
    <dgm:cxn modelId="{D4B35C1B-53AF-4076-B88B-9556318800E0}" type="presOf" srcId="{66C496B1-0A22-4423-9B1A-B8AB51F4235D}" destId="{07A04F0D-EDB6-465C-80F9-0A3EB20B964E}" srcOrd="0" destOrd="0" presId="urn:microsoft.com/office/officeart/2005/8/layout/cycle6#1"/>
    <dgm:cxn modelId="{4A3D4457-ECDB-4C6E-9B47-DEC0303FC787}" type="presOf" srcId="{D6B31C73-03D9-4101-8B29-82BC546DA8B5}" destId="{53BD15E5-79BA-432A-875A-92CF8CDBC06C}" srcOrd="0" destOrd="0" presId="urn:microsoft.com/office/officeart/2005/8/layout/cycle6#1"/>
    <dgm:cxn modelId="{DE3ADC52-99E9-4799-B57D-233CB9F14DAD}" type="presParOf" srcId="{578347CF-E65B-4280-A0EC-D4243ED286A2}" destId="{3AEBF8F4-E0D8-41CA-A91A-C26F04CE6C31}" srcOrd="0" destOrd="0" presId="urn:microsoft.com/office/officeart/2005/8/layout/cycle6#1"/>
    <dgm:cxn modelId="{1838D57A-1CF4-4DC3-8181-ECE1BCED2E9E}" type="presParOf" srcId="{578347CF-E65B-4280-A0EC-D4243ED286A2}" destId="{6DDB9736-B7FF-466F-9ACF-426BDD241338}" srcOrd="1" destOrd="0" presId="urn:microsoft.com/office/officeart/2005/8/layout/cycle6#1"/>
    <dgm:cxn modelId="{40061C13-3ED0-4E3E-A6BB-8240229A1DCA}" type="presParOf" srcId="{578347CF-E65B-4280-A0EC-D4243ED286A2}" destId="{919C8FE8-9A5A-4302-AF03-202EC29F93BC}" srcOrd="2" destOrd="0" presId="urn:microsoft.com/office/officeart/2005/8/layout/cycle6#1"/>
    <dgm:cxn modelId="{04AE67EA-9E1C-4C3D-9F13-8B2B34315F17}" type="presParOf" srcId="{578347CF-E65B-4280-A0EC-D4243ED286A2}" destId="{EEF34901-BAC5-4CC1-8444-70B75CEBB37F}" srcOrd="3" destOrd="0" presId="urn:microsoft.com/office/officeart/2005/8/layout/cycle6#1"/>
    <dgm:cxn modelId="{99130947-D32B-4667-B8AC-320A7FBE4837}" type="presParOf" srcId="{578347CF-E65B-4280-A0EC-D4243ED286A2}" destId="{1A4DD09A-809B-48F2-BD95-5D63085F3F5C}" srcOrd="4" destOrd="0" presId="urn:microsoft.com/office/officeart/2005/8/layout/cycle6#1"/>
    <dgm:cxn modelId="{FD8E65D2-4621-45E1-89B0-C86AA14F8F71}" type="presParOf" srcId="{578347CF-E65B-4280-A0EC-D4243ED286A2}" destId="{50A1EFA6-63F0-4512-BD98-DD75F180AE0D}" srcOrd="5" destOrd="0" presId="urn:microsoft.com/office/officeart/2005/8/layout/cycle6#1"/>
    <dgm:cxn modelId="{B827D0D9-E801-4DEE-8F60-FA7274E7139D}" type="presParOf" srcId="{578347CF-E65B-4280-A0EC-D4243ED286A2}" destId="{D3343E5F-2BC3-4A07-A248-CA894E6A800D}" srcOrd="6" destOrd="0" presId="urn:microsoft.com/office/officeart/2005/8/layout/cycle6#1"/>
    <dgm:cxn modelId="{9E4161C9-739A-476C-ADE0-1C1F47BB9E2D}" type="presParOf" srcId="{578347CF-E65B-4280-A0EC-D4243ED286A2}" destId="{BFCDD60B-107C-4848-B84D-C038FE2C4C6E}" srcOrd="7" destOrd="0" presId="urn:microsoft.com/office/officeart/2005/8/layout/cycle6#1"/>
    <dgm:cxn modelId="{754B472E-C072-4D84-B7F5-D42746D2CF63}" type="presParOf" srcId="{578347CF-E65B-4280-A0EC-D4243ED286A2}" destId="{53BD15E5-79BA-432A-875A-92CF8CDBC06C}" srcOrd="8" destOrd="0" presId="urn:microsoft.com/office/officeart/2005/8/layout/cycle6#1"/>
    <dgm:cxn modelId="{B9F63698-F533-4F67-B779-3E8D86E8C51C}" type="presParOf" srcId="{578347CF-E65B-4280-A0EC-D4243ED286A2}" destId="{20A10F7F-8EB3-4C33-BCB9-54008B4AB393}" srcOrd="9" destOrd="0" presId="urn:microsoft.com/office/officeart/2005/8/layout/cycle6#1"/>
    <dgm:cxn modelId="{3DC0D9A3-788F-4768-8E88-32A21F85EABD}" type="presParOf" srcId="{578347CF-E65B-4280-A0EC-D4243ED286A2}" destId="{64D7AE66-422A-40AB-9D84-0750AA22F8E3}" srcOrd="10" destOrd="0" presId="urn:microsoft.com/office/officeart/2005/8/layout/cycle6#1"/>
    <dgm:cxn modelId="{BB849DCB-0D74-44F7-97D4-C066944D24BD}" type="presParOf" srcId="{578347CF-E65B-4280-A0EC-D4243ED286A2}" destId="{2E956C30-1E5B-42FF-AC51-BE216C3BE349}" srcOrd="11" destOrd="0" presId="urn:microsoft.com/office/officeart/2005/8/layout/cycle6#1"/>
    <dgm:cxn modelId="{4084AD11-92C8-4EDA-87AC-10FF8F2D6970}" type="presParOf" srcId="{578347CF-E65B-4280-A0EC-D4243ED286A2}" destId="{361DE1BC-9101-4356-B730-E050C51D2764}" srcOrd="12" destOrd="0" presId="urn:microsoft.com/office/officeart/2005/8/layout/cycle6#1"/>
    <dgm:cxn modelId="{B995A5FC-9F62-4978-85C2-606DC13B1292}" type="presParOf" srcId="{578347CF-E65B-4280-A0EC-D4243ED286A2}" destId="{69F4286B-69CA-426B-99B6-6B09DE1D4B07}" srcOrd="13" destOrd="0" presId="urn:microsoft.com/office/officeart/2005/8/layout/cycle6#1"/>
    <dgm:cxn modelId="{7E7CEDC6-694C-41C9-BA0C-34A8B89F7077}" type="presParOf" srcId="{578347CF-E65B-4280-A0EC-D4243ED286A2}" destId="{F5B19D39-09E0-47C5-A55E-BA465496A51A}" srcOrd="14" destOrd="0" presId="urn:microsoft.com/office/officeart/2005/8/layout/cycle6#1"/>
    <dgm:cxn modelId="{6C29090A-EECC-4044-8987-1E753D3EDBB9}" type="presParOf" srcId="{578347CF-E65B-4280-A0EC-D4243ED286A2}" destId="{1F935CC4-CC62-46EB-A2A9-460071DFF361}" srcOrd="15" destOrd="0" presId="urn:microsoft.com/office/officeart/2005/8/layout/cycle6#1"/>
    <dgm:cxn modelId="{6A572BB8-0B3A-4761-A8D1-E6BDD1E345E4}" type="presParOf" srcId="{578347CF-E65B-4280-A0EC-D4243ED286A2}" destId="{05344B1F-8713-4478-96E0-6D53CE6E3DF4}" srcOrd="16" destOrd="0" presId="urn:microsoft.com/office/officeart/2005/8/layout/cycle6#1"/>
    <dgm:cxn modelId="{ACC9E040-ABF7-4163-86FC-BCBA46DD630A}" type="presParOf" srcId="{578347CF-E65B-4280-A0EC-D4243ED286A2}" destId="{07A04F0D-EDB6-465C-80F9-0A3EB20B964E}" srcOrd="17" destOrd="0" presId="urn:microsoft.com/office/officeart/2005/8/layout/cycle6#1"/>
    <dgm:cxn modelId="{9B74E8F8-A127-4435-BFED-8BBF1B209C10}" type="presParOf" srcId="{578347CF-E65B-4280-A0EC-D4243ED286A2}" destId="{4BD809AB-8EF3-47AF-8CC1-DAB390574CF5}" srcOrd="18" destOrd="0" presId="urn:microsoft.com/office/officeart/2005/8/layout/cycle6#1"/>
    <dgm:cxn modelId="{271809F8-7F24-434A-899C-3B2840107324}" type="presParOf" srcId="{578347CF-E65B-4280-A0EC-D4243ED286A2}" destId="{D33870F7-AE77-432A-B5E5-8DA98A6BEF65}" srcOrd="19" destOrd="0" presId="urn:microsoft.com/office/officeart/2005/8/layout/cycle6#1"/>
    <dgm:cxn modelId="{1196EADD-06C4-4AD2-9CDE-2244D3A9B275}" type="presParOf" srcId="{578347CF-E65B-4280-A0EC-D4243ED286A2}" destId="{575DAD1E-8F91-49C1-B8CD-87EA4619C358}" srcOrd="20" destOrd="0" presId="urn:microsoft.com/office/officeart/2005/8/layout/cycle6#1"/>
    <dgm:cxn modelId="{28C91316-2454-4D54-BB8E-C202F8E35BDE}" type="presParOf" srcId="{578347CF-E65B-4280-A0EC-D4243ED286A2}" destId="{45B5BD2A-05A1-4B8F-8541-6CA533F41D70}" srcOrd="21" destOrd="0" presId="urn:microsoft.com/office/officeart/2005/8/layout/cycle6#1"/>
    <dgm:cxn modelId="{C4495E39-1D6A-4C91-8847-4FA82DDDDA59}" type="presParOf" srcId="{578347CF-E65B-4280-A0EC-D4243ED286A2}" destId="{98DC5F2F-CCD9-462B-BA82-304FA9635C43}" srcOrd="22" destOrd="0" presId="urn:microsoft.com/office/officeart/2005/8/layout/cycle6#1"/>
    <dgm:cxn modelId="{E23527FA-F9DD-4B89-80F1-9A467B894E0B}" type="presParOf" srcId="{578347CF-E65B-4280-A0EC-D4243ED286A2}" destId="{4E754103-EF68-4DAE-AF75-1E191D515F4C}" srcOrd="23" destOrd="0" presId="urn:microsoft.com/office/officeart/2005/8/layout/cycle6#1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FF9779-9794-4C74-9589-A1D1F6E9E5D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4DD95014-53A4-4748-8B5B-3330BDF7591B}">
      <dgm:prSet phldrT="[文本]" custT="1"/>
      <dgm:spPr>
        <a:solidFill>
          <a:srgbClr val="007E66"/>
        </a:solidFill>
        <a:ln>
          <a:noFill/>
        </a:ln>
      </dgm:spPr>
      <dgm:t>
        <a:bodyPr/>
        <a:lstStyle/>
        <a:p>
          <a:r>
            <a:rPr lang="zh-CN" altLang="en-US" sz="1050" b="1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操作流程：</a:t>
          </a:r>
          <a:endParaRPr lang="zh-CN" altLang="en-US" sz="1050" b="1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FB0D55D-2EB6-4D49-ACF4-B3C22F0EAEBC}" cxnId="{CB6DAE85-CF55-4FC6-81D4-CED0186B3573}" type="parTrans">
      <dgm:prSet/>
      <dgm:spPr/>
      <dgm:t>
        <a:bodyPr/>
        <a:lstStyle/>
        <a:p>
          <a:endParaRPr lang="zh-CN" altLang="en-US"/>
        </a:p>
      </dgm:t>
    </dgm:pt>
    <dgm:pt modelId="{64F5906A-CB25-4154-B37E-1FAE27C1AC40}" cxnId="{CB6DAE85-CF55-4FC6-81D4-CED0186B3573}" type="sibTrans">
      <dgm:prSet/>
      <dgm:spPr/>
      <dgm:t>
        <a:bodyPr/>
        <a:lstStyle/>
        <a:p>
          <a:endParaRPr lang="zh-CN" altLang="en-US"/>
        </a:p>
      </dgm:t>
    </dgm:pt>
    <dgm:pt modelId="{39B477E0-7320-4917-B317-8D2B3CC5C0A8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抗体质控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en-US" altLang="zh-CN" sz="1050" b="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CD45RA(+)</a:t>
          </a:r>
          <a:r>
            <a:rPr lang="zh-CN" altLang="en-US" sz="1050" b="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抗体</a:t>
          </a:r>
          <a:r>
            <a:rPr lang="en-US" altLang="zh-CN" sz="1050" b="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2</a:t>
          </a:r>
          <a:r>
            <a:rPr lang="zh-CN" altLang="en-US" sz="1050" b="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株，</a:t>
          </a:r>
          <a:r>
            <a:rPr lang="en-US" altLang="zh-CN" sz="1050" b="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CD19(+)</a:t>
          </a:r>
          <a:r>
            <a:rPr lang="zh-CN" altLang="en-US" sz="1050" b="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抗体</a:t>
          </a:r>
          <a:r>
            <a:rPr lang="en-US" altLang="zh-CN" sz="1050" b="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1</a:t>
          </a:r>
          <a:r>
            <a:rPr lang="zh-CN" altLang="en-US" sz="1050" b="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株</a:t>
          </a:r>
          <a:endParaRPr lang="zh-CN" altLang="en-US" sz="105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E42710CF-242D-44E6-862B-F08A6EF85634}" cxnId="{7E228233-3160-4CB8-915F-30914E655B24}" type="sibTrans">
      <dgm:prSet/>
      <dgm:spPr/>
      <dgm:t>
        <a:bodyPr/>
        <a:lstStyle/>
        <a:p>
          <a:endParaRPr lang="zh-CN" altLang="en-US"/>
        </a:p>
      </dgm:t>
    </dgm:pt>
    <dgm:pt modelId="{F35937D5-03A6-4ED7-928A-30B81C00984A}" cxnId="{7E228233-3160-4CB8-915F-30914E655B24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DD2A773E-0CAB-4101-A31C-7A209CF2A186}">
      <dgm:prSet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2~3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次有限稀释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—</a:t>
          </a:r>
          <a:r>
            <a:rPr lang="en-US" altLang="zh-CN" sz="1050" dirty="0" err="1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Daudi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 </a:t>
          </a:r>
          <a:r>
            <a:rPr lang="en-US" altLang="zh-CN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(+)</a:t>
          </a:r>
          <a:r>
            <a:rPr lang="en-US" altLang="zh-CN" sz="1050" b="0" spc="120" dirty="0" smtClean="0">
              <a:solidFill>
                <a:schemeClr val="tx1"/>
              </a:solidFill>
              <a:latin typeface="思源黑体 CN Regular" pitchFamily="34" charset="-122"/>
              <a:ea typeface="思源黑体 CN Regular" pitchFamily="34" charset="-122"/>
              <a:cs typeface="Poppins" pitchFamily="2" charset="0"/>
              <a:sym typeface="+mn-ea"/>
            </a:rPr>
            <a:t>&amp;</a:t>
          </a:r>
          <a:r>
            <a:rPr lang="zh-CN" altLang="en-US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对照细胞</a:t>
          </a:r>
          <a:r>
            <a:rPr lang="en-US" altLang="zh-CN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(-)</a:t>
          </a:r>
          <a:r>
            <a:rPr lang="zh-CN" altLang="en-US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克隆</a:t>
          </a:r>
          <a:r>
            <a:rPr lang="en-US" altLang="zh-CN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8</a:t>
          </a:r>
          <a:r>
            <a:rPr lang="zh-CN" altLang="en-US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株</a:t>
          </a:r>
          <a:endParaRPr lang="zh-CN" altLang="en-US" sz="1050" b="1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CD9731CF-741E-4894-AB4A-1EF3026ABBE3}" cxnId="{3FACD2DA-0D50-4797-B9F6-F624F91CE89B}" type="sibTrans">
      <dgm:prSet/>
      <dgm:spPr/>
      <dgm:t>
        <a:bodyPr/>
        <a:lstStyle/>
        <a:p>
          <a:endParaRPr lang="zh-CN" altLang="en-US"/>
        </a:p>
      </dgm:t>
    </dgm:pt>
    <dgm:pt modelId="{77543808-FDE6-4250-89B9-F628DBDF312A}" cxnId="{3FACD2DA-0D50-4797-B9F6-F624F91CE89B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B8450D18-8271-495F-84D9-3FD879A8EF2D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主克隆阶段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en-US" altLang="zh-CN" sz="1050" dirty="0" err="1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Daudi</a:t>
          </a:r>
          <a:r>
            <a:rPr lang="en-US" altLang="zh-CN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 </a:t>
          </a:r>
          <a:r>
            <a:rPr lang="zh-CN" altLang="en-US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细胞检测阳性克隆</a:t>
          </a:r>
          <a:r>
            <a:rPr lang="en-US" altLang="zh-CN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134</a:t>
          </a:r>
          <a:r>
            <a:rPr lang="zh-CN" altLang="en-US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株，其中，对照细胞检测阴性克隆</a:t>
          </a:r>
          <a:r>
            <a:rPr lang="en-US" altLang="zh-CN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17</a:t>
          </a:r>
          <a:r>
            <a:rPr lang="zh-CN" altLang="en-US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株</a:t>
          </a:r>
          <a:endParaRPr lang="zh-CN" altLang="en-US" sz="105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D9D4817-4A3F-40EA-9D04-45184C6E6D5D}" cxnId="{CB975610-F71F-4892-AF8C-5DF743964D09}" type="sibTrans">
      <dgm:prSet/>
      <dgm:spPr/>
      <dgm:t>
        <a:bodyPr/>
        <a:lstStyle/>
        <a:p>
          <a:endParaRPr lang="zh-CN" altLang="en-US"/>
        </a:p>
      </dgm:t>
    </dgm:pt>
    <dgm:pt modelId="{7F928CDA-91DD-478C-B95C-25126D971ED7}" cxnId="{CB975610-F71F-4892-AF8C-5DF743964D09}" type="parTrans">
      <dgm:prSet/>
      <dgm:spPr/>
      <dgm:t>
        <a:bodyPr/>
        <a:lstStyle/>
        <a:p>
          <a:endParaRPr lang="zh-CN" altLang="en-US"/>
        </a:p>
      </dgm:t>
    </dgm:pt>
    <dgm:pt modelId="{81EB6CD0-96B4-416D-B7A7-A653AB6163E3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挑选高效价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2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只小鼠融合</a:t>
          </a:r>
          <a:endParaRPr lang="zh-CN" altLang="en-US" sz="105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171DB95-422F-4398-979D-52A5763E9FF8}" cxnId="{C41D1E9B-CDA6-4DCA-8489-6F8E6823A054}" type="sibTrans">
      <dgm:prSet/>
      <dgm:spPr/>
      <dgm:t>
        <a:bodyPr/>
        <a:lstStyle/>
        <a:p>
          <a:endParaRPr lang="zh-CN" altLang="en-US"/>
        </a:p>
      </dgm:t>
    </dgm:pt>
    <dgm:pt modelId="{10542960-D6CB-492C-8A06-DBF5508FC4D8}" cxnId="{C41D1E9B-CDA6-4DCA-8489-6F8E6823A054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73A67D53-6421-45C3-8E62-C7DA25D5A459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en-US" altLang="zh-CN" sz="1050" dirty="0" err="1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Daudi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 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细胞，免疫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6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只小鼠</a:t>
          </a:r>
          <a:endParaRPr lang="zh-CN" altLang="en-US" sz="1050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E25DEAB6-FA64-4A67-8F79-E3D0F19A1BA8}" cxnId="{EDEE6032-3539-4507-94E3-D84417E3C002}" type="sibTrans">
      <dgm:prSet/>
      <dgm:spPr/>
      <dgm:t>
        <a:bodyPr/>
        <a:lstStyle/>
        <a:p>
          <a:endParaRPr lang="zh-CN" altLang="en-US"/>
        </a:p>
      </dgm:t>
    </dgm:pt>
    <dgm:pt modelId="{111D335F-0750-4326-B1F8-17346FFCF03F}" cxnId="{EDEE6032-3539-4507-94E3-D84417E3C002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C84FD4DA-C14B-47B4-8689-16382F4E3D70}" type="pres">
      <dgm:prSet presAssocID="{D9FF9779-9794-4C74-9589-A1D1F6E9E5D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3A917115-6D7A-43A8-8B1E-FDFF21713DB8}" type="pres">
      <dgm:prSet presAssocID="{4DD95014-53A4-4748-8B5B-3330BDF7591B}" presName="root" presStyleCnt="0"/>
      <dgm:spPr/>
    </dgm:pt>
    <dgm:pt modelId="{05C8496A-FC94-4525-ACCE-24532EB3E8E3}" type="pres">
      <dgm:prSet presAssocID="{4DD95014-53A4-4748-8B5B-3330BDF7591B}" presName="rootComposite" presStyleCnt="0"/>
      <dgm:spPr/>
    </dgm:pt>
    <dgm:pt modelId="{7B9E6924-409F-4EA9-9903-B2A80BE563B8}" type="pres">
      <dgm:prSet presAssocID="{4DD95014-53A4-4748-8B5B-3330BDF7591B}" presName="rootText" presStyleLbl="node1" presStyleIdx="0" presStyleCnt="1" custScaleX="91825" custScaleY="65824"/>
      <dgm:spPr/>
      <dgm:t>
        <a:bodyPr/>
        <a:lstStyle/>
        <a:p>
          <a:endParaRPr lang="zh-CN" altLang="en-US"/>
        </a:p>
      </dgm:t>
    </dgm:pt>
    <dgm:pt modelId="{7183D1C8-6F39-4E66-ADE7-5B74B6C49377}" type="pres">
      <dgm:prSet presAssocID="{4DD95014-53A4-4748-8B5B-3330BDF7591B}" presName="rootConnector" presStyleLbl="node1" presStyleIdx="0" presStyleCnt="1"/>
      <dgm:spPr/>
      <dgm:t>
        <a:bodyPr/>
        <a:lstStyle/>
        <a:p>
          <a:endParaRPr lang="zh-CN" altLang="en-US"/>
        </a:p>
      </dgm:t>
    </dgm:pt>
    <dgm:pt modelId="{89ADD939-1EBE-4A7C-9A26-E9E90E4FE0DE}" type="pres">
      <dgm:prSet presAssocID="{4DD95014-53A4-4748-8B5B-3330BDF7591B}" presName="childShape" presStyleCnt="0"/>
      <dgm:spPr/>
    </dgm:pt>
    <dgm:pt modelId="{625267AF-4D50-4E74-89E6-E08EF65AFD44}" type="pres">
      <dgm:prSet presAssocID="{111D335F-0750-4326-B1F8-17346FFCF03F}" presName="Name13" presStyleLbl="parChTrans1D2" presStyleIdx="0" presStyleCnt="5"/>
      <dgm:spPr/>
      <dgm:t>
        <a:bodyPr/>
        <a:lstStyle/>
        <a:p>
          <a:endParaRPr lang="zh-CN" altLang="en-US"/>
        </a:p>
      </dgm:t>
    </dgm:pt>
    <dgm:pt modelId="{0D70401B-8C77-4DF2-ABD6-D781D3FF36B6}" type="pres">
      <dgm:prSet presAssocID="{73A67D53-6421-45C3-8E62-C7DA25D5A459}" presName="childText" presStyleLbl="bgAcc1" presStyleIdx="0" presStyleCnt="5" custScaleX="40182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4C53F7F-73E6-4510-B22F-460B5648AE79}" type="pres">
      <dgm:prSet presAssocID="{10542960-D6CB-492C-8A06-DBF5508FC4D8}" presName="Name13" presStyleLbl="parChTrans1D2" presStyleIdx="1" presStyleCnt="5"/>
      <dgm:spPr/>
      <dgm:t>
        <a:bodyPr/>
        <a:lstStyle/>
        <a:p>
          <a:endParaRPr lang="zh-CN" altLang="en-US"/>
        </a:p>
      </dgm:t>
    </dgm:pt>
    <dgm:pt modelId="{8BBD4388-F602-4597-9B65-B601923B5C39}" type="pres">
      <dgm:prSet presAssocID="{81EB6CD0-96B4-416D-B7A7-A653AB6163E3}" presName="childText" presStyleLbl="bgAcc1" presStyleIdx="1" presStyleCnt="5" custScaleX="40182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B878445-E003-451C-A07F-5131365EDB4E}" type="pres">
      <dgm:prSet presAssocID="{7F928CDA-91DD-478C-B95C-25126D971ED7}" presName="Name13" presStyleLbl="parChTrans1D2" presStyleIdx="2" presStyleCnt="5"/>
      <dgm:spPr/>
      <dgm:t>
        <a:bodyPr/>
        <a:lstStyle/>
        <a:p>
          <a:endParaRPr lang="zh-CN" altLang="en-US"/>
        </a:p>
      </dgm:t>
    </dgm:pt>
    <dgm:pt modelId="{1C94CFE4-1CA4-45C4-B35E-AD41FBF8F927}" type="pres">
      <dgm:prSet presAssocID="{B8450D18-8271-495F-84D9-3FD879A8EF2D}" presName="childText" presStyleLbl="bgAcc1" presStyleIdx="2" presStyleCnt="5" custScaleX="40182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534E580-802D-45B9-800B-B157B12B67EB}" type="pres">
      <dgm:prSet presAssocID="{77543808-FDE6-4250-89B9-F628DBDF312A}" presName="Name13" presStyleLbl="parChTrans1D2" presStyleIdx="3" presStyleCnt="5"/>
      <dgm:spPr/>
      <dgm:t>
        <a:bodyPr/>
        <a:lstStyle/>
        <a:p>
          <a:endParaRPr lang="zh-CN" altLang="en-US"/>
        </a:p>
      </dgm:t>
    </dgm:pt>
    <dgm:pt modelId="{72561E63-CE6E-4ADF-9A0B-83E2C6E5008F}" type="pres">
      <dgm:prSet presAssocID="{DD2A773E-0CAB-4101-A31C-7A209CF2A186}" presName="childText" presStyleLbl="bgAcc1" presStyleIdx="3" presStyleCnt="5" custScaleX="40182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655D4B5-1A7F-4BA2-A8B5-6C9250435EFA}" type="pres">
      <dgm:prSet presAssocID="{F35937D5-03A6-4ED7-928A-30B81C00984A}" presName="Name13" presStyleLbl="parChTrans1D2" presStyleIdx="4" presStyleCnt="5"/>
      <dgm:spPr/>
      <dgm:t>
        <a:bodyPr/>
        <a:lstStyle/>
        <a:p>
          <a:endParaRPr lang="zh-CN" altLang="en-US"/>
        </a:p>
      </dgm:t>
    </dgm:pt>
    <dgm:pt modelId="{7774FEF8-8AD1-4C54-8850-000C169A761D}" type="pres">
      <dgm:prSet presAssocID="{39B477E0-7320-4917-B317-8D2B3CC5C0A8}" presName="childText" presStyleLbl="bgAcc1" presStyleIdx="4" presStyleCnt="5" custScaleX="40182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E228233-3160-4CB8-915F-30914E655B24}" srcId="{4DD95014-53A4-4748-8B5B-3330BDF7591B}" destId="{39B477E0-7320-4917-B317-8D2B3CC5C0A8}" srcOrd="4" destOrd="0" parTransId="{F35937D5-03A6-4ED7-928A-30B81C00984A}" sibTransId="{E42710CF-242D-44E6-862B-F08A6EF85634}"/>
    <dgm:cxn modelId="{18AFC07E-673C-4843-95A9-4E83E054C303}" type="presOf" srcId="{77543808-FDE6-4250-89B9-F628DBDF312A}" destId="{D534E580-802D-45B9-800B-B157B12B67EB}" srcOrd="0" destOrd="0" presId="urn:microsoft.com/office/officeart/2005/8/layout/hierarchy3"/>
    <dgm:cxn modelId="{DC3DF785-5D7D-493C-97C9-2A7D1C31A7DD}" type="presOf" srcId="{DD2A773E-0CAB-4101-A31C-7A209CF2A186}" destId="{72561E63-CE6E-4ADF-9A0B-83E2C6E5008F}" srcOrd="0" destOrd="0" presId="urn:microsoft.com/office/officeart/2005/8/layout/hierarchy3"/>
    <dgm:cxn modelId="{3089A4DB-4547-488D-92B9-E44AF4E4B5E5}" type="presOf" srcId="{4DD95014-53A4-4748-8B5B-3330BDF7591B}" destId="{7183D1C8-6F39-4E66-ADE7-5B74B6C49377}" srcOrd="1" destOrd="0" presId="urn:microsoft.com/office/officeart/2005/8/layout/hierarchy3"/>
    <dgm:cxn modelId="{C41D1E9B-CDA6-4DCA-8489-6F8E6823A054}" srcId="{4DD95014-53A4-4748-8B5B-3330BDF7591B}" destId="{81EB6CD0-96B4-416D-B7A7-A653AB6163E3}" srcOrd="1" destOrd="0" parTransId="{10542960-D6CB-492C-8A06-DBF5508FC4D8}" sibTransId="{1171DB95-422F-4398-979D-52A5763E9FF8}"/>
    <dgm:cxn modelId="{B8713CD9-DBBB-44D7-8607-901961D65FB7}" type="presOf" srcId="{81EB6CD0-96B4-416D-B7A7-A653AB6163E3}" destId="{8BBD4388-F602-4597-9B65-B601923B5C39}" srcOrd="0" destOrd="0" presId="urn:microsoft.com/office/officeart/2005/8/layout/hierarchy3"/>
    <dgm:cxn modelId="{A7339C1F-BEB0-4996-A4EE-05E337774D18}" type="presOf" srcId="{39B477E0-7320-4917-B317-8D2B3CC5C0A8}" destId="{7774FEF8-8AD1-4C54-8850-000C169A761D}" srcOrd="0" destOrd="0" presId="urn:microsoft.com/office/officeart/2005/8/layout/hierarchy3"/>
    <dgm:cxn modelId="{A387EB61-F2DB-4927-8067-3230A1F6A7C7}" type="presOf" srcId="{D9FF9779-9794-4C74-9589-A1D1F6E9E5D7}" destId="{C84FD4DA-C14B-47B4-8689-16382F4E3D70}" srcOrd="0" destOrd="0" presId="urn:microsoft.com/office/officeart/2005/8/layout/hierarchy3"/>
    <dgm:cxn modelId="{4E0D14BB-CFDE-4F22-A985-175ECC40D9E4}" type="presOf" srcId="{111D335F-0750-4326-B1F8-17346FFCF03F}" destId="{625267AF-4D50-4E74-89E6-E08EF65AFD44}" srcOrd="0" destOrd="0" presId="urn:microsoft.com/office/officeart/2005/8/layout/hierarchy3"/>
    <dgm:cxn modelId="{EDEE6032-3539-4507-94E3-D84417E3C002}" srcId="{4DD95014-53A4-4748-8B5B-3330BDF7591B}" destId="{73A67D53-6421-45C3-8E62-C7DA25D5A459}" srcOrd="0" destOrd="0" parTransId="{111D335F-0750-4326-B1F8-17346FFCF03F}" sibTransId="{E25DEAB6-FA64-4A67-8F79-E3D0F19A1BA8}"/>
    <dgm:cxn modelId="{7D6A6143-9033-4B88-B1CC-7F52C7B60A7B}" type="presOf" srcId="{7F928CDA-91DD-478C-B95C-25126D971ED7}" destId="{6B878445-E003-451C-A07F-5131365EDB4E}" srcOrd="0" destOrd="0" presId="urn:microsoft.com/office/officeart/2005/8/layout/hierarchy3"/>
    <dgm:cxn modelId="{3FACD2DA-0D50-4797-B9F6-F624F91CE89B}" srcId="{4DD95014-53A4-4748-8B5B-3330BDF7591B}" destId="{DD2A773E-0CAB-4101-A31C-7A209CF2A186}" srcOrd="3" destOrd="0" parTransId="{77543808-FDE6-4250-89B9-F628DBDF312A}" sibTransId="{CD9731CF-741E-4894-AB4A-1EF3026ABBE3}"/>
    <dgm:cxn modelId="{D50490E8-90EE-47FE-809A-614B5D241795}" type="presOf" srcId="{B8450D18-8271-495F-84D9-3FD879A8EF2D}" destId="{1C94CFE4-1CA4-45C4-B35E-AD41FBF8F927}" srcOrd="0" destOrd="0" presId="urn:microsoft.com/office/officeart/2005/8/layout/hierarchy3"/>
    <dgm:cxn modelId="{0A34D3B9-3E78-4CAF-BCB9-8E946CBEBB97}" type="presOf" srcId="{F35937D5-03A6-4ED7-928A-30B81C00984A}" destId="{B655D4B5-1A7F-4BA2-A8B5-6C9250435EFA}" srcOrd="0" destOrd="0" presId="urn:microsoft.com/office/officeart/2005/8/layout/hierarchy3"/>
    <dgm:cxn modelId="{48084F9D-7961-4EA8-9505-E987D5BA0493}" type="presOf" srcId="{73A67D53-6421-45C3-8E62-C7DA25D5A459}" destId="{0D70401B-8C77-4DF2-ABD6-D781D3FF36B6}" srcOrd="0" destOrd="0" presId="urn:microsoft.com/office/officeart/2005/8/layout/hierarchy3"/>
    <dgm:cxn modelId="{1E648145-60B9-4159-ABC5-F1A68E999418}" type="presOf" srcId="{10542960-D6CB-492C-8A06-DBF5508FC4D8}" destId="{84C53F7F-73E6-4510-B22F-460B5648AE79}" srcOrd="0" destOrd="0" presId="urn:microsoft.com/office/officeart/2005/8/layout/hierarchy3"/>
    <dgm:cxn modelId="{CB6DAE85-CF55-4FC6-81D4-CED0186B3573}" srcId="{D9FF9779-9794-4C74-9589-A1D1F6E9E5D7}" destId="{4DD95014-53A4-4748-8B5B-3330BDF7591B}" srcOrd="0" destOrd="0" parTransId="{1FB0D55D-2EB6-4D49-ACF4-B3C22F0EAEBC}" sibTransId="{64F5906A-CB25-4154-B37E-1FAE27C1AC40}"/>
    <dgm:cxn modelId="{CB975610-F71F-4892-AF8C-5DF743964D09}" srcId="{4DD95014-53A4-4748-8B5B-3330BDF7591B}" destId="{B8450D18-8271-495F-84D9-3FD879A8EF2D}" srcOrd="2" destOrd="0" parTransId="{7F928CDA-91DD-478C-B95C-25126D971ED7}" sibTransId="{1D9D4817-4A3F-40EA-9D04-45184C6E6D5D}"/>
    <dgm:cxn modelId="{D4BB96E0-8809-420A-9CF5-D2F805F8550E}" type="presOf" srcId="{4DD95014-53A4-4748-8B5B-3330BDF7591B}" destId="{7B9E6924-409F-4EA9-9903-B2A80BE563B8}" srcOrd="0" destOrd="0" presId="urn:microsoft.com/office/officeart/2005/8/layout/hierarchy3"/>
    <dgm:cxn modelId="{5489925F-27F3-40C6-903A-6EB44C4D2076}" type="presParOf" srcId="{C84FD4DA-C14B-47B4-8689-16382F4E3D70}" destId="{3A917115-6D7A-43A8-8B1E-FDFF21713DB8}" srcOrd="0" destOrd="0" presId="urn:microsoft.com/office/officeart/2005/8/layout/hierarchy3"/>
    <dgm:cxn modelId="{FFCAD3D3-BEA4-416A-9F99-792F3F56E928}" type="presParOf" srcId="{3A917115-6D7A-43A8-8B1E-FDFF21713DB8}" destId="{05C8496A-FC94-4525-ACCE-24532EB3E8E3}" srcOrd="0" destOrd="0" presId="urn:microsoft.com/office/officeart/2005/8/layout/hierarchy3"/>
    <dgm:cxn modelId="{04F41C86-9254-4348-9C28-262E2C1DB8B3}" type="presParOf" srcId="{05C8496A-FC94-4525-ACCE-24532EB3E8E3}" destId="{7B9E6924-409F-4EA9-9903-B2A80BE563B8}" srcOrd="0" destOrd="0" presId="urn:microsoft.com/office/officeart/2005/8/layout/hierarchy3"/>
    <dgm:cxn modelId="{B1A29552-7725-4A87-A1CC-95297C06AD68}" type="presParOf" srcId="{05C8496A-FC94-4525-ACCE-24532EB3E8E3}" destId="{7183D1C8-6F39-4E66-ADE7-5B74B6C49377}" srcOrd="1" destOrd="0" presId="urn:microsoft.com/office/officeart/2005/8/layout/hierarchy3"/>
    <dgm:cxn modelId="{26BEBFB0-530E-4FA1-B52A-D71857ACDDF2}" type="presParOf" srcId="{3A917115-6D7A-43A8-8B1E-FDFF21713DB8}" destId="{89ADD939-1EBE-4A7C-9A26-E9E90E4FE0DE}" srcOrd="1" destOrd="0" presId="urn:microsoft.com/office/officeart/2005/8/layout/hierarchy3"/>
    <dgm:cxn modelId="{7F2673F2-8902-4A58-9A89-FEDC467EDEAD}" type="presParOf" srcId="{89ADD939-1EBE-4A7C-9A26-E9E90E4FE0DE}" destId="{625267AF-4D50-4E74-89E6-E08EF65AFD44}" srcOrd="0" destOrd="0" presId="urn:microsoft.com/office/officeart/2005/8/layout/hierarchy3"/>
    <dgm:cxn modelId="{FE9DDE37-1B76-4F74-BD76-B8EE8409CB0A}" type="presParOf" srcId="{89ADD939-1EBE-4A7C-9A26-E9E90E4FE0DE}" destId="{0D70401B-8C77-4DF2-ABD6-D781D3FF36B6}" srcOrd="1" destOrd="0" presId="urn:microsoft.com/office/officeart/2005/8/layout/hierarchy3"/>
    <dgm:cxn modelId="{7C02E824-D34E-4129-9C48-0CD82BAFECCF}" type="presParOf" srcId="{89ADD939-1EBE-4A7C-9A26-E9E90E4FE0DE}" destId="{84C53F7F-73E6-4510-B22F-460B5648AE79}" srcOrd="2" destOrd="0" presId="urn:microsoft.com/office/officeart/2005/8/layout/hierarchy3"/>
    <dgm:cxn modelId="{4040AB74-84A7-4C87-9D50-84D82756CB5A}" type="presParOf" srcId="{89ADD939-1EBE-4A7C-9A26-E9E90E4FE0DE}" destId="{8BBD4388-F602-4597-9B65-B601923B5C39}" srcOrd="3" destOrd="0" presId="urn:microsoft.com/office/officeart/2005/8/layout/hierarchy3"/>
    <dgm:cxn modelId="{920EA96D-5B34-43D3-981A-B47B79B3AEDF}" type="presParOf" srcId="{89ADD939-1EBE-4A7C-9A26-E9E90E4FE0DE}" destId="{6B878445-E003-451C-A07F-5131365EDB4E}" srcOrd="4" destOrd="0" presId="urn:microsoft.com/office/officeart/2005/8/layout/hierarchy3"/>
    <dgm:cxn modelId="{A3542DF4-D068-4620-9F8E-143A2E5C42D4}" type="presParOf" srcId="{89ADD939-1EBE-4A7C-9A26-E9E90E4FE0DE}" destId="{1C94CFE4-1CA4-45C4-B35E-AD41FBF8F927}" srcOrd="5" destOrd="0" presId="urn:microsoft.com/office/officeart/2005/8/layout/hierarchy3"/>
    <dgm:cxn modelId="{642B1FC8-227A-420A-A660-700EF5695828}" type="presParOf" srcId="{89ADD939-1EBE-4A7C-9A26-E9E90E4FE0DE}" destId="{D534E580-802D-45B9-800B-B157B12B67EB}" srcOrd="6" destOrd="0" presId="urn:microsoft.com/office/officeart/2005/8/layout/hierarchy3"/>
    <dgm:cxn modelId="{CBCC93AA-DD9E-48C7-A760-88E8C52BE330}" type="presParOf" srcId="{89ADD939-1EBE-4A7C-9A26-E9E90E4FE0DE}" destId="{72561E63-CE6E-4ADF-9A0B-83E2C6E5008F}" srcOrd="7" destOrd="0" presId="urn:microsoft.com/office/officeart/2005/8/layout/hierarchy3"/>
    <dgm:cxn modelId="{3E4CEAEA-A201-4F0B-81B1-D9D81411A9CB}" type="presParOf" srcId="{89ADD939-1EBE-4A7C-9A26-E9E90E4FE0DE}" destId="{B655D4B5-1A7F-4BA2-A8B5-6C9250435EFA}" srcOrd="8" destOrd="0" presId="urn:microsoft.com/office/officeart/2005/8/layout/hierarchy3"/>
    <dgm:cxn modelId="{319AD15A-8ADA-477D-856D-4EDB335EF42C}" type="presParOf" srcId="{89ADD939-1EBE-4A7C-9A26-E9E90E4FE0DE}" destId="{7774FEF8-8AD1-4C54-8850-000C169A761D}" srcOrd="9" destOrd="0" presId="urn:microsoft.com/office/officeart/2005/8/layout/hierarchy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FF9779-9794-4C74-9589-A1D1F6E9E5D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4DD95014-53A4-4748-8B5B-3330BDF7591B}">
      <dgm:prSet phldrT="[文本]" custT="1"/>
      <dgm:spPr>
        <a:solidFill>
          <a:srgbClr val="007E66"/>
        </a:solidFill>
        <a:ln>
          <a:noFill/>
        </a:ln>
      </dgm:spPr>
      <dgm:t>
        <a:bodyPr/>
        <a:lstStyle/>
        <a:p>
          <a:r>
            <a:rPr lang="zh-CN" altLang="en-US" sz="1050" b="1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操作流程：</a:t>
          </a:r>
          <a:endParaRPr lang="zh-CN" altLang="en-US" sz="1050" b="1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FB0D55D-2EB6-4D49-ACF4-B3C22F0EAEBC}" cxnId="{CB6DAE85-CF55-4FC6-81D4-CED0186B3573}" type="parTrans">
      <dgm:prSet/>
      <dgm:spPr/>
      <dgm:t>
        <a:bodyPr/>
        <a:lstStyle/>
        <a:p>
          <a:endParaRPr lang="zh-CN" altLang="en-US"/>
        </a:p>
      </dgm:t>
    </dgm:pt>
    <dgm:pt modelId="{64F5906A-CB25-4154-B37E-1FAE27C1AC40}" cxnId="{CB6DAE85-CF55-4FC6-81D4-CED0186B3573}" type="sibTrans">
      <dgm:prSet/>
      <dgm:spPr/>
      <dgm:t>
        <a:bodyPr/>
        <a:lstStyle/>
        <a:p>
          <a:endParaRPr lang="zh-CN" altLang="en-US"/>
        </a:p>
      </dgm:t>
    </dgm:pt>
    <dgm:pt modelId="{39B477E0-7320-4917-B317-8D2B3CC5C0A8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zh-CN" altLang="en-US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获得阳性单克隆</a:t>
          </a:r>
          <a:r>
            <a:rPr lang="en-US" altLang="zh-CN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8</a:t>
          </a:r>
          <a:r>
            <a:rPr lang="zh-CN" altLang="en-US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株</a:t>
          </a:r>
          <a:endParaRPr lang="zh-CN" altLang="en-US" sz="105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E42710CF-242D-44E6-862B-F08A6EF85634}" cxnId="{7E228233-3160-4CB8-915F-30914E655B24}" type="sibTrans">
      <dgm:prSet/>
      <dgm:spPr/>
      <dgm:t>
        <a:bodyPr/>
        <a:lstStyle/>
        <a:p>
          <a:endParaRPr lang="zh-CN" altLang="en-US"/>
        </a:p>
      </dgm:t>
    </dgm:pt>
    <dgm:pt modelId="{F35937D5-03A6-4ED7-928A-30B81C00984A}" cxnId="{7E228233-3160-4CB8-915F-30914E655B24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DD2A773E-0CAB-4101-A31C-7A209CF2A186}">
      <dgm:prSet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zh-CN" altLang="en-US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选择</a:t>
          </a:r>
          <a:r>
            <a:rPr lang="en-US" altLang="zh-CN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10</a:t>
          </a:r>
          <a:r>
            <a:rPr lang="zh-CN" altLang="en-US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株克隆进行有限稀释</a:t>
          </a:r>
          <a:endParaRPr lang="zh-CN" altLang="en-US" sz="1050" b="1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CD9731CF-741E-4894-AB4A-1EF3026ABBE3}" cxnId="{3FACD2DA-0D50-4797-B9F6-F624F91CE89B}" type="sibTrans">
      <dgm:prSet/>
      <dgm:spPr/>
      <dgm:t>
        <a:bodyPr/>
        <a:lstStyle/>
        <a:p>
          <a:endParaRPr lang="zh-CN" altLang="en-US"/>
        </a:p>
      </dgm:t>
    </dgm:pt>
    <dgm:pt modelId="{77543808-FDE6-4250-89B9-F628DBDF312A}" cxnId="{3FACD2DA-0D50-4797-B9F6-F624F91CE89B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B8450D18-8271-495F-84D9-3FD879A8EF2D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altLang="zh-CN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1</a:t>
          </a:r>
          <a:r>
            <a:rPr lang="zh-CN" altLang="en-US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只小鼠融合，阳性主克隆数</a:t>
          </a:r>
          <a:r>
            <a:rPr lang="en-US" altLang="zh-CN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&gt;400</a:t>
          </a:r>
          <a:endParaRPr lang="zh-CN" altLang="en-US" sz="105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D9D4817-4A3F-40EA-9D04-45184C6E6D5D}" cxnId="{CB975610-F71F-4892-AF8C-5DF743964D09}" type="sibTrans">
      <dgm:prSet/>
      <dgm:spPr/>
      <dgm:t>
        <a:bodyPr/>
        <a:lstStyle/>
        <a:p>
          <a:endParaRPr lang="zh-CN" altLang="en-US"/>
        </a:p>
      </dgm:t>
    </dgm:pt>
    <dgm:pt modelId="{7F928CDA-91DD-478C-B95C-25126D971ED7}" cxnId="{CB975610-F71F-4892-AF8C-5DF743964D09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81EB6CD0-96B4-416D-B7A7-A653AB6163E3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zh-CN" altLang="en-US" sz="1050" dirty="0" smtClean="0">
              <a:latin typeface="思源黑体 CN Normal" pitchFamily="34" charset="-122"/>
              <a:ea typeface="思源黑体 CN Normal" pitchFamily="34" charset="-122"/>
              <a:cs typeface="Poppins" pitchFamily="2" charset="0"/>
            </a:rPr>
            <a:t>重组蛋白检测效价，</a:t>
          </a:r>
          <a:r>
            <a:rPr lang="en-US" altLang="zh-CN" sz="1050" dirty="0" smtClean="0">
              <a:latin typeface="思源黑体 CN Normal" pitchFamily="34" charset="-122"/>
              <a:ea typeface="思源黑体 CN Normal" pitchFamily="34" charset="-122"/>
              <a:cs typeface="Poppins" pitchFamily="2" charset="0"/>
            </a:rPr>
            <a:t>5</a:t>
          </a:r>
          <a:r>
            <a:rPr lang="zh-CN" altLang="en-US" sz="1050" dirty="0" smtClean="0">
              <a:latin typeface="思源黑体 CN Normal" pitchFamily="34" charset="-122"/>
              <a:ea typeface="思源黑体 CN Normal" pitchFamily="34" charset="-122"/>
              <a:cs typeface="Poppins" pitchFamily="2" charset="0"/>
            </a:rPr>
            <a:t>只小鼠均效价合格</a:t>
          </a:r>
          <a:endParaRPr lang="zh-CN" altLang="en-US" sz="105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171DB95-422F-4398-979D-52A5763E9FF8}" cxnId="{C41D1E9B-CDA6-4DCA-8489-6F8E6823A054}" type="sibTrans">
      <dgm:prSet/>
      <dgm:spPr/>
      <dgm:t>
        <a:bodyPr/>
        <a:lstStyle/>
        <a:p>
          <a:endParaRPr lang="zh-CN" altLang="en-US"/>
        </a:p>
      </dgm:t>
    </dgm:pt>
    <dgm:pt modelId="{10542960-D6CB-492C-8A06-DBF5508FC4D8}" cxnId="{C41D1E9B-CDA6-4DCA-8489-6F8E6823A054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73A67D53-6421-45C3-8E62-C7DA25D5A459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SDS-PAGE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凝胶条免疫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5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只小鼠</a:t>
          </a:r>
          <a:endParaRPr lang="zh-CN" altLang="en-US" sz="1050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E25DEAB6-FA64-4A67-8F79-E3D0F19A1BA8}" cxnId="{EDEE6032-3539-4507-94E3-D84417E3C002}" type="sibTrans">
      <dgm:prSet/>
      <dgm:spPr/>
      <dgm:t>
        <a:bodyPr/>
        <a:lstStyle/>
        <a:p>
          <a:endParaRPr lang="zh-CN" altLang="en-US"/>
        </a:p>
      </dgm:t>
    </dgm:pt>
    <dgm:pt modelId="{111D335F-0750-4326-B1F8-17346FFCF03F}" cxnId="{EDEE6032-3539-4507-94E3-D84417E3C002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C84FD4DA-C14B-47B4-8689-16382F4E3D70}" type="pres">
      <dgm:prSet presAssocID="{D9FF9779-9794-4C74-9589-A1D1F6E9E5D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3A917115-6D7A-43A8-8B1E-FDFF21713DB8}" type="pres">
      <dgm:prSet presAssocID="{4DD95014-53A4-4748-8B5B-3330BDF7591B}" presName="root" presStyleCnt="0"/>
      <dgm:spPr/>
    </dgm:pt>
    <dgm:pt modelId="{05C8496A-FC94-4525-ACCE-24532EB3E8E3}" type="pres">
      <dgm:prSet presAssocID="{4DD95014-53A4-4748-8B5B-3330BDF7591B}" presName="rootComposite" presStyleCnt="0"/>
      <dgm:spPr/>
    </dgm:pt>
    <dgm:pt modelId="{7B9E6924-409F-4EA9-9903-B2A80BE563B8}" type="pres">
      <dgm:prSet presAssocID="{4DD95014-53A4-4748-8B5B-3330BDF7591B}" presName="rootText" presStyleLbl="node1" presStyleIdx="0" presStyleCnt="1" custScaleX="91825" custScaleY="65824"/>
      <dgm:spPr/>
      <dgm:t>
        <a:bodyPr/>
        <a:lstStyle/>
        <a:p>
          <a:endParaRPr lang="zh-CN" altLang="en-US"/>
        </a:p>
      </dgm:t>
    </dgm:pt>
    <dgm:pt modelId="{7183D1C8-6F39-4E66-ADE7-5B74B6C49377}" type="pres">
      <dgm:prSet presAssocID="{4DD95014-53A4-4748-8B5B-3330BDF7591B}" presName="rootConnector" presStyleLbl="node1" presStyleIdx="0" presStyleCnt="1"/>
      <dgm:spPr/>
      <dgm:t>
        <a:bodyPr/>
        <a:lstStyle/>
        <a:p>
          <a:endParaRPr lang="zh-CN" altLang="en-US"/>
        </a:p>
      </dgm:t>
    </dgm:pt>
    <dgm:pt modelId="{89ADD939-1EBE-4A7C-9A26-E9E90E4FE0DE}" type="pres">
      <dgm:prSet presAssocID="{4DD95014-53A4-4748-8B5B-3330BDF7591B}" presName="childShape" presStyleCnt="0"/>
      <dgm:spPr/>
    </dgm:pt>
    <dgm:pt modelId="{625267AF-4D50-4E74-89E6-E08EF65AFD44}" type="pres">
      <dgm:prSet presAssocID="{111D335F-0750-4326-B1F8-17346FFCF03F}" presName="Name13" presStyleLbl="parChTrans1D2" presStyleIdx="0" presStyleCnt="5"/>
      <dgm:spPr/>
      <dgm:t>
        <a:bodyPr/>
        <a:lstStyle/>
        <a:p>
          <a:endParaRPr lang="zh-CN" altLang="en-US"/>
        </a:p>
      </dgm:t>
    </dgm:pt>
    <dgm:pt modelId="{0D70401B-8C77-4DF2-ABD6-D781D3FF36B6}" type="pres">
      <dgm:prSet presAssocID="{73A67D53-6421-45C3-8E62-C7DA25D5A459}" presName="childText" presStyleLbl="bgAcc1" presStyleIdx="0" presStyleCnt="5" custScaleX="33678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4C53F7F-73E6-4510-B22F-460B5648AE79}" type="pres">
      <dgm:prSet presAssocID="{10542960-D6CB-492C-8A06-DBF5508FC4D8}" presName="Name13" presStyleLbl="parChTrans1D2" presStyleIdx="1" presStyleCnt="5"/>
      <dgm:spPr/>
      <dgm:t>
        <a:bodyPr/>
        <a:lstStyle/>
        <a:p>
          <a:endParaRPr lang="zh-CN" altLang="en-US"/>
        </a:p>
      </dgm:t>
    </dgm:pt>
    <dgm:pt modelId="{8BBD4388-F602-4597-9B65-B601923B5C39}" type="pres">
      <dgm:prSet presAssocID="{81EB6CD0-96B4-416D-B7A7-A653AB6163E3}" presName="childText" presStyleLbl="bgAcc1" presStyleIdx="1" presStyleCnt="5" custScaleX="33960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B878445-E003-451C-A07F-5131365EDB4E}" type="pres">
      <dgm:prSet presAssocID="{7F928CDA-91DD-478C-B95C-25126D971ED7}" presName="Name13" presStyleLbl="parChTrans1D2" presStyleIdx="2" presStyleCnt="5"/>
      <dgm:spPr/>
      <dgm:t>
        <a:bodyPr/>
        <a:lstStyle/>
        <a:p>
          <a:endParaRPr lang="zh-CN" altLang="en-US"/>
        </a:p>
      </dgm:t>
    </dgm:pt>
    <dgm:pt modelId="{1C94CFE4-1CA4-45C4-B35E-AD41FBF8F927}" type="pres">
      <dgm:prSet presAssocID="{B8450D18-8271-495F-84D9-3FD879A8EF2D}" presName="childText" presStyleLbl="bgAcc1" presStyleIdx="2" presStyleCnt="5" custScaleX="33955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534E580-802D-45B9-800B-B157B12B67EB}" type="pres">
      <dgm:prSet presAssocID="{77543808-FDE6-4250-89B9-F628DBDF312A}" presName="Name13" presStyleLbl="parChTrans1D2" presStyleIdx="3" presStyleCnt="5"/>
      <dgm:spPr/>
      <dgm:t>
        <a:bodyPr/>
        <a:lstStyle/>
        <a:p>
          <a:endParaRPr lang="zh-CN" altLang="en-US"/>
        </a:p>
      </dgm:t>
    </dgm:pt>
    <dgm:pt modelId="{72561E63-CE6E-4ADF-9A0B-83E2C6E5008F}" type="pres">
      <dgm:prSet presAssocID="{DD2A773E-0CAB-4101-A31C-7A209CF2A186}" presName="childText" presStyleLbl="bgAcc1" presStyleIdx="3" presStyleCnt="5" custScaleX="34412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655D4B5-1A7F-4BA2-A8B5-6C9250435EFA}" type="pres">
      <dgm:prSet presAssocID="{F35937D5-03A6-4ED7-928A-30B81C00984A}" presName="Name13" presStyleLbl="parChTrans1D2" presStyleIdx="4" presStyleCnt="5"/>
      <dgm:spPr/>
      <dgm:t>
        <a:bodyPr/>
        <a:lstStyle/>
        <a:p>
          <a:endParaRPr lang="zh-CN" altLang="en-US"/>
        </a:p>
      </dgm:t>
    </dgm:pt>
    <dgm:pt modelId="{7774FEF8-8AD1-4C54-8850-000C169A761D}" type="pres">
      <dgm:prSet presAssocID="{39B477E0-7320-4917-B317-8D2B3CC5C0A8}" presName="childText" presStyleLbl="bgAcc1" presStyleIdx="4" presStyleCnt="5" custScaleX="34412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CF2D83C-8FFE-46C5-B363-49D5066BBC42}" type="presOf" srcId="{7F928CDA-91DD-478C-B95C-25126D971ED7}" destId="{6B878445-E003-451C-A07F-5131365EDB4E}" srcOrd="0" destOrd="0" presId="urn:microsoft.com/office/officeart/2005/8/layout/hierarchy3"/>
    <dgm:cxn modelId="{E3A79922-A858-4E79-915A-DF1A6BC84D16}" type="presOf" srcId="{39B477E0-7320-4917-B317-8D2B3CC5C0A8}" destId="{7774FEF8-8AD1-4C54-8850-000C169A761D}" srcOrd="0" destOrd="0" presId="urn:microsoft.com/office/officeart/2005/8/layout/hierarchy3"/>
    <dgm:cxn modelId="{7E228233-3160-4CB8-915F-30914E655B24}" srcId="{4DD95014-53A4-4748-8B5B-3330BDF7591B}" destId="{39B477E0-7320-4917-B317-8D2B3CC5C0A8}" srcOrd="4" destOrd="0" parTransId="{F35937D5-03A6-4ED7-928A-30B81C00984A}" sibTransId="{E42710CF-242D-44E6-862B-F08A6EF85634}"/>
    <dgm:cxn modelId="{4EE9008A-2BA0-4727-A559-993BE60DA367}" type="presOf" srcId="{81EB6CD0-96B4-416D-B7A7-A653AB6163E3}" destId="{8BBD4388-F602-4597-9B65-B601923B5C39}" srcOrd="0" destOrd="0" presId="urn:microsoft.com/office/officeart/2005/8/layout/hierarchy3"/>
    <dgm:cxn modelId="{19DABB7F-3E96-440A-976C-7E372B67EE53}" type="presOf" srcId="{10542960-D6CB-492C-8A06-DBF5508FC4D8}" destId="{84C53F7F-73E6-4510-B22F-460B5648AE79}" srcOrd="0" destOrd="0" presId="urn:microsoft.com/office/officeart/2005/8/layout/hierarchy3"/>
    <dgm:cxn modelId="{5E4D2B89-6F71-436C-996D-1F5143AF58D5}" type="presOf" srcId="{4DD95014-53A4-4748-8B5B-3330BDF7591B}" destId="{7B9E6924-409F-4EA9-9903-B2A80BE563B8}" srcOrd="0" destOrd="0" presId="urn:microsoft.com/office/officeart/2005/8/layout/hierarchy3"/>
    <dgm:cxn modelId="{A86A7426-9E07-4384-8E51-372973298378}" type="presOf" srcId="{F35937D5-03A6-4ED7-928A-30B81C00984A}" destId="{B655D4B5-1A7F-4BA2-A8B5-6C9250435EFA}" srcOrd="0" destOrd="0" presId="urn:microsoft.com/office/officeart/2005/8/layout/hierarchy3"/>
    <dgm:cxn modelId="{C41D1E9B-CDA6-4DCA-8489-6F8E6823A054}" srcId="{4DD95014-53A4-4748-8B5B-3330BDF7591B}" destId="{81EB6CD0-96B4-416D-B7A7-A653AB6163E3}" srcOrd="1" destOrd="0" parTransId="{10542960-D6CB-492C-8A06-DBF5508FC4D8}" sibTransId="{1171DB95-422F-4398-979D-52A5763E9FF8}"/>
    <dgm:cxn modelId="{E18B4E6B-6DD7-44DD-977A-F1B362846D40}" type="presOf" srcId="{4DD95014-53A4-4748-8B5B-3330BDF7591B}" destId="{7183D1C8-6F39-4E66-ADE7-5B74B6C49377}" srcOrd="1" destOrd="0" presId="urn:microsoft.com/office/officeart/2005/8/layout/hierarchy3"/>
    <dgm:cxn modelId="{1D3D03EA-2904-4D62-9927-EB56349377C4}" type="presOf" srcId="{D9FF9779-9794-4C74-9589-A1D1F6E9E5D7}" destId="{C84FD4DA-C14B-47B4-8689-16382F4E3D70}" srcOrd="0" destOrd="0" presId="urn:microsoft.com/office/officeart/2005/8/layout/hierarchy3"/>
    <dgm:cxn modelId="{2F72DC90-9D00-41B7-92CE-BE05593D8A9D}" type="presOf" srcId="{DD2A773E-0CAB-4101-A31C-7A209CF2A186}" destId="{72561E63-CE6E-4ADF-9A0B-83E2C6E5008F}" srcOrd="0" destOrd="0" presId="urn:microsoft.com/office/officeart/2005/8/layout/hierarchy3"/>
    <dgm:cxn modelId="{EDEE6032-3539-4507-94E3-D84417E3C002}" srcId="{4DD95014-53A4-4748-8B5B-3330BDF7591B}" destId="{73A67D53-6421-45C3-8E62-C7DA25D5A459}" srcOrd="0" destOrd="0" parTransId="{111D335F-0750-4326-B1F8-17346FFCF03F}" sibTransId="{E25DEAB6-FA64-4A67-8F79-E3D0F19A1BA8}"/>
    <dgm:cxn modelId="{3FACD2DA-0D50-4797-B9F6-F624F91CE89B}" srcId="{4DD95014-53A4-4748-8B5B-3330BDF7591B}" destId="{DD2A773E-0CAB-4101-A31C-7A209CF2A186}" srcOrd="3" destOrd="0" parTransId="{77543808-FDE6-4250-89B9-F628DBDF312A}" sibTransId="{CD9731CF-741E-4894-AB4A-1EF3026ABBE3}"/>
    <dgm:cxn modelId="{9B3B57F8-937A-462F-A41D-2E943F65E4F2}" type="presOf" srcId="{77543808-FDE6-4250-89B9-F628DBDF312A}" destId="{D534E580-802D-45B9-800B-B157B12B67EB}" srcOrd="0" destOrd="0" presId="urn:microsoft.com/office/officeart/2005/8/layout/hierarchy3"/>
    <dgm:cxn modelId="{1F52903D-5D2D-47D5-8C52-6F7EFC40C79D}" type="presOf" srcId="{B8450D18-8271-495F-84D9-3FD879A8EF2D}" destId="{1C94CFE4-1CA4-45C4-B35E-AD41FBF8F927}" srcOrd="0" destOrd="0" presId="urn:microsoft.com/office/officeart/2005/8/layout/hierarchy3"/>
    <dgm:cxn modelId="{CB6DAE85-CF55-4FC6-81D4-CED0186B3573}" srcId="{D9FF9779-9794-4C74-9589-A1D1F6E9E5D7}" destId="{4DD95014-53A4-4748-8B5B-3330BDF7591B}" srcOrd="0" destOrd="0" parTransId="{1FB0D55D-2EB6-4D49-ACF4-B3C22F0EAEBC}" sibTransId="{64F5906A-CB25-4154-B37E-1FAE27C1AC40}"/>
    <dgm:cxn modelId="{CB975610-F71F-4892-AF8C-5DF743964D09}" srcId="{4DD95014-53A4-4748-8B5B-3330BDF7591B}" destId="{B8450D18-8271-495F-84D9-3FD879A8EF2D}" srcOrd="2" destOrd="0" parTransId="{7F928CDA-91DD-478C-B95C-25126D971ED7}" sibTransId="{1D9D4817-4A3F-40EA-9D04-45184C6E6D5D}"/>
    <dgm:cxn modelId="{E3AFC53D-B66D-45C5-ABFE-59E12F28B1E4}" type="presOf" srcId="{111D335F-0750-4326-B1F8-17346FFCF03F}" destId="{625267AF-4D50-4E74-89E6-E08EF65AFD44}" srcOrd="0" destOrd="0" presId="urn:microsoft.com/office/officeart/2005/8/layout/hierarchy3"/>
    <dgm:cxn modelId="{1D67F5BF-0932-4089-9340-B51C60798719}" type="presOf" srcId="{73A67D53-6421-45C3-8E62-C7DA25D5A459}" destId="{0D70401B-8C77-4DF2-ABD6-D781D3FF36B6}" srcOrd="0" destOrd="0" presId="urn:microsoft.com/office/officeart/2005/8/layout/hierarchy3"/>
    <dgm:cxn modelId="{AE2F3F54-0929-42B9-9BD2-9648639E40CF}" type="presParOf" srcId="{C84FD4DA-C14B-47B4-8689-16382F4E3D70}" destId="{3A917115-6D7A-43A8-8B1E-FDFF21713DB8}" srcOrd="0" destOrd="0" presId="urn:microsoft.com/office/officeart/2005/8/layout/hierarchy3"/>
    <dgm:cxn modelId="{537D4AB8-4D9E-4034-9414-6D047888D464}" type="presParOf" srcId="{3A917115-6D7A-43A8-8B1E-FDFF21713DB8}" destId="{05C8496A-FC94-4525-ACCE-24532EB3E8E3}" srcOrd="0" destOrd="0" presId="urn:microsoft.com/office/officeart/2005/8/layout/hierarchy3"/>
    <dgm:cxn modelId="{CDE60F56-2368-4D3A-B8FF-B39CC9431BFF}" type="presParOf" srcId="{05C8496A-FC94-4525-ACCE-24532EB3E8E3}" destId="{7B9E6924-409F-4EA9-9903-B2A80BE563B8}" srcOrd="0" destOrd="0" presId="urn:microsoft.com/office/officeart/2005/8/layout/hierarchy3"/>
    <dgm:cxn modelId="{226FE048-4F7E-491D-A6A0-97A416B4440C}" type="presParOf" srcId="{05C8496A-FC94-4525-ACCE-24532EB3E8E3}" destId="{7183D1C8-6F39-4E66-ADE7-5B74B6C49377}" srcOrd="1" destOrd="0" presId="urn:microsoft.com/office/officeart/2005/8/layout/hierarchy3"/>
    <dgm:cxn modelId="{DF32DF67-1DCE-4411-B36F-98BF1B3C3ECA}" type="presParOf" srcId="{3A917115-6D7A-43A8-8B1E-FDFF21713DB8}" destId="{89ADD939-1EBE-4A7C-9A26-E9E90E4FE0DE}" srcOrd="1" destOrd="0" presId="urn:microsoft.com/office/officeart/2005/8/layout/hierarchy3"/>
    <dgm:cxn modelId="{A424B10C-1245-4B5B-B6CA-79B91EB4FFC8}" type="presParOf" srcId="{89ADD939-1EBE-4A7C-9A26-E9E90E4FE0DE}" destId="{625267AF-4D50-4E74-89E6-E08EF65AFD44}" srcOrd="0" destOrd="0" presId="urn:microsoft.com/office/officeart/2005/8/layout/hierarchy3"/>
    <dgm:cxn modelId="{508A7B52-727A-4DFA-9157-A32A80FB4A47}" type="presParOf" srcId="{89ADD939-1EBE-4A7C-9A26-E9E90E4FE0DE}" destId="{0D70401B-8C77-4DF2-ABD6-D781D3FF36B6}" srcOrd="1" destOrd="0" presId="urn:microsoft.com/office/officeart/2005/8/layout/hierarchy3"/>
    <dgm:cxn modelId="{70ABDABF-8A3D-44B2-9B39-75426C900BA9}" type="presParOf" srcId="{89ADD939-1EBE-4A7C-9A26-E9E90E4FE0DE}" destId="{84C53F7F-73E6-4510-B22F-460B5648AE79}" srcOrd="2" destOrd="0" presId="urn:microsoft.com/office/officeart/2005/8/layout/hierarchy3"/>
    <dgm:cxn modelId="{80D98D15-55C0-46E0-868A-283B86B63040}" type="presParOf" srcId="{89ADD939-1EBE-4A7C-9A26-E9E90E4FE0DE}" destId="{8BBD4388-F602-4597-9B65-B601923B5C39}" srcOrd="3" destOrd="0" presId="urn:microsoft.com/office/officeart/2005/8/layout/hierarchy3"/>
    <dgm:cxn modelId="{E1637391-EA82-4663-9734-E2146CD90F26}" type="presParOf" srcId="{89ADD939-1EBE-4A7C-9A26-E9E90E4FE0DE}" destId="{6B878445-E003-451C-A07F-5131365EDB4E}" srcOrd="4" destOrd="0" presId="urn:microsoft.com/office/officeart/2005/8/layout/hierarchy3"/>
    <dgm:cxn modelId="{FC294A0D-BA85-4581-A005-2FE6E203C257}" type="presParOf" srcId="{89ADD939-1EBE-4A7C-9A26-E9E90E4FE0DE}" destId="{1C94CFE4-1CA4-45C4-B35E-AD41FBF8F927}" srcOrd="5" destOrd="0" presId="urn:microsoft.com/office/officeart/2005/8/layout/hierarchy3"/>
    <dgm:cxn modelId="{B268551A-0AF6-4735-B3F4-EA07663A2072}" type="presParOf" srcId="{89ADD939-1EBE-4A7C-9A26-E9E90E4FE0DE}" destId="{D534E580-802D-45B9-800B-B157B12B67EB}" srcOrd="6" destOrd="0" presId="urn:microsoft.com/office/officeart/2005/8/layout/hierarchy3"/>
    <dgm:cxn modelId="{DB4422B3-EFB4-44E1-9F14-76D810B25001}" type="presParOf" srcId="{89ADD939-1EBE-4A7C-9A26-E9E90E4FE0DE}" destId="{72561E63-CE6E-4ADF-9A0B-83E2C6E5008F}" srcOrd="7" destOrd="0" presId="urn:microsoft.com/office/officeart/2005/8/layout/hierarchy3"/>
    <dgm:cxn modelId="{B2BC4B9D-D14A-44B2-8897-EDFD190D7F87}" type="presParOf" srcId="{89ADD939-1EBE-4A7C-9A26-E9E90E4FE0DE}" destId="{B655D4B5-1A7F-4BA2-A8B5-6C9250435EFA}" srcOrd="8" destOrd="0" presId="urn:microsoft.com/office/officeart/2005/8/layout/hierarchy3"/>
    <dgm:cxn modelId="{3866A2C8-1DF8-4F6A-BCAC-F0F91EE1B683}" type="presParOf" srcId="{89ADD939-1EBE-4A7C-9A26-E9E90E4FE0DE}" destId="{7774FEF8-8AD1-4C54-8850-000C169A761D}" srcOrd="9" destOrd="0" presId="urn:microsoft.com/office/officeart/2005/8/layout/hierarchy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9FF9779-9794-4C74-9589-A1D1F6E9E5D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4DD95014-53A4-4748-8B5B-3330BDF7591B}">
      <dgm:prSet phldrT="[文本]" custT="1"/>
      <dgm:spPr>
        <a:solidFill>
          <a:srgbClr val="007E66"/>
        </a:solidFill>
        <a:ln>
          <a:noFill/>
        </a:ln>
      </dgm:spPr>
      <dgm:t>
        <a:bodyPr/>
        <a:lstStyle/>
        <a:p>
          <a:r>
            <a:rPr lang="zh-CN" altLang="en-US" sz="1050" b="1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操作流程：</a:t>
          </a:r>
          <a:endParaRPr lang="zh-CN" altLang="en-US" sz="1050" b="1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FB0D55D-2EB6-4D49-ACF4-B3C22F0EAEBC}" cxnId="{CB6DAE85-CF55-4FC6-81D4-CED0186B3573}" type="parTrans">
      <dgm:prSet/>
      <dgm:spPr/>
      <dgm:t>
        <a:bodyPr/>
        <a:lstStyle/>
        <a:p>
          <a:endParaRPr lang="zh-CN" altLang="en-US"/>
        </a:p>
      </dgm:t>
    </dgm:pt>
    <dgm:pt modelId="{64F5906A-CB25-4154-B37E-1FAE27C1AC40}" cxnId="{CB6DAE85-CF55-4FC6-81D4-CED0186B3573}" type="sibTrans">
      <dgm:prSet/>
      <dgm:spPr/>
      <dgm:t>
        <a:bodyPr/>
        <a:lstStyle/>
        <a:p>
          <a:endParaRPr lang="zh-CN" altLang="en-US"/>
        </a:p>
      </dgm:t>
    </dgm:pt>
    <dgm:pt modelId="{39B477E0-7320-4917-B317-8D2B3CC5C0A8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抗体质控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en-US" altLang="zh-CN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5</a:t>
          </a:r>
          <a:r>
            <a:rPr lang="zh-CN" altLang="en-US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株</a:t>
          </a:r>
          <a:r>
            <a:rPr lang="en-US" altLang="zh-CN" sz="1050" dirty="0" err="1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scFv</a:t>
          </a:r>
          <a:r>
            <a:rPr lang="en-US" altLang="zh-CN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  FACS</a:t>
          </a:r>
          <a:r>
            <a:rPr lang="zh-CN" altLang="en-US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检测阳性</a:t>
          </a:r>
          <a:endParaRPr lang="zh-CN" altLang="en-US" sz="105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E42710CF-242D-44E6-862B-F08A6EF85634}" cxnId="{7E228233-3160-4CB8-915F-30914E655B24}" type="sibTrans">
      <dgm:prSet/>
      <dgm:spPr/>
      <dgm:t>
        <a:bodyPr/>
        <a:lstStyle/>
        <a:p>
          <a:endParaRPr lang="zh-CN" altLang="en-US"/>
        </a:p>
      </dgm:t>
    </dgm:pt>
    <dgm:pt modelId="{F35937D5-03A6-4ED7-928A-30B81C00984A}" cxnId="{7E228233-3160-4CB8-915F-30914E655B24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DD2A773E-0CAB-4101-A31C-7A209CF2A186}">
      <dgm:prSet custT="1"/>
      <dgm:spPr>
        <a:ln>
          <a:solidFill>
            <a:srgbClr val="007E66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2~3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次有限稀释，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 </a:t>
          </a:r>
          <a:r>
            <a:rPr lang="en-US" altLang="zh-CN" sz="1050" b="1" dirty="0" smtClean="0">
              <a:solidFill>
                <a:srgbClr val="007E66"/>
              </a:solidFill>
              <a:latin typeface="思源黑体 CN Regular" pitchFamily="34" charset="-122"/>
              <a:ea typeface="思源黑体 CN Regular" pitchFamily="34" charset="-122"/>
              <a:cs typeface="Poppins" pitchFamily="2" charset="0"/>
            </a:rPr>
            <a:t>&amp;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 FACS--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获得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7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FACS 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杂交瘤阳性克隆；挑选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5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株提基因构建表达</a:t>
          </a:r>
          <a:r>
            <a:rPr lang="en-US" altLang="zh-CN" sz="1050" dirty="0" err="1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scFv</a:t>
          </a:r>
          <a:endParaRPr lang="zh-CN" altLang="en-US" sz="1050" b="1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CD9731CF-741E-4894-AB4A-1EF3026ABBE3}" cxnId="{3FACD2DA-0D50-4797-B9F6-F624F91CE89B}" type="sibTrans">
      <dgm:prSet/>
      <dgm:spPr/>
      <dgm:t>
        <a:bodyPr/>
        <a:lstStyle/>
        <a:p>
          <a:endParaRPr lang="zh-CN" altLang="en-US"/>
        </a:p>
      </dgm:t>
    </dgm:pt>
    <dgm:pt modelId="{77543808-FDE6-4250-89B9-F628DBDF312A}" cxnId="{3FACD2DA-0D50-4797-B9F6-F624F91CE89B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B8450D18-8271-495F-84D9-3FD879A8EF2D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主克隆阶段，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 </a:t>
          </a:r>
          <a:r>
            <a:rPr lang="en-US" altLang="zh-CN" sz="1050" b="1" dirty="0" smtClean="0">
              <a:solidFill>
                <a:srgbClr val="007E66"/>
              </a:solidFill>
              <a:latin typeface="思源黑体 CN Regular" pitchFamily="34" charset="-122"/>
              <a:ea typeface="思源黑体 CN Regular" pitchFamily="34" charset="-122"/>
              <a:cs typeface="Poppins" pitchFamily="2" charset="0"/>
            </a:rPr>
            <a:t>&amp;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 FACS--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120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株结合阳性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, 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其中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FACS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阳性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24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株；挑选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10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株克隆进行稳定株筛选</a:t>
          </a:r>
          <a:endParaRPr lang="zh-CN" altLang="en-US" sz="105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D9D4817-4A3F-40EA-9D04-45184C6E6D5D}" cxnId="{CB975610-F71F-4892-AF8C-5DF743964D09}" type="sibTrans">
      <dgm:prSet/>
      <dgm:spPr/>
      <dgm:t>
        <a:bodyPr/>
        <a:lstStyle/>
        <a:p>
          <a:endParaRPr lang="zh-CN" altLang="en-US"/>
        </a:p>
      </dgm:t>
    </dgm:pt>
    <dgm:pt modelId="{7F928CDA-91DD-478C-B95C-25126D971ED7}" cxnId="{CB975610-F71F-4892-AF8C-5DF743964D09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81EB6CD0-96B4-416D-B7A7-A653AB6163E3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挑选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ELISA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高效价</a:t>
          </a:r>
          <a:r>
            <a:rPr lang="en-US" altLang="zh-CN" sz="1050" dirty="0" smtClean="0">
              <a:latin typeface="思源黑体 CN Regular" pitchFamily="34" charset="-122"/>
              <a:ea typeface="思源黑体 CN Regular" pitchFamily="34" charset="-122"/>
              <a:cs typeface="Poppins" pitchFamily="2" charset="0"/>
            </a:rPr>
            <a:t>&amp;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 FACS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（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+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）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1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只小鼠融合</a:t>
          </a:r>
          <a:endParaRPr lang="zh-CN" altLang="en-US" sz="105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171DB95-422F-4398-979D-52A5763E9FF8}" cxnId="{C41D1E9B-CDA6-4DCA-8489-6F8E6823A054}" type="sibTrans">
      <dgm:prSet/>
      <dgm:spPr/>
      <dgm:t>
        <a:bodyPr/>
        <a:lstStyle/>
        <a:p>
          <a:endParaRPr lang="zh-CN" altLang="en-US"/>
        </a:p>
      </dgm:t>
    </dgm:pt>
    <dgm:pt modelId="{10542960-D6CB-492C-8A06-DBF5508FC4D8}" cxnId="{C41D1E9B-CDA6-4DCA-8489-6F8E6823A054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73A67D53-6421-45C3-8E62-C7DA25D5A459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重组蛋白免疫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5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只小鼠，均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及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FACS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效价合格</a:t>
          </a:r>
          <a:endParaRPr lang="zh-CN" altLang="en-US" sz="1050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E25DEAB6-FA64-4A67-8F79-E3D0F19A1BA8}" cxnId="{EDEE6032-3539-4507-94E3-D84417E3C002}" type="sibTrans">
      <dgm:prSet/>
      <dgm:spPr/>
      <dgm:t>
        <a:bodyPr/>
        <a:lstStyle/>
        <a:p>
          <a:endParaRPr lang="zh-CN" altLang="en-US"/>
        </a:p>
      </dgm:t>
    </dgm:pt>
    <dgm:pt modelId="{111D335F-0750-4326-B1F8-17346FFCF03F}" cxnId="{EDEE6032-3539-4507-94E3-D84417E3C002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C84FD4DA-C14B-47B4-8689-16382F4E3D70}" type="pres">
      <dgm:prSet presAssocID="{D9FF9779-9794-4C74-9589-A1D1F6E9E5D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3A917115-6D7A-43A8-8B1E-FDFF21713DB8}" type="pres">
      <dgm:prSet presAssocID="{4DD95014-53A4-4748-8B5B-3330BDF7591B}" presName="root" presStyleCnt="0"/>
      <dgm:spPr/>
    </dgm:pt>
    <dgm:pt modelId="{05C8496A-FC94-4525-ACCE-24532EB3E8E3}" type="pres">
      <dgm:prSet presAssocID="{4DD95014-53A4-4748-8B5B-3330BDF7591B}" presName="rootComposite" presStyleCnt="0"/>
      <dgm:spPr/>
    </dgm:pt>
    <dgm:pt modelId="{7B9E6924-409F-4EA9-9903-B2A80BE563B8}" type="pres">
      <dgm:prSet presAssocID="{4DD95014-53A4-4748-8B5B-3330BDF7591B}" presName="rootText" presStyleLbl="node1" presStyleIdx="0" presStyleCnt="1" custScaleX="91825" custScaleY="65824"/>
      <dgm:spPr/>
      <dgm:t>
        <a:bodyPr/>
        <a:lstStyle/>
        <a:p>
          <a:endParaRPr lang="zh-CN" altLang="en-US"/>
        </a:p>
      </dgm:t>
    </dgm:pt>
    <dgm:pt modelId="{7183D1C8-6F39-4E66-ADE7-5B74B6C49377}" type="pres">
      <dgm:prSet presAssocID="{4DD95014-53A4-4748-8B5B-3330BDF7591B}" presName="rootConnector" presStyleLbl="node1" presStyleIdx="0" presStyleCnt="1"/>
      <dgm:spPr/>
      <dgm:t>
        <a:bodyPr/>
        <a:lstStyle/>
        <a:p>
          <a:endParaRPr lang="zh-CN" altLang="en-US"/>
        </a:p>
      </dgm:t>
    </dgm:pt>
    <dgm:pt modelId="{89ADD939-1EBE-4A7C-9A26-E9E90E4FE0DE}" type="pres">
      <dgm:prSet presAssocID="{4DD95014-53A4-4748-8B5B-3330BDF7591B}" presName="childShape" presStyleCnt="0"/>
      <dgm:spPr/>
    </dgm:pt>
    <dgm:pt modelId="{625267AF-4D50-4E74-89E6-E08EF65AFD44}" type="pres">
      <dgm:prSet presAssocID="{111D335F-0750-4326-B1F8-17346FFCF03F}" presName="Name13" presStyleLbl="parChTrans1D2" presStyleIdx="0" presStyleCnt="5"/>
      <dgm:spPr/>
      <dgm:t>
        <a:bodyPr/>
        <a:lstStyle/>
        <a:p>
          <a:endParaRPr lang="zh-CN" altLang="en-US"/>
        </a:p>
      </dgm:t>
    </dgm:pt>
    <dgm:pt modelId="{0D70401B-8C77-4DF2-ABD6-D781D3FF36B6}" type="pres">
      <dgm:prSet presAssocID="{73A67D53-6421-45C3-8E62-C7DA25D5A459}" presName="childText" presStyleLbl="bgAcc1" presStyleIdx="0" presStyleCnt="5" custScaleX="35560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4C53F7F-73E6-4510-B22F-460B5648AE79}" type="pres">
      <dgm:prSet presAssocID="{10542960-D6CB-492C-8A06-DBF5508FC4D8}" presName="Name13" presStyleLbl="parChTrans1D2" presStyleIdx="1" presStyleCnt="5"/>
      <dgm:spPr/>
      <dgm:t>
        <a:bodyPr/>
        <a:lstStyle/>
        <a:p>
          <a:endParaRPr lang="zh-CN" altLang="en-US"/>
        </a:p>
      </dgm:t>
    </dgm:pt>
    <dgm:pt modelId="{8BBD4388-F602-4597-9B65-B601923B5C39}" type="pres">
      <dgm:prSet presAssocID="{81EB6CD0-96B4-416D-B7A7-A653AB6163E3}" presName="childText" presStyleLbl="bgAcc1" presStyleIdx="1" presStyleCnt="5" custScaleX="35278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B878445-E003-451C-A07F-5131365EDB4E}" type="pres">
      <dgm:prSet presAssocID="{7F928CDA-91DD-478C-B95C-25126D971ED7}" presName="Name13" presStyleLbl="parChTrans1D2" presStyleIdx="2" presStyleCnt="5"/>
      <dgm:spPr/>
      <dgm:t>
        <a:bodyPr/>
        <a:lstStyle/>
        <a:p>
          <a:endParaRPr lang="zh-CN" altLang="en-US"/>
        </a:p>
      </dgm:t>
    </dgm:pt>
    <dgm:pt modelId="{1C94CFE4-1CA4-45C4-B35E-AD41FBF8F927}" type="pres">
      <dgm:prSet presAssocID="{B8450D18-8271-495F-84D9-3FD879A8EF2D}" presName="childText" presStyleLbl="bgAcc1" presStyleIdx="2" presStyleCnt="5" custScaleX="35675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534E580-802D-45B9-800B-B157B12B67EB}" type="pres">
      <dgm:prSet presAssocID="{77543808-FDE6-4250-89B9-F628DBDF312A}" presName="Name13" presStyleLbl="parChTrans1D2" presStyleIdx="3" presStyleCnt="5"/>
      <dgm:spPr/>
      <dgm:t>
        <a:bodyPr/>
        <a:lstStyle/>
        <a:p>
          <a:endParaRPr lang="zh-CN" altLang="en-US"/>
        </a:p>
      </dgm:t>
    </dgm:pt>
    <dgm:pt modelId="{72561E63-CE6E-4ADF-9A0B-83E2C6E5008F}" type="pres">
      <dgm:prSet presAssocID="{DD2A773E-0CAB-4101-A31C-7A209CF2A186}" presName="childText" presStyleLbl="bgAcc1" presStyleIdx="3" presStyleCnt="5" custScaleX="35675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655D4B5-1A7F-4BA2-A8B5-6C9250435EFA}" type="pres">
      <dgm:prSet presAssocID="{F35937D5-03A6-4ED7-928A-30B81C00984A}" presName="Name13" presStyleLbl="parChTrans1D2" presStyleIdx="4" presStyleCnt="5"/>
      <dgm:spPr/>
      <dgm:t>
        <a:bodyPr/>
        <a:lstStyle/>
        <a:p>
          <a:endParaRPr lang="zh-CN" altLang="en-US"/>
        </a:p>
      </dgm:t>
    </dgm:pt>
    <dgm:pt modelId="{7774FEF8-8AD1-4C54-8850-000C169A761D}" type="pres">
      <dgm:prSet presAssocID="{39B477E0-7320-4917-B317-8D2B3CC5C0A8}" presName="childText" presStyleLbl="bgAcc1" presStyleIdx="4" presStyleCnt="5" custScaleX="36066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E228233-3160-4CB8-915F-30914E655B24}" srcId="{4DD95014-53A4-4748-8B5B-3330BDF7591B}" destId="{39B477E0-7320-4917-B317-8D2B3CC5C0A8}" srcOrd="4" destOrd="0" parTransId="{F35937D5-03A6-4ED7-928A-30B81C00984A}" sibTransId="{E42710CF-242D-44E6-862B-F08A6EF85634}"/>
    <dgm:cxn modelId="{9FE683D5-0DF0-4D6C-A6E3-7FF69EBA293E}" type="presOf" srcId="{73A67D53-6421-45C3-8E62-C7DA25D5A459}" destId="{0D70401B-8C77-4DF2-ABD6-D781D3FF36B6}" srcOrd="0" destOrd="0" presId="urn:microsoft.com/office/officeart/2005/8/layout/hierarchy3"/>
    <dgm:cxn modelId="{A023A9AA-DB87-4684-98F1-783C8AC351B4}" type="presOf" srcId="{7F928CDA-91DD-478C-B95C-25126D971ED7}" destId="{6B878445-E003-451C-A07F-5131365EDB4E}" srcOrd="0" destOrd="0" presId="urn:microsoft.com/office/officeart/2005/8/layout/hierarchy3"/>
    <dgm:cxn modelId="{42501D34-FBA9-4041-944F-F5B934A846E4}" type="presOf" srcId="{39B477E0-7320-4917-B317-8D2B3CC5C0A8}" destId="{7774FEF8-8AD1-4C54-8850-000C169A761D}" srcOrd="0" destOrd="0" presId="urn:microsoft.com/office/officeart/2005/8/layout/hierarchy3"/>
    <dgm:cxn modelId="{70217E5E-F4F2-4D93-A2CB-69C39A418D22}" type="presOf" srcId="{DD2A773E-0CAB-4101-A31C-7A209CF2A186}" destId="{72561E63-CE6E-4ADF-9A0B-83E2C6E5008F}" srcOrd="0" destOrd="0" presId="urn:microsoft.com/office/officeart/2005/8/layout/hierarchy3"/>
    <dgm:cxn modelId="{4CDA75B2-2803-44E1-9E34-F1EDA2D3BA50}" type="presOf" srcId="{D9FF9779-9794-4C74-9589-A1D1F6E9E5D7}" destId="{C84FD4DA-C14B-47B4-8689-16382F4E3D70}" srcOrd="0" destOrd="0" presId="urn:microsoft.com/office/officeart/2005/8/layout/hierarchy3"/>
    <dgm:cxn modelId="{F57F4C61-7D6F-4808-801A-5474037346C2}" type="presOf" srcId="{B8450D18-8271-495F-84D9-3FD879A8EF2D}" destId="{1C94CFE4-1CA4-45C4-B35E-AD41FBF8F927}" srcOrd="0" destOrd="0" presId="urn:microsoft.com/office/officeart/2005/8/layout/hierarchy3"/>
    <dgm:cxn modelId="{84AEB2F4-0B2D-43D1-8D2D-C7699ABAA78F}" type="presOf" srcId="{81EB6CD0-96B4-416D-B7A7-A653AB6163E3}" destId="{8BBD4388-F602-4597-9B65-B601923B5C39}" srcOrd="0" destOrd="0" presId="urn:microsoft.com/office/officeart/2005/8/layout/hierarchy3"/>
    <dgm:cxn modelId="{C41D1E9B-CDA6-4DCA-8489-6F8E6823A054}" srcId="{4DD95014-53A4-4748-8B5B-3330BDF7591B}" destId="{81EB6CD0-96B4-416D-B7A7-A653AB6163E3}" srcOrd="1" destOrd="0" parTransId="{10542960-D6CB-492C-8A06-DBF5508FC4D8}" sibTransId="{1171DB95-422F-4398-979D-52A5763E9FF8}"/>
    <dgm:cxn modelId="{85536111-F87C-4F81-A55F-35911A582428}" type="presOf" srcId="{4DD95014-53A4-4748-8B5B-3330BDF7591B}" destId="{7B9E6924-409F-4EA9-9903-B2A80BE563B8}" srcOrd="0" destOrd="0" presId="urn:microsoft.com/office/officeart/2005/8/layout/hierarchy3"/>
    <dgm:cxn modelId="{A94562AF-1891-4AE2-8FD4-A604FF3CBD99}" type="presOf" srcId="{111D335F-0750-4326-B1F8-17346FFCF03F}" destId="{625267AF-4D50-4E74-89E6-E08EF65AFD44}" srcOrd="0" destOrd="0" presId="urn:microsoft.com/office/officeart/2005/8/layout/hierarchy3"/>
    <dgm:cxn modelId="{FC817459-45E8-4F77-A043-EE84DED5CB94}" type="presOf" srcId="{F35937D5-03A6-4ED7-928A-30B81C00984A}" destId="{B655D4B5-1A7F-4BA2-A8B5-6C9250435EFA}" srcOrd="0" destOrd="0" presId="urn:microsoft.com/office/officeart/2005/8/layout/hierarchy3"/>
    <dgm:cxn modelId="{EDEE6032-3539-4507-94E3-D84417E3C002}" srcId="{4DD95014-53A4-4748-8B5B-3330BDF7591B}" destId="{73A67D53-6421-45C3-8E62-C7DA25D5A459}" srcOrd="0" destOrd="0" parTransId="{111D335F-0750-4326-B1F8-17346FFCF03F}" sibTransId="{E25DEAB6-FA64-4A67-8F79-E3D0F19A1BA8}"/>
    <dgm:cxn modelId="{3FACD2DA-0D50-4797-B9F6-F624F91CE89B}" srcId="{4DD95014-53A4-4748-8B5B-3330BDF7591B}" destId="{DD2A773E-0CAB-4101-A31C-7A209CF2A186}" srcOrd="3" destOrd="0" parTransId="{77543808-FDE6-4250-89B9-F628DBDF312A}" sibTransId="{CD9731CF-741E-4894-AB4A-1EF3026ABBE3}"/>
    <dgm:cxn modelId="{BA75BD1A-2E2A-4346-9E8D-05BFA9F78254}" type="presOf" srcId="{10542960-D6CB-492C-8A06-DBF5508FC4D8}" destId="{84C53F7F-73E6-4510-B22F-460B5648AE79}" srcOrd="0" destOrd="0" presId="urn:microsoft.com/office/officeart/2005/8/layout/hierarchy3"/>
    <dgm:cxn modelId="{92A27F45-E07E-43A5-9FB5-F3DFF4BAB1B5}" type="presOf" srcId="{77543808-FDE6-4250-89B9-F628DBDF312A}" destId="{D534E580-802D-45B9-800B-B157B12B67EB}" srcOrd="0" destOrd="0" presId="urn:microsoft.com/office/officeart/2005/8/layout/hierarchy3"/>
    <dgm:cxn modelId="{CB6DAE85-CF55-4FC6-81D4-CED0186B3573}" srcId="{D9FF9779-9794-4C74-9589-A1D1F6E9E5D7}" destId="{4DD95014-53A4-4748-8B5B-3330BDF7591B}" srcOrd="0" destOrd="0" parTransId="{1FB0D55D-2EB6-4D49-ACF4-B3C22F0EAEBC}" sibTransId="{64F5906A-CB25-4154-B37E-1FAE27C1AC40}"/>
    <dgm:cxn modelId="{3588BECF-C312-4F59-A535-944A7A694DC0}" type="presOf" srcId="{4DD95014-53A4-4748-8B5B-3330BDF7591B}" destId="{7183D1C8-6F39-4E66-ADE7-5B74B6C49377}" srcOrd="1" destOrd="0" presId="urn:microsoft.com/office/officeart/2005/8/layout/hierarchy3"/>
    <dgm:cxn modelId="{CB975610-F71F-4892-AF8C-5DF743964D09}" srcId="{4DD95014-53A4-4748-8B5B-3330BDF7591B}" destId="{B8450D18-8271-495F-84D9-3FD879A8EF2D}" srcOrd="2" destOrd="0" parTransId="{7F928CDA-91DD-478C-B95C-25126D971ED7}" sibTransId="{1D9D4817-4A3F-40EA-9D04-45184C6E6D5D}"/>
    <dgm:cxn modelId="{A04916CC-F923-423A-BE7F-CA95435A6AC4}" type="presParOf" srcId="{C84FD4DA-C14B-47B4-8689-16382F4E3D70}" destId="{3A917115-6D7A-43A8-8B1E-FDFF21713DB8}" srcOrd="0" destOrd="0" presId="urn:microsoft.com/office/officeart/2005/8/layout/hierarchy3"/>
    <dgm:cxn modelId="{8411437A-9092-4977-BC1F-CF3587EB2BF2}" type="presParOf" srcId="{3A917115-6D7A-43A8-8B1E-FDFF21713DB8}" destId="{05C8496A-FC94-4525-ACCE-24532EB3E8E3}" srcOrd="0" destOrd="0" presId="urn:microsoft.com/office/officeart/2005/8/layout/hierarchy3"/>
    <dgm:cxn modelId="{7E17B8EA-E29A-4B22-BFBB-C1FBEEBF533E}" type="presParOf" srcId="{05C8496A-FC94-4525-ACCE-24532EB3E8E3}" destId="{7B9E6924-409F-4EA9-9903-B2A80BE563B8}" srcOrd="0" destOrd="0" presId="urn:microsoft.com/office/officeart/2005/8/layout/hierarchy3"/>
    <dgm:cxn modelId="{7D5DAA51-0D75-42C4-8207-8DA982DE83CA}" type="presParOf" srcId="{05C8496A-FC94-4525-ACCE-24532EB3E8E3}" destId="{7183D1C8-6F39-4E66-ADE7-5B74B6C49377}" srcOrd="1" destOrd="0" presId="urn:microsoft.com/office/officeart/2005/8/layout/hierarchy3"/>
    <dgm:cxn modelId="{97440915-10EC-42A7-AA72-ED6B024CC365}" type="presParOf" srcId="{3A917115-6D7A-43A8-8B1E-FDFF21713DB8}" destId="{89ADD939-1EBE-4A7C-9A26-E9E90E4FE0DE}" srcOrd="1" destOrd="0" presId="urn:microsoft.com/office/officeart/2005/8/layout/hierarchy3"/>
    <dgm:cxn modelId="{0EDA6B81-1404-4313-A931-3FE47BE7EF59}" type="presParOf" srcId="{89ADD939-1EBE-4A7C-9A26-E9E90E4FE0DE}" destId="{625267AF-4D50-4E74-89E6-E08EF65AFD44}" srcOrd="0" destOrd="0" presId="urn:microsoft.com/office/officeart/2005/8/layout/hierarchy3"/>
    <dgm:cxn modelId="{CF45FE6C-267B-435A-AA34-9A6621E0ED09}" type="presParOf" srcId="{89ADD939-1EBE-4A7C-9A26-E9E90E4FE0DE}" destId="{0D70401B-8C77-4DF2-ABD6-D781D3FF36B6}" srcOrd="1" destOrd="0" presId="urn:microsoft.com/office/officeart/2005/8/layout/hierarchy3"/>
    <dgm:cxn modelId="{88534727-7756-4993-B439-963E5512E9E4}" type="presParOf" srcId="{89ADD939-1EBE-4A7C-9A26-E9E90E4FE0DE}" destId="{84C53F7F-73E6-4510-B22F-460B5648AE79}" srcOrd="2" destOrd="0" presId="urn:microsoft.com/office/officeart/2005/8/layout/hierarchy3"/>
    <dgm:cxn modelId="{07A648FF-7C6E-4A4B-812C-6F9FCEC0E7E2}" type="presParOf" srcId="{89ADD939-1EBE-4A7C-9A26-E9E90E4FE0DE}" destId="{8BBD4388-F602-4597-9B65-B601923B5C39}" srcOrd="3" destOrd="0" presId="urn:microsoft.com/office/officeart/2005/8/layout/hierarchy3"/>
    <dgm:cxn modelId="{CBE372D6-FC0C-4142-806B-4CB1050F4016}" type="presParOf" srcId="{89ADD939-1EBE-4A7C-9A26-E9E90E4FE0DE}" destId="{6B878445-E003-451C-A07F-5131365EDB4E}" srcOrd="4" destOrd="0" presId="urn:microsoft.com/office/officeart/2005/8/layout/hierarchy3"/>
    <dgm:cxn modelId="{CC62C833-BAB2-4A95-9205-6C0C7D8F7708}" type="presParOf" srcId="{89ADD939-1EBE-4A7C-9A26-E9E90E4FE0DE}" destId="{1C94CFE4-1CA4-45C4-B35E-AD41FBF8F927}" srcOrd="5" destOrd="0" presId="urn:microsoft.com/office/officeart/2005/8/layout/hierarchy3"/>
    <dgm:cxn modelId="{EDE21351-5B07-403C-9D8D-E4163A90C9AA}" type="presParOf" srcId="{89ADD939-1EBE-4A7C-9A26-E9E90E4FE0DE}" destId="{D534E580-802D-45B9-800B-B157B12B67EB}" srcOrd="6" destOrd="0" presId="urn:microsoft.com/office/officeart/2005/8/layout/hierarchy3"/>
    <dgm:cxn modelId="{14565B0A-072C-4CE2-8FC0-52476FA2E3B2}" type="presParOf" srcId="{89ADD939-1EBE-4A7C-9A26-E9E90E4FE0DE}" destId="{72561E63-CE6E-4ADF-9A0B-83E2C6E5008F}" srcOrd="7" destOrd="0" presId="urn:microsoft.com/office/officeart/2005/8/layout/hierarchy3"/>
    <dgm:cxn modelId="{C67DC323-33D8-4479-82AC-F72EEBAAC623}" type="presParOf" srcId="{89ADD939-1EBE-4A7C-9A26-E9E90E4FE0DE}" destId="{B655D4B5-1A7F-4BA2-A8B5-6C9250435EFA}" srcOrd="8" destOrd="0" presId="urn:microsoft.com/office/officeart/2005/8/layout/hierarchy3"/>
    <dgm:cxn modelId="{1BF85FEA-C6A2-4B9B-8E18-8B442731B91F}" type="presParOf" srcId="{89ADD939-1EBE-4A7C-9A26-E9E90E4FE0DE}" destId="{7774FEF8-8AD1-4C54-8850-000C169A761D}" srcOrd="9" destOrd="0" presId="urn:microsoft.com/office/officeart/2005/8/layout/hierarchy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9FF9779-9794-4C74-9589-A1D1F6E9E5D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4DD95014-53A4-4748-8B5B-3330BDF7591B}">
      <dgm:prSet phldrT="[文本]" custT="1"/>
      <dgm:spPr>
        <a:solidFill>
          <a:srgbClr val="007E66"/>
        </a:solidFill>
        <a:ln>
          <a:noFill/>
        </a:ln>
      </dgm:spPr>
      <dgm:t>
        <a:bodyPr/>
        <a:lstStyle/>
        <a:p>
          <a:r>
            <a:rPr lang="zh-CN" altLang="en-US" sz="1050" b="1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操作流程：</a:t>
          </a:r>
          <a:endParaRPr lang="zh-CN" altLang="en-US" sz="1050" b="1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FB0D55D-2EB6-4D49-ACF4-B3C22F0EAEBC}" cxnId="{CB6DAE85-CF55-4FC6-81D4-CED0186B3573}" type="parTrans">
      <dgm:prSet/>
      <dgm:spPr/>
      <dgm:t>
        <a:bodyPr/>
        <a:lstStyle/>
        <a:p>
          <a:endParaRPr lang="zh-CN" altLang="en-US"/>
        </a:p>
      </dgm:t>
    </dgm:pt>
    <dgm:pt modelId="{64F5906A-CB25-4154-B37E-1FAE27C1AC40}" cxnId="{CB6DAE85-CF55-4FC6-81D4-CED0186B3573}" type="sibTrans">
      <dgm:prSet/>
      <dgm:spPr/>
      <dgm:t>
        <a:bodyPr/>
        <a:lstStyle/>
        <a:p>
          <a:endParaRPr lang="zh-CN" altLang="en-US"/>
        </a:p>
      </dgm:t>
    </dgm:pt>
    <dgm:pt modelId="{39B477E0-7320-4917-B317-8D2B3CC5C0A8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抗体质控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en-US" altLang="zh-CN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1</a:t>
          </a:r>
          <a:r>
            <a:rPr lang="zh-CN" altLang="en-US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株抗体</a:t>
          </a:r>
          <a:r>
            <a:rPr lang="en-US" altLang="zh-CN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IHC</a:t>
          </a:r>
          <a:r>
            <a:rPr lang="zh-CN" altLang="en-US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多组织验证阳性，可作为诊断原料；</a:t>
          </a:r>
          <a:r>
            <a:rPr lang="en-US" altLang="zh-CN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3</a:t>
          </a:r>
          <a:r>
            <a:rPr lang="zh-CN" altLang="en-US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株抗体满足科研试剂要求</a:t>
          </a:r>
          <a:endParaRPr lang="zh-CN" altLang="en-US" sz="105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E42710CF-242D-44E6-862B-F08A6EF85634}" cxnId="{7E228233-3160-4CB8-915F-30914E655B24}" type="sibTrans">
      <dgm:prSet/>
      <dgm:spPr/>
      <dgm:t>
        <a:bodyPr/>
        <a:lstStyle/>
        <a:p>
          <a:endParaRPr lang="zh-CN" altLang="en-US"/>
        </a:p>
      </dgm:t>
    </dgm:pt>
    <dgm:pt modelId="{F35937D5-03A6-4ED7-928A-30B81C00984A}" cxnId="{7E228233-3160-4CB8-915F-30914E655B24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DD2A773E-0CAB-4101-A31C-7A209CF2A186}">
      <dgm:prSet custT="1"/>
      <dgm:spPr>
        <a:ln>
          <a:solidFill>
            <a:srgbClr val="007E66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2~3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次有限稀释，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 </a:t>
          </a:r>
          <a:r>
            <a:rPr lang="en-US" altLang="zh-CN" sz="1050" b="1" dirty="0" smtClean="0">
              <a:solidFill>
                <a:srgbClr val="007E66"/>
              </a:solidFill>
              <a:latin typeface="思源黑体 CN Regular" pitchFamily="34" charset="-122"/>
              <a:ea typeface="思源黑体 CN Regular" pitchFamily="34" charset="-122"/>
              <a:cs typeface="Poppins" pitchFamily="2" charset="0"/>
            </a:rPr>
            <a:t>&amp;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 IHC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（多组织）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zh-CN" altLang="en-US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获得</a:t>
          </a:r>
          <a:r>
            <a:rPr lang="en-US" altLang="zh-CN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11</a:t>
          </a:r>
          <a:r>
            <a:rPr lang="zh-CN" altLang="en-US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株</a:t>
          </a:r>
          <a:r>
            <a:rPr lang="en-US" altLang="zh-CN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ELISA</a:t>
          </a:r>
          <a:r>
            <a:rPr lang="zh-CN" altLang="en-US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与</a:t>
          </a:r>
          <a:r>
            <a:rPr lang="en-US" altLang="zh-CN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IHC</a:t>
          </a:r>
          <a:r>
            <a:rPr lang="zh-CN" altLang="en-US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合格抗体；挑选最优的</a:t>
          </a:r>
          <a:r>
            <a:rPr lang="en-US" altLang="zh-CN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6</a:t>
          </a:r>
          <a:r>
            <a:rPr lang="zh-CN" altLang="en-US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株克隆放大生产及抗体纯化</a:t>
          </a:r>
          <a:endParaRPr lang="zh-CN" altLang="en-US" sz="1050" b="1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CD9731CF-741E-4894-AB4A-1EF3026ABBE3}" cxnId="{3FACD2DA-0D50-4797-B9F6-F624F91CE89B}" type="sibTrans">
      <dgm:prSet/>
      <dgm:spPr/>
      <dgm:t>
        <a:bodyPr/>
        <a:lstStyle/>
        <a:p>
          <a:endParaRPr lang="zh-CN" altLang="en-US"/>
        </a:p>
      </dgm:t>
    </dgm:pt>
    <dgm:pt modelId="{77543808-FDE6-4250-89B9-F628DBDF312A}" cxnId="{3FACD2DA-0D50-4797-B9F6-F624F91CE89B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B8450D18-8271-495F-84D9-3FD879A8EF2D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主克隆阶段，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 </a:t>
          </a:r>
          <a:r>
            <a:rPr lang="en-US" altLang="zh-CN" sz="1050" b="1" dirty="0" smtClean="0">
              <a:solidFill>
                <a:srgbClr val="007E66"/>
              </a:solidFill>
              <a:latin typeface="思源黑体 CN Regular" pitchFamily="34" charset="-122"/>
              <a:ea typeface="思源黑体 CN Regular" pitchFamily="34" charset="-122"/>
              <a:cs typeface="Poppins" pitchFamily="2" charset="0"/>
            </a:rPr>
            <a:t>&amp;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 IHC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（双组织）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&gt;200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株结合阳性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,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首批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73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IHC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检测；挑选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12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株合格克隆进行稳定株筛选</a:t>
          </a:r>
          <a:endParaRPr lang="zh-CN" altLang="en-US" sz="105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D9D4817-4A3F-40EA-9D04-45184C6E6D5D}" cxnId="{CB975610-F71F-4892-AF8C-5DF743964D09}" type="sibTrans">
      <dgm:prSet/>
      <dgm:spPr/>
      <dgm:t>
        <a:bodyPr/>
        <a:lstStyle/>
        <a:p>
          <a:endParaRPr lang="zh-CN" altLang="en-US"/>
        </a:p>
      </dgm:t>
    </dgm:pt>
    <dgm:pt modelId="{7F928CDA-91DD-478C-B95C-25126D971ED7}" cxnId="{CB975610-F71F-4892-AF8C-5DF743964D09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81EB6CD0-96B4-416D-B7A7-A653AB6163E3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挑选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ELISA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及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IHC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均合格的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1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只小鼠融合</a:t>
          </a:r>
          <a:endParaRPr lang="zh-CN" altLang="en-US" sz="105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171DB95-422F-4398-979D-52A5763E9FF8}" cxnId="{C41D1E9B-CDA6-4DCA-8489-6F8E6823A054}" type="sibTrans">
      <dgm:prSet/>
      <dgm:spPr/>
      <dgm:t>
        <a:bodyPr/>
        <a:lstStyle/>
        <a:p>
          <a:endParaRPr lang="zh-CN" altLang="en-US"/>
        </a:p>
      </dgm:t>
    </dgm:pt>
    <dgm:pt modelId="{10542960-D6CB-492C-8A06-DBF5508FC4D8}" cxnId="{C41D1E9B-CDA6-4DCA-8489-6F8E6823A054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73A67D53-6421-45C3-8E62-C7DA25D5A459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多肽免疫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5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只小鼠，免疫血清进行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ELISA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效价检测和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IHC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筛选（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2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个阳性组织、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1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个阴性组织）</a:t>
          </a:r>
          <a:endParaRPr lang="zh-CN" altLang="en-US" sz="1050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E25DEAB6-FA64-4A67-8F79-E3D0F19A1BA8}" cxnId="{EDEE6032-3539-4507-94E3-D84417E3C002}" type="sibTrans">
      <dgm:prSet/>
      <dgm:spPr/>
      <dgm:t>
        <a:bodyPr/>
        <a:lstStyle/>
        <a:p>
          <a:endParaRPr lang="zh-CN" altLang="en-US"/>
        </a:p>
      </dgm:t>
    </dgm:pt>
    <dgm:pt modelId="{111D335F-0750-4326-B1F8-17346FFCF03F}" cxnId="{EDEE6032-3539-4507-94E3-D84417E3C002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C84FD4DA-C14B-47B4-8689-16382F4E3D70}" type="pres">
      <dgm:prSet presAssocID="{D9FF9779-9794-4C74-9589-A1D1F6E9E5D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3A917115-6D7A-43A8-8B1E-FDFF21713DB8}" type="pres">
      <dgm:prSet presAssocID="{4DD95014-53A4-4748-8B5B-3330BDF7591B}" presName="root" presStyleCnt="0"/>
      <dgm:spPr/>
    </dgm:pt>
    <dgm:pt modelId="{05C8496A-FC94-4525-ACCE-24532EB3E8E3}" type="pres">
      <dgm:prSet presAssocID="{4DD95014-53A4-4748-8B5B-3330BDF7591B}" presName="rootComposite" presStyleCnt="0"/>
      <dgm:spPr/>
    </dgm:pt>
    <dgm:pt modelId="{7B9E6924-409F-4EA9-9903-B2A80BE563B8}" type="pres">
      <dgm:prSet presAssocID="{4DD95014-53A4-4748-8B5B-3330BDF7591B}" presName="rootText" presStyleLbl="node1" presStyleIdx="0" presStyleCnt="1" custScaleX="91825" custScaleY="65824"/>
      <dgm:spPr/>
      <dgm:t>
        <a:bodyPr/>
        <a:lstStyle/>
        <a:p>
          <a:endParaRPr lang="zh-CN" altLang="en-US"/>
        </a:p>
      </dgm:t>
    </dgm:pt>
    <dgm:pt modelId="{7183D1C8-6F39-4E66-ADE7-5B74B6C49377}" type="pres">
      <dgm:prSet presAssocID="{4DD95014-53A4-4748-8B5B-3330BDF7591B}" presName="rootConnector" presStyleLbl="node1" presStyleIdx="0" presStyleCnt="1"/>
      <dgm:spPr/>
      <dgm:t>
        <a:bodyPr/>
        <a:lstStyle/>
        <a:p>
          <a:endParaRPr lang="zh-CN" altLang="en-US"/>
        </a:p>
      </dgm:t>
    </dgm:pt>
    <dgm:pt modelId="{89ADD939-1EBE-4A7C-9A26-E9E90E4FE0DE}" type="pres">
      <dgm:prSet presAssocID="{4DD95014-53A4-4748-8B5B-3330BDF7591B}" presName="childShape" presStyleCnt="0"/>
      <dgm:spPr/>
    </dgm:pt>
    <dgm:pt modelId="{625267AF-4D50-4E74-89E6-E08EF65AFD44}" type="pres">
      <dgm:prSet presAssocID="{111D335F-0750-4326-B1F8-17346FFCF03F}" presName="Name13" presStyleLbl="parChTrans1D2" presStyleIdx="0" presStyleCnt="5"/>
      <dgm:spPr/>
      <dgm:t>
        <a:bodyPr/>
        <a:lstStyle/>
        <a:p>
          <a:endParaRPr lang="zh-CN" altLang="en-US"/>
        </a:p>
      </dgm:t>
    </dgm:pt>
    <dgm:pt modelId="{0D70401B-8C77-4DF2-ABD6-D781D3FF36B6}" type="pres">
      <dgm:prSet presAssocID="{73A67D53-6421-45C3-8E62-C7DA25D5A459}" presName="childText" presStyleLbl="bgAcc1" presStyleIdx="0" presStyleCnt="5" custScaleX="37293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4C53F7F-73E6-4510-B22F-460B5648AE79}" type="pres">
      <dgm:prSet presAssocID="{10542960-D6CB-492C-8A06-DBF5508FC4D8}" presName="Name13" presStyleLbl="parChTrans1D2" presStyleIdx="1" presStyleCnt="5"/>
      <dgm:spPr/>
      <dgm:t>
        <a:bodyPr/>
        <a:lstStyle/>
        <a:p>
          <a:endParaRPr lang="zh-CN" altLang="en-US"/>
        </a:p>
      </dgm:t>
    </dgm:pt>
    <dgm:pt modelId="{8BBD4388-F602-4597-9B65-B601923B5C39}" type="pres">
      <dgm:prSet presAssocID="{81EB6CD0-96B4-416D-B7A7-A653AB6163E3}" presName="childText" presStyleLbl="bgAcc1" presStyleIdx="1" presStyleCnt="5" custScaleX="37293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B878445-E003-451C-A07F-5131365EDB4E}" type="pres">
      <dgm:prSet presAssocID="{7F928CDA-91DD-478C-B95C-25126D971ED7}" presName="Name13" presStyleLbl="parChTrans1D2" presStyleIdx="2" presStyleCnt="5"/>
      <dgm:spPr/>
      <dgm:t>
        <a:bodyPr/>
        <a:lstStyle/>
        <a:p>
          <a:endParaRPr lang="zh-CN" altLang="en-US"/>
        </a:p>
      </dgm:t>
    </dgm:pt>
    <dgm:pt modelId="{1C94CFE4-1CA4-45C4-B35E-AD41FBF8F927}" type="pres">
      <dgm:prSet presAssocID="{B8450D18-8271-495F-84D9-3FD879A8EF2D}" presName="childText" presStyleLbl="bgAcc1" presStyleIdx="2" presStyleCnt="5" custScaleX="378487" custScaleY="15203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534E580-802D-45B9-800B-B157B12B67EB}" type="pres">
      <dgm:prSet presAssocID="{77543808-FDE6-4250-89B9-F628DBDF312A}" presName="Name13" presStyleLbl="parChTrans1D2" presStyleIdx="3" presStyleCnt="5"/>
      <dgm:spPr/>
      <dgm:t>
        <a:bodyPr/>
        <a:lstStyle/>
        <a:p>
          <a:endParaRPr lang="zh-CN" altLang="en-US"/>
        </a:p>
      </dgm:t>
    </dgm:pt>
    <dgm:pt modelId="{72561E63-CE6E-4ADF-9A0B-83E2C6E5008F}" type="pres">
      <dgm:prSet presAssocID="{DD2A773E-0CAB-4101-A31C-7A209CF2A186}" presName="childText" presStyleLbl="bgAcc1" presStyleIdx="3" presStyleCnt="5" custScaleX="380947" custScaleY="13494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655D4B5-1A7F-4BA2-A8B5-6C9250435EFA}" type="pres">
      <dgm:prSet presAssocID="{F35937D5-03A6-4ED7-928A-30B81C00984A}" presName="Name13" presStyleLbl="parChTrans1D2" presStyleIdx="4" presStyleCnt="5"/>
      <dgm:spPr/>
      <dgm:t>
        <a:bodyPr/>
        <a:lstStyle/>
        <a:p>
          <a:endParaRPr lang="zh-CN" altLang="en-US"/>
        </a:p>
      </dgm:t>
    </dgm:pt>
    <dgm:pt modelId="{7774FEF8-8AD1-4C54-8850-000C169A761D}" type="pres">
      <dgm:prSet presAssocID="{39B477E0-7320-4917-B317-8D2B3CC5C0A8}" presName="childText" presStyleLbl="bgAcc1" presStyleIdx="4" presStyleCnt="5" custScaleX="38012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31C120DB-76CE-4AA4-9ABF-C1E6632C225E}" type="presOf" srcId="{7F928CDA-91DD-478C-B95C-25126D971ED7}" destId="{6B878445-E003-451C-A07F-5131365EDB4E}" srcOrd="0" destOrd="0" presId="urn:microsoft.com/office/officeart/2005/8/layout/hierarchy3"/>
    <dgm:cxn modelId="{7E228233-3160-4CB8-915F-30914E655B24}" srcId="{4DD95014-53A4-4748-8B5B-3330BDF7591B}" destId="{39B477E0-7320-4917-B317-8D2B3CC5C0A8}" srcOrd="4" destOrd="0" parTransId="{F35937D5-03A6-4ED7-928A-30B81C00984A}" sibTransId="{E42710CF-242D-44E6-862B-F08A6EF85634}"/>
    <dgm:cxn modelId="{14DDA888-8FFE-41FF-A35B-AF1CA5E413A1}" type="presOf" srcId="{DD2A773E-0CAB-4101-A31C-7A209CF2A186}" destId="{72561E63-CE6E-4ADF-9A0B-83E2C6E5008F}" srcOrd="0" destOrd="0" presId="urn:microsoft.com/office/officeart/2005/8/layout/hierarchy3"/>
    <dgm:cxn modelId="{F296A3D1-22F1-4AF7-AF4A-0BA21FF439EE}" type="presOf" srcId="{81EB6CD0-96B4-416D-B7A7-A653AB6163E3}" destId="{8BBD4388-F602-4597-9B65-B601923B5C39}" srcOrd="0" destOrd="0" presId="urn:microsoft.com/office/officeart/2005/8/layout/hierarchy3"/>
    <dgm:cxn modelId="{DB7B7E27-3B31-4045-A9E8-A6F920073D49}" type="presOf" srcId="{39B477E0-7320-4917-B317-8D2B3CC5C0A8}" destId="{7774FEF8-8AD1-4C54-8850-000C169A761D}" srcOrd="0" destOrd="0" presId="urn:microsoft.com/office/officeart/2005/8/layout/hierarchy3"/>
    <dgm:cxn modelId="{9B472EDC-8BD6-44E0-A4E5-EFB9FAFC0A9E}" type="presOf" srcId="{B8450D18-8271-495F-84D9-3FD879A8EF2D}" destId="{1C94CFE4-1CA4-45C4-B35E-AD41FBF8F927}" srcOrd="0" destOrd="0" presId="urn:microsoft.com/office/officeart/2005/8/layout/hierarchy3"/>
    <dgm:cxn modelId="{1CA903B5-F135-42D1-BD69-1F440DDEFFC6}" type="presOf" srcId="{4DD95014-53A4-4748-8B5B-3330BDF7591B}" destId="{7B9E6924-409F-4EA9-9903-B2A80BE563B8}" srcOrd="0" destOrd="0" presId="urn:microsoft.com/office/officeart/2005/8/layout/hierarchy3"/>
    <dgm:cxn modelId="{C41D1E9B-CDA6-4DCA-8489-6F8E6823A054}" srcId="{4DD95014-53A4-4748-8B5B-3330BDF7591B}" destId="{81EB6CD0-96B4-416D-B7A7-A653AB6163E3}" srcOrd="1" destOrd="0" parTransId="{10542960-D6CB-492C-8A06-DBF5508FC4D8}" sibTransId="{1171DB95-422F-4398-979D-52A5763E9FF8}"/>
    <dgm:cxn modelId="{49AA6874-5665-4CCD-A84B-F5503071B749}" type="presOf" srcId="{73A67D53-6421-45C3-8E62-C7DA25D5A459}" destId="{0D70401B-8C77-4DF2-ABD6-D781D3FF36B6}" srcOrd="0" destOrd="0" presId="urn:microsoft.com/office/officeart/2005/8/layout/hierarchy3"/>
    <dgm:cxn modelId="{41A597A1-BCFB-4B73-9D0C-6D4F3A888ED4}" type="presOf" srcId="{77543808-FDE6-4250-89B9-F628DBDF312A}" destId="{D534E580-802D-45B9-800B-B157B12B67EB}" srcOrd="0" destOrd="0" presId="urn:microsoft.com/office/officeart/2005/8/layout/hierarchy3"/>
    <dgm:cxn modelId="{EDEE6032-3539-4507-94E3-D84417E3C002}" srcId="{4DD95014-53A4-4748-8B5B-3330BDF7591B}" destId="{73A67D53-6421-45C3-8E62-C7DA25D5A459}" srcOrd="0" destOrd="0" parTransId="{111D335F-0750-4326-B1F8-17346FFCF03F}" sibTransId="{E25DEAB6-FA64-4A67-8F79-E3D0F19A1BA8}"/>
    <dgm:cxn modelId="{3FACD2DA-0D50-4797-B9F6-F624F91CE89B}" srcId="{4DD95014-53A4-4748-8B5B-3330BDF7591B}" destId="{DD2A773E-0CAB-4101-A31C-7A209CF2A186}" srcOrd="3" destOrd="0" parTransId="{77543808-FDE6-4250-89B9-F628DBDF312A}" sibTransId="{CD9731CF-741E-4894-AB4A-1EF3026ABBE3}"/>
    <dgm:cxn modelId="{BF33ADE3-A522-4629-BDBB-C04A9261B1B1}" type="presOf" srcId="{4DD95014-53A4-4748-8B5B-3330BDF7591B}" destId="{7183D1C8-6F39-4E66-ADE7-5B74B6C49377}" srcOrd="1" destOrd="0" presId="urn:microsoft.com/office/officeart/2005/8/layout/hierarchy3"/>
    <dgm:cxn modelId="{FB27F38B-50A2-4658-8DAA-ACB5A44AA75C}" type="presOf" srcId="{F35937D5-03A6-4ED7-928A-30B81C00984A}" destId="{B655D4B5-1A7F-4BA2-A8B5-6C9250435EFA}" srcOrd="0" destOrd="0" presId="urn:microsoft.com/office/officeart/2005/8/layout/hierarchy3"/>
    <dgm:cxn modelId="{9DE7415B-F416-423F-BE7B-CE12E0C54A6A}" type="presOf" srcId="{D9FF9779-9794-4C74-9589-A1D1F6E9E5D7}" destId="{C84FD4DA-C14B-47B4-8689-16382F4E3D70}" srcOrd="0" destOrd="0" presId="urn:microsoft.com/office/officeart/2005/8/layout/hierarchy3"/>
    <dgm:cxn modelId="{CB6DAE85-CF55-4FC6-81D4-CED0186B3573}" srcId="{D9FF9779-9794-4C74-9589-A1D1F6E9E5D7}" destId="{4DD95014-53A4-4748-8B5B-3330BDF7591B}" srcOrd="0" destOrd="0" parTransId="{1FB0D55D-2EB6-4D49-ACF4-B3C22F0EAEBC}" sibTransId="{64F5906A-CB25-4154-B37E-1FAE27C1AC40}"/>
    <dgm:cxn modelId="{CB975610-F71F-4892-AF8C-5DF743964D09}" srcId="{4DD95014-53A4-4748-8B5B-3330BDF7591B}" destId="{B8450D18-8271-495F-84D9-3FD879A8EF2D}" srcOrd="2" destOrd="0" parTransId="{7F928CDA-91DD-478C-B95C-25126D971ED7}" sibTransId="{1D9D4817-4A3F-40EA-9D04-45184C6E6D5D}"/>
    <dgm:cxn modelId="{CFCDBA49-8DE5-42DE-93E1-2610BAC218A8}" type="presOf" srcId="{10542960-D6CB-492C-8A06-DBF5508FC4D8}" destId="{84C53F7F-73E6-4510-B22F-460B5648AE79}" srcOrd="0" destOrd="0" presId="urn:microsoft.com/office/officeart/2005/8/layout/hierarchy3"/>
    <dgm:cxn modelId="{884F0298-1261-4E5E-8751-AF85D2215907}" type="presOf" srcId="{111D335F-0750-4326-B1F8-17346FFCF03F}" destId="{625267AF-4D50-4E74-89E6-E08EF65AFD44}" srcOrd="0" destOrd="0" presId="urn:microsoft.com/office/officeart/2005/8/layout/hierarchy3"/>
    <dgm:cxn modelId="{93973183-53BF-4087-93BB-DEC80EAB983E}" type="presParOf" srcId="{C84FD4DA-C14B-47B4-8689-16382F4E3D70}" destId="{3A917115-6D7A-43A8-8B1E-FDFF21713DB8}" srcOrd="0" destOrd="0" presId="urn:microsoft.com/office/officeart/2005/8/layout/hierarchy3"/>
    <dgm:cxn modelId="{FDE316F6-39BC-4E39-ACE6-FEDC5ACE6402}" type="presParOf" srcId="{3A917115-6D7A-43A8-8B1E-FDFF21713DB8}" destId="{05C8496A-FC94-4525-ACCE-24532EB3E8E3}" srcOrd="0" destOrd="0" presId="urn:microsoft.com/office/officeart/2005/8/layout/hierarchy3"/>
    <dgm:cxn modelId="{A3C448C6-0204-4981-8FF2-240230A2261C}" type="presParOf" srcId="{05C8496A-FC94-4525-ACCE-24532EB3E8E3}" destId="{7B9E6924-409F-4EA9-9903-B2A80BE563B8}" srcOrd="0" destOrd="0" presId="urn:microsoft.com/office/officeart/2005/8/layout/hierarchy3"/>
    <dgm:cxn modelId="{04654FFC-C1F6-468E-9E41-EEF3FD784959}" type="presParOf" srcId="{05C8496A-FC94-4525-ACCE-24532EB3E8E3}" destId="{7183D1C8-6F39-4E66-ADE7-5B74B6C49377}" srcOrd="1" destOrd="0" presId="urn:microsoft.com/office/officeart/2005/8/layout/hierarchy3"/>
    <dgm:cxn modelId="{7F9CF57F-0752-4CDE-BF63-920835C3841F}" type="presParOf" srcId="{3A917115-6D7A-43A8-8B1E-FDFF21713DB8}" destId="{89ADD939-1EBE-4A7C-9A26-E9E90E4FE0DE}" srcOrd="1" destOrd="0" presId="urn:microsoft.com/office/officeart/2005/8/layout/hierarchy3"/>
    <dgm:cxn modelId="{10325E69-E138-4929-8EF2-964EAABA43D7}" type="presParOf" srcId="{89ADD939-1EBE-4A7C-9A26-E9E90E4FE0DE}" destId="{625267AF-4D50-4E74-89E6-E08EF65AFD44}" srcOrd="0" destOrd="0" presId="urn:microsoft.com/office/officeart/2005/8/layout/hierarchy3"/>
    <dgm:cxn modelId="{1B3E34CA-5BEB-4858-9731-81979B56B175}" type="presParOf" srcId="{89ADD939-1EBE-4A7C-9A26-E9E90E4FE0DE}" destId="{0D70401B-8C77-4DF2-ABD6-D781D3FF36B6}" srcOrd="1" destOrd="0" presId="urn:microsoft.com/office/officeart/2005/8/layout/hierarchy3"/>
    <dgm:cxn modelId="{2E5E433E-40D3-4D01-B04A-365AABE92174}" type="presParOf" srcId="{89ADD939-1EBE-4A7C-9A26-E9E90E4FE0DE}" destId="{84C53F7F-73E6-4510-B22F-460B5648AE79}" srcOrd="2" destOrd="0" presId="urn:microsoft.com/office/officeart/2005/8/layout/hierarchy3"/>
    <dgm:cxn modelId="{3399BEAE-409F-4847-89F5-F25EE78CADCC}" type="presParOf" srcId="{89ADD939-1EBE-4A7C-9A26-E9E90E4FE0DE}" destId="{8BBD4388-F602-4597-9B65-B601923B5C39}" srcOrd="3" destOrd="0" presId="urn:microsoft.com/office/officeart/2005/8/layout/hierarchy3"/>
    <dgm:cxn modelId="{5645E9EA-8971-4007-BEA3-5E8B34311B2E}" type="presParOf" srcId="{89ADD939-1EBE-4A7C-9A26-E9E90E4FE0DE}" destId="{6B878445-E003-451C-A07F-5131365EDB4E}" srcOrd="4" destOrd="0" presId="urn:microsoft.com/office/officeart/2005/8/layout/hierarchy3"/>
    <dgm:cxn modelId="{3EA3DF8F-2BE9-471F-BEF1-A9FDC8E24349}" type="presParOf" srcId="{89ADD939-1EBE-4A7C-9A26-E9E90E4FE0DE}" destId="{1C94CFE4-1CA4-45C4-B35E-AD41FBF8F927}" srcOrd="5" destOrd="0" presId="urn:microsoft.com/office/officeart/2005/8/layout/hierarchy3"/>
    <dgm:cxn modelId="{B87BE372-D6E2-41FB-A930-6D4B62EDF73D}" type="presParOf" srcId="{89ADD939-1EBE-4A7C-9A26-E9E90E4FE0DE}" destId="{D534E580-802D-45B9-800B-B157B12B67EB}" srcOrd="6" destOrd="0" presId="urn:microsoft.com/office/officeart/2005/8/layout/hierarchy3"/>
    <dgm:cxn modelId="{45218BE2-7234-45FE-BB6E-2888C532770B}" type="presParOf" srcId="{89ADD939-1EBE-4A7C-9A26-E9E90E4FE0DE}" destId="{72561E63-CE6E-4ADF-9A0B-83E2C6E5008F}" srcOrd="7" destOrd="0" presId="urn:microsoft.com/office/officeart/2005/8/layout/hierarchy3"/>
    <dgm:cxn modelId="{A594C1B4-FCCD-4F33-9B67-34C6BA0C4A56}" type="presParOf" srcId="{89ADD939-1EBE-4A7C-9A26-E9E90E4FE0DE}" destId="{B655D4B5-1A7F-4BA2-A8B5-6C9250435EFA}" srcOrd="8" destOrd="0" presId="urn:microsoft.com/office/officeart/2005/8/layout/hierarchy3"/>
    <dgm:cxn modelId="{405E395B-8AE5-40A5-A46F-6DEF1BD651A9}" type="presParOf" srcId="{89ADD939-1EBE-4A7C-9A26-E9E90E4FE0DE}" destId="{7774FEF8-8AD1-4C54-8850-000C169A761D}" srcOrd="9" destOrd="0" presId="urn:microsoft.com/office/officeart/2005/8/layout/hierarchy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9FF9779-9794-4C74-9589-A1D1F6E9E5D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4DD95014-53A4-4748-8B5B-3330BDF7591B}">
      <dgm:prSet phldrT="[文本]" custT="1"/>
      <dgm:spPr>
        <a:solidFill>
          <a:srgbClr val="007E66"/>
        </a:solidFill>
        <a:ln>
          <a:noFill/>
        </a:ln>
      </dgm:spPr>
      <dgm:t>
        <a:bodyPr/>
        <a:lstStyle/>
        <a:p>
          <a:r>
            <a:rPr lang="zh-CN" altLang="en-US" sz="1050" b="1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操作流程：</a:t>
          </a:r>
          <a:endParaRPr lang="zh-CN" altLang="en-US" sz="1050" b="1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FB0D55D-2EB6-4D49-ACF4-B3C22F0EAEBC}" cxnId="{CB6DAE85-CF55-4FC6-81D4-CED0186B3573}" type="parTrans">
      <dgm:prSet/>
      <dgm:spPr/>
      <dgm:t>
        <a:bodyPr/>
        <a:lstStyle/>
        <a:p>
          <a:endParaRPr lang="zh-CN" altLang="en-US"/>
        </a:p>
      </dgm:t>
    </dgm:pt>
    <dgm:pt modelId="{64F5906A-CB25-4154-B37E-1FAE27C1AC40}" cxnId="{CB6DAE85-CF55-4FC6-81D4-CED0186B3573}" type="sibTrans">
      <dgm:prSet/>
      <dgm:spPr/>
      <dgm:t>
        <a:bodyPr/>
        <a:lstStyle/>
        <a:p>
          <a:endParaRPr lang="zh-CN" altLang="en-US"/>
        </a:p>
      </dgm:t>
    </dgm:pt>
    <dgm:pt modelId="{39B477E0-7320-4917-B317-8D2B3CC5C0A8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抗体质控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一对抗体成功开发试剂盒产品</a:t>
          </a:r>
          <a:endParaRPr lang="en-US" altLang="zh-CN" sz="1050" dirty="0" smtClean="0">
            <a:latin typeface="Poppins" pitchFamily="2" charset="0"/>
            <a:ea typeface="思源黑体 CN Regular" pitchFamily="34" charset="-122"/>
            <a:cs typeface="Poppins" pitchFamily="2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灵敏度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pg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级别，稀释线性良好，试剂盒回收率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&gt;80%</a:t>
          </a:r>
          <a:endParaRPr lang="zh-CN" altLang="en-US" sz="105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E42710CF-242D-44E6-862B-F08A6EF85634}" cxnId="{7E228233-3160-4CB8-915F-30914E655B24}" type="sibTrans">
      <dgm:prSet/>
      <dgm:spPr/>
      <dgm:t>
        <a:bodyPr/>
        <a:lstStyle/>
        <a:p>
          <a:endParaRPr lang="zh-CN" altLang="en-US"/>
        </a:p>
      </dgm:t>
    </dgm:pt>
    <dgm:pt modelId="{F35937D5-03A6-4ED7-928A-30B81C00984A}" cxnId="{7E228233-3160-4CB8-915F-30914E655B24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DD2A773E-0CAB-4101-A31C-7A209CF2A186}">
      <dgm:prSet custT="1"/>
      <dgm:spPr>
        <a:ln>
          <a:solidFill>
            <a:srgbClr val="007E66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2~3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次有限稀释，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 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（低浓度结合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\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配对）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获得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11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株阳性克隆，其中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4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株与备选单抗配对效果良好</a:t>
          </a:r>
          <a:endParaRPr lang="zh-CN" altLang="en-US" sz="1050" b="1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CD9731CF-741E-4894-AB4A-1EF3026ABBE3}" cxnId="{3FACD2DA-0D50-4797-B9F6-F624F91CE89B}" type="sibTrans">
      <dgm:prSet/>
      <dgm:spPr/>
      <dgm:t>
        <a:bodyPr/>
        <a:lstStyle/>
        <a:p>
          <a:endParaRPr lang="zh-CN" altLang="en-US"/>
        </a:p>
      </dgm:t>
    </dgm:pt>
    <dgm:pt modelId="{77543808-FDE6-4250-89B9-F628DBDF312A}" cxnId="{3FACD2DA-0D50-4797-B9F6-F624F91CE89B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B8450D18-8271-495F-84D9-3FD879A8EF2D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主克隆阶段，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（低浓度结合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\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配对）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&gt;200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株结合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阳性，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 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挑选配对效果好的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5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株；亲和力检测好的克隆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8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株进行稳定株筛选</a:t>
          </a:r>
          <a:endParaRPr lang="zh-CN" altLang="en-US" sz="105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D9D4817-4A3F-40EA-9D04-45184C6E6D5D}" cxnId="{CB975610-F71F-4892-AF8C-5DF743964D09}" type="sibTrans">
      <dgm:prSet/>
      <dgm:spPr/>
      <dgm:t>
        <a:bodyPr/>
        <a:lstStyle/>
        <a:p>
          <a:endParaRPr lang="zh-CN" altLang="en-US"/>
        </a:p>
      </dgm:t>
    </dgm:pt>
    <dgm:pt modelId="{7F928CDA-91DD-478C-B95C-25126D971ED7}" cxnId="{CB975610-F71F-4892-AF8C-5DF743964D09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81EB6CD0-96B4-416D-B7A7-A653AB6163E3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挑选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ELISA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效价最好的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2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只小鼠融合</a:t>
          </a:r>
          <a:endParaRPr lang="zh-CN" altLang="en-US" sz="105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171DB95-422F-4398-979D-52A5763E9FF8}" cxnId="{C41D1E9B-CDA6-4DCA-8489-6F8E6823A054}" type="sibTrans">
      <dgm:prSet/>
      <dgm:spPr/>
      <dgm:t>
        <a:bodyPr/>
        <a:lstStyle/>
        <a:p>
          <a:endParaRPr lang="zh-CN" altLang="en-US"/>
        </a:p>
      </dgm:t>
    </dgm:pt>
    <dgm:pt modelId="{10542960-D6CB-492C-8A06-DBF5508FC4D8}" cxnId="{C41D1E9B-CDA6-4DCA-8489-6F8E6823A054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73A67D53-6421-45C3-8E62-C7DA25D5A459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重组蛋白免疫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5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只小鼠，免疫血清进行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效价（低浓度包被）</a:t>
          </a:r>
          <a:endParaRPr lang="zh-CN" altLang="en-US" sz="1050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E25DEAB6-FA64-4A67-8F79-E3D0F19A1BA8}" cxnId="{EDEE6032-3539-4507-94E3-D84417E3C002}" type="sibTrans">
      <dgm:prSet/>
      <dgm:spPr/>
      <dgm:t>
        <a:bodyPr/>
        <a:lstStyle/>
        <a:p>
          <a:endParaRPr lang="zh-CN" altLang="en-US"/>
        </a:p>
      </dgm:t>
    </dgm:pt>
    <dgm:pt modelId="{111D335F-0750-4326-B1F8-17346FFCF03F}" cxnId="{EDEE6032-3539-4507-94E3-D84417E3C002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C84FD4DA-C14B-47B4-8689-16382F4E3D70}" type="pres">
      <dgm:prSet presAssocID="{D9FF9779-9794-4C74-9589-A1D1F6E9E5D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3A917115-6D7A-43A8-8B1E-FDFF21713DB8}" type="pres">
      <dgm:prSet presAssocID="{4DD95014-53A4-4748-8B5B-3330BDF7591B}" presName="root" presStyleCnt="0"/>
      <dgm:spPr/>
    </dgm:pt>
    <dgm:pt modelId="{05C8496A-FC94-4525-ACCE-24532EB3E8E3}" type="pres">
      <dgm:prSet presAssocID="{4DD95014-53A4-4748-8B5B-3330BDF7591B}" presName="rootComposite" presStyleCnt="0"/>
      <dgm:spPr/>
    </dgm:pt>
    <dgm:pt modelId="{7B9E6924-409F-4EA9-9903-B2A80BE563B8}" type="pres">
      <dgm:prSet presAssocID="{4DD95014-53A4-4748-8B5B-3330BDF7591B}" presName="rootText" presStyleLbl="node1" presStyleIdx="0" presStyleCnt="1" custScaleX="91825" custScaleY="65824"/>
      <dgm:spPr/>
      <dgm:t>
        <a:bodyPr/>
        <a:lstStyle/>
        <a:p>
          <a:endParaRPr lang="zh-CN" altLang="en-US"/>
        </a:p>
      </dgm:t>
    </dgm:pt>
    <dgm:pt modelId="{7183D1C8-6F39-4E66-ADE7-5B74B6C49377}" type="pres">
      <dgm:prSet presAssocID="{4DD95014-53A4-4748-8B5B-3330BDF7591B}" presName="rootConnector" presStyleLbl="node1" presStyleIdx="0" presStyleCnt="1"/>
      <dgm:spPr/>
      <dgm:t>
        <a:bodyPr/>
        <a:lstStyle/>
        <a:p>
          <a:endParaRPr lang="zh-CN" altLang="en-US"/>
        </a:p>
      </dgm:t>
    </dgm:pt>
    <dgm:pt modelId="{89ADD939-1EBE-4A7C-9A26-E9E90E4FE0DE}" type="pres">
      <dgm:prSet presAssocID="{4DD95014-53A4-4748-8B5B-3330BDF7591B}" presName="childShape" presStyleCnt="0"/>
      <dgm:spPr/>
    </dgm:pt>
    <dgm:pt modelId="{625267AF-4D50-4E74-89E6-E08EF65AFD44}" type="pres">
      <dgm:prSet presAssocID="{111D335F-0750-4326-B1F8-17346FFCF03F}" presName="Name13" presStyleLbl="parChTrans1D2" presStyleIdx="0" presStyleCnt="5"/>
      <dgm:spPr/>
      <dgm:t>
        <a:bodyPr/>
        <a:lstStyle/>
        <a:p>
          <a:endParaRPr lang="zh-CN" altLang="en-US"/>
        </a:p>
      </dgm:t>
    </dgm:pt>
    <dgm:pt modelId="{0D70401B-8C77-4DF2-ABD6-D781D3FF36B6}" type="pres">
      <dgm:prSet presAssocID="{73A67D53-6421-45C3-8E62-C7DA25D5A459}" presName="childText" presStyleLbl="bgAcc1" presStyleIdx="0" presStyleCnt="5" custScaleX="37643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4C53F7F-73E6-4510-B22F-460B5648AE79}" type="pres">
      <dgm:prSet presAssocID="{10542960-D6CB-492C-8A06-DBF5508FC4D8}" presName="Name13" presStyleLbl="parChTrans1D2" presStyleIdx="1" presStyleCnt="5"/>
      <dgm:spPr/>
      <dgm:t>
        <a:bodyPr/>
        <a:lstStyle/>
        <a:p>
          <a:endParaRPr lang="zh-CN" altLang="en-US"/>
        </a:p>
      </dgm:t>
    </dgm:pt>
    <dgm:pt modelId="{8BBD4388-F602-4597-9B65-B601923B5C39}" type="pres">
      <dgm:prSet presAssocID="{81EB6CD0-96B4-416D-B7A7-A653AB6163E3}" presName="childText" presStyleLbl="bgAcc1" presStyleIdx="1" presStyleCnt="5" custScaleX="37925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B878445-E003-451C-A07F-5131365EDB4E}" type="pres">
      <dgm:prSet presAssocID="{7F928CDA-91DD-478C-B95C-25126D971ED7}" presName="Name13" presStyleLbl="parChTrans1D2" presStyleIdx="2" presStyleCnt="5"/>
      <dgm:spPr/>
      <dgm:t>
        <a:bodyPr/>
        <a:lstStyle/>
        <a:p>
          <a:endParaRPr lang="zh-CN" altLang="en-US"/>
        </a:p>
      </dgm:t>
    </dgm:pt>
    <dgm:pt modelId="{1C94CFE4-1CA4-45C4-B35E-AD41FBF8F927}" type="pres">
      <dgm:prSet presAssocID="{B8450D18-8271-495F-84D9-3FD879A8EF2D}" presName="childText" presStyleLbl="bgAcc1" presStyleIdx="2" presStyleCnt="5" custScaleX="383179" custScaleY="12547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534E580-802D-45B9-800B-B157B12B67EB}" type="pres">
      <dgm:prSet presAssocID="{77543808-FDE6-4250-89B9-F628DBDF312A}" presName="Name13" presStyleLbl="parChTrans1D2" presStyleIdx="3" presStyleCnt="5"/>
      <dgm:spPr/>
      <dgm:t>
        <a:bodyPr/>
        <a:lstStyle/>
        <a:p>
          <a:endParaRPr lang="zh-CN" altLang="en-US"/>
        </a:p>
      </dgm:t>
    </dgm:pt>
    <dgm:pt modelId="{72561E63-CE6E-4ADF-9A0B-83E2C6E5008F}" type="pres">
      <dgm:prSet presAssocID="{DD2A773E-0CAB-4101-A31C-7A209CF2A186}" presName="childText" presStyleLbl="bgAcc1" presStyleIdx="3" presStyleCnt="5" custScaleX="38088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655D4B5-1A7F-4BA2-A8B5-6C9250435EFA}" type="pres">
      <dgm:prSet presAssocID="{F35937D5-03A6-4ED7-928A-30B81C00984A}" presName="Name13" presStyleLbl="parChTrans1D2" presStyleIdx="4" presStyleCnt="5"/>
      <dgm:spPr/>
      <dgm:t>
        <a:bodyPr/>
        <a:lstStyle/>
        <a:p>
          <a:endParaRPr lang="zh-CN" altLang="en-US"/>
        </a:p>
      </dgm:t>
    </dgm:pt>
    <dgm:pt modelId="{7774FEF8-8AD1-4C54-8850-000C169A761D}" type="pres">
      <dgm:prSet presAssocID="{39B477E0-7320-4917-B317-8D2B3CC5C0A8}" presName="childText" presStyleLbl="bgAcc1" presStyleIdx="4" presStyleCnt="5" custScaleX="38088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E228233-3160-4CB8-915F-30914E655B24}" srcId="{4DD95014-53A4-4748-8B5B-3330BDF7591B}" destId="{39B477E0-7320-4917-B317-8D2B3CC5C0A8}" srcOrd="4" destOrd="0" parTransId="{F35937D5-03A6-4ED7-928A-30B81C00984A}" sibTransId="{E42710CF-242D-44E6-862B-F08A6EF85634}"/>
    <dgm:cxn modelId="{69FA924D-FB6F-409A-A1FA-93F3B8517FB7}" type="presOf" srcId="{F35937D5-03A6-4ED7-928A-30B81C00984A}" destId="{B655D4B5-1A7F-4BA2-A8B5-6C9250435EFA}" srcOrd="0" destOrd="0" presId="urn:microsoft.com/office/officeart/2005/8/layout/hierarchy3"/>
    <dgm:cxn modelId="{E98E0DC5-3228-430C-8A71-4B1B6587FED3}" type="presOf" srcId="{DD2A773E-0CAB-4101-A31C-7A209CF2A186}" destId="{72561E63-CE6E-4ADF-9A0B-83E2C6E5008F}" srcOrd="0" destOrd="0" presId="urn:microsoft.com/office/officeart/2005/8/layout/hierarchy3"/>
    <dgm:cxn modelId="{6B134818-76ED-44C7-ADBE-00DE0FF9D1E7}" type="presOf" srcId="{B8450D18-8271-495F-84D9-3FD879A8EF2D}" destId="{1C94CFE4-1CA4-45C4-B35E-AD41FBF8F927}" srcOrd="0" destOrd="0" presId="urn:microsoft.com/office/officeart/2005/8/layout/hierarchy3"/>
    <dgm:cxn modelId="{D4A101E6-1021-42A3-8FE6-18379042F175}" type="presOf" srcId="{D9FF9779-9794-4C74-9589-A1D1F6E9E5D7}" destId="{C84FD4DA-C14B-47B4-8689-16382F4E3D70}" srcOrd="0" destOrd="0" presId="urn:microsoft.com/office/officeart/2005/8/layout/hierarchy3"/>
    <dgm:cxn modelId="{ECCDC9D4-E01E-4D74-882D-DF37985C24D8}" type="presOf" srcId="{10542960-D6CB-492C-8A06-DBF5508FC4D8}" destId="{84C53F7F-73E6-4510-B22F-460B5648AE79}" srcOrd="0" destOrd="0" presId="urn:microsoft.com/office/officeart/2005/8/layout/hierarchy3"/>
    <dgm:cxn modelId="{C41D1E9B-CDA6-4DCA-8489-6F8E6823A054}" srcId="{4DD95014-53A4-4748-8B5B-3330BDF7591B}" destId="{81EB6CD0-96B4-416D-B7A7-A653AB6163E3}" srcOrd="1" destOrd="0" parTransId="{10542960-D6CB-492C-8A06-DBF5508FC4D8}" sibTransId="{1171DB95-422F-4398-979D-52A5763E9FF8}"/>
    <dgm:cxn modelId="{2D067025-15B1-4F7E-95F5-4CC644FC3CC9}" type="presOf" srcId="{111D335F-0750-4326-B1F8-17346FFCF03F}" destId="{625267AF-4D50-4E74-89E6-E08EF65AFD44}" srcOrd="0" destOrd="0" presId="urn:microsoft.com/office/officeart/2005/8/layout/hierarchy3"/>
    <dgm:cxn modelId="{E5E2480D-34DE-4959-82F6-44BC22E063C9}" type="presOf" srcId="{39B477E0-7320-4917-B317-8D2B3CC5C0A8}" destId="{7774FEF8-8AD1-4C54-8850-000C169A761D}" srcOrd="0" destOrd="0" presId="urn:microsoft.com/office/officeart/2005/8/layout/hierarchy3"/>
    <dgm:cxn modelId="{62C33D4A-097F-471D-8691-A3963647CFE3}" type="presOf" srcId="{7F928CDA-91DD-478C-B95C-25126D971ED7}" destId="{6B878445-E003-451C-A07F-5131365EDB4E}" srcOrd="0" destOrd="0" presId="urn:microsoft.com/office/officeart/2005/8/layout/hierarchy3"/>
    <dgm:cxn modelId="{EDEE6032-3539-4507-94E3-D84417E3C002}" srcId="{4DD95014-53A4-4748-8B5B-3330BDF7591B}" destId="{73A67D53-6421-45C3-8E62-C7DA25D5A459}" srcOrd="0" destOrd="0" parTransId="{111D335F-0750-4326-B1F8-17346FFCF03F}" sibTransId="{E25DEAB6-FA64-4A67-8F79-E3D0F19A1BA8}"/>
    <dgm:cxn modelId="{3FACD2DA-0D50-4797-B9F6-F624F91CE89B}" srcId="{4DD95014-53A4-4748-8B5B-3330BDF7591B}" destId="{DD2A773E-0CAB-4101-A31C-7A209CF2A186}" srcOrd="3" destOrd="0" parTransId="{77543808-FDE6-4250-89B9-F628DBDF312A}" sibTransId="{CD9731CF-741E-4894-AB4A-1EF3026ABBE3}"/>
    <dgm:cxn modelId="{F894FC66-2BD1-4239-AEB4-1CC1A5A68674}" type="presOf" srcId="{73A67D53-6421-45C3-8E62-C7DA25D5A459}" destId="{0D70401B-8C77-4DF2-ABD6-D781D3FF36B6}" srcOrd="0" destOrd="0" presId="urn:microsoft.com/office/officeart/2005/8/layout/hierarchy3"/>
    <dgm:cxn modelId="{CB6DAE85-CF55-4FC6-81D4-CED0186B3573}" srcId="{D9FF9779-9794-4C74-9589-A1D1F6E9E5D7}" destId="{4DD95014-53A4-4748-8B5B-3330BDF7591B}" srcOrd="0" destOrd="0" parTransId="{1FB0D55D-2EB6-4D49-ACF4-B3C22F0EAEBC}" sibTransId="{64F5906A-CB25-4154-B37E-1FAE27C1AC40}"/>
    <dgm:cxn modelId="{D5F07214-EF16-4CCE-BB10-FFE4AC4EC8BD}" type="presOf" srcId="{77543808-FDE6-4250-89B9-F628DBDF312A}" destId="{D534E580-802D-45B9-800B-B157B12B67EB}" srcOrd="0" destOrd="0" presId="urn:microsoft.com/office/officeart/2005/8/layout/hierarchy3"/>
    <dgm:cxn modelId="{CB975610-F71F-4892-AF8C-5DF743964D09}" srcId="{4DD95014-53A4-4748-8B5B-3330BDF7591B}" destId="{B8450D18-8271-495F-84D9-3FD879A8EF2D}" srcOrd="2" destOrd="0" parTransId="{7F928CDA-91DD-478C-B95C-25126D971ED7}" sibTransId="{1D9D4817-4A3F-40EA-9D04-45184C6E6D5D}"/>
    <dgm:cxn modelId="{8BC950F1-FDBB-4D60-B30A-7F378B593DE4}" type="presOf" srcId="{4DD95014-53A4-4748-8B5B-3330BDF7591B}" destId="{7B9E6924-409F-4EA9-9903-B2A80BE563B8}" srcOrd="0" destOrd="0" presId="urn:microsoft.com/office/officeart/2005/8/layout/hierarchy3"/>
    <dgm:cxn modelId="{6B78864A-276A-4DA8-932E-D37CEDAE1061}" type="presOf" srcId="{81EB6CD0-96B4-416D-B7A7-A653AB6163E3}" destId="{8BBD4388-F602-4597-9B65-B601923B5C39}" srcOrd="0" destOrd="0" presId="urn:microsoft.com/office/officeart/2005/8/layout/hierarchy3"/>
    <dgm:cxn modelId="{E9197917-D7C7-4E31-BD51-3B90EF03A17E}" type="presOf" srcId="{4DD95014-53A4-4748-8B5B-3330BDF7591B}" destId="{7183D1C8-6F39-4E66-ADE7-5B74B6C49377}" srcOrd="1" destOrd="0" presId="urn:microsoft.com/office/officeart/2005/8/layout/hierarchy3"/>
    <dgm:cxn modelId="{36FB768E-2E30-4E3D-89F0-9985736C4AFB}" type="presParOf" srcId="{C84FD4DA-C14B-47B4-8689-16382F4E3D70}" destId="{3A917115-6D7A-43A8-8B1E-FDFF21713DB8}" srcOrd="0" destOrd="0" presId="urn:microsoft.com/office/officeart/2005/8/layout/hierarchy3"/>
    <dgm:cxn modelId="{AD86BED3-327D-4835-BCE3-0BBF53F4339F}" type="presParOf" srcId="{3A917115-6D7A-43A8-8B1E-FDFF21713DB8}" destId="{05C8496A-FC94-4525-ACCE-24532EB3E8E3}" srcOrd="0" destOrd="0" presId="urn:microsoft.com/office/officeart/2005/8/layout/hierarchy3"/>
    <dgm:cxn modelId="{5588FF8A-182B-421E-A400-B59831D8F088}" type="presParOf" srcId="{05C8496A-FC94-4525-ACCE-24532EB3E8E3}" destId="{7B9E6924-409F-4EA9-9903-B2A80BE563B8}" srcOrd="0" destOrd="0" presId="urn:microsoft.com/office/officeart/2005/8/layout/hierarchy3"/>
    <dgm:cxn modelId="{EA816822-69CC-4FAC-BAE4-71E5CF81AC2E}" type="presParOf" srcId="{05C8496A-FC94-4525-ACCE-24532EB3E8E3}" destId="{7183D1C8-6F39-4E66-ADE7-5B74B6C49377}" srcOrd="1" destOrd="0" presId="urn:microsoft.com/office/officeart/2005/8/layout/hierarchy3"/>
    <dgm:cxn modelId="{33D9ED85-D557-4F0E-8290-8F636E494E35}" type="presParOf" srcId="{3A917115-6D7A-43A8-8B1E-FDFF21713DB8}" destId="{89ADD939-1EBE-4A7C-9A26-E9E90E4FE0DE}" srcOrd="1" destOrd="0" presId="urn:microsoft.com/office/officeart/2005/8/layout/hierarchy3"/>
    <dgm:cxn modelId="{2B9543D0-B8B6-4E49-B7C1-9F7393372B88}" type="presParOf" srcId="{89ADD939-1EBE-4A7C-9A26-E9E90E4FE0DE}" destId="{625267AF-4D50-4E74-89E6-E08EF65AFD44}" srcOrd="0" destOrd="0" presId="urn:microsoft.com/office/officeart/2005/8/layout/hierarchy3"/>
    <dgm:cxn modelId="{4C45E8FC-F3AD-47B8-B707-69A78952AC44}" type="presParOf" srcId="{89ADD939-1EBE-4A7C-9A26-E9E90E4FE0DE}" destId="{0D70401B-8C77-4DF2-ABD6-D781D3FF36B6}" srcOrd="1" destOrd="0" presId="urn:microsoft.com/office/officeart/2005/8/layout/hierarchy3"/>
    <dgm:cxn modelId="{7969B5C3-919B-4C01-A2E1-053A38E9E828}" type="presParOf" srcId="{89ADD939-1EBE-4A7C-9A26-E9E90E4FE0DE}" destId="{84C53F7F-73E6-4510-B22F-460B5648AE79}" srcOrd="2" destOrd="0" presId="urn:microsoft.com/office/officeart/2005/8/layout/hierarchy3"/>
    <dgm:cxn modelId="{EFE7B21A-DC6E-42EE-931D-AF615084D824}" type="presParOf" srcId="{89ADD939-1EBE-4A7C-9A26-E9E90E4FE0DE}" destId="{8BBD4388-F602-4597-9B65-B601923B5C39}" srcOrd="3" destOrd="0" presId="urn:microsoft.com/office/officeart/2005/8/layout/hierarchy3"/>
    <dgm:cxn modelId="{AE3E9958-99C6-4DC5-9817-F3B5BB7EB87B}" type="presParOf" srcId="{89ADD939-1EBE-4A7C-9A26-E9E90E4FE0DE}" destId="{6B878445-E003-451C-A07F-5131365EDB4E}" srcOrd="4" destOrd="0" presId="urn:microsoft.com/office/officeart/2005/8/layout/hierarchy3"/>
    <dgm:cxn modelId="{C2EAE27D-A76E-4FDD-A8C2-5C4AF04CF0B6}" type="presParOf" srcId="{89ADD939-1EBE-4A7C-9A26-E9E90E4FE0DE}" destId="{1C94CFE4-1CA4-45C4-B35E-AD41FBF8F927}" srcOrd="5" destOrd="0" presId="urn:microsoft.com/office/officeart/2005/8/layout/hierarchy3"/>
    <dgm:cxn modelId="{2CCC54A6-55F7-4AEC-8406-6EA43C89C0FD}" type="presParOf" srcId="{89ADD939-1EBE-4A7C-9A26-E9E90E4FE0DE}" destId="{D534E580-802D-45B9-800B-B157B12B67EB}" srcOrd="6" destOrd="0" presId="urn:microsoft.com/office/officeart/2005/8/layout/hierarchy3"/>
    <dgm:cxn modelId="{25A7D8B5-BB4F-4C0C-B861-634DD1746AAF}" type="presParOf" srcId="{89ADD939-1EBE-4A7C-9A26-E9E90E4FE0DE}" destId="{72561E63-CE6E-4ADF-9A0B-83E2C6E5008F}" srcOrd="7" destOrd="0" presId="urn:microsoft.com/office/officeart/2005/8/layout/hierarchy3"/>
    <dgm:cxn modelId="{CC733D46-4E24-4994-BF33-D98A96C8EADC}" type="presParOf" srcId="{89ADD939-1EBE-4A7C-9A26-E9E90E4FE0DE}" destId="{B655D4B5-1A7F-4BA2-A8B5-6C9250435EFA}" srcOrd="8" destOrd="0" presId="urn:microsoft.com/office/officeart/2005/8/layout/hierarchy3"/>
    <dgm:cxn modelId="{F103B776-B469-4199-8921-9E6510AEF5B5}" type="presParOf" srcId="{89ADD939-1EBE-4A7C-9A26-E9E90E4FE0DE}" destId="{7774FEF8-8AD1-4C54-8850-000C169A761D}" srcOrd="9" destOrd="0" presId="urn:microsoft.com/office/officeart/2005/8/layout/hierarchy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9FF9779-9794-4C74-9589-A1D1F6E9E5D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4DD95014-53A4-4748-8B5B-3330BDF7591B}">
      <dgm:prSet phldrT="[文本]" custT="1"/>
      <dgm:spPr>
        <a:solidFill>
          <a:srgbClr val="007E66"/>
        </a:solidFill>
        <a:ln>
          <a:noFill/>
        </a:ln>
      </dgm:spPr>
      <dgm:t>
        <a:bodyPr/>
        <a:lstStyle/>
        <a:p>
          <a:r>
            <a:rPr lang="zh-CN" altLang="en-US" sz="1050" b="1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操作流程：</a:t>
          </a:r>
          <a:endParaRPr lang="zh-CN" altLang="en-US" sz="1050" b="1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FB0D55D-2EB6-4D49-ACF4-B3C22F0EAEBC}" cxnId="{CB6DAE85-CF55-4FC6-81D4-CED0186B3573}" type="parTrans">
      <dgm:prSet/>
      <dgm:spPr/>
      <dgm:t>
        <a:bodyPr/>
        <a:lstStyle/>
        <a:p>
          <a:endParaRPr lang="zh-CN" altLang="en-US"/>
        </a:p>
      </dgm:t>
    </dgm:pt>
    <dgm:pt modelId="{64F5906A-CB25-4154-B37E-1FAE27C1AC40}" cxnId="{CB6DAE85-CF55-4FC6-81D4-CED0186B3573}" type="sibTrans">
      <dgm:prSet/>
      <dgm:spPr/>
      <dgm:t>
        <a:bodyPr/>
        <a:lstStyle/>
        <a:p>
          <a:endParaRPr lang="zh-CN" altLang="en-US"/>
        </a:p>
      </dgm:t>
    </dgm:pt>
    <dgm:pt modelId="{39B477E0-7320-4917-B317-8D2B3CC5C0A8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抗体质控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抗体鉴定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26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FACS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阳性克隆，</a:t>
          </a:r>
          <a:endParaRPr lang="en-US" altLang="zh-CN" sz="1050" dirty="0" smtClean="0">
            <a:latin typeface="Poppins" pitchFamily="2" charset="0"/>
            <a:ea typeface="思源黑体 CN Regular" pitchFamily="34" charset="-122"/>
            <a:cs typeface="Poppins" pitchFamily="2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抗体亲和力亚</a:t>
          </a:r>
          <a:r>
            <a:rPr lang="en-US" altLang="zh-CN" sz="1050" dirty="0" err="1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nM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级，其中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18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ELISA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竞争阳性</a:t>
          </a:r>
          <a:endParaRPr lang="zh-CN" altLang="en-US" sz="105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E42710CF-242D-44E6-862B-F08A6EF85634}" cxnId="{7E228233-3160-4CB8-915F-30914E655B24}" type="sibTrans">
      <dgm:prSet/>
      <dgm:spPr/>
      <dgm:t>
        <a:bodyPr/>
        <a:lstStyle/>
        <a:p>
          <a:endParaRPr lang="zh-CN" altLang="en-US"/>
        </a:p>
      </dgm:t>
    </dgm:pt>
    <dgm:pt modelId="{F35937D5-03A6-4ED7-928A-30B81C00984A}" cxnId="{7E228233-3160-4CB8-915F-30914E655B24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DD2A773E-0CAB-4101-A31C-7A209CF2A186}">
      <dgm:prSet custT="1"/>
      <dgm:spPr>
        <a:ln>
          <a:solidFill>
            <a:srgbClr val="007E66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2~3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次有限稀释及竞争筛选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zh-CN" altLang="en-US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获得</a:t>
          </a:r>
          <a:r>
            <a:rPr lang="en-US" altLang="zh-CN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26</a:t>
          </a:r>
          <a:r>
            <a:rPr lang="zh-CN" altLang="en-US" sz="1050" dirty="0" smtClean="0">
              <a:latin typeface="Poppins" pitchFamily="2" charset="0"/>
              <a:ea typeface="思源黑体 CN Normal" pitchFamily="34" charset="-122"/>
              <a:cs typeface="Poppins" pitchFamily="2" charset="0"/>
            </a:rPr>
            <a:t>株阳性克隆</a:t>
          </a:r>
          <a:endParaRPr lang="zh-CN" altLang="en-US" sz="1050" b="1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CD9731CF-741E-4894-AB4A-1EF3026ABBE3}" cxnId="{3FACD2DA-0D50-4797-B9F6-F624F91CE89B}" type="sibTrans">
      <dgm:prSet/>
      <dgm:spPr/>
      <dgm:t>
        <a:bodyPr/>
        <a:lstStyle/>
        <a:p>
          <a:endParaRPr lang="zh-CN" altLang="en-US"/>
        </a:p>
      </dgm:t>
    </dgm:pt>
    <dgm:pt modelId="{77543808-FDE6-4250-89B9-F628DBDF312A}" cxnId="{3FACD2DA-0D50-4797-B9F6-F624F91CE89B}" type="parTrans">
      <dgm:prSet/>
      <dgm:spPr/>
      <dgm:t>
        <a:bodyPr/>
        <a:lstStyle/>
        <a:p>
          <a:endParaRPr lang="zh-CN" altLang="en-US"/>
        </a:p>
      </dgm:t>
    </dgm:pt>
    <dgm:pt modelId="{B8450D18-8271-495F-84D9-3FD879A8EF2D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主克隆阶段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en-US" altLang="zh-CN" sz="1050" b="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64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株结合阳性；</a:t>
          </a:r>
          <a:endParaRPr lang="en-US" altLang="zh-CN" sz="1050" dirty="0" smtClean="0">
            <a:latin typeface="Poppins" pitchFamily="2" charset="0"/>
            <a:ea typeface="思源黑体 CN Regular" pitchFamily="34" charset="-122"/>
            <a:cs typeface="Poppins" pitchFamily="2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其中，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ELISA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竞争活性且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FACS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阳性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29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</a:t>
          </a:r>
          <a:endParaRPr lang="zh-CN" altLang="en-US" sz="105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D9D4817-4A3F-40EA-9D04-45184C6E6D5D}" cxnId="{CB975610-F71F-4892-AF8C-5DF743964D09}" type="sibTrans">
      <dgm:prSet/>
      <dgm:spPr/>
      <dgm:t>
        <a:bodyPr/>
        <a:lstStyle/>
        <a:p>
          <a:endParaRPr lang="zh-CN" altLang="en-US"/>
        </a:p>
      </dgm:t>
    </dgm:pt>
    <dgm:pt modelId="{7F928CDA-91DD-478C-B95C-25126D971ED7}" cxnId="{CB975610-F71F-4892-AF8C-5DF743964D09}" type="parTrans">
      <dgm:prSet/>
      <dgm:spPr/>
      <dgm:t>
        <a:bodyPr/>
        <a:lstStyle/>
        <a:p>
          <a:endParaRPr lang="zh-CN" altLang="en-US"/>
        </a:p>
      </dgm:t>
    </dgm:pt>
    <dgm:pt modelId="{81EB6CD0-96B4-416D-B7A7-A653AB6163E3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挑选高效价且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FACS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合格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4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只小鼠部分脾细胞融合</a:t>
          </a:r>
          <a:endParaRPr lang="zh-CN" altLang="en-US" sz="105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171DB95-422F-4398-979D-52A5763E9FF8}" cxnId="{C41D1E9B-CDA6-4DCA-8489-6F8E6823A054}" type="sibTrans">
      <dgm:prSet/>
      <dgm:spPr/>
      <dgm:t>
        <a:bodyPr/>
        <a:lstStyle/>
        <a:p>
          <a:endParaRPr lang="zh-CN" altLang="en-US"/>
        </a:p>
      </dgm:t>
    </dgm:pt>
    <dgm:pt modelId="{10542960-D6CB-492C-8A06-DBF5508FC4D8}" cxnId="{C41D1E9B-CDA6-4DCA-8489-6F8E6823A054}" type="parTrans">
      <dgm:prSet/>
      <dgm:spPr/>
      <dgm:t>
        <a:bodyPr/>
        <a:lstStyle/>
        <a:p>
          <a:endParaRPr lang="zh-CN" altLang="en-US"/>
        </a:p>
      </dgm:t>
    </dgm:pt>
    <dgm:pt modelId="{73A67D53-6421-45C3-8E62-C7DA25D5A459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活性重组蛋白免疫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10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只小鼠</a:t>
          </a:r>
          <a:endParaRPr lang="zh-CN" altLang="en-US" sz="1050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E25DEAB6-FA64-4A67-8F79-E3D0F19A1BA8}" cxnId="{EDEE6032-3539-4507-94E3-D84417E3C002}" type="sibTrans">
      <dgm:prSet/>
      <dgm:spPr/>
      <dgm:t>
        <a:bodyPr/>
        <a:lstStyle/>
        <a:p>
          <a:endParaRPr lang="zh-CN" altLang="en-US"/>
        </a:p>
      </dgm:t>
    </dgm:pt>
    <dgm:pt modelId="{111D335F-0750-4326-B1F8-17346FFCF03F}" cxnId="{EDEE6032-3539-4507-94E3-D84417E3C002}" type="parTrans">
      <dgm:prSet/>
      <dgm:spPr/>
      <dgm:t>
        <a:bodyPr/>
        <a:lstStyle/>
        <a:p>
          <a:endParaRPr lang="zh-CN" altLang="en-US"/>
        </a:p>
      </dgm:t>
    </dgm:pt>
    <dgm:pt modelId="{C84FD4DA-C14B-47B4-8689-16382F4E3D70}" type="pres">
      <dgm:prSet presAssocID="{D9FF9779-9794-4C74-9589-A1D1F6E9E5D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3A917115-6D7A-43A8-8B1E-FDFF21713DB8}" type="pres">
      <dgm:prSet presAssocID="{4DD95014-53A4-4748-8B5B-3330BDF7591B}" presName="root" presStyleCnt="0"/>
      <dgm:spPr/>
    </dgm:pt>
    <dgm:pt modelId="{05C8496A-FC94-4525-ACCE-24532EB3E8E3}" type="pres">
      <dgm:prSet presAssocID="{4DD95014-53A4-4748-8B5B-3330BDF7591B}" presName="rootComposite" presStyleCnt="0"/>
      <dgm:spPr/>
    </dgm:pt>
    <dgm:pt modelId="{7B9E6924-409F-4EA9-9903-B2A80BE563B8}" type="pres">
      <dgm:prSet presAssocID="{4DD95014-53A4-4748-8B5B-3330BDF7591B}" presName="rootText" presStyleLbl="node1" presStyleIdx="0" presStyleCnt="1" custScaleX="91825" custScaleY="65824"/>
      <dgm:spPr/>
      <dgm:t>
        <a:bodyPr/>
        <a:lstStyle/>
        <a:p>
          <a:endParaRPr lang="zh-CN" altLang="en-US"/>
        </a:p>
      </dgm:t>
    </dgm:pt>
    <dgm:pt modelId="{7183D1C8-6F39-4E66-ADE7-5B74B6C49377}" type="pres">
      <dgm:prSet presAssocID="{4DD95014-53A4-4748-8B5B-3330BDF7591B}" presName="rootConnector" presStyleLbl="node1" presStyleIdx="0" presStyleCnt="1"/>
      <dgm:spPr/>
      <dgm:t>
        <a:bodyPr/>
        <a:lstStyle/>
        <a:p>
          <a:endParaRPr lang="zh-CN" altLang="en-US"/>
        </a:p>
      </dgm:t>
    </dgm:pt>
    <dgm:pt modelId="{89ADD939-1EBE-4A7C-9A26-E9E90E4FE0DE}" type="pres">
      <dgm:prSet presAssocID="{4DD95014-53A4-4748-8B5B-3330BDF7591B}" presName="childShape" presStyleCnt="0"/>
      <dgm:spPr/>
    </dgm:pt>
    <dgm:pt modelId="{625267AF-4D50-4E74-89E6-E08EF65AFD44}" type="pres">
      <dgm:prSet presAssocID="{111D335F-0750-4326-B1F8-17346FFCF03F}" presName="Name13" presStyleLbl="parChTrans1D2" presStyleIdx="0" presStyleCnt="5"/>
      <dgm:spPr/>
      <dgm:t>
        <a:bodyPr/>
        <a:lstStyle/>
        <a:p>
          <a:endParaRPr lang="zh-CN" altLang="en-US"/>
        </a:p>
      </dgm:t>
    </dgm:pt>
    <dgm:pt modelId="{0D70401B-8C77-4DF2-ABD6-D781D3FF36B6}" type="pres">
      <dgm:prSet presAssocID="{73A67D53-6421-45C3-8E62-C7DA25D5A459}" presName="childText" presStyleLbl="bgAcc1" presStyleIdx="0" presStyleCnt="5" custScaleX="35560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4C53F7F-73E6-4510-B22F-460B5648AE79}" type="pres">
      <dgm:prSet presAssocID="{10542960-D6CB-492C-8A06-DBF5508FC4D8}" presName="Name13" presStyleLbl="parChTrans1D2" presStyleIdx="1" presStyleCnt="5"/>
      <dgm:spPr/>
      <dgm:t>
        <a:bodyPr/>
        <a:lstStyle/>
        <a:p>
          <a:endParaRPr lang="zh-CN" altLang="en-US"/>
        </a:p>
      </dgm:t>
    </dgm:pt>
    <dgm:pt modelId="{8BBD4388-F602-4597-9B65-B601923B5C39}" type="pres">
      <dgm:prSet presAssocID="{81EB6CD0-96B4-416D-B7A7-A653AB6163E3}" presName="childText" presStyleLbl="bgAcc1" presStyleIdx="1" presStyleCnt="5" custScaleX="35278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B878445-E003-451C-A07F-5131365EDB4E}" type="pres">
      <dgm:prSet presAssocID="{7F928CDA-91DD-478C-B95C-25126D971ED7}" presName="Name13" presStyleLbl="parChTrans1D2" presStyleIdx="2" presStyleCnt="5"/>
      <dgm:spPr/>
      <dgm:t>
        <a:bodyPr/>
        <a:lstStyle/>
        <a:p>
          <a:endParaRPr lang="zh-CN" altLang="en-US"/>
        </a:p>
      </dgm:t>
    </dgm:pt>
    <dgm:pt modelId="{1C94CFE4-1CA4-45C4-B35E-AD41FBF8F927}" type="pres">
      <dgm:prSet presAssocID="{B8450D18-8271-495F-84D9-3FD879A8EF2D}" presName="childText" presStyleLbl="bgAcc1" presStyleIdx="2" presStyleCnt="5" custScaleX="35675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534E580-802D-45B9-800B-B157B12B67EB}" type="pres">
      <dgm:prSet presAssocID="{77543808-FDE6-4250-89B9-F628DBDF312A}" presName="Name13" presStyleLbl="parChTrans1D2" presStyleIdx="3" presStyleCnt="5"/>
      <dgm:spPr/>
      <dgm:t>
        <a:bodyPr/>
        <a:lstStyle/>
        <a:p>
          <a:endParaRPr lang="zh-CN" altLang="en-US"/>
        </a:p>
      </dgm:t>
    </dgm:pt>
    <dgm:pt modelId="{72561E63-CE6E-4ADF-9A0B-83E2C6E5008F}" type="pres">
      <dgm:prSet presAssocID="{DD2A773E-0CAB-4101-A31C-7A209CF2A186}" presName="childText" presStyleLbl="bgAcc1" presStyleIdx="3" presStyleCnt="5" custScaleX="35675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655D4B5-1A7F-4BA2-A8B5-6C9250435EFA}" type="pres">
      <dgm:prSet presAssocID="{F35937D5-03A6-4ED7-928A-30B81C00984A}" presName="Name13" presStyleLbl="parChTrans1D2" presStyleIdx="4" presStyleCnt="5"/>
      <dgm:spPr/>
      <dgm:t>
        <a:bodyPr/>
        <a:lstStyle/>
        <a:p>
          <a:endParaRPr lang="zh-CN" altLang="en-US"/>
        </a:p>
      </dgm:t>
    </dgm:pt>
    <dgm:pt modelId="{7774FEF8-8AD1-4C54-8850-000C169A761D}" type="pres">
      <dgm:prSet presAssocID="{39B477E0-7320-4917-B317-8D2B3CC5C0A8}" presName="childText" presStyleLbl="bgAcc1" presStyleIdx="4" presStyleCnt="5" custScaleX="36066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69D3303-1D72-43A9-A590-E0E5FD02549D}" type="presOf" srcId="{4DD95014-53A4-4748-8B5B-3330BDF7591B}" destId="{7B9E6924-409F-4EA9-9903-B2A80BE563B8}" srcOrd="0" destOrd="0" presId="urn:microsoft.com/office/officeart/2005/8/layout/hierarchy3"/>
    <dgm:cxn modelId="{7E228233-3160-4CB8-915F-30914E655B24}" srcId="{4DD95014-53A4-4748-8B5B-3330BDF7591B}" destId="{39B477E0-7320-4917-B317-8D2B3CC5C0A8}" srcOrd="4" destOrd="0" parTransId="{F35937D5-03A6-4ED7-928A-30B81C00984A}" sibTransId="{E42710CF-242D-44E6-862B-F08A6EF85634}"/>
    <dgm:cxn modelId="{0AB91387-ADAC-45D1-9771-FF5A3AFC87B1}" type="presOf" srcId="{77543808-FDE6-4250-89B9-F628DBDF312A}" destId="{D534E580-802D-45B9-800B-B157B12B67EB}" srcOrd="0" destOrd="0" presId="urn:microsoft.com/office/officeart/2005/8/layout/hierarchy3"/>
    <dgm:cxn modelId="{C87E5AF2-4417-4715-8C6D-06EDD7B68702}" type="presOf" srcId="{7F928CDA-91DD-478C-B95C-25126D971ED7}" destId="{6B878445-E003-451C-A07F-5131365EDB4E}" srcOrd="0" destOrd="0" presId="urn:microsoft.com/office/officeart/2005/8/layout/hierarchy3"/>
    <dgm:cxn modelId="{C41D1E9B-CDA6-4DCA-8489-6F8E6823A054}" srcId="{4DD95014-53A4-4748-8B5B-3330BDF7591B}" destId="{81EB6CD0-96B4-416D-B7A7-A653AB6163E3}" srcOrd="1" destOrd="0" parTransId="{10542960-D6CB-492C-8A06-DBF5508FC4D8}" sibTransId="{1171DB95-422F-4398-979D-52A5763E9FF8}"/>
    <dgm:cxn modelId="{5B900706-A787-44EB-893A-2FA531F31FF5}" type="presOf" srcId="{B8450D18-8271-495F-84D9-3FD879A8EF2D}" destId="{1C94CFE4-1CA4-45C4-B35E-AD41FBF8F927}" srcOrd="0" destOrd="0" presId="urn:microsoft.com/office/officeart/2005/8/layout/hierarchy3"/>
    <dgm:cxn modelId="{79EB092A-9298-48FB-8333-9522313A1B5F}" type="presOf" srcId="{4DD95014-53A4-4748-8B5B-3330BDF7591B}" destId="{7183D1C8-6F39-4E66-ADE7-5B74B6C49377}" srcOrd="1" destOrd="0" presId="urn:microsoft.com/office/officeart/2005/8/layout/hierarchy3"/>
    <dgm:cxn modelId="{EDEE6032-3539-4507-94E3-D84417E3C002}" srcId="{4DD95014-53A4-4748-8B5B-3330BDF7591B}" destId="{73A67D53-6421-45C3-8E62-C7DA25D5A459}" srcOrd="0" destOrd="0" parTransId="{111D335F-0750-4326-B1F8-17346FFCF03F}" sibTransId="{E25DEAB6-FA64-4A67-8F79-E3D0F19A1BA8}"/>
    <dgm:cxn modelId="{3FACD2DA-0D50-4797-B9F6-F624F91CE89B}" srcId="{4DD95014-53A4-4748-8B5B-3330BDF7591B}" destId="{DD2A773E-0CAB-4101-A31C-7A209CF2A186}" srcOrd="3" destOrd="0" parTransId="{77543808-FDE6-4250-89B9-F628DBDF312A}" sibTransId="{CD9731CF-741E-4894-AB4A-1EF3026ABBE3}"/>
    <dgm:cxn modelId="{F51AE972-8C16-4F48-9E82-F38555D5D8C4}" type="presOf" srcId="{73A67D53-6421-45C3-8E62-C7DA25D5A459}" destId="{0D70401B-8C77-4DF2-ABD6-D781D3FF36B6}" srcOrd="0" destOrd="0" presId="urn:microsoft.com/office/officeart/2005/8/layout/hierarchy3"/>
    <dgm:cxn modelId="{CB6DAE85-CF55-4FC6-81D4-CED0186B3573}" srcId="{D9FF9779-9794-4C74-9589-A1D1F6E9E5D7}" destId="{4DD95014-53A4-4748-8B5B-3330BDF7591B}" srcOrd="0" destOrd="0" parTransId="{1FB0D55D-2EB6-4D49-ACF4-B3C22F0EAEBC}" sibTransId="{64F5906A-CB25-4154-B37E-1FAE27C1AC40}"/>
    <dgm:cxn modelId="{79A1C1C4-4143-410D-AA9A-56363D12357E}" type="presOf" srcId="{39B477E0-7320-4917-B317-8D2B3CC5C0A8}" destId="{7774FEF8-8AD1-4C54-8850-000C169A761D}" srcOrd="0" destOrd="0" presId="urn:microsoft.com/office/officeart/2005/8/layout/hierarchy3"/>
    <dgm:cxn modelId="{780CCB85-5C22-49F5-8351-9FFFB54F55AD}" type="presOf" srcId="{D9FF9779-9794-4C74-9589-A1D1F6E9E5D7}" destId="{C84FD4DA-C14B-47B4-8689-16382F4E3D70}" srcOrd="0" destOrd="0" presId="urn:microsoft.com/office/officeart/2005/8/layout/hierarchy3"/>
    <dgm:cxn modelId="{F94779A5-748B-45FD-8E19-DB6FC5483F8F}" type="presOf" srcId="{10542960-D6CB-492C-8A06-DBF5508FC4D8}" destId="{84C53F7F-73E6-4510-B22F-460B5648AE79}" srcOrd="0" destOrd="0" presId="urn:microsoft.com/office/officeart/2005/8/layout/hierarchy3"/>
    <dgm:cxn modelId="{CB975610-F71F-4892-AF8C-5DF743964D09}" srcId="{4DD95014-53A4-4748-8B5B-3330BDF7591B}" destId="{B8450D18-8271-495F-84D9-3FD879A8EF2D}" srcOrd="2" destOrd="0" parTransId="{7F928CDA-91DD-478C-B95C-25126D971ED7}" sibTransId="{1D9D4817-4A3F-40EA-9D04-45184C6E6D5D}"/>
    <dgm:cxn modelId="{502A14DC-1938-40CD-BA3B-AEB4CCDC89D6}" type="presOf" srcId="{81EB6CD0-96B4-416D-B7A7-A653AB6163E3}" destId="{8BBD4388-F602-4597-9B65-B601923B5C39}" srcOrd="0" destOrd="0" presId="urn:microsoft.com/office/officeart/2005/8/layout/hierarchy3"/>
    <dgm:cxn modelId="{8B2A21AC-73BB-469A-ABE3-A104B0371758}" type="presOf" srcId="{111D335F-0750-4326-B1F8-17346FFCF03F}" destId="{625267AF-4D50-4E74-89E6-E08EF65AFD44}" srcOrd="0" destOrd="0" presId="urn:microsoft.com/office/officeart/2005/8/layout/hierarchy3"/>
    <dgm:cxn modelId="{0F40E105-2E99-43BD-B767-1592066A2B79}" type="presOf" srcId="{DD2A773E-0CAB-4101-A31C-7A209CF2A186}" destId="{72561E63-CE6E-4ADF-9A0B-83E2C6E5008F}" srcOrd="0" destOrd="0" presId="urn:microsoft.com/office/officeart/2005/8/layout/hierarchy3"/>
    <dgm:cxn modelId="{A5524F0D-38F9-43EE-B79A-A87630CA5086}" type="presOf" srcId="{F35937D5-03A6-4ED7-928A-30B81C00984A}" destId="{B655D4B5-1A7F-4BA2-A8B5-6C9250435EFA}" srcOrd="0" destOrd="0" presId="urn:microsoft.com/office/officeart/2005/8/layout/hierarchy3"/>
    <dgm:cxn modelId="{0781DB21-9114-447C-8CCE-0B2D8668705F}" type="presParOf" srcId="{C84FD4DA-C14B-47B4-8689-16382F4E3D70}" destId="{3A917115-6D7A-43A8-8B1E-FDFF21713DB8}" srcOrd="0" destOrd="0" presId="urn:microsoft.com/office/officeart/2005/8/layout/hierarchy3"/>
    <dgm:cxn modelId="{3952D9FC-0AED-4BC6-A0AF-D1D1BAF94CB6}" type="presParOf" srcId="{3A917115-6D7A-43A8-8B1E-FDFF21713DB8}" destId="{05C8496A-FC94-4525-ACCE-24532EB3E8E3}" srcOrd="0" destOrd="0" presId="urn:microsoft.com/office/officeart/2005/8/layout/hierarchy3"/>
    <dgm:cxn modelId="{29D5CCBA-96E8-4DAD-8FF2-F3130F415489}" type="presParOf" srcId="{05C8496A-FC94-4525-ACCE-24532EB3E8E3}" destId="{7B9E6924-409F-4EA9-9903-B2A80BE563B8}" srcOrd="0" destOrd="0" presId="urn:microsoft.com/office/officeart/2005/8/layout/hierarchy3"/>
    <dgm:cxn modelId="{A4B6E044-07DD-4A14-A7E9-E117EA45C321}" type="presParOf" srcId="{05C8496A-FC94-4525-ACCE-24532EB3E8E3}" destId="{7183D1C8-6F39-4E66-ADE7-5B74B6C49377}" srcOrd="1" destOrd="0" presId="urn:microsoft.com/office/officeart/2005/8/layout/hierarchy3"/>
    <dgm:cxn modelId="{7FC99F7C-8127-4364-9BD2-688133E82C56}" type="presParOf" srcId="{3A917115-6D7A-43A8-8B1E-FDFF21713DB8}" destId="{89ADD939-1EBE-4A7C-9A26-E9E90E4FE0DE}" srcOrd="1" destOrd="0" presId="urn:microsoft.com/office/officeart/2005/8/layout/hierarchy3"/>
    <dgm:cxn modelId="{62E3FB4C-0D78-4880-912E-881092CE4273}" type="presParOf" srcId="{89ADD939-1EBE-4A7C-9A26-E9E90E4FE0DE}" destId="{625267AF-4D50-4E74-89E6-E08EF65AFD44}" srcOrd="0" destOrd="0" presId="urn:microsoft.com/office/officeart/2005/8/layout/hierarchy3"/>
    <dgm:cxn modelId="{7632BE7E-1587-459C-9997-BCBC73150906}" type="presParOf" srcId="{89ADD939-1EBE-4A7C-9A26-E9E90E4FE0DE}" destId="{0D70401B-8C77-4DF2-ABD6-D781D3FF36B6}" srcOrd="1" destOrd="0" presId="urn:microsoft.com/office/officeart/2005/8/layout/hierarchy3"/>
    <dgm:cxn modelId="{9C80E0CB-38D8-4B04-B3EB-76F83428466D}" type="presParOf" srcId="{89ADD939-1EBE-4A7C-9A26-E9E90E4FE0DE}" destId="{84C53F7F-73E6-4510-B22F-460B5648AE79}" srcOrd="2" destOrd="0" presId="urn:microsoft.com/office/officeart/2005/8/layout/hierarchy3"/>
    <dgm:cxn modelId="{4BD22837-3F17-48C0-B18E-DA1ED013D332}" type="presParOf" srcId="{89ADD939-1EBE-4A7C-9A26-E9E90E4FE0DE}" destId="{8BBD4388-F602-4597-9B65-B601923B5C39}" srcOrd="3" destOrd="0" presId="urn:microsoft.com/office/officeart/2005/8/layout/hierarchy3"/>
    <dgm:cxn modelId="{FC4C20A2-AB3B-4A27-BA90-05B160E6B540}" type="presParOf" srcId="{89ADD939-1EBE-4A7C-9A26-E9E90E4FE0DE}" destId="{6B878445-E003-451C-A07F-5131365EDB4E}" srcOrd="4" destOrd="0" presId="urn:microsoft.com/office/officeart/2005/8/layout/hierarchy3"/>
    <dgm:cxn modelId="{74F221C1-43B4-40A9-BA99-4E16B79F1C4C}" type="presParOf" srcId="{89ADD939-1EBE-4A7C-9A26-E9E90E4FE0DE}" destId="{1C94CFE4-1CA4-45C4-B35E-AD41FBF8F927}" srcOrd="5" destOrd="0" presId="urn:microsoft.com/office/officeart/2005/8/layout/hierarchy3"/>
    <dgm:cxn modelId="{D9CE2DB4-4B6D-4C4A-BF15-B99C8A617839}" type="presParOf" srcId="{89ADD939-1EBE-4A7C-9A26-E9E90E4FE0DE}" destId="{D534E580-802D-45B9-800B-B157B12B67EB}" srcOrd="6" destOrd="0" presId="urn:microsoft.com/office/officeart/2005/8/layout/hierarchy3"/>
    <dgm:cxn modelId="{039F43E7-1E1C-40FC-B1F2-D10DDF5E88CF}" type="presParOf" srcId="{89ADD939-1EBE-4A7C-9A26-E9E90E4FE0DE}" destId="{72561E63-CE6E-4ADF-9A0B-83E2C6E5008F}" srcOrd="7" destOrd="0" presId="urn:microsoft.com/office/officeart/2005/8/layout/hierarchy3"/>
    <dgm:cxn modelId="{B5296AC0-B1FD-4975-ABE5-D5245CF5C874}" type="presParOf" srcId="{89ADD939-1EBE-4A7C-9A26-E9E90E4FE0DE}" destId="{B655D4B5-1A7F-4BA2-A8B5-6C9250435EFA}" srcOrd="8" destOrd="0" presId="urn:microsoft.com/office/officeart/2005/8/layout/hierarchy3"/>
    <dgm:cxn modelId="{0F87FE27-A330-4B54-9169-25E101AE0420}" type="presParOf" srcId="{89ADD939-1EBE-4A7C-9A26-E9E90E4FE0DE}" destId="{7774FEF8-8AD1-4C54-8850-000C169A761D}" srcOrd="9" destOrd="0" presId="urn:microsoft.com/office/officeart/2005/8/layout/hierarchy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FF12307-C0AE-4FEA-AB79-FE038BB22DCA}" type="doc">
      <dgm:prSet loTypeId="urn:microsoft.com/office/officeart/2005/8/layout/hList1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zh-CN" altLang="en-US"/>
        </a:p>
      </dgm:t>
    </dgm:pt>
    <dgm:pt modelId="{3252DC54-044D-4D6C-BAB4-99DBCACCF47A}">
      <dgm:prSet phldrT="[文本]" custT="1"/>
      <dgm:spPr>
        <a:solidFill>
          <a:srgbClr val="007E66"/>
        </a:solidFill>
        <a:ln>
          <a:solidFill>
            <a:srgbClr val="007E66"/>
          </a:solidFill>
        </a:ln>
      </dgm:spPr>
      <dgm:t>
        <a:bodyPr/>
        <a:lstStyle/>
        <a:p>
          <a:r>
            <a:rPr lang="zh-CN" altLang="en-US" sz="1600" b="1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免疫反应</a:t>
          </a:r>
          <a:endParaRPr lang="zh-CN" altLang="en-US" sz="1600" b="1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C1B4E8FE-A52C-4A68-AF24-6952F0D6FBD9}" cxnId="{B7D136E6-BDE8-49E4-A197-75FAC11571A3}" type="par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A7480400-E014-4F4E-80E1-C1E793842570}" cxnId="{B7D136E6-BDE8-49E4-A197-75FAC11571A3}" type="sib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656108DB-5584-43D6-9142-359692D0D6B5}">
      <dgm:prSet phldrT="[文本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zh-CN" altLang="en-US" sz="120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免疫原的选择</a:t>
          </a:r>
          <a:endParaRPr lang="zh-CN" altLang="en-US" sz="120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68E2E570-FA8A-42F8-9741-92E8C958EE52}" cxnId="{B51F7BC1-B129-4662-819E-E6C7B3727CE0}" type="par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AB987001-6495-4311-9796-7B3A0ED5C938}" cxnId="{B51F7BC1-B129-4662-819E-E6C7B3727CE0}" type="sib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EF00F334-CDBF-45CF-AA5B-F467113F9CE6}">
      <dgm:prSet phldrT="[文本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zh-CN" altLang="en-US" sz="120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提高 </a:t>
          </a:r>
          <a:r>
            <a:rPr lang="en-US" altLang="zh-CN" sz="120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CDR </a:t>
          </a:r>
          <a:r>
            <a:rPr lang="zh-CN" altLang="en-US" sz="120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区的免疫反应</a:t>
          </a:r>
          <a:endParaRPr lang="zh-CN" altLang="en-US" sz="120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5A36E12A-3074-4DC4-8FCA-FDA58E44E450}" cxnId="{8E4A1CB7-2ECE-48B7-A78C-707A36790D0E}" type="par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F60A1327-15F6-43D5-AA3A-02DCF46BD7AD}" cxnId="{8E4A1CB7-2ECE-48B7-A78C-707A36790D0E}" type="sib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53DEF953-F63B-4C54-BC24-8FC259E8EE26}">
      <dgm:prSet phldrT="[文本]" custT="1"/>
      <dgm:spPr>
        <a:solidFill>
          <a:srgbClr val="007E66"/>
        </a:solidFill>
        <a:ln>
          <a:solidFill>
            <a:srgbClr val="007E66"/>
          </a:solidFill>
        </a:ln>
      </dgm:spPr>
      <dgm:t>
        <a:bodyPr/>
        <a:lstStyle/>
        <a:p>
          <a:r>
            <a:rPr lang="zh-CN" altLang="en-US" sz="1600" b="1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融合筛选</a:t>
          </a:r>
          <a:endParaRPr lang="zh-CN" altLang="en-US" sz="1600" b="1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66C044A8-F76B-4156-A1BE-0B6E0AAF8D80}" cxnId="{211353B4-8160-464C-8EF2-2DE9174A4A7C}" type="par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5FA99468-4BB9-4B70-834F-2C49604EAE3B}" cxnId="{211353B4-8160-464C-8EF2-2DE9174A4A7C}" type="sib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17CC2773-42B7-4B90-AB70-59110C98ECED}">
      <dgm:prSet phldrT="[文本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zh-CN" altLang="en-US" sz="120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与人</a:t>
          </a:r>
          <a:r>
            <a:rPr lang="en-US" altLang="zh-CN" sz="1200" dirty="0" err="1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IgG</a:t>
          </a:r>
          <a:r>
            <a:rPr lang="zh-CN" altLang="en-US" sz="120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的交叉检测</a:t>
          </a:r>
          <a:endParaRPr lang="zh-CN" altLang="en-US" sz="120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4148AB1F-BEB0-4FB4-A0F7-599851426EEF}" cxnId="{9412F0FE-7EAC-44B8-A902-EC116DFAAB4D}" type="par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568BCE91-B665-4A94-B306-D3D355662680}" cxnId="{9412F0FE-7EAC-44B8-A902-EC116DFAAB4D}" type="sibTrans">
      <dgm:prSet/>
      <dgm:spPr/>
      <dgm:t>
        <a:bodyPr/>
        <a:lstStyle/>
        <a:p>
          <a:endParaRPr lang="zh-CN" altLang="en-US" sz="1400">
            <a:latin typeface="思源黑体 CN Light" pitchFamily="34" charset="-122"/>
            <a:ea typeface="思源黑体 CN Light" pitchFamily="34" charset="-122"/>
          </a:endParaRPr>
        </a:p>
      </dgm:t>
    </dgm:pt>
    <dgm:pt modelId="{25343392-81FA-47B6-87ED-F3BEE743F3AA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altLang="zh-CN" sz="120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ELISA</a:t>
          </a:r>
          <a:r>
            <a:rPr lang="zh-CN" altLang="en-US" sz="120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竞争分型检测</a:t>
          </a:r>
          <a:endParaRPr lang="en-US" altLang="zh-CN" sz="120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95E8027D-15F3-4FF1-81AD-372025BA5168}" cxnId="{ED24CEA7-1F26-496C-9257-DB95EDFEC95D}" type="parTrans">
      <dgm:prSet/>
      <dgm:spPr/>
      <dgm:t>
        <a:bodyPr/>
        <a:lstStyle/>
        <a:p>
          <a:endParaRPr lang="zh-CN" altLang="en-US"/>
        </a:p>
      </dgm:t>
    </dgm:pt>
    <dgm:pt modelId="{37C16DA5-D5A8-4A35-9A99-3539135600A6}" cxnId="{ED24CEA7-1F26-496C-9257-DB95EDFEC95D}" type="sibTrans">
      <dgm:prSet/>
      <dgm:spPr/>
      <dgm:t>
        <a:bodyPr/>
        <a:lstStyle/>
        <a:p>
          <a:endParaRPr lang="zh-CN" altLang="en-US"/>
        </a:p>
      </dgm:t>
    </dgm:pt>
    <dgm:pt modelId="{A82E8223-96A2-46FB-BE68-26D286772DE4}">
      <dgm:prSet phldrT="[文本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zh-CN" altLang="en-US" sz="120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片段抗体的整体反应</a:t>
          </a:r>
          <a:endParaRPr lang="zh-CN" altLang="en-US" sz="120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D1CB8B78-BA1A-4504-9AE5-3C71D4965C66}" cxnId="{0E137F85-A009-4AC8-BAFC-605802FC5C92}" type="parTrans">
      <dgm:prSet/>
      <dgm:spPr/>
      <dgm:t>
        <a:bodyPr/>
        <a:lstStyle/>
        <a:p>
          <a:endParaRPr lang="zh-CN" altLang="en-US"/>
        </a:p>
      </dgm:t>
    </dgm:pt>
    <dgm:pt modelId="{BB0687B1-3F39-4276-BD7E-1E8900575A5D}" cxnId="{0E137F85-A009-4AC8-BAFC-605802FC5C92}" type="sibTrans">
      <dgm:prSet/>
      <dgm:spPr/>
      <dgm:t>
        <a:bodyPr/>
        <a:lstStyle/>
        <a:p>
          <a:endParaRPr lang="zh-CN" altLang="en-US"/>
        </a:p>
      </dgm:t>
    </dgm:pt>
    <dgm:pt modelId="{7AEE97CE-8689-4F13-839E-D6F4E784A2E9}" type="pres">
      <dgm:prSet presAssocID="{FFF12307-C0AE-4FEA-AB79-FE038BB22DC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E077DB96-8989-401A-8946-FB7D3DCD9E46}" type="pres">
      <dgm:prSet presAssocID="{3252DC54-044D-4D6C-BAB4-99DBCACCF47A}" presName="composite" presStyleCnt="0"/>
      <dgm:spPr/>
      <dgm:t>
        <a:bodyPr/>
        <a:lstStyle/>
        <a:p>
          <a:endParaRPr lang="zh-CN" altLang="en-US"/>
        </a:p>
      </dgm:t>
    </dgm:pt>
    <dgm:pt modelId="{08422FD8-BE3B-44F2-B8F2-02C060C69AF6}" type="pres">
      <dgm:prSet presAssocID="{3252DC54-044D-4D6C-BAB4-99DBCACCF47A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6B25410-8DB4-42CB-855F-E9444F92AB21}" type="pres">
      <dgm:prSet presAssocID="{3252DC54-044D-4D6C-BAB4-99DBCACCF47A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724A0AB-D2EF-4287-BAC4-EB906F01F971}" type="pres">
      <dgm:prSet presAssocID="{A7480400-E014-4F4E-80E1-C1E793842570}" presName="space" presStyleCnt="0"/>
      <dgm:spPr/>
      <dgm:t>
        <a:bodyPr/>
        <a:lstStyle/>
        <a:p>
          <a:endParaRPr lang="zh-CN" altLang="en-US"/>
        </a:p>
      </dgm:t>
    </dgm:pt>
    <dgm:pt modelId="{2F615E0B-5936-4A89-B21D-830A853918F9}" type="pres">
      <dgm:prSet presAssocID="{53DEF953-F63B-4C54-BC24-8FC259E8EE26}" presName="composite" presStyleCnt="0"/>
      <dgm:spPr/>
      <dgm:t>
        <a:bodyPr/>
        <a:lstStyle/>
        <a:p>
          <a:endParaRPr lang="zh-CN" altLang="en-US"/>
        </a:p>
      </dgm:t>
    </dgm:pt>
    <dgm:pt modelId="{CA4C54FA-A61E-4E8C-A30F-1BF0B191CBEF}" type="pres">
      <dgm:prSet presAssocID="{53DEF953-F63B-4C54-BC24-8FC259E8EE26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7026E08-53E0-462F-9F62-394A9C8E59E8}" type="pres">
      <dgm:prSet presAssocID="{53DEF953-F63B-4C54-BC24-8FC259E8EE26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60E2FC6-0041-4921-AF87-5C563C717CAA}" type="presOf" srcId="{656108DB-5584-43D6-9142-359692D0D6B5}" destId="{E6B25410-8DB4-42CB-855F-E9444F92AB21}" srcOrd="0" destOrd="0" presId="urn:microsoft.com/office/officeart/2005/8/layout/hList1"/>
    <dgm:cxn modelId="{B51F7BC1-B129-4662-819E-E6C7B3727CE0}" srcId="{3252DC54-044D-4D6C-BAB4-99DBCACCF47A}" destId="{656108DB-5584-43D6-9142-359692D0D6B5}" srcOrd="0" destOrd="0" parTransId="{68E2E570-FA8A-42F8-9741-92E8C958EE52}" sibTransId="{AB987001-6495-4311-9796-7B3A0ED5C938}"/>
    <dgm:cxn modelId="{D0B5092C-3C0D-4F06-B123-012F5587168C}" type="presOf" srcId="{FFF12307-C0AE-4FEA-AB79-FE038BB22DCA}" destId="{7AEE97CE-8689-4F13-839E-D6F4E784A2E9}" srcOrd="0" destOrd="0" presId="urn:microsoft.com/office/officeart/2005/8/layout/hList1"/>
    <dgm:cxn modelId="{9412F0FE-7EAC-44B8-A902-EC116DFAAB4D}" srcId="{53DEF953-F63B-4C54-BC24-8FC259E8EE26}" destId="{17CC2773-42B7-4B90-AB70-59110C98ECED}" srcOrd="0" destOrd="0" parTransId="{4148AB1F-BEB0-4FB4-A0F7-599851426EEF}" sibTransId="{568BCE91-B665-4A94-B306-D3D355662680}"/>
    <dgm:cxn modelId="{0E137F85-A009-4AC8-BAFC-605802FC5C92}" srcId="{3252DC54-044D-4D6C-BAB4-99DBCACCF47A}" destId="{A82E8223-96A2-46FB-BE68-26D286772DE4}" srcOrd="2" destOrd="0" parTransId="{D1CB8B78-BA1A-4504-9AE5-3C71D4965C66}" sibTransId="{BB0687B1-3F39-4276-BD7E-1E8900575A5D}"/>
    <dgm:cxn modelId="{8E4A1CB7-2ECE-48B7-A78C-707A36790D0E}" srcId="{3252DC54-044D-4D6C-BAB4-99DBCACCF47A}" destId="{EF00F334-CDBF-45CF-AA5B-F467113F9CE6}" srcOrd="1" destOrd="0" parTransId="{5A36E12A-3074-4DC4-8FCA-FDA58E44E450}" sibTransId="{F60A1327-15F6-43D5-AA3A-02DCF46BD7AD}"/>
    <dgm:cxn modelId="{ED24CEA7-1F26-496C-9257-DB95EDFEC95D}" srcId="{53DEF953-F63B-4C54-BC24-8FC259E8EE26}" destId="{25343392-81FA-47B6-87ED-F3BEE743F3AA}" srcOrd="1" destOrd="0" parTransId="{95E8027D-15F3-4FF1-81AD-372025BA5168}" sibTransId="{37C16DA5-D5A8-4A35-9A99-3539135600A6}"/>
    <dgm:cxn modelId="{9226DFBE-876E-45F0-9A90-2B20E9BDB30C}" type="presOf" srcId="{3252DC54-044D-4D6C-BAB4-99DBCACCF47A}" destId="{08422FD8-BE3B-44F2-B8F2-02C060C69AF6}" srcOrd="0" destOrd="0" presId="urn:microsoft.com/office/officeart/2005/8/layout/hList1"/>
    <dgm:cxn modelId="{B7D136E6-BDE8-49E4-A197-75FAC11571A3}" srcId="{FFF12307-C0AE-4FEA-AB79-FE038BB22DCA}" destId="{3252DC54-044D-4D6C-BAB4-99DBCACCF47A}" srcOrd="0" destOrd="0" parTransId="{C1B4E8FE-A52C-4A68-AF24-6952F0D6FBD9}" sibTransId="{A7480400-E014-4F4E-80E1-C1E793842570}"/>
    <dgm:cxn modelId="{7C14D176-08A0-458E-BD4A-84C7203811F5}" type="presOf" srcId="{A82E8223-96A2-46FB-BE68-26D286772DE4}" destId="{E6B25410-8DB4-42CB-855F-E9444F92AB21}" srcOrd="0" destOrd="2" presId="urn:microsoft.com/office/officeart/2005/8/layout/hList1"/>
    <dgm:cxn modelId="{EE921C0E-B456-4A61-9347-EA221E5E35C8}" type="presOf" srcId="{EF00F334-CDBF-45CF-AA5B-F467113F9CE6}" destId="{E6B25410-8DB4-42CB-855F-E9444F92AB21}" srcOrd="0" destOrd="1" presId="urn:microsoft.com/office/officeart/2005/8/layout/hList1"/>
    <dgm:cxn modelId="{BA3BCE51-0F11-4D51-8F42-866A030F70AB}" type="presOf" srcId="{25343392-81FA-47B6-87ED-F3BEE743F3AA}" destId="{87026E08-53E0-462F-9F62-394A9C8E59E8}" srcOrd="0" destOrd="1" presId="urn:microsoft.com/office/officeart/2005/8/layout/hList1"/>
    <dgm:cxn modelId="{211353B4-8160-464C-8EF2-2DE9174A4A7C}" srcId="{FFF12307-C0AE-4FEA-AB79-FE038BB22DCA}" destId="{53DEF953-F63B-4C54-BC24-8FC259E8EE26}" srcOrd="1" destOrd="0" parTransId="{66C044A8-F76B-4156-A1BE-0B6E0AAF8D80}" sibTransId="{5FA99468-4BB9-4B70-834F-2C49604EAE3B}"/>
    <dgm:cxn modelId="{602576D6-9E3C-4494-BC03-7E85F27A263B}" type="presOf" srcId="{53DEF953-F63B-4C54-BC24-8FC259E8EE26}" destId="{CA4C54FA-A61E-4E8C-A30F-1BF0B191CBEF}" srcOrd="0" destOrd="0" presId="urn:microsoft.com/office/officeart/2005/8/layout/hList1"/>
    <dgm:cxn modelId="{EFAD9601-C0E5-4D62-A36A-CE2FC5016516}" type="presOf" srcId="{17CC2773-42B7-4B90-AB70-59110C98ECED}" destId="{87026E08-53E0-462F-9F62-394A9C8E59E8}" srcOrd="0" destOrd="0" presId="urn:microsoft.com/office/officeart/2005/8/layout/hList1"/>
    <dgm:cxn modelId="{CA625D51-7A6D-47E9-8912-31B8DEC72FF7}" type="presParOf" srcId="{7AEE97CE-8689-4F13-839E-D6F4E784A2E9}" destId="{E077DB96-8989-401A-8946-FB7D3DCD9E46}" srcOrd="0" destOrd="0" presId="urn:microsoft.com/office/officeart/2005/8/layout/hList1"/>
    <dgm:cxn modelId="{563D1B72-4511-427D-8865-FDAA61C74ECA}" type="presParOf" srcId="{E077DB96-8989-401A-8946-FB7D3DCD9E46}" destId="{08422FD8-BE3B-44F2-B8F2-02C060C69AF6}" srcOrd="0" destOrd="0" presId="urn:microsoft.com/office/officeart/2005/8/layout/hList1"/>
    <dgm:cxn modelId="{A57B5BED-8716-4070-AB40-9BC1832F3215}" type="presParOf" srcId="{E077DB96-8989-401A-8946-FB7D3DCD9E46}" destId="{E6B25410-8DB4-42CB-855F-E9444F92AB21}" srcOrd="1" destOrd="0" presId="urn:microsoft.com/office/officeart/2005/8/layout/hList1"/>
    <dgm:cxn modelId="{C110D708-5FA5-402D-A971-B6BCB8C1A9B3}" type="presParOf" srcId="{7AEE97CE-8689-4F13-839E-D6F4E784A2E9}" destId="{F724A0AB-D2EF-4287-BAC4-EB906F01F971}" srcOrd="1" destOrd="0" presId="urn:microsoft.com/office/officeart/2005/8/layout/hList1"/>
    <dgm:cxn modelId="{5A48A452-065F-4A8B-BB0B-B6134FEE7319}" type="presParOf" srcId="{7AEE97CE-8689-4F13-839E-D6F4E784A2E9}" destId="{2F615E0B-5936-4A89-B21D-830A853918F9}" srcOrd="2" destOrd="0" presId="urn:microsoft.com/office/officeart/2005/8/layout/hList1"/>
    <dgm:cxn modelId="{9C677C59-CDCC-4291-9B6B-D8CBAFA86AF3}" type="presParOf" srcId="{2F615E0B-5936-4A89-B21D-830A853918F9}" destId="{CA4C54FA-A61E-4E8C-A30F-1BF0B191CBEF}" srcOrd="0" destOrd="0" presId="urn:microsoft.com/office/officeart/2005/8/layout/hList1"/>
    <dgm:cxn modelId="{C4EB3CCB-2C22-4E6D-AF0F-17996035E43F}" type="presParOf" srcId="{2F615E0B-5936-4A89-B21D-830A853918F9}" destId="{87026E08-53E0-462F-9F62-394A9C8E59E8}" srcOrd="1" destOrd="0" presId="urn:microsoft.com/office/officeart/2005/8/layout/hList1"/>
  </dgm:cxnLst>
  <dgm:bg>
    <a:effectLst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9FF9779-9794-4C74-9589-A1D1F6E9E5D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4DD95014-53A4-4748-8B5B-3330BDF7591B}">
      <dgm:prSet phldrT="[文本]" custT="1"/>
      <dgm:spPr>
        <a:solidFill>
          <a:srgbClr val="007E66"/>
        </a:solidFill>
        <a:ln>
          <a:noFill/>
        </a:ln>
      </dgm:spPr>
      <dgm:t>
        <a:bodyPr/>
        <a:lstStyle/>
        <a:p>
          <a:r>
            <a:rPr lang="zh-CN" altLang="en-US" sz="1050" b="1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操作流程：</a:t>
          </a:r>
          <a:endParaRPr lang="zh-CN" altLang="en-US" sz="1050" b="1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FB0D55D-2EB6-4D49-ACF4-B3C22F0EAEBC}" cxnId="{CB6DAE85-CF55-4FC6-81D4-CED0186B3573}" type="parTrans">
      <dgm:prSet/>
      <dgm:spPr/>
      <dgm:t>
        <a:bodyPr/>
        <a:lstStyle/>
        <a:p>
          <a:endParaRPr lang="zh-CN" altLang="en-US"/>
        </a:p>
      </dgm:t>
    </dgm:pt>
    <dgm:pt modelId="{64F5906A-CB25-4154-B37E-1FAE27C1AC40}" cxnId="{CB6DAE85-CF55-4FC6-81D4-CED0186B3573}" type="sibTrans">
      <dgm:prSet/>
      <dgm:spPr/>
      <dgm:t>
        <a:bodyPr/>
        <a:lstStyle/>
        <a:p>
          <a:endParaRPr lang="zh-CN" altLang="en-US"/>
        </a:p>
      </dgm:t>
    </dgm:pt>
    <dgm:pt modelId="{39B477E0-7320-4917-B317-8D2B3CC5C0A8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抗体质控及配对检测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A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靶点竞争型抗体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4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株，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B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靶点竞争型抗体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8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株，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A\B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靶点均非竞争型抗体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14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株；完成两靶点抗体配对，配对抗体灵敏度到达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pg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级别</a:t>
          </a:r>
          <a:endParaRPr lang="zh-CN" altLang="en-US" sz="105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E42710CF-242D-44E6-862B-F08A6EF85634}" cxnId="{7E228233-3160-4CB8-915F-30914E655B24}" type="sibTrans">
      <dgm:prSet/>
      <dgm:spPr/>
      <dgm:t>
        <a:bodyPr/>
        <a:lstStyle/>
        <a:p>
          <a:endParaRPr lang="zh-CN" altLang="en-US"/>
        </a:p>
      </dgm:t>
    </dgm:pt>
    <dgm:pt modelId="{F35937D5-03A6-4ED7-928A-30B81C00984A}" cxnId="{7E228233-3160-4CB8-915F-30914E655B24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DD2A773E-0CAB-4101-A31C-7A209CF2A186}">
      <dgm:prSet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2~3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次有限稀释及竞争筛选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A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靶点竞争型克隆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9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株，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B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靶点竞争型抗体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11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株；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A\B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靶点均非竞争型抗体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15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</a:t>
          </a:r>
          <a:endParaRPr lang="zh-CN" altLang="en-US" sz="1050" b="1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CD9731CF-741E-4894-AB4A-1EF3026ABBE3}" cxnId="{3FACD2DA-0D50-4797-B9F6-F624F91CE89B}" type="sibTrans">
      <dgm:prSet/>
      <dgm:spPr/>
      <dgm:t>
        <a:bodyPr/>
        <a:lstStyle/>
        <a:p>
          <a:endParaRPr lang="zh-CN" altLang="en-US"/>
        </a:p>
      </dgm:t>
    </dgm:pt>
    <dgm:pt modelId="{77543808-FDE6-4250-89B9-F628DBDF312A}" cxnId="{3FACD2DA-0D50-4797-B9F6-F624F91CE89B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B8450D18-8271-495F-84D9-3FD879A8EF2D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主克隆阶段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全长抗体药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ELISA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阳性克隆数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&gt;1500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株；挑选人</a:t>
          </a:r>
          <a:r>
            <a:rPr lang="en-US" altLang="zh-CN" sz="1050" dirty="0" err="1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IgG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不结合且 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A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靶点竞争型克隆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9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株， 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B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靶点竞争型克隆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19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株，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A\B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靶点均非竞争型抗体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15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株</a:t>
          </a:r>
          <a:endParaRPr lang="zh-CN" altLang="en-US" sz="105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D9D4817-4A3F-40EA-9D04-45184C6E6D5D}" cxnId="{CB975610-F71F-4892-AF8C-5DF743964D09}" type="sibTrans">
      <dgm:prSet/>
      <dgm:spPr/>
      <dgm:t>
        <a:bodyPr/>
        <a:lstStyle/>
        <a:p>
          <a:endParaRPr lang="zh-CN" altLang="en-US"/>
        </a:p>
      </dgm:t>
    </dgm:pt>
    <dgm:pt modelId="{7F928CDA-91DD-478C-B95C-25126D971ED7}" cxnId="{CB975610-F71F-4892-AF8C-5DF743964D09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81EB6CD0-96B4-416D-B7A7-A653AB6163E3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挑选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2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只高效价小鼠融合，接种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60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块</a:t>
          </a:r>
          <a:r>
            <a:rPr lang="en-US" altLang="zh-CN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96</a:t>
          </a:r>
          <a:r>
            <a:rPr lang="zh-CN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孔细胞培养板</a:t>
          </a:r>
          <a:endParaRPr lang="zh-CN" altLang="en-US" sz="1050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171DB95-422F-4398-979D-52A5763E9FF8}" cxnId="{C41D1E9B-CDA6-4DCA-8489-6F8E6823A054}" type="sibTrans">
      <dgm:prSet/>
      <dgm:spPr/>
      <dgm:t>
        <a:bodyPr/>
        <a:lstStyle/>
        <a:p>
          <a:endParaRPr lang="zh-CN" altLang="en-US"/>
        </a:p>
      </dgm:t>
    </dgm:pt>
    <dgm:pt modelId="{10542960-D6CB-492C-8A06-DBF5508FC4D8}" cxnId="{C41D1E9B-CDA6-4DCA-8489-6F8E6823A054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73A67D53-6421-45C3-8E62-C7DA25D5A459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酶切后</a:t>
          </a:r>
          <a:r>
            <a:rPr lang="en-US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F (</a:t>
          </a:r>
          <a:r>
            <a:rPr lang="en-US" altLang="en-US" sz="1050" dirty="0" err="1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ab</a:t>
          </a:r>
          <a:r>
            <a:rPr lang="en-US" altLang="en-US" sz="105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′)</a:t>
          </a:r>
          <a:r>
            <a:rPr lang="en-US" altLang="en-US" sz="1050" baseline="-25000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2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免疫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10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只小鼠，全部达到融合标准</a:t>
          </a:r>
          <a:endParaRPr lang="zh-CN" altLang="en-US" sz="1050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E25DEAB6-FA64-4A67-8F79-E3D0F19A1BA8}" cxnId="{EDEE6032-3539-4507-94E3-D84417E3C002}" type="sibTrans">
      <dgm:prSet/>
      <dgm:spPr/>
      <dgm:t>
        <a:bodyPr/>
        <a:lstStyle/>
        <a:p>
          <a:endParaRPr lang="zh-CN" altLang="en-US"/>
        </a:p>
      </dgm:t>
    </dgm:pt>
    <dgm:pt modelId="{111D335F-0750-4326-B1F8-17346FFCF03F}" cxnId="{EDEE6032-3539-4507-94E3-D84417E3C002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C84FD4DA-C14B-47B4-8689-16382F4E3D70}" type="pres">
      <dgm:prSet presAssocID="{D9FF9779-9794-4C74-9589-A1D1F6E9E5D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3A917115-6D7A-43A8-8B1E-FDFF21713DB8}" type="pres">
      <dgm:prSet presAssocID="{4DD95014-53A4-4748-8B5B-3330BDF7591B}" presName="root" presStyleCnt="0"/>
      <dgm:spPr/>
    </dgm:pt>
    <dgm:pt modelId="{05C8496A-FC94-4525-ACCE-24532EB3E8E3}" type="pres">
      <dgm:prSet presAssocID="{4DD95014-53A4-4748-8B5B-3330BDF7591B}" presName="rootComposite" presStyleCnt="0"/>
      <dgm:spPr/>
    </dgm:pt>
    <dgm:pt modelId="{7B9E6924-409F-4EA9-9903-B2A80BE563B8}" type="pres">
      <dgm:prSet presAssocID="{4DD95014-53A4-4748-8B5B-3330BDF7591B}" presName="rootText" presStyleLbl="node1" presStyleIdx="0" presStyleCnt="1" custScaleX="91825" custScaleY="65824"/>
      <dgm:spPr/>
      <dgm:t>
        <a:bodyPr/>
        <a:lstStyle/>
        <a:p>
          <a:endParaRPr lang="zh-CN" altLang="en-US"/>
        </a:p>
      </dgm:t>
    </dgm:pt>
    <dgm:pt modelId="{7183D1C8-6F39-4E66-ADE7-5B74B6C49377}" type="pres">
      <dgm:prSet presAssocID="{4DD95014-53A4-4748-8B5B-3330BDF7591B}" presName="rootConnector" presStyleLbl="node1" presStyleIdx="0" presStyleCnt="1"/>
      <dgm:spPr/>
      <dgm:t>
        <a:bodyPr/>
        <a:lstStyle/>
        <a:p>
          <a:endParaRPr lang="zh-CN" altLang="en-US"/>
        </a:p>
      </dgm:t>
    </dgm:pt>
    <dgm:pt modelId="{89ADD939-1EBE-4A7C-9A26-E9E90E4FE0DE}" type="pres">
      <dgm:prSet presAssocID="{4DD95014-53A4-4748-8B5B-3330BDF7591B}" presName="childShape" presStyleCnt="0"/>
      <dgm:spPr/>
    </dgm:pt>
    <dgm:pt modelId="{625267AF-4D50-4E74-89E6-E08EF65AFD44}" type="pres">
      <dgm:prSet presAssocID="{111D335F-0750-4326-B1F8-17346FFCF03F}" presName="Name13" presStyleLbl="parChTrans1D2" presStyleIdx="0" presStyleCnt="5"/>
      <dgm:spPr/>
      <dgm:t>
        <a:bodyPr/>
        <a:lstStyle/>
        <a:p>
          <a:endParaRPr lang="zh-CN" altLang="en-US"/>
        </a:p>
      </dgm:t>
    </dgm:pt>
    <dgm:pt modelId="{0D70401B-8C77-4DF2-ABD6-D781D3FF36B6}" type="pres">
      <dgm:prSet presAssocID="{73A67D53-6421-45C3-8E62-C7DA25D5A459}" presName="childText" presStyleLbl="bgAcc1" presStyleIdx="0" presStyleCnt="5" custScaleX="309226" custScaleY="71338" custLinFactNeighborX="4972" custLinFactNeighborY="-829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4C53F7F-73E6-4510-B22F-460B5648AE79}" type="pres">
      <dgm:prSet presAssocID="{10542960-D6CB-492C-8A06-DBF5508FC4D8}" presName="Name13" presStyleLbl="parChTrans1D2" presStyleIdx="1" presStyleCnt="5"/>
      <dgm:spPr/>
      <dgm:t>
        <a:bodyPr/>
        <a:lstStyle/>
        <a:p>
          <a:endParaRPr lang="zh-CN" altLang="en-US"/>
        </a:p>
      </dgm:t>
    </dgm:pt>
    <dgm:pt modelId="{8BBD4388-F602-4597-9B65-B601923B5C39}" type="pres">
      <dgm:prSet presAssocID="{81EB6CD0-96B4-416D-B7A7-A653AB6163E3}" presName="childText" presStyleLbl="bgAcc1" presStyleIdx="1" presStyleCnt="5" custScaleX="323306" custScaleY="76661" custLinFactNeighborX="1710" custLinFactNeighborY="-975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B878445-E003-451C-A07F-5131365EDB4E}" type="pres">
      <dgm:prSet presAssocID="{7F928CDA-91DD-478C-B95C-25126D971ED7}" presName="Name13" presStyleLbl="parChTrans1D2" presStyleIdx="2" presStyleCnt="5"/>
      <dgm:spPr/>
      <dgm:t>
        <a:bodyPr/>
        <a:lstStyle/>
        <a:p>
          <a:endParaRPr lang="zh-CN" altLang="en-US"/>
        </a:p>
      </dgm:t>
    </dgm:pt>
    <dgm:pt modelId="{1C94CFE4-1CA4-45C4-B35E-AD41FBF8F927}" type="pres">
      <dgm:prSet presAssocID="{B8450D18-8271-495F-84D9-3FD879A8EF2D}" presName="childText" presStyleLbl="bgAcc1" presStyleIdx="2" presStyleCnt="5" custScaleX="334658" custScaleY="100055" custLinFactNeighborX="1710" custLinFactNeighborY="-1513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534E580-802D-45B9-800B-B157B12B67EB}" type="pres">
      <dgm:prSet presAssocID="{77543808-FDE6-4250-89B9-F628DBDF312A}" presName="Name13" presStyleLbl="parChTrans1D2" presStyleIdx="3" presStyleCnt="5"/>
      <dgm:spPr/>
      <dgm:t>
        <a:bodyPr/>
        <a:lstStyle/>
        <a:p>
          <a:endParaRPr lang="zh-CN" altLang="en-US"/>
        </a:p>
      </dgm:t>
    </dgm:pt>
    <dgm:pt modelId="{72561E63-CE6E-4ADF-9A0B-83E2C6E5008F}" type="pres">
      <dgm:prSet presAssocID="{DD2A773E-0CAB-4101-A31C-7A209CF2A186}" presName="childText" presStyleLbl="bgAcc1" presStyleIdx="3" presStyleCnt="5" custScaleX="340512" custScaleY="78120" custLinFactNeighborY="-1981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655D4B5-1A7F-4BA2-A8B5-6C9250435EFA}" type="pres">
      <dgm:prSet presAssocID="{F35937D5-03A6-4ED7-928A-30B81C00984A}" presName="Name13" presStyleLbl="parChTrans1D2" presStyleIdx="4" presStyleCnt="5"/>
      <dgm:spPr/>
      <dgm:t>
        <a:bodyPr/>
        <a:lstStyle/>
        <a:p>
          <a:endParaRPr lang="zh-CN" altLang="en-US"/>
        </a:p>
      </dgm:t>
    </dgm:pt>
    <dgm:pt modelId="{7774FEF8-8AD1-4C54-8850-000C169A761D}" type="pres">
      <dgm:prSet presAssocID="{39B477E0-7320-4917-B317-8D2B3CC5C0A8}" presName="childText" presStyleLbl="bgAcc1" presStyleIdx="4" presStyleCnt="5" custScaleX="347296" custLinFactNeighborX="-593" custLinFactNeighborY="-2247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E228233-3160-4CB8-915F-30914E655B24}" srcId="{4DD95014-53A4-4748-8B5B-3330BDF7591B}" destId="{39B477E0-7320-4917-B317-8D2B3CC5C0A8}" srcOrd="4" destOrd="0" parTransId="{F35937D5-03A6-4ED7-928A-30B81C00984A}" sibTransId="{E42710CF-242D-44E6-862B-F08A6EF85634}"/>
    <dgm:cxn modelId="{6B5613A3-D34A-4A10-8458-F265725AD455}" type="presOf" srcId="{7F928CDA-91DD-478C-B95C-25126D971ED7}" destId="{6B878445-E003-451C-A07F-5131365EDB4E}" srcOrd="0" destOrd="0" presId="urn:microsoft.com/office/officeart/2005/8/layout/hierarchy3"/>
    <dgm:cxn modelId="{C41D1E9B-CDA6-4DCA-8489-6F8E6823A054}" srcId="{4DD95014-53A4-4748-8B5B-3330BDF7591B}" destId="{81EB6CD0-96B4-416D-B7A7-A653AB6163E3}" srcOrd="1" destOrd="0" parTransId="{10542960-D6CB-492C-8A06-DBF5508FC4D8}" sibTransId="{1171DB95-422F-4398-979D-52A5763E9FF8}"/>
    <dgm:cxn modelId="{732024C3-FBD6-42D0-BE4A-B37AA57F9AD1}" type="presOf" srcId="{B8450D18-8271-495F-84D9-3FD879A8EF2D}" destId="{1C94CFE4-1CA4-45C4-B35E-AD41FBF8F927}" srcOrd="0" destOrd="0" presId="urn:microsoft.com/office/officeart/2005/8/layout/hierarchy3"/>
    <dgm:cxn modelId="{12F6570A-482C-4944-8194-676DA9B80EFC}" type="presOf" srcId="{111D335F-0750-4326-B1F8-17346FFCF03F}" destId="{625267AF-4D50-4E74-89E6-E08EF65AFD44}" srcOrd="0" destOrd="0" presId="urn:microsoft.com/office/officeart/2005/8/layout/hierarchy3"/>
    <dgm:cxn modelId="{F477A4CE-F089-4CFA-9653-F0B774EBCDD4}" type="presOf" srcId="{77543808-FDE6-4250-89B9-F628DBDF312A}" destId="{D534E580-802D-45B9-800B-B157B12B67EB}" srcOrd="0" destOrd="0" presId="urn:microsoft.com/office/officeart/2005/8/layout/hierarchy3"/>
    <dgm:cxn modelId="{A499F8F0-1364-4C3D-8468-065C1F937E72}" type="presOf" srcId="{4DD95014-53A4-4748-8B5B-3330BDF7591B}" destId="{7B9E6924-409F-4EA9-9903-B2A80BE563B8}" srcOrd="0" destOrd="0" presId="urn:microsoft.com/office/officeart/2005/8/layout/hierarchy3"/>
    <dgm:cxn modelId="{436EE7C3-A2AC-4A0F-9B5D-6B697C165973}" type="presOf" srcId="{39B477E0-7320-4917-B317-8D2B3CC5C0A8}" destId="{7774FEF8-8AD1-4C54-8850-000C169A761D}" srcOrd="0" destOrd="0" presId="urn:microsoft.com/office/officeart/2005/8/layout/hierarchy3"/>
    <dgm:cxn modelId="{745959E2-F20A-4898-AF43-6E71E269217F}" type="presOf" srcId="{73A67D53-6421-45C3-8E62-C7DA25D5A459}" destId="{0D70401B-8C77-4DF2-ABD6-D781D3FF36B6}" srcOrd="0" destOrd="0" presId="urn:microsoft.com/office/officeart/2005/8/layout/hierarchy3"/>
    <dgm:cxn modelId="{EDEE6032-3539-4507-94E3-D84417E3C002}" srcId="{4DD95014-53A4-4748-8B5B-3330BDF7591B}" destId="{73A67D53-6421-45C3-8E62-C7DA25D5A459}" srcOrd="0" destOrd="0" parTransId="{111D335F-0750-4326-B1F8-17346FFCF03F}" sibTransId="{E25DEAB6-FA64-4A67-8F79-E3D0F19A1BA8}"/>
    <dgm:cxn modelId="{A81FEF58-2D37-4E4F-8667-8A0292010351}" type="presOf" srcId="{F35937D5-03A6-4ED7-928A-30B81C00984A}" destId="{B655D4B5-1A7F-4BA2-A8B5-6C9250435EFA}" srcOrd="0" destOrd="0" presId="urn:microsoft.com/office/officeart/2005/8/layout/hierarchy3"/>
    <dgm:cxn modelId="{73F3CF17-D081-4A55-8811-CACECDAC5AA4}" type="presOf" srcId="{D9FF9779-9794-4C74-9589-A1D1F6E9E5D7}" destId="{C84FD4DA-C14B-47B4-8689-16382F4E3D70}" srcOrd="0" destOrd="0" presId="urn:microsoft.com/office/officeart/2005/8/layout/hierarchy3"/>
    <dgm:cxn modelId="{3FACD2DA-0D50-4797-B9F6-F624F91CE89B}" srcId="{4DD95014-53A4-4748-8B5B-3330BDF7591B}" destId="{DD2A773E-0CAB-4101-A31C-7A209CF2A186}" srcOrd="3" destOrd="0" parTransId="{77543808-FDE6-4250-89B9-F628DBDF312A}" sibTransId="{CD9731CF-741E-4894-AB4A-1EF3026ABBE3}"/>
    <dgm:cxn modelId="{C4971265-F35D-4B37-9B53-CC32820C5AA6}" type="presOf" srcId="{81EB6CD0-96B4-416D-B7A7-A653AB6163E3}" destId="{8BBD4388-F602-4597-9B65-B601923B5C39}" srcOrd="0" destOrd="0" presId="urn:microsoft.com/office/officeart/2005/8/layout/hierarchy3"/>
    <dgm:cxn modelId="{B2ADDF25-8528-4B64-8BDD-7027ED10A852}" type="presOf" srcId="{DD2A773E-0CAB-4101-A31C-7A209CF2A186}" destId="{72561E63-CE6E-4ADF-9A0B-83E2C6E5008F}" srcOrd="0" destOrd="0" presId="urn:microsoft.com/office/officeart/2005/8/layout/hierarchy3"/>
    <dgm:cxn modelId="{CB6DAE85-CF55-4FC6-81D4-CED0186B3573}" srcId="{D9FF9779-9794-4C74-9589-A1D1F6E9E5D7}" destId="{4DD95014-53A4-4748-8B5B-3330BDF7591B}" srcOrd="0" destOrd="0" parTransId="{1FB0D55D-2EB6-4D49-ACF4-B3C22F0EAEBC}" sibTransId="{64F5906A-CB25-4154-B37E-1FAE27C1AC40}"/>
    <dgm:cxn modelId="{CB975610-F71F-4892-AF8C-5DF743964D09}" srcId="{4DD95014-53A4-4748-8B5B-3330BDF7591B}" destId="{B8450D18-8271-495F-84D9-3FD879A8EF2D}" srcOrd="2" destOrd="0" parTransId="{7F928CDA-91DD-478C-B95C-25126D971ED7}" sibTransId="{1D9D4817-4A3F-40EA-9D04-45184C6E6D5D}"/>
    <dgm:cxn modelId="{B22F77EE-5033-405F-8305-A8AB435B9C76}" type="presOf" srcId="{4DD95014-53A4-4748-8B5B-3330BDF7591B}" destId="{7183D1C8-6F39-4E66-ADE7-5B74B6C49377}" srcOrd="1" destOrd="0" presId="urn:microsoft.com/office/officeart/2005/8/layout/hierarchy3"/>
    <dgm:cxn modelId="{56314CDA-3D1E-4A44-8DFC-924D9D4CC33B}" type="presOf" srcId="{10542960-D6CB-492C-8A06-DBF5508FC4D8}" destId="{84C53F7F-73E6-4510-B22F-460B5648AE79}" srcOrd="0" destOrd="0" presId="urn:microsoft.com/office/officeart/2005/8/layout/hierarchy3"/>
    <dgm:cxn modelId="{9019DA69-5B40-4D8F-8138-2479EEAC3BB7}" type="presParOf" srcId="{C84FD4DA-C14B-47B4-8689-16382F4E3D70}" destId="{3A917115-6D7A-43A8-8B1E-FDFF21713DB8}" srcOrd="0" destOrd="0" presId="urn:microsoft.com/office/officeart/2005/8/layout/hierarchy3"/>
    <dgm:cxn modelId="{1730173F-2B47-4956-BE14-F2156DF63EA1}" type="presParOf" srcId="{3A917115-6D7A-43A8-8B1E-FDFF21713DB8}" destId="{05C8496A-FC94-4525-ACCE-24532EB3E8E3}" srcOrd="0" destOrd="0" presId="urn:microsoft.com/office/officeart/2005/8/layout/hierarchy3"/>
    <dgm:cxn modelId="{BD3AB42B-09B0-4F10-AF8F-5A895249793D}" type="presParOf" srcId="{05C8496A-FC94-4525-ACCE-24532EB3E8E3}" destId="{7B9E6924-409F-4EA9-9903-B2A80BE563B8}" srcOrd="0" destOrd="0" presId="urn:microsoft.com/office/officeart/2005/8/layout/hierarchy3"/>
    <dgm:cxn modelId="{FB166047-F889-4654-B22F-70E89FD7CF00}" type="presParOf" srcId="{05C8496A-FC94-4525-ACCE-24532EB3E8E3}" destId="{7183D1C8-6F39-4E66-ADE7-5B74B6C49377}" srcOrd="1" destOrd="0" presId="urn:microsoft.com/office/officeart/2005/8/layout/hierarchy3"/>
    <dgm:cxn modelId="{F14A85FC-F260-471B-896F-C07EFD12AB09}" type="presParOf" srcId="{3A917115-6D7A-43A8-8B1E-FDFF21713DB8}" destId="{89ADD939-1EBE-4A7C-9A26-E9E90E4FE0DE}" srcOrd="1" destOrd="0" presId="urn:microsoft.com/office/officeart/2005/8/layout/hierarchy3"/>
    <dgm:cxn modelId="{9B7DB2D0-9247-46E6-8490-A213DB7C147C}" type="presParOf" srcId="{89ADD939-1EBE-4A7C-9A26-E9E90E4FE0DE}" destId="{625267AF-4D50-4E74-89E6-E08EF65AFD44}" srcOrd="0" destOrd="0" presId="urn:microsoft.com/office/officeart/2005/8/layout/hierarchy3"/>
    <dgm:cxn modelId="{4E820DE3-587E-46AC-9E98-FAD21489C91C}" type="presParOf" srcId="{89ADD939-1EBE-4A7C-9A26-E9E90E4FE0DE}" destId="{0D70401B-8C77-4DF2-ABD6-D781D3FF36B6}" srcOrd="1" destOrd="0" presId="urn:microsoft.com/office/officeart/2005/8/layout/hierarchy3"/>
    <dgm:cxn modelId="{CC2FA878-D367-40E7-82FF-DBA888433E4A}" type="presParOf" srcId="{89ADD939-1EBE-4A7C-9A26-E9E90E4FE0DE}" destId="{84C53F7F-73E6-4510-B22F-460B5648AE79}" srcOrd="2" destOrd="0" presId="urn:microsoft.com/office/officeart/2005/8/layout/hierarchy3"/>
    <dgm:cxn modelId="{7D100DAF-F137-474F-8558-B8C6E2FCCB71}" type="presParOf" srcId="{89ADD939-1EBE-4A7C-9A26-E9E90E4FE0DE}" destId="{8BBD4388-F602-4597-9B65-B601923B5C39}" srcOrd="3" destOrd="0" presId="urn:microsoft.com/office/officeart/2005/8/layout/hierarchy3"/>
    <dgm:cxn modelId="{D3D1D5C0-6CAE-4B1C-B709-B17492A3443D}" type="presParOf" srcId="{89ADD939-1EBE-4A7C-9A26-E9E90E4FE0DE}" destId="{6B878445-E003-451C-A07F-5131365EDB4E}" srcOrd="4" destOrd="0" presId="urn:microsoft.com/office/officeart/2005/8/layout/hierarchy3"/>
    <dgm:cxn modelId="{054CE519-5BFA-47D6-8B7F-A633B48C3076}" type="presParOf" srcId="{89ADD939-1EBE-4A7C-9A26-E9E90E4FE0DE}" destId="{1C94CFE4-1CA4-45C4-B35E-AD41FBF8F927}" srcOrd="5" destOrd="0" presId="urn:microsoft.com/office/officeart/2005/8/layout/hierarchy3"/>
    <dgm:cxn modelId="{0B95E54D-F3EB-4EA5-8421-0954277987BC}" type="presParOf" srcId="{89ADD939-1EBE-4A7C-9A26-E9E90E4FE0DE}" destId="{D534E580-802D-45B9-800B-B157B12B67EB}" srcOrd="6" destOrd="0" presId="urn:microsoft.com/office/officeart/2005/8/layout/hierarchy3"/>
    <dgm:cxn modelId="{6DD338F7-9845-4702-90D8-009376CF59BB}" type="presParOf" srcId="{89ADD939-1EBE-4A7C-9A26-E9E90E4FE0DE}" destId="{72561E63-CE6E-4ADF-9A0B-83E2C6E5008F}" srcOrd="7" destOrd="0" presId="urn:microsoft.com/office/officeart/2005/8/layout/hierarchy3"/>
    <dgm:cxn modelId="{517EB48C-1FC4-46C8-9122-7A2B18C9CB94}" type="presParOf" srcId="{89ADD939-1EBE-4A7C-9A26-E9E90E4FE0DE}" destId="{B655D4B5-1A7F-4BA2-A8B5-6C9250435EFA}" srcOrd="8" destOrd="0" presId="urn:microsoft.com/office/officeart/2005/8/layout/hierarchy3"/>
    <dgm:cxn modelId="{D82F1025-F6CC-470A-A611-1AC64EF47418}" type="presParOf" srcId="{89ADD939-1EBE-4A7C-9A26-E9E90E4FE0DE}" destId="{7774FEF8-8AD1-4C54-8850-000C169A761D}" srcOrd="9" destOrd="0" presId="urn:microsoft.com/office/officeart/2005/8/layout/hierarchy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9FF9779-9794-4C74-9589-A1D1F6E9E5D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4DD95014-53A4-4748-8B5B-3330BDF7591B}">
      <dgm:prSet phldrT="[文本]" custT="1"/>
      <dgm:spPr>
        <a:solidFill>
          <a:srgbClr val="007E66"/>
        </a:solidFill>
        <a:ln>
          <a:noFill/>
        </a:ln>
      </dgm:spPr>
      <dgm:t>
        <a:bodyPr/>
        <a:lstStyle/>
        <a:p>
          <a:r>
            <a:rPr lang="zh-CN" altLang="en-US" sz="1050" b="1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操作流程：</a:t>
          </a:r>
          <a:endParaRPr lang="zh-CN" altLang="en-US" sz="1050" b="1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FB0D55D-2EB6-4D49-ACF4-B3C22F0EAEBC}" cxnId="{CB6DAE85-CF55-4FC6-81D4-CED0186B3573}" type="parTrans">
      <dgm:prSet/>
      <dgm:spPr/>
      <dgm:t>
        <a:bodyPr/>
        <a:lstStyle/>
        <a:p>
          <a:endParaRPr lang="zh-CN" altLang="en-US"/>
        </a:p>
      </dgm:t>
    </dgm:pt>
    <dgm:pt modelId="{64F5906A-CB25-4154-B37E-1FAE27C1AC40}" cxnId="{CB6DAE85-CF55-4FC6-81D4-CED0186B3573}" type="sibTrans">
      <dgm:prSet/>
      <dgm:spPr/>
      <dgm:t>
        <a:bodyPr/>
        <a:lstStyle/>
        <a:p>
          <a:endParaRPr lang="zh-CN" altLang="en-US"/>
        </a:p>
      </dgm:t>
    </dgm:pt>
    <dgm:pt modelId="{39B477E0-7320-4917-B317-8D2B3CC5C0A8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抗体质控及配对检测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竞争型抗体竞争抑制率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&gt;80%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，非竞争型抗体竞争抑制率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&lt;10%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；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EC</a:t>
          </a:r>
          <a:r>
            <a:rPr lang="en-US" altLang="zh-CN" sz="1050" baseline="-2500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50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值在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20~100ng/</a:t>
          </a:r>
          <a:r>
            <a:rPr lang="en-US" altLang="zh-CN" sz="1050" dirty="0" err="1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mL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范围内</a:t>
          </a:r>
          <a:endParaRPr lang="zh-CN" altLang="en-US" sz="1050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E42710CF-242D-44E6-862B-F08A6EF85634}" cxnId="{7E228233-3160-4CB8-915F-30914E655B24}" type="sibTrans">
      <dgm:prSet/>
      <dgm:spPr/>
      <dgm:t>
        <a:bodyPr/>
        <a:lstStyle/>
        <a:p>
          <a:endParaRPr lang="zh-CN" altLang="en-US"/>
        </a:p>
      </dgm:t>
    </dgm:pt>
    <dgm:pt modelId="{F35937D5-03A6-4ED7-928A-30B81C00984A}" cxnId="{7E228233-3160-4CB8-915F-30914E655B24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DD2A773E-0CAB-4101-A31C-7A209CF2A186}">
      <dgm:prSet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2~3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次有限稀释及竞争筛选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A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靶点竞争型克隆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4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株，非竞争型抗体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2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株</a:t>
          </a:r>
          <a:endParaRPr lang="zh-CN" altLang="en-US" sz="1050" b="1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CD9731CF-741E-4894-AB4A-1EF3026ABBE3}" cxnId="{3FACD2DA-0D50-4797-B9F6-F624F91CE89B}" type="sibTrans">
      <dgm:prSet/>
      <dgm:spPr/>
      <dgm:t>
        <a:bodyPr/>
        <a:lstStyle/>
        <a:p>
          <a:endParaRPr lang="zh-CN" altLang="en-US"/>
        </a:p>
      </dgm:t>
    </dgm:pt>
    <dgm:pt modelId="{77543808-FDE6-4250-89B9-F628DBDF312A}" cxnId="{3FACD2DA-0D50-4797-B9F6-F624F91CE89B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B8450D18-8271-495F-84D9-3FD879A8EF2D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主克隆阶段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抗体药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ELISA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阳性克隆数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&gt;600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株；挑选人</a:t>
          </a:r>
          <a:r>
            <a:rPr lang="en-US" altLang="zh-CN" sz="1050" dirty="0" err="1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IgG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不结合且 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A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靶点竞争型克隆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7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株，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 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非竞争型克隆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4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株</a:t>
          </a:r>
          <a:endParaRPr lang="zh-CN" altLang="en-US" sz="1050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D9D4817-4A3F-40EA-9D04-45184C6E6D5D}" cxnId="{CB975610-F71F-4892-AF8C-5DF743964D09}" type="sibTrans">
      <dgm:prSet/>
      <dgm:spPr/>
      <dgm:t>
        <a:bodyPr/>
        <a:lstStyle/>
        <a:p>
          <a:endParaRPr lang="zh-CN" altLang="en-US"/>
        </a:p>
      </dgm:t>
    </dgm:pt>
    <dgm:pt modelId="{7F928CDA-91DD-478C-B95C-25126D971ED7}" cxnId="{CB975610-F71F-4892-AF8C-5DF743964D09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81EB6CD0-96B4-416D-B7A7-A653AB6163E3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挑选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2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只高效价小鼠融合，接种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60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块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96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孔细胞培养板</a:t>
          </a:r>
          <a:endParaRPr lang="zh-CN" altLang="en-US" sz="1050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1171DB95-422F-4398-979D-52A5763E9FF8}" cxnId="{C41D1E9B-CDA6-4DCA-8489-6F8E6823A054}" type="sibTrans">
      <dgm:prSet/>
      <dgm:spPr/>
      <dgm:t>
        <a:bodyPr/>
        <a:lstStyle/>
        <a:p>
          <a:endParaRPr lang="zh-CN" altLang="en-US"/>
        </a:p>
      </dgm:t>
    </dgm:pt>
    <dgm:pt modelId="{10542960-D6CB-492C-8A06-DBF5508FC4D8}" cxnId="{C41D1E9B-CDA6-4DCA-8489-6F8E6823A054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73A67D53-6421-45C3-8E62-C7DA25D5A459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使用三种佐剂免疫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15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只小鼠，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9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只达到融合标准</a:t>
          </a:r>
          <a:endParaRPr lang="zh-CN" altLang="en-US" sz="1050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gm:t>
    </dgm:pt>
    <dgm:pt modelId="{E25DEAB6-FA64-4A67-8F79-E3D0F19A1BA8}" cxnId="{EDEE6032-3539-4507-94E3-D84417E3C002}" type="sibTrans">
      <dgm:prSet/>
      <dgm:spPr/>
      <dgm:t>
        <a:bodyPr/>
        <a:lstStyle/>
        <a:p>
          <a:endParaRPr lang="zh-CN" altLang="en-US"/>
        </a:p>
      </dgm:t>
    </dgm:pt>
    <dgm:pt modelId="{111D335F-0750-4326-B1F8-17346FFCF03F}" cxnId="{EDEE6032-3539-4507-94E3-D84417E3C002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C84FD4DA-C14B-47B4-8689-16382F4E3D70}" type="pres">
      <dgm:prSet presAssocID="{D9FF9779-9794-4C74-9589-A1D1F6E9E5D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3A917115-6D7A-43A8-8B1E-FDFF21713DB8}" type="pres">
      <dgm:prSet presAssocID="{4DD95014-53A4-4748-8B5B-3330BDF7591B}" presName="root" presStyleCnt="0"/>
      <dgm:spPr/>
    </dgm:pt>
    <dgm:pt modelId="{05C8496A-FC94-4525-ACCE-24532EB3E8E3}" type="pres">
      <dgm:prSet presAssocID="{4DD95014-53A4-4748-8B5B-3330BDF7591B}" presName="rootComposite" presStyleCnt="0"/>
      <dgm:spPr/>
    </dgm:pt>
    <dgm:pt modelId="{7B9E6924-409F-4EA9-9903-B2A80BE563B8}" type="pres">
      <dgm:prSet presAssocID="{4DD95014-53A4-4748-8B5B-3330BDF7591B}" presName="rootText" presStyleLbl="node1" presStyleIdx="0" presStyleCnt="1" custScaleX="91825" custScaleY="65824"/>
      <dgm:spPr/>
      <dgm:t>
        <a:bodyPr/>
        <a:lstStyle/>
        <a:p>
          <a:endParaRPr lang="zh-CN" altLang="en-US"/>
        </a:p>
      </dgm:t>
    </dgm:pt>
    <dgm:pt modelId="{7183D1C8-6F39-4E66-ADE7-5B74B6C49377}" type="pres">
      <dgm:prSet presAssocID="{4DD95014-53A4-4748-8B5B-3330BDF7591B}" presName="rootConnector" presStyleLbl="node1" presStyleIdx="0" presStyleCnt="1"/>
      <dgm:spPr/>
      <dgm:t>
        <a:bodyPr/>
        <a:lstStyle/>
        <a:p>
          <a:endParaRPr lang="zh-CN" altLang="en-US"/>
        </a:p>
      </dgm:t>
    </dgm:pt>
    <dgm:pt modelId="{89ADD939-1EBE-4A7C-9A26-E9E90E4FE0DE}" type="pres">
      <dgm:prSet presAssocID="{4DD95014-53A4-4748-8B5B-3330BDF7591B}" presName="childShape" presStyleCnt="0"/>
      <dgm:spPr/>
    </dgm:pt>
    <dgm:pt modelId="{625267AF-4D50-4E74-89E6-E08EF65AFD44}" type="pres">
      <dgm:prSet presAssocID="{111D335F-0750-4326-B1F8-17346FFCF03F}" presName="Name13" presStyleLbl="parChTrans1D2" presStyleIdx="0" presStyleCnt="5"/>
      <dgm:spPr/>
      <dgm:t>
        <a:bodyPr/>
        <a:lstStyle/>
        <a:p>
          <a:endParaRPr lang="zh-CN" altLang="en-US"/>
        </a:p>
      </dgm:t>
    </dgm:pt>
    <dgm:pt modelId="{0D70401B-8C77-4DF2-ABD6-D781D3FF36B6}" type="pres">
      <dgm:prSet presAssocID="{73A67D53-6421-45C3-8E62-C7DA25D5A459}" presName="childText" presStyleLbl="bgAcc1" presStyleIdx="0" presStyleCnt="5" custScaleX="309226" custScaleY="71338" custLinFactNeighborX="4972" custLinFactNeighborY="-829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4C53F7F-73E6-4510-B22F-460B5648AE79}" type="pres">
      <dgm:prSet presAssocID="{10542960-D6CB-492C-8A06-DBF5508FC4D8}" presName="Name13" presStyleLbl="parChTrans1D2" presStyleIdx="1" presStyleCnt="5"/>
      <dgm:spPr/>
      <dgm:t>
        <a:bodyPr/>
        <a:lstStyle/>
        <a:p>
          <a:endParaRPr lang="zh-CN" altLang="en-US"/>
        </a:p>
      </dgm:t>
    </dgm:pt>
    <dgm:pt modelId="{8BBD4388-F602-4597-9B65-B601923B5C39}" type="pres">
      <dgm:prSet presAssocID="{81EB6CD0-96B4-416D-B7A7-A653AB6163E3}" presName="childText" presStyleLbl="bgAcc1" presStyleIdx="1" presStyleCnt="5" custScaleX="323306" custScaleY="76661" custLinFactNeighborX="1710" custLinFactNeighborY="-975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B878445-E003-451C-A07F-5131365EDB4E}" type="pres">
      <dgm:prSet presAssocID="{7F928CDA-91DD-478C-B95C-25126D971ED7}" presName="Name13" presStyleLbl="parChTrans1D2" presStyleIdx="2" presStyleCnt="5"/>
      <dgm:spPr/>
      <dgm:t>
        <a:bodyPr/>
        <a:lstStyle/>
        <a:p>
          <a:endParaRPr lang="zh-CN" altLang="en-US"/>
        </a:p>
      </dgm:t>
    </dgm:pt>
    <dgm:pt modelId="{1C94CFE4-1CA4-45C4-B35E-AD41FBF8F927}" type="pres">
      <dgm:prSet presAssocID="{B8450D18-8271-495F-84D9-3FD879A8EF2D}" presName="childText" presStyleLbl="bgAcc1" presStyleIdx="2" presStyleCnt="5" custScaleX="334658" custScaleY="100055" custLinFactNeighborX="1710" custLinFactNeighborY="-1513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534E580-802D-45B9-800B-B157B12B67EB}" type="pres">
      <dgm:prSet presAssocID="{77543808-FDE6-4250-89B9-F628DBDF312A}" presName="Name13" presStyleLbl="parChTrans1D2" presStyleIdx="3" presStyleCnt="5"/>
      <dgm:spPr/>
      <dgm:t>
        <a:bodyPr/>
        <a:lstStyle/>
        <a:p>
          <a:endParaRPr lang="zh-CN" altLang="en-US"/>
        </a:p>
      </dgm:t>
    </dgm:pt>
    <dgm:pt modelId="{72561E63-CE6E-4ADF-9A0B-83E2C6E5008F}" type="pres">
      <dgm:prSet presAssocID="{DD2A773E-0CAB-4101-A31C-7A209CF2A186}" presName="childText" presStyleLbl="bgAcc1" presStyleIdx="3" presStyleCnt="5" custScaleX="340512" custScaleY="78120" custLinFactNeighborY="-1981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655D4B5-1A7F-4BA2-A8B5-6C9250435EFA}" type="pres">
      <dgm:prSet presAssocID="{F35937D5-03A6-4ED7-928A-30B81C00984A}" presName="Name13" presStyleLbl="parChTrans1D2" presStyleIdx="4" presStyleCnt="5"/>
      <dgm:spPr/>
      <dgm:t>
        <a:bodyPr/>
        <a:lstStyle/>
        <a:p>
          <a:endParaRPr lang="zh-CN" altLang="en-US"/>
        </a:p>
      </dgm:t>
    </dgm:pt>
    <dgm:pt modelId="{7774FEF8-8AD1-4C54-8850-000C169A761D}" type="pres">
      <dgm:prSet presAssocID="{39B477E0-7320-4917-B317-8D2B3CC5C0A8}" presName="childText" presStyleLbl="bgAcc1" presStyleIdx="4" presStyleCnt="5" custScaleX="347296" custLinFactNeighborX="-593" custLinFactNeighborY="-2247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E228233-3160-4CB8-915F-30914E655B24}" srcId="{4DD95014-53A4-4748-8B5B-3330BDF7591B}" destId="{39B477E0-7320-4917-B317-8D2B3CC5C0A8}" srcOrd="4" destOrd="0" parTransId="{F35937D5-03A6-4ED7-928A-30B81C00984A}" sibTransId="{E42710CF-242D-44E6-862B-F08A6EF85634}"/>
    <dgm:cxn modelId="{BE37FCB1-F877-498D-AA54-974D7A334A11}" type="presOf" srcId="{77543808-FDE6-4250-89B9-F628DBDF312A}" destId="{D534E580-802D-45B9-800B-B157B12B67EB}" srcOrd="0" destOrd="0" presId="urn:microsoft.com/office/officeart/2005/8/layout/hierarchy3"/>
    <dgm:cxn modelId="{D56FBD59-9EAB-4FA4-B9D4-846FD29FC18C}" type="presOf" srcId="{DD2A773E-0CAB-4101-A31C-7A209CF2A186}" destId="{72561E63-CE6E-4ADF-9A0B-83E2C6E5008F}" srcOrd="0" destOrd="0" presId="urn:microsoft.com/office/officeart/2005/8/layout/hierarchy3"/>
    <dgm:cxn modelId="{82035C44-DA3E-40F1-B79C-76E393D69E35}" type="presOf" srcId="{F35937D5-03A6-4ED7-928A-30B81C00984A}" destId="{B655D4B5-1A7F-4BA2-A8B5-6C9250435EFA}" srcOrd="0" destOrd="0" presId="urn:microsoft.com/office/officeart/2005/8/layout/hierarchy3"/>
    <dgm:cxn modelId="{B167686C-9E8B-4AAA-B12E-F4AE516A03A8}" type="presOf" srcId="{B8450D18-8271-495F-84D9-3FD879A8EF2D}" destId="{1C94CFE4-1CA4-45C4-B35E-AD41FBF8F927}" srcOrd="0" destOrd="0" presId="urn:microsoft.com/office/officeart/2005/8/layout/hierarchy3"/>
    <dgm:cxn modelId="{9399287C-1D73-47EA-9A12-D98F91D59AB0}" type="presOf" srcId="{D9FF9779-9794-4C74-9589-A1D1F6E9E5D7}" destId="{C84FD4DA-C14B-47B4-8689-16382F4E3D70}" srcOrd="0" destOrd="0" presId="urn:microsoft.com/office/officeart/2005/8/layout/hierarchy3"/>
    <dgm:cxn modelId="{C41D1E9B-CDA6-4DCA-8489-6F8E6823A054}" srcId="{4DD95014-53A4-4748-8B5B-3330BDF7591B}" destId="{81EB6CD0-96B4-416D-B7A7-A653AB6163E3}" srcOrd="1" destOrd="0" parTransId="{10542960-D6CB-492C-8A06-DBF5508FC4D8}" sibTransId="{1171DB95-422F-4398-979D-52A5763E9FF8}"/>
    <dgm:cxn modelId="{87691231-A167-44B2-82F1-FA7355DD0FAF}" type="presOf" srcId="{4DD95014-53A4-4748-8B5B-3330BDF7591B}" destId="{7B9E6924-409F-4EA9-9903-B2A80BE563B8}" srcOrd="0" destOrd="0" presId="urn:microsoft.com/office/officeart/2005/8/layout/hierarchy3"/>
    <dgm:cxn modelId="{EDEE6032-3539-4507-94E3-D84417E3C002}" srcId="{4DD95014-53A4-4748-8B5B-3330BDF7591B}" destId="{73A67D53-6421-45C3-8E62-C7DA25D5A459}" srcOrd="0" destOrd="0" parTransId="{111D335F-0750-4326-B1F8-17346FFCF03F}" sibTransId="{E25DEAB6-FA64-4A67-8F79-E3D0F19A1BA8}"/>
    <dgm:cxn modelId="{3FACD2DA-0D50-4797-B9F6-F624F91CE89B}" srcId="{4DD95014-53A4-4748-8B5B-3330BDF7591B}" destId="{DD2A773E-0CAB-4101-A31C-7A209CF2A186}" srcOrd="3" destOrd="0" parTransId="{77543808-FDE6-4250-89B9-F628DBDF312A}" sibTransId="{CD9731CF-741E-4894-AB4A-1EF3026ABBE3}"/>
    <dgm:cxn modelId="{9ACC78EA-0EA8-421C-A9D0-A18A1DD1D83A}" type="presOf" srcId="{4DD95014-53A4-4748-8B5B-3330BDF7591B}" destId="{7183D1C8-6F39-4E66-ADE7-5B74B6C49377}" srcOrd="1" destOrd="0" presId="urn:microsoft.com/office/officeart/2005/8/layout/hierarchy3"/>
    <dgm:cxn modelId="{17D7973B-9FFD-45EF-A4CC-4DBC21B354DB}" type="presOf" srcId="{39B477E0-7320-4917-B317-8D2B3CC5C0A8}" destId="{7774FEF8-8AD1-4C54-8850-000C169A761D}" srcOrd="0" destOrd="0" presId="urn:microsoft.com/office/officeart/2005/8/layout/hierarchy3"/>
    <dgm:cxn modelId="{0221C4BC-5103-432B-8326-6EB43295ADFC}" type="presOf" srcId="{10542960-D6CB-492C-8A06-DBF5508FC4D8}" destId="{84C53F7F-73E6-4510-B22F-460B5648AE79}" srcOrd="0" destOrd="0" presId="urn:microsoft.com/office/officeart/2005/8/layout/hierarchy3"/>
    <dgm:cxn modelId="{CB6DAE85-CF55-4FC6-81D4-CED0186B3573}" srcId="{D9FF9779-9794-4C74-9589-A1D1F6E9E5D7}" destId="{4DD95014-53A4-4748-8B5B-3330BDF7591B}" srcOrd="0" destOrd="0" parTransId="{1FB0D55D-2EB6-4D49-ACF4-B3C22F0EAEBC}" sibTransId="{64F5906A-CB25-4154-B37E-1FAE27C1AC40}"/>
    <dgm:cxn modelId="{F7436C97-D44E-44FF-AF19-6B9CE7B7F82C}" type="presOf" srcId="{7F928CDA-91DD-478C-B95C-25126D971ED7}" destId="{6B878445-E003-451C-A07F-5131365EDB4E}" srcOrd="0" destOrd="0" presId="urn:microsoft.com/office/officeart/2005/8/layout/hierarchy3"/>
    <dgm:cxn modelId="{CB975610-F71F-4892-AF8C-5DF743964D09}" srcId="{4DD95014-53A4-4748-8B5B-3330BDF7591B}" destId="{B8450D18-8271-495F-84D9-3FD879A8EF2D}" srcOrd="2" destOrd="0" parTransId="{7F928CDA-91DD-478C-B95C-25126D971ED7}" sibTransId="{1D9D4817-4A3F-40EA-9D04-45184C6E6D5D}"/>
    <dgm:cxn modelId="{596574E2-1FFE-4F3F-880C-22B659BCEC80}" type="presOf" srcId="{81EB6CD0-96B4-416D-B7A7-A653AB6163E3}" destId="{8BBD4388-F602-4597-9B65-B601923B5C39}" srcOrd="0" destOrd="0" presId="urn:microsoft.com/office/officeart/2005/8/layout/hierarchy3"/>
    <dgm:cxn modelId="{D017132B-3D84-4E8E-8D4F-026F7EE0E82D}" type="presOf" srcId="{111D335F-0750-4326-B1F8-17346FFCF03F}" destId="{625267AF-4D50-4E74-89E6-E08EF65AFD44}" srcOrd="0" destOrd="0" presId="urn:microsoft.com/office/officeart/2005/8/layout/hierarchy3"/>
    <dgm:cxn modelId="{D559C6B8-F6B9-4238-B39E-2597D970246A}" type="presOf" srcId="{73A67D53-6421-45C3-8E62-C7DA25D5A459}" destId="{0D70401B-8C77-4DF2-ABD6-D781D3FF36B6}" srcOrd="0" destOrd="0" presId="urn:microsoft.com/office/officeart/2005/8/layout/hierarchy3"/>
    <dgm:cxn modelId="{64C892F4-7B41-45BB-AF5F-A1EA45C1205F}" type="presParOf" srcId="{C84FD4DA-C14B-47B4-8689-16382F4E3D70}" destId="{3A917115-6D7A-43A8-8B1E-FDFF21713DB8}" srcOrd="0" destOrd="0" presId="urn:microsoft.com/office/officeart/2005/8/layout/hierarchy3"/>
    <dgm:cxn modelId="{E83517F5-A896-4E45-912A-2EBA9E8826CB}" type="presParOf" srcId="{3A917115-6D7A-43A8-8B1E-FDFF21713DB8}" destId="{05C8496A-FC94-4525-ACCE-24532EB3E8E3}" srcOrd="0" destOrd="0" presId="urn:microsoft.com/office/officeart/2005/8/layout/hierarchy3"/>
    <dgm:cxn modelId="{A0821F35-6350-4039-B634-A82641A1801B}" type="presParOf" srcId="{05C8496A-FC94-4525-ACCE-24532EB3E8E3}" destId="{7B9E6924-409F-4EA9-9903-B2A80BE563B8}" srcOrd="0" destOrd="0" presId="urn:microsoft.com/office/officeart/2005/8/layout/hierarchy3"/>
    <dgm:cxn modelId="{5BACFB5E-C162-427A-ABFA-8E3383B6A864}" type="presParOf" srcId="{05C8496A-FC94-4525-ACCE-24532EB3E8E3}" destId="{7183D1C8-6F39-4E66-ADE7-5B74B6C49377}" srcOrd="1" destOrd="0" presId="urn:microsoft.com/office/officeart/2005/8/layout/hierarchy3"/>
    <dgm:cxn modelId="{021C318D-18E4-4996-872A-245F6B4C3AB6}" type="presParOf" srcId="{3A917115-6D7A-43A8-8B1E-FDFF21713DB8}" destId="{89ADD939-1EBE-4A7C-9A26-E9E90E4FE0DE}" srcOrd="1" destOrd="0" presId="urn:microsoft.com/office/officeart/2005/8/layout/hierarchy3"/>
    <dgm:cxn modelId="{4E0E4C96-4677-4C8F-BCDD-3B470493C7AE}" type="presParOf" srcId="{89ADD939-1EBE-4A7C-9A26-E9E90E4FE0DE}" destId="{625267AF-4D50-4E74-89E6-E08EF65AFD44}" srcOrd="0" destOrd="0" presId="urn:microsoft.com/office/officeart/2005/8/layout/hierarchy3"/>
    <dgm:cxn modelId="{AE3595E6-BB13-4D0F-B31B-F7196B15A34B}" type="presParOf" srcId="{89ADD939-1EBE-4A7C-9A26-E9E90E4FE0DE}" destId="{0D70401B-8C77-4DF2-ABD6-D781D3FF36B6}" srcOrd="1" destOrd="0" presId="urn:microsoft.com/office/officeart/2005/8/layout/hierarchy3"/>
    <dgm:cxn modelId="{C4F28B6F-7592-4CB4-BCAF-DD704350B885}" type="presParOf" srcId="{89ADD939-1EBE-4A7C-9A26-E9E90E4FE0DE}" destId="{84C53F7F-73E6-4510-B22F-460B5648AE79}" srcOrd="2" destOrd="0" presId="urn:microsoft.com/office/officeart/2005/8/layout/hierarchy3"/>
    <dgm:cxn modelId="{482C608A-F282-4AD9-A926-7F327E2658D7}" type="presParOf" srcId="{89ADD939-1EBE-4A7C-9A26-E9E90E4FE0DE}" destId="{8BBD4388-F602-4597-9B65-B601923B5C39}" srcOrd="3" destOrd="0" presId="urn:microsoft.com/office/officeart/2005/8/layout/hierarchy3"/>
    <dgm:cxn modelId="{64EE9DED-0224-454D-89F3-C4CC3B747A5D}" type="presParOf" srcId="{89ADD939-1EBE-4A7C-9A26-E9E90E4FE0DE}" destId="{6B878445-E003-451C-A07F-5131365EDB4E}" srcOrd="4" destOrd="0" presId="urn:microsoft.com/office/officeart/2005/8/layout/hierarchy3"/>
    <dgm:cxn modelId="{31ED78D2-81E9-439C-BD12-1DE05E90B280}" type="presParOf" srcId="{89ADD939-1EBE-4A7C-9A26-E9E90E4FE0DE}" destId="{1C94CFE4-1CA4-45C4-B35E-AD41FBF8F927}" srcOrd="5" destOrd="0" presId="urn:microsoft.com/office/officeart/2005/8/layout/hierarchy3"/>
    <dgm:cxn modelId="{BEE00123-C17E-4225-A57C-44713EE070C3}" type="presParOf" srcId="{89ADD939-1EBE-4A7C-9A26-E9E90E4FE0DE}" destId="{D534E580-802D-45B9-800B-B157B12B67EB}" srcOrd="6" destOrd="0" presId="urn:microsoft.com/office/officeart/2005/8/layout/hierarchy3"/>
    <dgm:cxn modelId="{2E91C464-9F91-4EDC-B705-4B0340527FDD}" type="presParOf" srcId="{89ADD939-1EBE-4A7C-9A26-E9E90E4FE0DE}" destId="{72561E63-CE6E-4ADF-9A0B-83E2C6E5008F}" srcOrd="7" destOrd="0" presId="urn:microsoft.com/office/officeart/2005/8/layout/hierarchy3"/>
    <dgm:cxn modelId="{C04B47C5-8CC0-4ABE-A0BC-7ADDFF067B35}" type="presParOf" srcId="{89ADD939-1EBE-4A7C-9A26-E9E90E4FE0DE}" destId="{B655D4B5-1A7F-4BA2-A8B5-6C9250435EFA}" srcOrd="8" destOrd="0" presId="urn:microsoft.com/office/officeart/2005/8/layout/hierarchy3"/>
    <dgm:cxn modelId="{4F2057F4-EA38-4993-9570-902D004A26DB}" type="presParOf" srcId="{89ADD939-1EBE-4A7C-9A26-E9E90E4FE0DE}" destId="{7774FEF8-8AD1-4C54-8850-000C169A761D}" srcOrd="9" destOrd="0" presId="urn:microsoft.com/office/officeart/2005/8/layout/hierarchy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5482182" cy="3563350"/>
        <a:chOff x="0" y="0"/>
        <a:chExt cx="5482182" cy="3563350"/>
      </a:xfrm>
    </dsp:grpSpPr>
    <dsp:sp modelId="{3AEBF8F4-E0D8-41CA-A91A-C26F04CE6C31}">
      <dsp:nvSpPr>
        <dsp:cNvPr id="3" name="圆角矩形 2"/>
        <dsp:cNvSpPr/>
      </dsp:nvSpPr>
      <dsp:spPr bwMode="white">
        <a:xfrm>
          <a:off x="2467619" y="0"/>
          <a:ext cx="690949" cy="449117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3">
            <a:hueOff val="0"/>
            <a:satOff val="0"/>
            <a:lumOff val="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b="1" dirty="0" smtClean="0">
              <a:latin typeface="思源黑体 CN Normal" pitchFamily="34" charset="-122"/>
              <a:ea typeface="思源黑体 CN Normal" pitchFamily="34" charset="-122"/>
              <a:cs typeface="Poppins" pitchFamily="2" charset="0"/>
            </a:rPr>
            <a:t>神经生物学</a:t>
          </a:r>
          <a:endParaRPr lang="zh-CN" altLang="en-US" sz="1100" b="1" dirty="0">
            <a:latin typeface="思源黑体 CN Normal" pitchFamily="34" charset="-122"/>
            <a:ea typeface="思源黑体 CN Normal" pitchFamily="34" charset="-122"/>
            <a:cs typeface="Poppins" pitchFamily="2" charset="0"/>
          </a:endParaRPr>
        </a:p>
      </dsp:txBody>
      <dsp:txXfrm>
        <a:off x="2467619" y="0"/>
        <a:ext cx="690949" cy="449117"/>
      </dsp:txXfrm>
    </dsp:sp>
    <dsp:sp modelId="{919C8FE8-9A5A-4302-AF03-202EC29F93BC}">
      <dsp:nvSpPr>
        <dsp:cNvPr id="4" name="弧形 3"/>
        <dsp:cNvSpPr/>
      </dsp:nvSpPr>
      <dsp:spPr bwMode="white">
        <a:xfrm>
          <a:off x="1183975" y="224559"/>
          <a:ext cx="3114233" cy="3114233"/>
        </a:xfrm>
        <a:prstGeom prst="arc">
          <a:avLst>
            <a:gd name="adj1" fmla="val 17147122"/>
            <a:gd name="adj2" fmla="val 18520557"/>
          </a:avLst>
        </a:prstGeom>
      </dsp:spPr>
      <dsp:style>
        <a:lnRef idx="1">
          <a:schemeClr val="accent3">
            <a:hueOff val="0"/>
            <a:satOff val="0"/>
            <a:lumOff val="0"/>
            <a:alpha val="100000"/>
          </a:schemeClr>
        </a:lnRef>
        <a:fillRef idx="0">
          <a:scrgbClr r="0" g="0" b="0"/>
        </a:fillRef>
        <a:effectRef idx="0">
          <a:scrgbClr r="0" g="0" b="0"/>
        </a:effectRef>
        <a:fontRef idx="minor"/>
      </dsp:style>
      <dsp:txXfrm>
        <a:off x="1183975" y="224559"/>
        <a:ext cx="3114233" cy="3114233"/>
      </dsp:txXfrm>
    </dsp:sp>
    <dsp:sp modelId="{EEF34901-BAC5-4CC1-8444-70B75CEBB37F}">
      <dsp:nvSpPr>
        <dsp:cNvPr id="5" name="圆角矩形 4"/>
        <dsp:cNvSpPr/>
      </dsp:nvSpPr>
      <dsp:spPr bwMode="white">
        <a:xfrm>
          <a:off x="3719104" y="547956"/>
          <a:ext cx="690949" cy="449117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3">
            <a:hueOff val="1611428"/>
            <a:satOff val="-2408"/>
            <a:lumOff val="-391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b="1" dirty="0" smtClean="0">
              <a:latin typeface="思源黑体 CN Normal" pitchFamily="34" charset="-122"/>
              <a:ea typeface="思源黑体 CN Normal" pitchFamily="34" charset="-122"/>
              <a:cs typeface="Poppins" pitchFamily="2" charset="0"/>
            </a:rPr>
            <a:t>免疫学研究</a:t>
          </a:r>
          <a:endParaRPr lang="zh-CN" altLang="en-US" sz="1100" b="1" dirty="0">
            <a:latin typeface="思源黑体 CN Normal" pitchFamily="34" charset="-122"/>
            <a:ea typeface="思源黑体 CN Normal" pitchFamily="34" charset="-122"/>
            <a:cs typeface="Poppins" pitchFamily="2" charset="0"/>
          </a:endParaRPr>
        </a:p>
      </dsp:txBody>
      <dsp:txXfrm>
        <a:off x="3719104" y="547956"/>
        <a:ext cx="690949" cy="449117"/>
      </dsp:txXfrm>
    </dsp:sp>
    <dsp:sp modelId="{50A1EFA6-63F0-4512-BD98-DD75F180AE0D}">
      <dsp:nvSpPr>
        <dsp:cNvPr id="6" name="弧形 5"/>
        <dsp:cNvSpPr/>
      </dsp:nvSpPr>
      <dsp:spPr bwMode="white">
        <a:xfrm>
          <a:off x="1172326" y="125315"/>
          <a:ext cx="3114233" cy="3114233"/>
        </a:xfrm>
        <a:prstGeom prst="arc">
          <a:avLst>
            <a:gd name="adj1" fmla="val 20045727"/>
            <a:gd name="adj2" fmla="val 21272586"/>
          </a:avLst>
        </a:prstGeom>
      </dsp:spPr>
      <dsp:style>
        <a:lnRef idx="1">
          <a:schemeClr val="accent3">
            <a:hueOff val="1611428"/>
            <a:satOff val="-2408"/>
            <a:lumOff val="-391"/>
            <a:alpha val="100000"/>
          </a:schemeClr>
        </a:lnRef>
        <a:fillRef idx="0">
          <a:scrgbClr r="0" g="0" b="0"/>
        </a:fillRef>
        <a:effectRef idx="0">
          <a:scrgbClr r="0" g="0" b="0"/>
        </a:effectRef>
        <a:fontRef idx="minor"/>
      </dsp:style>
      <dsp:txXfrm>
        <a:off x="1172326" y="125315"/>
        <a:ext cx="3114233" cy="3114233"/>
      </dsp:txXfrm>
    </dsp:sp>
    <dsp:sp modelId="{D3343E5F-2BC3-4A07-A248-CA894E6A800D}">
      <dsp:nvSpPr>
        <dsp:cNvPr id="7" name="圆角矩形 6"/>
        <dsp:cNvSpPr/>
      </dsp:nvSpPr>
      <dsp:spPr bwMode="white">
        <a:xfrm>
          <a:off x="3997595" y="1540000"/>
          <a:ext cx="690949" cy="449117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3">
            <a:hueOff val="3222857"/>
            <a:satOff val="-4817"/>
            <a:lumOff val="-783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b="1" dirty="0" smtClean="0">
              <a:latin typeface="思源黑体 CN Normal" pitchFamily="34" charset="-122"/>
              <a:ea typeface="思源黑体 CN Normal" pitchFamily="34" charset="-122"/>
            </a:rPr>
            <a:t>病毒研究</a:t>
          </a:r>
          <a:endParaRPr lang="zh-CN" altLang="en-US" sz="1100" b="1" dirty="0">
            <a:latin typeface="思源黑体 CN Normal" pitchFamily="34" charset="-122"/>
            <a:ea typeface="思源黑体 CN Normal" pitchFamily="34" charset="-122"/>
          </a:endParaRPr>
        </a:p>
      </dsp:txBody>
      <dsp:txXfrm>
        <a:off x="3997595" y="1540000"/>
        <a:ext cx="690949" cy="449117"/>
      </dsp:txXfrm>
    </dsp:sp>
    <dsp:sp modelId="{53BD15E5-79BA-432A-875A-92CF8CDBC06C}">
      <dsp:nvSpPr>
        <dsp:cNvPr id="8" name="弧形 7"/>
        <dsp:cNvSpPr/>
      </dsp:nvSpPr>
      <dsp:spPr bwMode="white">
        <a:xfrm>
          <a:off x="1179222" y="263649"/>
          <a:ext cx="3114233" cy="3114233"/>
        </a:xfrm>
        <a:prstGeom prst="arc">
          <a:avLst>
            <a:gd name="adj1" fmla="val 384921"/>
            <a:gd name="adj2" fmla="val 1611028"/>
          </a:avLst>
        </a:prstGeom>
      </dsp:spPr>
      <dsp:style>
        <a:lnRef idx="1">
          <a:schemeClr val="accent3">
            <a:hueOff val="3222857"/>
            <a:satOff val="-4817"/>
            <a:lumOff val="-783"/>
            <a:alpha val="100000"/>
          </a:schemeClr>
        </a:lnRef>
        <a:fillRef idx="0">
          <a:scrgbClr r="0" g="0" b="0"/>
        </a:fillRef>
        <a:effectRef idx="0">
          <a:scrgbClr r="0" g="0" b="0"/>
        </a:effectRef>
        <a:fontRef idx="minor"/>
      </dsp:style>
      <dsp:txXfrm>
        <a:off x="1179222" y="263649"/>
        <a:ext cx="3114233" cy="3114233"/>
      </dsp:txXfrm>
    </dsp:sp>
    <dsp:sp modelId="{20A10F7F-8EB3-4C33-BCB9-54008B4AB393}">
      <dsp:nvSpPr>
        <dsp:cNvPr id="9" name="圆角矩形 8"/>
        <dsp:cNvSpPr/>
      </dsp:nvSpPr>
      <dsp:spPr bwMode="white">
        <a:xfrm>
          <a:off x="3712902" y="2529109"/>
          <a:ext cx="690949" cy="449117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3">
            <a:hueOff val="4834285"/>
            <a:satOff val="-7226"/>
            <a:lumOff val="-1175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b="1" dirty="0" smtClean="0">
              <a:latin typeface="思源黑体 CN Normal" pitchFamily="34" charset="-122"/>
              <a:ea typeface="思源黑体 CN Normal" pitchFamily="34" charset="-122"/>
            </a:rPr>
            <a:t>放射免疫</a:t>
          </a:r>
          <a:endParaRPr lang="zh-CN" altLang="en-US" sz="1100" b="1" dirty="0">
            <a:latin typeface="思源黑体 CN Normal" pitchFamily="34" charset="-122"/>
            <a:ea typeface="思源黑体 CN Normal" pitchFamily="34" charset="-122"/>
          </a:endParaRPr>
        </a:p>
      </dsp:txBody>
      <dsp:txXfrm>
        <a:off x="3712902" y="2529109"/>
        <a:ext cx="690949" cy="449117"/>
      </dsp:txXfrm>
    </dsp:sp>
    <dsp:sp modelId="{2E956C30-1E5B-42FF-AC51-BE216C3BE349}">
      <dsp:nvSpPr>
        <dsp:cNvPr id="10" name="弧形 9"/>
        <dsp:cNvSpPr/>
      </dsp:nvSpPr>
      <dsp:spPr bwMode="white">
        <a:xfrm>
          <a:off x="1183975" y="224559"/>
          <a:ext cx="3114233" cy="3114233"/>
        </a:xfrm>
        <a:prstGeom prst="arc">
          <a:avLst>
            <a:gd name="adj1" fmla="val 3025523"/>
            <a:gd name="adj2" fmla="val 4268207"/>
          </a:avLst>
        </a:prstGeom>
      </dsp:spPr>
      <dsp:style>
        <a:lnRef idx="1">
          <a:schemeClr val="accent3">
            <a:hueOff val="4834285"/>
            <a:satOff val="-7226"/>
            <a:lumOff val="-1175"/>
            <a:alpha val="100000"/>
          </a:schemeClr>
        </a:lnRef>
        <a:fillRef idx="0">
          <a:scrgbClr r="0" g="0" b="0"/>
        </a:fillRef>
        <a:effectRef idx="0">
          <a:scrgbClr r="0" g="0" b="0"/>
        </a:effectRef>
        <a:fontRef idx="minor"/>
      </dsp:style>
      <dsp:txXfrm>
        <a:off x="1183975" y="224559"/>
        <a:ext cx="3114233" cy="3114233"/>
      </dsp:txXfrm>
    </dsp:sp>
    <dsp:sp modelId="{361DE1BC-9101-4356-B730-E050C51D2764}">
      <dsp:nvSpPr>
        <dsp:cNvPr id="11" name="圆角矩形 10"/>
        <dsp:cNvSpPr/>
      </dsp:nvSpPr>
      <dsp:spPr bwMode="white">
        <a:xfrm>
          <a:off x="2548135" y="3114233"/>
          <a:ext cx="690949" cy="449117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3">
            <a:hueOff val="6445714"/>
            <a:satOff val="-9635"/>
            <a:lumOff val="-1568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b="1" dirty="0" smtClean="0">
              <a:latin typeface="思源黑体 CN Normal" pitchFamily="34" charset="-122"/>
              <a:ea typeface="思源黑体 CN Normal" pitchFamily="34" charset="-122"/>
            </a:rPr>
            <a:t>微量成分测定</a:t>
          </a:r>
          <a:endParaRPr lang="zh-CN" altLang="en-US" sz="1100" b="1" dirty="0">
            <a:latin typeface="思源黑体 CN Normal" pitchFamily="34" charset="-122"/>
            <a:ea typeface="思源黑体 CN Normal" pitchFamily="34" charset="-122"/>
          </a:endParaRPr>
        </a:p>
      </dsp:txBody>
      <dsp:txXfrm>
        <a:off x="2548135" y="3114233"/>
        <a:ext cx="690949" cy="449117"/>
      </dsp:txXfrm>
    </dsp:sp>
    <dsp:sp modelId="{F5B19D39-09E0-47C5-A55E-BA465496A51A}">
      <dsp:nvSpPr>
        <dsp:cNvPr id="12" name="弧形 11"/>
        <dsp:cNvSpPr/>
      </dsp:nvSpPr>
      <dsp:spPr bwMode="white">
        <a:xfrm>
          <a:off x="1183975" y="224559"/>
          <a:ext cx="3114233" cy="3114233"/>
        </a:xfrm>
        <a:prstGeom prst="arc">
          <a:avLst>
            <a:gd name="adj1" fmla="val 5843257"/>
            <a:gd name="adj2" fmla="val 7426607"/>
          </a:avLst>
        </a:prstGeom>
      </dsp:spPr>
      <dsp:style>
        <a:lnRef idx="1">
          <a:schemeClr val="accent3">
            <a:hueOff val="6445714"/>
            <a:satOff val="-9635"/>
            <a:lumOff val="-1568"/>
            <a:alpha val="100000"/>
          </a:schemeClr>
        </a:lnRef>
        <a:fillRef idx="0">
          <a:scrgbClr r="0" g="0" b="0"/>
        </a:fillRef>
        <a:effectRef idx="0">
          <a:scrgbClr r="0" g="0" b="0"/>
        </a:effectRef>
        <a:fontRef idx="minor"/>
      </dsp:style>
      <dsp:txXfrm>
        <a:off x="1183975" y="224559"/>
        <a:ext cx="3114233" cy="3114233"/>
      </dsp:txXfrm>
    </dsp:sp>
    <dsp:sp modelId="{1F935CC4-CC62-46EB-A2A9-460071DFF361}">
      <dsp:nvSpPr>
        <dsp:cNvPr id="13" name="圆角矩形 12"/>
        <dsp:cNvSpPr/>
      </dsp:nvSpPr>
      <dsp:spPr bwMode="white">
        <a:xfrm>
          <a:off x="1200636" y="2622766"/>
          <a:ext cx="690949" cy="449117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3">
            <a:hueOff val="8057142"/>
            <a:satOff val="-12044"/>
            <a:lumOff val="-196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b="1" dirty="0" smtClean="0">
              <a:latin typeface="思源黑体 CN Normal" pitchFamily="34" charset="-122"/>
              <a:ea typeface="思源黑体 CN Normal" pitchFamily="34" charset="-122"/>
            </a:rPr>
            <a:t>病原体诊断</a:t>
          </a:r>
          <a:endParaRPr lang="zh-CN" altLang="en-US" sz="1100" b="1" dirty="0">
            <a:latin typeface="思源黑体 CN Normal" pitchFamily="34" charset="-122"/>
            <a:ea typeface="思源黑体 CN Normal" pitchFamily="34" charset="-122"/>
          </a:endParaRPr>
        </a:p>
      </dsp:txBody>
      <dsp:txXfrm>
        <a:off x="1200636" y="2622766"/>
        <a:ext cx="690949" cy="449117"/>
      </dsp:txXfrm>
    </dsp:sp>
    <dsp:sp modelId="{07A04F0D-EDB6-465C-80F9-0A3EB20B964E}">
      <dsp:nvSpPr>
        <dsp:cNvPr id="14" name="弧形 13"/>
        <dsp:cNvSpPr/>
      </dsp:nvSpPr>
      <dsp:spPr bwMode="white">
        <a:xfrm>
          <a:off x="1183975" y="224559"/>
          <a:ext cx="3114233" cy="3114233"/>
        </a:xfrm>
        <a:prstGeom prst="arc">
          <a:avLst>
            <a:gd name="adj1" fmla="val 8854506"/>
            <a:gd name="adj2" fmla="val 10439580"/>
          </a:avLst>
        </a:prstGeom>
      </dsp:spPr>
      <dsp:style>
        <a:lnRef idx="1">
          <a:schemeClr val="accent3">
            <a:hueOff val="8057142"/>
            <a:satOff val="-12044"/>
            <a:lumOff val="-1960"/>
            <a:alpha val="100000"/>
          </a:schemeClr>
        </a:lnRef>
        <a:fillRef idx="0">
          <a:scrgbClr r="0" g="0" b="0"/>
        </a:fillRef>
        <a:effectRef idx="0">
          <a:scrgbClr r="0" g="0" b="0"/>
        </a:effectRef>
        <a:fontRef idx="minor"/>
      </dsp:style>
      <dsp:txXfrm>
        <a:off x="1183975" y="224559"/>
        <a:ext cx="3114233" cy="3114233"/>
      </dsp:txXfrm>
    </dsp:sp>
    <dsp:sp modelId="{4BD809AB-8EF3-47AF-8CC1-DAB390574CF5}">
      <dsp:nvSpPr>
        <dsp:cNvPr id="15" name="圆角矩形 14"/>
        <dsp:cNvSpPr/>
      </dsp:nvSpPr>
      <dsp:spPr bwMode="white">
        <a:xfrm>
          <a:off x="819513" y="1488222"/>
          <a:ext cx="690949" cy="449117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3">
            <a:hueOff val="9668571"/>
            <a:satOff val="-14453"/>
            <a:lumOff val="-2352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b="1" dirty="0" smtClean="0">
              <a:latin typeface="思源黑体 CN Normal" pitchFamily="34" charset="-122"/>
              <a:ea typeface="思源黑体 CN Normal" pitchFamily="34" charset="-122"/>
              <a:cs typeface="Poppins" pitchFamily="2" charset="0"/>
            </a:rPr>
            <a:t>肿瘤研究</a:t>
          </a:r>
          <a:endParaRPr lang="zh-CN" altLang="en-US" sz="1100" b="1" dirty="0">
            <a:latin typeface="思源黑体 CN Normal" pitchFamily="34" charset="-122"/>
            <a:ea typeface="思源黑体 CN Normal" pitchFamily="34" charset="-122"/>
            <a:cs typeface="Poppins" pitchFamily="2" charset="0"/>
          </a:endParaRPr>
        </a:p>
      </dsp:txBody>
      <dsp:txXfrm>
        <a:off x="819513" y="1488222"/>
        <a:ext cx="690949" cy="449117"/>
      </dsp:txXfrm>
    </dsp:sp>
    <dsp:sp modelId="{575DAD1E-8F91-49C1-B8CD-87EA4619C358}">
      <dsp:nvSpPr>
        <dsp:cNvPr id="16" name="弧形 15"/>
        <dsp:cNvSpPr/>
      </dsp:nvSpPr>
      <dsp:spPr bwMode="white">
        <a:xfrm>
          <a:off x="1183975" y="224559"/>
          <a:ext cx="3114233" cy="3114233"/>
        </a:xfrm>
        <a:prstGeom prst="arc">
          <a:avLst>
            <a:gd name="adj1" fmla="val 11464171"/>
            <a:gd name="adj2" fmla="val 12679342"/>
          </a:avLst>
        </a:prstGeom>
      </dsp:spPr>
      <dsp:style>
        <a:lnRef idx="1">
          <a:schemeClr val="accent3">
            <a:hueOff val="9668571"/>
            <a:satOff val="-14453"/>
            <a:lumOff val="-2352"/>
            <a:alpha val="100000"/>
          </a:schemeClr>
        </a:lnRef>
        <a:fillRef idx="0">
          <a:scrgbClr r="0" g="0" b="0"/>
        </a:fillRef>
        <a:effectRef idx="0">
          <a:scrgbClr r="0" g="0" b="0"/>
        </a:effectRef>
        <a:fontRef idx="minor"/>
      </dsp:style>
      <dsp:txXfrm>
        <a:off x="1183975" y="224559"/>
        <a:ext cx="3114233" cy="3114233"/>
      </dsp:txXfrm>
    </dsp:sp>
    <dsp:sp modelId="{45B5BD2A-05A1-4B8F-8541-6CA533F41D70}">
      <dsp:nvSpPr>
        <dsp:cNvPr id="17" name="圆角矩形 16"/>
        <dsp:cNvSpPr/>
      </dsp:nvSpPr>
      <dsp:spPr bwMode="white">
        <a:xfrm>
          <a:off x="1218031" y="518294"/>
          <a:ext cx="690949" cy="449117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3">
            <a:hueOff val="11280000"/>
            <a:satOff val="-16862"/>
            <a:lumOff val="-2744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b="1" dirty="0" smtClean="0">
              <a:latin typeface="思源黑体 CN Normal" pitchFamily="34" charset="-122"/>
              <a:ea typeface="思源黑体 CN Normal" pitchFamily="34" charset="-122"/>
              <a:cs typeface="Poppins" pitchFamily="2" charset="0"/>
            </a:rPr>
            <a:t>细胞治疗</a:t>
          </a:r>
          <a:endParaRPr lang="zh-CN" altLang="en-US" sz="1100" b="1" dirty="0">
            <a:latin typeface="思源黑体 CN Normal" pitchFamily="34" charset="-122"/>
            <a:ea typeface="思源黑体 CN Normal" pitchFamily="34" charset="-122"/>
            <a:cs typeface="Poppins" pitchFamily="2" charset="0"/>
          </a:endParaRPr>
        </a:p>
      </dsp:txBody>
      <dsp:txXfrm>
        <a:off x="1218031" y="518294"/>
        <a:ext cx="690949" cy="449117"/>
      </dsp:txXfrm>
    </dsp:sp>
    <dsp:sp modelId="{4E754103-EF68-4DAE-AF75-1E191D515F4C}">
      <dsp:nvSpPr>
        <dsp:cNvPr id="18" name="弧形 17"/>
        <dsp:cNvSpPr/>
      </dsp:nvSpPr>
      <dsp:spPr bwMode="white">
        <a:xfrm>
          <a:off x="1183975" y="224559"/>
          <a:ext cx="3114233" cy="3114233"/>
        </a:xfrm>
        <a:prstGeom prst="arc">
          <a:avLst>
            <a:gd name="adj1" fmla="val 14069129"/>
            <a:gd name="adj2" fmla="val 15577697"/>
          </a:avLst>
        </a:prstGeom>
      </dsp:spPr>
      <dsp:style>
        <a:lnRef idx="1">
          <a:schemeClr val="accent3">
            <a:hueOff val="11280000"/>
            <a:satOff val="-16862"/>
            <a:lumOff val="-2744"/>
            <a:alpha val="100000"/>
          </a:schemeClr>
        </a:lnRef>
        <a:fillRef idx="0">
          <a:scrgbClr r="0" g="0" b="0"/>
        </a:fillRef>
        <a:effectRef idx="0">
          <a:scrgbClr r="0" g="0" b="0"/>
        </a:effectRef>
        <a:fontRef idx="minor"/>
      </dsp:style>
      <dsp:txXfrm>
        <a:off x="1183975" y="224559"/>
        <a:ext cx="3114233" cy="31142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096000" cy="3760192"/>
        <a:chOff x="0" y="0"/>
        <a:chExt cx="6096000" cy="3760192"/>
      </a:xfrm>
    </dsp:grpSpPr>
    <dsp:sp modelId="{7B9E6924-409F-4EA9-9903-B2A80BE563B8}">
      <dsp:nvSpPr>
        <dsp:cNvPr id="3" name="圆角矩形 2"/>
        <dsp:cNvSpPr/>
      </dsp:nvSpPr>
      <dsp:spPr bwMode="white">
        <a:xfrm>
          <a:off x="1198306" y="0"/>
          <a:ext cx="999617" cy="358284"/>
        </a:xfrm>
        <a:prstGeom prst="roundRect">
          <a:avLst>
            <a:gd name="adj" fmla="val 10000"/>
          </a:avLst>
        </a:prstGeom>
        <a:solidFill>
          <a:srgbClr val="007E66"/>
        </a:solidFill>
        <a:ln>
          <a:noFill/>
        </a:ln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b="1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操作流程：</a:t>
          </a:r>
          <a:endParaRPr lang="zh-CN" altLang="en-US" sz="1050" b="1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198306" y="0"/>
        <a:ext cx="999617" cy="358284"/>
      </dsp:txXfrm>
    </dsp:sp>
    <dsp:sp modelId="{625267AF-4D50-4E74-89E6-E08EF65AFD44}">
      <dsp:nvSpPr>
        <dsp:cNvPr id="5" name="任意多边形 4"/>
        <dsp:cNvSpPr/>
      </dsp:nvSpPr>
      <dsp:spPr bwMode="white">
        <a:xfrm>
          <a:off x="1298267" y="358284"/>
          <a:ext cx="99962" cy="408229"/>
        </a:xfrm>
        <a:custGeom>
          <a:avLst/>
          <a:gdLst/>
          <a:ahLst/>
          <a:cxnLst/>
          <a:pathLst>
            <a:path w="157" h="643">
              <a:moveTo>
                <a:pt x="0" y="0"/>
              </a:moveTo>
              <a:lnTo>
                <a:pt x="0" y="643"/>
              </a:lnTo>
              <a:lnTo>
                <a:pt x="157" y="643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298267" y="358284"/>
        <a:ext cx="99962" cy="408229"/>
      </dsp:txXfrm>
    </dsp:sp>
    <dsp:sp modelId="{0D70401B-8C77-4DF2-ABD6-D781D3FF36B6}">
      <dsp:nvSpPr>
        <dsp:cNvPr id="6" name="圆角矩形 5"/>
        <dsp:cNvSpPr/>
      </dsp:nvSpPr>
      <dsp:spPr bwMode="white">
        <a:xfrm>
          <a:off x="1398229" y="494360"/>
          <a:ext cx="3499465" cy="544305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050" dirty="0" err="1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Daudi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 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细胞，免疫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6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只小鼠</a:t>
          </a:r>
          <a:endParaRPr lang="zh-CN" altLang="en-US" sz="1050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398229" y="494360"/>
        <a:ext cx="3499465" cy="544305"/>
      </dsp:txXfrm>
    </dsp:sp>
    <dsp:sp modelId="{84C53F7F-73E6-4510-B22F-460B5648AE79}">
      <dsp:nvSpPr>
        <dsp:cNvPr id="7" name="任意多边形 6"/>
        <dsp:cNvSpPr/>
      </dsp:nvSpPr>
      <dsp:spPr bwMode="white">
        <a:xfrm>
          <a:off x="1298267" y="358284"/>
          <a:ext cx="99962" cy="1088611"/>
        </a:xfrm>
        <a:custGeom>
          <a:avLst/>
          <a:gdLst/>
          <a:ahLst/>
          <a:cxnLst/>
          <a:pathLst>
            <a:path w="157" h="1714">
              <a:moveTo>
                <a:pt x="0" y="0"/>
              </a:moveTo>
              <a:lnTo>
                <a:pt x="0" y="1714"/>
              </a:lnTo>
              <a:lnTo>
                <a:pt x="157" y="1714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298267" y="358284"/>
        <a:ext cx="99962" cy="1088611"/>
      </dsp:txXfrm>
    </dsp:sp>
    <dsp:sp modelId="{8BBD4388-F602-4597-9B65-B601923B5C39}">
      <dsp:nvSpPr>
        <dsp:cNvPr id="8" name="圆角矩形 7"/>
        <dsp:cNvSpPr/>
      </dsp:nvSpPr>
      <dsp:spPr bwMode="white">
        <a:xfrm>
          <a:off x="1398229" y="1174742"/>
          <a:ext cx="3499465" cy="544305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挑选高效价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只小鼠融合</a:t>
          </a:r>
          <a:endParaRPr lang="zh-CN" altLang="en-US" sz="105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398229" y="1174742"/>
        <a:ext cx="3499465" cy="544305"/>
      </dsp:txXfrm>
    </dsp:sp>
    <dsp:sp modelId="{6B878445-E003-451C-A07F-5131365EDB4E}">
      <dsp:nvSpPr>
        <dsp:cNvPr id="9" name="任意多边形 8"/>
        <dsp:cNvSpPr/>
      </dsp:nvSpPr>
      <dsp:spPr bwMode="white">
        <a:xfrm>
          <a:off x="1298267" y="358284"/>
          <a:ext cx="99962" cy="1768992"/>
        </a:xfrm>
        <a:custGeom>
          <a:avLst/>
          <a:gdLst/>
          <a:ahLst/>
          <a:cxnLst/>
          <a:pathLst>
            <a:path w="157" h="2786">
              <a:moveTo>
                <a:pt x="0" y="0"/>
              </a:moveTo>
              <a:lnTo>
                <a:pt x="0" y="2786"/>
              </a:lnTo>
              <a:lnTo>
                <a:pt x="157" y="2786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298267" y="358284"/>
        <a:ext cx="99962" cy="1768992"/>
      </dsp:txXfrm>
    </dsp:sp>
    <dsp:sp modelId="{1C94CFE4-1CA4-45C4-B35E-AD41FBF8F927}">
      <dsp:nvSpPr>
        <dsp:cNvPr id="10" name="圆角矩形 9"/>
        <dsp:cNvSpPr/>
      </dsp:nvSpPr>
      <dsp:spPr bwMode="white">
        <a:xfrm>
          <a:off x="1398229" y="1855123"/>
          <a:ext cx="3499465" cy="544305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主克隆阶段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en-US" altLang="zh-CN" sz="1050" dirty="0" err="1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Daudi</a:t>
          </a:r>
          <a:r>
            <a:rPr lang="en-US" altLang="zh-CN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 </a:t>
          </a:r>
          <a:r>
            <a:rPr lang="zh-CN" altLang="en-US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细胞检测阳性克隆</a:t>
          </a:r>
          <a:r>
            <a:rPr lang="en-US" altLang="zh-CN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134</a:t>
          </a:r>
          <a:r>
            <a:rPr lang="zh-CN" altLang="en-US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株，其中，对照细胞检测阴性克隆</a:t>
          </a:r>
          <a:r>
            <a:rPr lang="en-US" altLang="zh-CN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17</a:t>
          </a:r>
          <a:r>
            <a:rPr lang="zh-CN" altLang="en-US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株</a:t>
          </a:r>
          <a:endParaRPr lang="zh-CN" altLang="en-US" sz="105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398229" y="1855123"/>
        <a:ext cx="3499465" cy="544305"/>
      </dsp:txXfrm>
    </dsp:sp>
    <dsp:sp modelId="{D534E580-802D-45B9-800B-B157B12B67EB}">
      <dsp:nvSpPr>
        <dsp:cNvPr id="11" name="任意多边形 10"/>
        <dsp:cNvSpPr/>
      </dsp:nvSpPr>
      <dsp:spPr bwMode="white">
        <a:xfrm>
          <a:off x="1298267" y="358284"/>
          <a:ext cx="99962" cy="2449374"/>
        </a:xfrm>
        <a:custGeom>
          <a:avLst/>
          <a:gdLst/>
          <a:ahLst/>
          <a:cxnLst/>
          <a:pathLst>
            <a:path w="157" h="3857">
              <a:moveTo>
                <a:pt x="0" y="0"/>
              </a:moveTo>
              <a:lnTo>
                <a:pt x="0" y="3857"/>
              </a:lnTo>
              <a:lnTo>
                <a:pt x="157" y="3857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298267" y="358284"/>
        <a:ext cx="99962" cy="2449374"/>
      </dsp:txXfrm>
    </dsp:sp>
    <dsp:sp modelId="{72561E63-CE6E-4ADF-9A0B-83E2C6E5008F}">
      <dsp:nvSpPr>
        <dsp:cNvPr id="12" name="圆角矩形 11"/>
        <dsp:cNvSpPr/>
      </dsp:nvSpPr>
      <dsp:spPr bwMode="white">
        <a:xfrm>
          <a:off x="1398229" y="2535505"/>
          <a:ext cx="3499465" cy="544305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2~3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次有限稀释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—</a:t>
          </a:r>
          <a:r>
            <a:rPr lang="en-US" altLang="zh-CN" sz="1050" dirty="0" err="1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Daudi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 </a:t>
          </a:r>
          <a:r>
            <a:rPr lang="en-US" altLang="zh-CN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(+)</a:t>
          </a:r>
          <a:r>
            <a:rPr lang="en-US" altLang="zh-CN" sz="1050" b="0" spc="120" dirty="0" smtClean="0">
              <a:solidFill>
                <a:schemeClr val="tx1"/>
              </a:solidFill>
              <a:latin typeface="思源黑体 CN Regular" pitchFamily="34" charset="-122"/>
              <a:ea typeface="思源黑体 CN Regular" pitchFamily="34" charset="-122"/>
              <a:cs typeface="Poppins" pitchFamily="2" charset="0"/>
              <a:sym typeface="+mn-ea"/>
            </a:rPr>
            <a:t>&amp;</a:t>
          </a:r>
          <a:r>
            <a:rPr lang="zh-CN" altLang="en-US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对照细胞</a:t>
          </a:r>
          <a:r>
            <a:rPr lang="en-US" altLang="zh-CN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(-)</a:t>
          </a:r>
          <a:r>
            <a:rPr lang="zh-CN" altLang="en-US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克隆</a:t>
          </a:r>
          <a:r>
            <a:rPr lang="en-US" altLang="zh-CN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8</a:t>
          </a:r>
          <a:r>
            <a:rPr lang="zh-CN" altLang="en-US" sz="1050" b="0" spc="12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株</a:t>
          </a:r>
          <a:endParaRPr lang="zh-CN" altLang="en-US" sz="1050" b="1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398229" y="2535505"/>
        <a:ext cx="3499465" cy="544305"/>
      </dsp:txXfrm>
    </dsp:sp>
    <dsp:sp modelId="{B655D4B5-1A7F-4BA2-A8B5-6C9250435EFA}">
      <dsp:nvSpPr>
        <dsp:cNvPr id="13" name="任意多边形 12"/>
        <dsp:cNvSpPr/>
      </dsp:nvSpPr>
      <dsp:spPr bwMode="white">
        <a:xfrm>
          <a:off x="1298267" y="358284"/>
          <a:ext cx="99962" cy="3129756"/>
        </a:xfrm>
        <a:custGeom>
          <a:avLst/>
          <a:gdLst/>
          <a:ahLst/>
          <a:cxnLst/>
          <a:pathLst>
            <a:path w="157" h="4929">
              <a:moveTo>
                <a:pt x="0" y="0"/>
              </a:moveTo>
              <a:lnTo>
                <a:pt x="0" y="4929"/>
              </a:lnTo>
              <a:lnTo>
                <a:pt x="157" y="4929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298267" y="358284"/>
        <a:ext cx="99962" cy="3129756"/>
      </dsp:txXfrm>
    </dsp:sp>
    <dsp:sp modelId="{7774FEF8-8AD1-4C54-8850-000C169A761D}">
      <dsp:nvSpPr>
        <dsp:cNvPr id="14" name="圆角矩形 13"/>
        <dsp:cNvSpPr/>
      </dsp:nvSpPr>
      <dsp:spPr bwMode="white">
        <a:xfrm>
          <a:off x="1398229" y="3215887"/>
          <a:ext cx="3499465" cy="544305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抗体质控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en-US" altLang="zh-CN" sz="1050" b="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CD45RA(+)</a:t>
          </a:r>
          <a:r>
            <a:rPr lang="zh-CN" altLang="en-US" sz="1050" b="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抗体</a:t>
          </a:r>
          <a:r>
            <a:rPr lang="en-US" altLang="zh-CN" sz="1050" b="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2</a:t>
          </a:r>
          <a:r>
            <a:rPr lang="zh-CN" altLang="en-US" sz="1050" b="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株，</a:t>
          </a:r>
          <a:r>
            <a:rPr lang="en-US" altLang="zh-CN" sz="1050" b="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CD19(+)</a:t>
          </a:r>
          <a:r>
            <a:rPr lang="zh-CN" altLang="en-US" sz="1050" b="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抗体</a:t>
          </a:r>
          <a:r>
            <a:rPr lang="en-US" altLang="zh-CN" sz="1050" b="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1</a:t>
          </a:r>
          <a:r>
            <a:rPr lang="zh-CN" altLang="en-US" sz="1050" b="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  <a:sym typeface="+mn-ea"/>
            </a:rPr>
            <a:t>株</a:t>
          </a:r>
          <a:endParaRPr lang="zh-CN" altLang="en-US" sz="105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398229" y="3215887"/>
        <a:ext cx="3499465" cy="544305"/>
      </dsp:txXfrm>
    </dsp:sp>
    <dsp:sp modelId="{7183D1C8-6F39-4E66-ADE7-5B74B6C49377}">
      <dsp:nvSpPr>
        <dsp:cNvPr id="4" name="圆角矩形 3" hidden="1"/>
        <dsp:cNvSpPr/>
      </dsp:nvSpPr>
      <dsp:spPr>
        <a:xfrm>
          <a:off x="1198306" y="0"/>
          <a:ext cx="199923" cy="358284"/>
        </a:xfrm>
        <a:prstGeom prst="roundRect">
          <a:avLst>
            <a:gd name="adj" fmla="val 10000"/>
          </a:avLst>
        </a:prstGeom>
      </dsp:spPr>
      <dsp:txXfrm>
        <a:off x="1198306" y="0"/>
        <a:ext cx="199923" cy="3582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096000" cy="3760192"/>
        <a:chOff x="0" y="0"/>
        <a:chExt cx="6096000" cy="3760192"/>
      </a:xfrm>
    </dsp:grpSpPr>
    <dsp:sp modelId="{7B9E6924-409F-4EA9-9903-B2A80BE563B8}">
      <dsp:nvSpPr>
        <dsp:cNvPr id="3" name="圆角矩形 2"/>
        <dsp:cNvSpPr/>
      </dsp:nvSpPr>
      <dsp:spPr bwMode="white">
        <a:xfrm>
          <a:off x="1449579" y="0"/>
          <a:ext cx="999617" cy="358284"/>
        </a:xfrm>
        <a:prstGeom prst="roundRect">
          <a:avLst>
            <a:gd name="adj" fmla="val 10000"/>
          </a:avLst>
        </a:prstGeom>
        <a:solidFill>
          <a:srgbClr val="007E66"/>
        </a:solidFill>
        <a:ln>
          <a:noFill/>
        </a:ln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b="1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操作流程：</a:t>
          </a:r>
          <a:endParaRPr lang="zh-CN" altLang="en-US" sz="1050" b="1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449579" y="0"/>
        <a:ext cx="999617" cy="358284"/>
      </dsp:txXfrm>
    </dsp:sp>
    <dsp:sp modelId="{625267AF-4D50-4E74-89E6-E08EF65AFD44}">
      <dsp:nvSpPr>
        <dsp:cNvPr id="5" name="任意多边形 4"/>
        <dsp:cNvSpPr/>
      </dsp:nvSpPr>
      <dsp:spPr bwMode="white">
        <a:xfrm>
          <a:off x="1549540" y="358284"/>
          <a:ext cx="99962" cy="408229"/>
        </a:xfrm>
        <a:custGeom>
          <a:avLst/>
          <a:gdLst/>
          <a:ahLst/>
          <a:cxnLst/>
          <a:pathLst>
            <a:path w="157" h="643">
              <a:moveTo>
                <a:pt x="0" y="0"/>
              </a:moveTo>
              <a:lnTo>
                <a:pt x="0" y="643"/>
              </a:lnTo>
              <a:lnTo>
                <a:pt x="157" y="643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549540" y="358284"/>
        <a:ext cx="99962" cy="408229"/>
      </dsp:txXfrm>
    </dsp:sp>
    <dsp:sp modelId="{0D70401B-8C77-4DF2-ABD6-D781D3FF36B6}">
      <dsp:nvSpPr>
        <dsp:cNvPr id="6" name="圆角矩形 5"/>
        <dsp:cNvSpPr/>
      </dsp:nvSpPr>
      <dsp:spPr bwMode="white">
        <a:xfrm>
          <a:off x="1649502" y="494360"/>
          <a:ext cx="2933013" cy="544305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SDS-PAGE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凝胶条免疫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5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只小鼠</a:t>
          </a:r>
          <a:endParaRPr lang="zh-CN" altLang="en-US" sz="1050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649502" y="494360"/>
        <a:ext cx="2933013" cy="544305"/>
      </dsp:txXfrm>
    </dsp:sp>
    <dsp:sp modelId="{84C53F7F-73E6-4510-B22F-460B5648AE79}">
      <dsp:nvSpPr>
        <dsp:cNvPr id="7" name="任意多边形 6"/>
        <dsp:cNvSpPr/>
      </dsp:nvSpPr>
      <dsp:spPr bwMode="white">
        <a:xfrm>
          <a:off x="1549540" y="358284"/>
          <a:ext cx="99962" cy="1088611"/>
        </a:xfrm>
        <a:custGeom>
          <a:avLst/>
          <a:gdLst/>
          <a:ahLst/>
          <a:cxnLst/>
          <a:pathLst>
            <a:path w="157" h="1714">
              <a:moveTo>
                <a:pt x="0" y="0"/>
              </a:moveTo>
              <a:lnTo>
                <a:pt x="0" y="1714"/>
              </a:lnTo>
              <a:lnTo>
                <a:pt x="157" y="1714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549540" y="358284"/>
        <a:ext cx="99962" cy="1088611"/>
      </dsp:txXfrm>
    </dsp:sp>
    <dsp:sp modelId="{8BBD4388-F602-4597-9B65-B601923B5C39}">
      <dsp:nvSpPr>
        <dsp:cNvPr id="8" name="圆角矩形 7"/>
        <dsp:cNvSpPr/>
      </dsp:nvSpPr>
      <dsp:spPr bwMode="white">
        <a:xfrm>
          <a:off x="1649502" y="1174742"/>
          <a:ext cx="2957599" cy="544305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dirty="0" smtClean="0">
              <a:solidFill>
                <a:schemeClr val="dk1"/>
              </a:solidFill>
              <a:latin typeface="思源黑体 CN Normal" pitchFamily="34" charset="-122"/>
              <a:ea typeface="思源黑体 CN Normal" pitchFamily="34" charset="-122"/>
              <a:cs typeface="Poppins" pitchFamily="2" charset="0"/>
            </a:rPr>
            <a:t>重组蛋白检测效价，</a:t>
          </a:r>
          <a:r>
            <a:rPr lang="en-US" altLang="zh-CN" sz="1050" dirty="0" smtClean="0">
              <a:solidFill>
                <a:schemeClr val="dk1"/>
              </a:solidFill>
              <a:latin typeface="思源黑体 CN Normal" pitchFamily="34" charset="-122"/>
              <a:ea typeface="思源黑体 CN Normal" pitchFamily="34" charset="-122"/>
              <a:cs typeface="Poppins" pitchFamily="2" charset="0"/>
            </a:rPr>
            <a:t>5</a:t>
          </a:r>
          <a:r>
            <a:rPr lang="zh-CN" altLang="en-US" sz="1050" dirty="0" smtClean="0">
              <a:solidFill>
                <a:schemeClr val="dk1"/>
              </a:solidFill>
              <a:latin typeface="思源黑体 CN Normal" pitchFamily="34" charset="-122"/>
              <a:ea typeface="思源黑体 CN Normal" pitchFamily="34" charset="-122"/>
              <a:cs typeface="Poppins" pitchFamily="2" charset="0"/>
            </a:rPr>
            <a:t>只小鼠均效价合格</a:t>
          </a:r>
          <a:endParaRPr lang="zh-CN" altLang="en-US" sz="105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649502" y="1174742"/>
        <a:ext cx="2957599" cy="544305"/>
      </dsp:txXfrm>
    </dsp:sp>
    <dsp:sp modelId="{6B878445-E003-451C-A07F-5131365EDB4E}">
      <dsp:nvSpPr>
        <dsp:cNvPr id="9" name="任意多边形 8"/>
        <dsp:cNvSpPr/>
      </dsp:nvSpPr>
      <dsp:spPr bwMode="white">
        <a:xfrm>
          <a:off x="1549540" y="358284"/>
          <a:ext cx="99962" cy="1768992"/>
        </a:xfrm>
        <a:custGeom>
          <a:avLst/>
          <a:gdLst/>
          <a:ahLst/>
          <a:cxnLst/>
          <a:pathLst>
            <a:path w="157" h="2786">
              <a:moveTo>
                <a:pt x="0" y="0"/>
              </a:moveTo>
              <a:lnTo>
                <a:pt x="0" y="2786"/>
              </a:lnTo>
              <a:lnTo>
                <a:pt x="157" y="2786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549540" y="358284"/>
        <a:ext cx="99962" cy="1768992"/>
      </dsp:txXfrm>
    </dsp:sp>
    <dsp:sp modelId="{1C94CFE4-1CA4-45C4-B35E-AD41FBF8F927}">
      <dsp:nvSpPr>
        <dsp:cNvPr id="10" name="圆角矩形 9"/>
        <dsp:cNvSpPr/>
      </dsp:nvSpPr>
      <dsp:spPr bwMode="white">
        <a:xfrm>
          <a:off x="1649502" y="1855123"/>
          <a:ext cx="2957163" cy="544305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1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只小鼠融合，阳性主克隆数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&gt;400</a:t>
          </a:r>
          <a:endParaRPr lang="zh-CN" altLang="en-US" sz="105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649502" y="1855123"/>
        <a:ext cx="2957163" cy="544305"/>
      </dsp:txXfrm>
    </dsp:sp>
    <dsp:sp modelId="{D534E580-802D-45B9-800B-B157B12B67EB}">
      <dsp:nvSpPr>
        <dsp:cNvPr id="11" name="任意多边形 10"/>
        <dsp:cNvSpPr/>
      </dsp:nvSpPr>
      <dsp:spPr bwMode="white">
        <a:xfrm>
          <a:off x="1549540" y="358284"/>
          <a:ext cx="99962" cy="2449374"/>
        </a:xfrm>
        <a:custGeom>
          <a:avLst/>
          <a:gdLst/>
          <a:ahLst/>
          <a:cxnLst/>
          <a:pathLst>
            <a:path w="157" h="3857">
              <a:moveTo>
                <a:pt x="0" y="0"/>
              </a:moveTo>
              <a:lnTo>
                <a:pt x="0" y="3857"/>
              </a:lnTo>
              <a:lnTo>
                <a:pt x="157" y="3857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549540" y="358284"/>
        <a:ext cx="99962" cy="2449374"/>
      </dsp:txXfrm>
    </dsp:sp>
    <dsp:sp modelId="{72561E63-CE6E-4ADF-9A0B-83E2C6E5008F}">
      <dsp:nvSpPr>
        <dsp:cNvPr id="12" name="圆角矩形 11"/>
        <dsp:cNvSpPr/>
      </dsp:nvSpPr>
      <dsp:spPr bwMode="white">
        <a:xfrm>
          <a:off x="1649502" y="2535505"/>
          <a:ext cx="2996910" cy="544305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选择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10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株克隆进行有限稀释</a:t>
          </a:r>
          <a:endParaRPr lang="zh-CN" altLang="en-US" sz="1050" b="1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649502" y="2535505"/>
        <a:ext cx="2996910" cy="544305"/>
      </dsp:txXfrm>
    </dsp:sp>
    <dsp:sp modelId="{B655D4B5-1A7F-4BA2-A8B5-6C9250435EFA}">
      <dsp:nvSpPr>
        <dsp:cNvPr id="13" name="任意多边形 12"/>
        <dsp:cNvSpPr/>
      </dsp:nvSpPr>
      <dsp:spPr bwMode="white">
        <a:xfrm>
          <a:off x="1549540" y="358284"/>
          <a:ext cx="99962" cy="3129756"/>
        </a:xfrm>
        <a:custGeom>
          <a:avLst/>
          <a:gdLst/>
          <a:ahLst/>
          <a:cxnLst/>
          <a:pathLst>
            <a:path w="157" h="4929">
              <a:moveTo>
                <a:pt x="0" y="0"/>
              </a:moveTo>
              <a:lnTo>
                <a:pt x="0" y="4929"/>
              </a:lnTo>
              <a:lnTo>
                <a:pt x="157" y="4929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549540" y="358284"/>
        <a:ext cx="99962" cy="3129756"/>
      </dsp:txXfrm>
    </dsp:sp>
    <dsp:sp modelId="{7774FEF8-8AD1-4C54-8850-000C169A761D}">
      <dsp:nvSpPr>
        <dsp:cNvPr id="14" name="圆角矩形 13"/>
        <dsp:cNvSpPr/>
      </dsp:nvSpPr>
      <dsp:spPr bwMode="white">
        <a:xfrm>
          <a:off x="1649502" y="3215887"/>
          <a:ext cx="2996919" cy="544305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获得阳性单克隆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8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株</a:t>
          </a:r>
          <a:endParaRPr lang="zh-CN" altLang="en-US" sz="105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649502" y="3215887"/>
        <a:ext cx="2996919" cy="544305"/>
      </dsp:txXfrm>
    </dsp:sp>
    <dsp:sp modelId="{7183D1C8-6F39-4E66-ADE7-5B74B6C49377}">
      <dsp:nvSpPr>
        <dsp:cNvPr id="4" name="圆角矩形 3" hidden="1"/>
        <dsp:cNvSpPr/>
      </dsp:nvSpPr>
      <dsp:spPr>
        <a:xfrm>
          <a:off x="1449579" y="0"/>
          <a:ext cx="199923" cy="358284"/>
        </a:xfrm>
        <a:prstGeom prst="roundRect">
          <a:avLst>
            <a:gd name="adj" fmla="val 10000"/>
          </a:avLst>
        </a:prstGeom>
      </dsp:spPr>
      <dsp:txXfrm>
        <a:off x="1449579" y="0"/>
        <a:ext cx="199923" cy="3582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096000" cy="3760192"/>
        <a:chOff x="0" y="0"/>
        <a:chExt cx="6096000" cy="3760192"/>
      </a:xfrm>
    </dsp:grpSpPr>
    <dsp:sp modelId="{7B9E6924-409F-4EA9-9903-B2A80BE563B8}">
      <dsp:nvSpPr>
        <dsp:cNvPr id="3" name="圆角矩形 2"/>
        <dsp:cNvSpPr/>
      </dsp:nvSpPr>
      <dsp:spPr bwMode="white">
        <a:xfrm>
          <a:off x="1377526" y="0"/>
          <a:ext cx="999617" cy="358284"/>
        </a:xfrm>
        <a:prstGeom prst="roundRect">
          <a:avLst>
            <a:gd name="adj" fmla="val 10000"/>
          </a:avLst>
        </a:prstGeom>
        <a:solidFill>
          <a:srgbClr val="007E66"/>
        </a:solidFill>
        <a:ln>
          <a:noFill/>
        </a:ln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b="1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操作流程：</a:t>
          </a:r>
          <a:endParaRPr lang="zh-CN" altLang="en-US" sz="1050" b="1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377526" y="0"/>
        <a:ext cx="999617" cy="358284"/>
      </dsp:txXfrm>
    </dsp:sp>
    <dsp:sp modelId="{625267AF-4D50-4E74-89E6-E08EF65AFD44}">
      <dsp:nvSpPr>
        <dsp:cNvPr id="5" name="任意多边形 4"/>
        <dsp:cNvSpPr/>
      </dsp:nvSpPr>
      <dsp:spPr bwMode="white">
        <a:xfrm>
          <a:off x="1477487" y="358284"/>
          <a:ext cx="99962" cy="408229"/>
        </a:xfrm>
        <a:custGeom>
          <a:avLst/>
          <a:gdLst/>
          <a:ahLst/>
          <a:cxnLst/>
          <a:pathLst>
            <a:path w="157" h="643">
              <a:moveTo>
                <a:pt x="0" y="0"/>
              </a:moveTo>
              <a:lnTo>
                <a:pt x="0" y="643"/>
              </a:lnTo>
              <a:lnTo>
                <a:pt x="157" y="643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477487" y="358284"/>
        <a:ext cx="99962" cy="408229"/>
      </dsp:txXfrm>
    </dsp:sp>
    <dsp:sp modelId="{0D70401B-8C77-4DF2-ABD6-D781D3FF36B6}">
      <dsp:nvSpPr>
        <dsp:cNvPr id="6" name="圆角矩形 5"/>
        <dsp:cNvSpPr/>
      </dsp:nvSpPr>
      <dsp:spPr bwMode="white">
        <a:xfrm>
          <a:off x="1577449" y="494360"/>
          <a:ext cx="3096941" cy="544305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重组蛋白免疫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5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只小鼠，均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及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FACS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效价合格</a:t>
          </a:r>
          <a:endParaRPr lang="zh-CN" altLang="en-US" sz="1050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577449" y="494360"/>
        <a:ext cx="3096941" cy="544305"/>
      </dsp:txXfrm>
    </dsp:sp>
    <dsp:sp modelId="{84C53F7F-73E6-4510-B22F-460B5648AE79}">
      <dsp:nvSpPr>
        <dsp:cNvPr id="7" name="任意多边形 6"/>
        <dsp:cNvSpPr/>
      </dsp:nvSpPr>
      <dsp:spPr bwMode="white">
        <a:xfrm>
          <a:off x="1477487" y="358284"/>
          <a:ext cx="99962" cy="1088611"/>
        </a:xfrm>
        <a:custGeom>
          <a:avLst/>
          <a:gdLst/>
          <a:ahLst/>
          <a:cxnLst/>
          <a:pathLst>
            <a:path w="157" h="1714">
              <a:moveTo>
                <a:pt x="0" y="0"/>
              </a:moveTo>
              <a:lnTo>
                <a:pt x="0" y="1714"/>
              </a:lnTo>
              <a:lnTo>
                <a:pt x="157" y="1714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477487" y="358284"/>
        <a:ext cx="99962" cy="1088611"/>
      </dsp:txXfrm>
    </dsp:sp>
    <dsp:sp modelId="{8BBD4388-F602-4597-9B65-B601923B5C39}">
      <dsp:nvSpPr>
        <dsp:cNvPr id="8" name="圆角矩形 7"/>
        <dsp:cNvSpPr/>
      </dsp:nvSpPr>
      <dsp:spPr bwMode="white">
        <a:xfrm>
          <a:off x="1577449" y="1174742"/>
          <a:ext cx="3072356" cy="544305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挑选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高效价</a:t>
          </a:r>
          <a:r>
            <a:rPr lang="en-US" altLang="zh-CN" sz="1050" dirty="0" smtClean="0">
              <a:solidFill>
                <a:schemeClr val="dk1"/>
              </a:solidFill>
              <a:latin typeface="思源黑体 CN Regular" pitchFamily="34" charset="-122"/>
              <a:ea typeface="思源黑体 CN Regular" pitchFamily="34" charset="-122"/>
              <a:cs typeface="Poppins" pitchFamily="2" charset="0"/>
            </a:rPr>
            <a:t>&amp;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 FACS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（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+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）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1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只小鼠融合</a:t>
          </a:r>
          <a:endParaRPr lang="zh-CN" altLang="en-US" sz="105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577449" y="1174742"/>
        <a:ext cx="3072356" cy="544305"/>
      </dsp:txXfrm>
    </dsp:sp>
    <dsp:sp modelId="{6B878445-E003-451C-A07F-5131365EDB4E}">
      <dsp:nvSpPr>
        <dsp:cNvPr id="9" name="任意多边形 8"/>
        <dsp:cNvSpPr/>
      </dsp:nvSpPr>
      <dsp:spPr bwMode="white">
        <a:xfrm>
          <a:off x="1477487" y="358284"/>
          <a:ext cx="99962" cy="1768992"/>
        </a:xfrm>
        <a:custGeom>
          <a:avLst/>
          <a:gdLst/>
          <a:ahLst/>
          <a:cxnLst/>
          <a:pathLst>
            <a:path w="157" h="2786">
              <a:moveTo>
                <a:pt x="0" y="0"/>
              </a:moveTo>
              <a:lnTo>
                <a:pt x="0" y="2786"/>
              </a:lnTo>
              <a:lnTo>
                <a:pt x="157" y="2786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477487" y="358284"/>
        <a:ext cx="99962" cy="1768992"/>
      </dsp:txXfrm>
    </dsp:sp>
    <dsp:sp modelId="{1C94CFE4-1CA4-45C4-B35E-AD41FBF8F927}">
      <dsp:nvSpPr>
        <dsp:cNvPr id="10" name="圆角矩形 9"/>
        <dsp:cNvSpPr/>
      </dsp:nvSpPr>
      <dsp:spPr bwMode="white">
        <a:xfrm>
          <a:off x="1577449" y="1855123"/>
          <a:ext cx="3106912" cy="544305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主克隆阶段，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 </a:t>
          </a:r>
          <a:r>
            <a:rPr lang="en-US" altLang="zh-CN" sz="1050" b="1" dirty="0" smtClean="0">
              <a:solidFill>
                <a:srgbClr val="007E66"/>
              </a:solidFill>
              <a:latin typeface="思源黑体 CN Regular" pitchFamily="34" charset="-122"/>
              <a:ea typeface="思源黑体 CN Regular" pitchFamily="34" charset="-122"/>
              <a:cs typeface="Poppins" pitchFamily="2" charset="0"/>
            </a:rPr>
            <a:t>&amp;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 FACS--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120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株结合阳性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, 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其中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FACS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阳性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24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株；挑选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10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株克隆进行稳定株筛选</a:t>
          </a:r>
          <a:endParaRPr lang="zh-CN" altLang="en-US" sz="105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577449" y="1855123"/>
        <a:ext cx="3106912" cy="544305"/>
      </dsp:txXfrm>
    </dsp:sp>
    <dsp:sp modelId="{D534E580-802D-45B9-800B-B157B12B67EB}">
      <dsp:nvSpPr>
        <dsp:cNvPr id="11" name="任意多边形 10"/>
        <dsp:cNvSpPr/>
      </dsp:nvSpPr>
      <dsp:spPr bwMode="white">
        <a:xfrm>
          <a:off x="1477487" y="358284"/>
          <a:ext cx="99962" cy="2449374"/>
        </a:xfrm>
        <a:custGeom>
          <a:avLst/>
          <a:gdLst/>
          <a:ahLst/>
          <a:cxnLst/>
          <a:pathLst>
            <a:path w="157" h="3857">
              <a:moveTo>
                <a:pt x="0" y="0"/>
              </a:moveTo>
              <a:lnTo>
                <a:pt x="0" y="3857"/>
              </a:lnTo>
              <a:lnTo>
                <a:pt x="157" y="3857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477487" y="358284"/>
        <a:ext cx="99962" cy="2449374"/>
      </dsp:txXfrm>
    </dsp:sp>
    <dsp:sp modelId="{72561E63-CE6E-4ADF-9A0B-83E2C6E5008F}">
      <dsp:nvSpPr>
        <dsp:cNvPr id="12" name="圆角矩形 11"/>
        <dsp:cNvSpPr/>
      </dsp:nvSpPr>
      <dsp:spPr bwMode="white">
        <a:xfrm>
          <a:off x="1577449" y="2535505"/>
          <a:ext cx="3106912" cy="544305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2~3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次有限稀释，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 </a:t>
          </a:r>
          <a:r>
            <a:rPr lang="en-US" altLang="zh-CN" sz="1050" b="1" dirty="0" smtClean="0">
              <a:solidFill>
                <a:srgbClr val="007E66"/>
              </a:solidFill>
              <a:latin typeface="思源黑体 CN Regular" pitchFamily="34" charset="-122"/>
              <a:ea typeface="思源黑体 CN Regular" pitchFamily="34" charset="-122"/>
              <a:cs typeface="Poppins" pitchFamily="2" charset="0"/>
            </a:rPr>
            <a:t>&amp;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 FACS--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获得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7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FACS 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杂交瘤阳性克隆；挑选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5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株提基因构建表达</a:t>
          </a:r>
          <a:r>
            <a:rPr lang="en-US" altLang="zh-CN" sz="1050" dirty="0" err="1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scFv</a:t>
          </a:r>
          <a:endParaRPr lang="zh-CN" altLang="en-US" sz="1050" b="1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577449" y="2535505"/>
        <a:ext cx="3106912" cy="544305"/>
      </dsp:txXfrm>
    </dsp:sp>
    <dsp:sp modelId="{B655D4B5-1A7F-4BA2-A8B5-6C9250435EFA}">
      <dsp:nvSpPr>
        <dsp:cNvPr id="13" name="任意多边形 12"/>
        <dsp:cNvSpPr/>
      </dsp:nvSpPr>
      <dsp:spPr bwMode="white">
        <a:xfrm>
          <a:off x="1477487" y="358284"/>
          <a:ext cx="99962" cy="3129756"/>
        </a:xfrm>
        <a:custGeom>
          <a:avLst/>
          <a:gdLst/>
          <a:ahLst/>
          <a:cxnLst/>
          <a:pathLst>
            <a:path w="157" h="4929">
              <a:moveTo>
                <a:pt x="0" y="0"/>
              </a:moveTo>
              <a:lnTo>
                <a:pt x="0" y="4929"/>
              </a:lnTo>
              <a:lnTo>
                <a:pt x="157" y="4929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477487" y="358284"/>
        <a:ext cx="99962" cy="3129756"/>
      </dsp:txXfrm>
    </dsp:sp>
    <dsp:sp modelId="{7774FEF8-8AD1-4C54-8850-000C169A761D}">
      <dsp:nvSpPr>
        <dsp:cNvPr id="14" name="圆角矩形 13"/>
        <dsp:cNvSpPr/>
      </dsp:nvSpPr>
      <dsp:spPr bwMode="white">
        <a:xfrm>
          <a:off x="1577449" y="3215887"/>
          <a:ext cx="3141025" cy="544305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抗体质控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5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株</a:t>
          </a:r>
          <a:r>
            <a:rPr lang="en-US" altLang="zh-CN" sz="1050" dirty="0" err="1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scFv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  FACS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检测阳性</a:t>
          </a:r>
          <a:endParaRPr lang="zh-CN" altLang="en-US" sz="105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577449" y="3215887"/>
        <a:ext cx="3141025" cy="544305"/>
      </dsp:txXfrm>
    </dsp:sp>
    <dsp:sp modelId="{7183D1C8-6F39-4E66-ADE7-5B74B6C49377}">
      <dsp:nvSpPr>
        <dsp:cNvPr id="4" name="圆角矩形 3" hidden="1"/>
        <dsp:cNvSpPr/>
      </dsp:nvSpPr>
      <dsp:spPr>
        <a:xfrm>
          <a:off x="1377526" y="0"/>
          <a:ext cx="199923" cy="358284"/>
        </a:xfrm>
        <a:prstGeom prst="roundRect">
          <a:avLst>
            <a:gd name="adj" fmla="val 10000"/>
          </a:avLst>
        </a:prstGeom>
      </dsp:spPr>
      <dsp:txXfrm>
        <a:off x="1377526" y="0"/>
        <a:ext cx="199923" cy="3582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096000" cy="3760192"/>
        <a:chOff x="0" y="0"/>
        <a:chExt cx="6096000" cy="3760192"/>
      </a:xfrm>
    </dsp:grpSpPr>
    <dsp:sp modelId="{7B9E6924-409F-4EA9-9903-B2A80BE563B8}">
      <dsp:nvSpPr>
        <dsp:cNvPr id="3" name="圆角矩形 2"/>
        <dsp:cNvSpPr/>
      </dsp:nvSpPr>
      <dsp:spPr bwMode="white">
        <a:xfrm>
          <a:off x="1485908" y="0"/>
          <a:ext cx="887831" cy="318217"/>
        </a:xfrm>
        <a:prstGeom prst="roundRect">
          <a:avLst>
            <a:gd name="adj" fmla="val 10000"/>
          </a:avLst>
        </a:prstGeom>
        <a:solidFill>
          <a:srgbClr val="007E66"/>
        </a:solidFill>
        <a:ln>
          <a:noFill/>
        </a:ln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b="1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操作流程：</a:t>
          </a:r>
          <a:endParaRPr lang="zh-CN" altLang="en-US" sz="1050" b="1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485908" y="0"/>
        <a:ext cx="887831" cy="318217"/>
      </dsp:txXfrm>
    </dsp:sp>
    <dsp:sp modelId="{625267AF-4D50-4E74-89E6-E08EF65AFD44}">
      <dsp:nvSpPr>
        <dsp:cNvPr id="5" name="任意多边形 4"/>
        <dsp:cNvSpPr/>
      </dsp:nvSpPr>
      <dsp:spPr bwMode="white">
        <a:xfrm>
          <a:off x="1574691" y="318217"/>
          <a:ext cx="88783" cy="362577"/>
        </a:xfrm>
        <a:custGeom>
          <a:avLst/>
          <a:gdLst/>
          <a:ahLst/>
          <a:cxnLst/>
          <a:pathLst>
            <a:path w="140" h="571">
              <a:moveTo>
                <a:pt x="0" y="0"/>
              </a:moveTo>
              <a:lnTo>
                <a:pt x="0" y="571"/>
              </a:lnTo>
              <a:lnTo>
                <a:pt x="140" y="571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574691" y="318217"/>
        <a:ext cx="88783" cy="362577"/>
      </dsp:txXfrm>
    </dsp:sp>
    <dsp:sp modelId="{0D70401B-8C77-4DF2-ABD6-D781D3FF36B6}">
      <dsp:nvSpPr>
        <dsp:cNvPr id="6" name="圆角矩形 5"/>
        <dsp:cNvSpPr/>
      </dsp:nvSpPr>
      <dsp:spPr bwMode="white">
        <a:xfrm>
          <a:off x="1663474" y="439076"/>
          <a:ext cx="2884607" cy="483436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多肽免疫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5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只小鼠，免疫血清进行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ELISA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效价检测和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IHC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筛选（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2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个阳性组织、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1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个阴性组织）</a:t>
          </a:r>
          <a:endParaRPr lang="zh-CN" altLang="en-US" sz="1050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663474" y="439076"/>
        <a:ext cx="2884607" cy="483436"/>
      </dsp:txXfrm>
    </dsp:sp>
    <dsp:sp modelId="{84C53F7F-73E6-4510-B22F-460B5648AE79}">
      <dsp:nvSpPr>
        <dsp:cNvPr id="7" name="任意多边形 6"/>
        <dsp:cNvSpPr/>
      </dsp:nvSpPr>
      <dsp:spPr bwMode="white">
        <a:xfrm>
          <a:off x="1574691" y="318217"/>
          <a:ext cx="88783" cy="966873"/>
        </a:xfrm>
        <a:custGeom>
          <a:avLst/>
          <a:gdLst/>
          <a:ahLst/>
          <a:cxnLst/>
          <a:pathLst>
            <a:path w="140" h="1523">
              <a:moveTo>
                <a:pt x="0" y="0"/>
              </a:moveTo>
              <a:lnTo>
                <a:pt x="0" y="1523"/>
              </a:lnTo>
              <a:lnTo>
                <a:pt x="140" y="1523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574691" y="318217"/>
        <a:ext cx="88783" cy="966873"/>
      </dsp:txXfrm>
    </dsp:sp>
    <dsp:sp modelId="{8BBD4388-F602-4597-9B65-B601923B5C39}">
      <dsp:nvSpPr>
        <dsp:cNvPr id="8" name="圆角矩形 7"/>
        <dsp:cNvSpPr/>
      </dsp:nvSpPr>
      <dsp:spPr bwMode="white">
        <a:xfrm>
          <a:off x="1663474" y="1043372"/>
          <a:ext cx="2884607" cy="483436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挑选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及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IHC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均合格的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1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只小鼠融合</a:t>
          </a:r>
          <a:endParaRPr lang="zh-CN" altLang="en-US" sz="105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663474" y="1043372"/>
        <a:ext cx="2884607" cy="483436"/>
      </dsp:txXfrm>
    </dsp:sp>
    <dsp:sp modelId="{6B878445-E003-451C-A07F-5131365EDB4E}">
      <dsp:nvSpPr>
        <dsp:cNvPr id="9" name="任意多边形 8"/>
        <dsp:cNvSpPr/>
      </dsp:nvSpPr>
      <dsp:spPr bwMode="white">
        <a:xfrm>
          <a:off x="1574691" y="318217"/>
          <a:ext cx="88783" cy="1696953"/>
        </a:xfrm>
        <a:custGeom>
          <a:avLst/>
          <a:gdLst/>
          <a:ahLst/>
          <a:cxnLst/>
          <a:pathLst>
            <a:path w="140" h="2672">
              <a:moveTo>
                <a:pt x="0" y="0"/>
              </a:moveTo>
              <a:lnTo>
                <a:pt x="0" y="2672"/>
              </a:lnTo>
              <a:lnTo>
                <a:pt x="140" y="2672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574691" y="318217"/>
        <a:ext cx="88783" cy="1696953"/>
      </dsp:txXfrm>
    </dsp:sp>
    <dsp:sp modelId="{1C94CFE4-1CA4-45C4-B35E-AD41FBF8F927}">
      <dsp:nvSpPr>
        <dsp:cNvPr id="10" name="圆角矩形 9"/>
        <dsp:cNvSpPr/>
      </dsp:nvSpPr>
      <dsp:spPr bwMode="white">
        <a:xfrm>
          <a:off x="1663474" y="1647667"/>
          <a:ext cx="2927590" cy="735007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主克隆阶段，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 </a:t>
          </a:r>
          <a:r>
            <a:rPr lang="en-US" altLang="zh-CN" sz="1050" b="1" dirty="0" smtClean="0">
              <a:solidFill>
                <a:srgbClr val="007E66"/>
              </a:solidFill>
              <a:latin typeface="思源黑体 CN Regular" pitchFamily="34" charset="-122"/>
              <a:ea typeface="思源黑体 CN Regular" pitchFamily="34" charset="-122"/>
              <a:cs typeface="Poppins" pitchFamily="2" charset="0"/>
            </a:rPr>
            <a:t>&amp;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 IHC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（双组织）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&gt;200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株结合阳性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,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首批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73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IHC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检测；挑选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12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株合格克隆进行稳定株筛选</a:t>
          </a:r>
          <a:endParaRPr lang="zh-CN" altLang="en-US" sz="105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663474" y="1647667"/>
        <a:ext cx="2927590" cy="735007"/>
      </dsp:txXfrm>
    </dsp:sp>
    <dsp:sp modelId="{D534E580-802D-45B9-800B-B157B12B67EB}">
      <dsp:nvSpPr>
        <dsp:cNvPr id="11" name="任意多边形 10"/>
        <dsp:cNvSpPr/>
      </dsp:nvSpPr>
      <dsp:spPr bwMode="white">
        <a:xfrm>
          <a:off x="1574691" y="318217"/>
          <a:ext cx="88783" cy="2511498"/>
        </a:xfrm>
        <a:custGeom>
          <a:avLst/>
          <a:gdLst/>
          <a:ahLst/>
          <a:cxnLst/>
          <a:pathLst>
            <a:path w="140" h="3955">
              <a:moveTo>
                <a:pt x="0" y="0"/>
              </a:moveTo>
              <a:lnTo>
                <a:pt x="0" y="3955"/>
              </a:lnTo>
              <a:lnTo>
                <a:pt x="140" y="3955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574691" y="318217"/>
        <a:ext cx="88783" cy="2511498"/>
      </dsp:txXfrm>
    </dsp:sp>
    <dsp:sp modelId="{72561E63-CE6E-4ADF-9A0B-83E2C6E5008F}">
      <dsp:nvSpPr>
        <dsp:cNvPr id="12" name="圆角矩形 11"/>
        <dsp:cNvSpPr/>
      </dsp:nvSpPr>
      <dsp:spPr bwMode="white">
        <a:xfrm>
          <a:off x="1663474" y="2503533"/>
          <a:ext cx="2946618" cy="652363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2~3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次有限稀释，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 </a:t>
          </a:r>
          <a:r>
            <a:rPr lang="en-US" altLang="zh-CN" sz="1050" b="1" dirty="0" smtClean="0">
              <a:solidFill>
                <a:srgbClr val="007E66"/>
              </a:solidFill>
              <a:latin typeface="思源黑体 CN Regular" pitchFamily="34" charset="-122"/>
              <a:ea typeface="思源黑体 CN Regular" pitchFamily="34" charset="-122"/>
              <a:cs typeface="Poppins" pitchFamily="2" charset="0"/>
            </a:rPr>
            <a:t>&amp;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 IHC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（多组织）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获得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11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株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ELISA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与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IHC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合格抗体；挑选最优的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6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株克隆放大生产及抗体纯化</a:t>
          </a:r>
          <a:endParaRPr lang="zh-CN" altLang="en-US" sz="1050" b="1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663474" y="2503533"/>
        <a:ext cx="2946618" cy="652363"/>
      </dsp:txXfrm>
    </dsp:sp>
    <dsp:sp modelId="{B655D4B5-1A7F-4BA2-A8B5-6C9250435EFA}">
      <dsp:nvSpPr>
        <dsp:cNvPr id="13" name="任意多边形 12"/>
        <dsp:cNvSpPr/>
      </dsp:nvSpPr>
      <dsp:spPr bwMode="white">
        <a:xfrm>
          <a:off x="1574691" y="318217"/>
          <a:ext cx="88783" cy="3200257"/>
        </a:xfrm>
        <a:custGeom>
          <a:avLst/>
          <a:gdLst/>
          <a:ahLst/>
          <a:cxnLst/>
          <a:pathLst>
            <a:path w="140" h="5040">
              <a:moveTo>
                <a:pt x="0" y="0"/>
              </a:moveTo>
              <a:lnTo>
                <a:pt x="0" y="5040"/>
              </a:lnTo>
              <a:lnTo>
                <a:pt x="140" y="5040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574691" y="318217"/>
        <a:ext cx="88783" cy="3200257"/>
      </dsp:txXfrm>
    </dsp:sp>
    <dsp:sp modelId="{7774FEF8-8AD1-4C54-8850-000C169A761D}">
      <dsp:nvSpPr>
        <dsp:cNvPr id="14" name="圆角矩形 13"/>
        <dsp:cNvSpPr/>
      </dsp:nvSpPr>
      <dsp:spPr bwMode="white">
        <a:xfrm>
          <a:off x="1663474" y="3276756"/>
          <a:ext cx="2940283" cy="483436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抗体质控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1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株抗体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IHC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多组织验证阳性，可作为诊断原料；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3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株抗体满足科研试剂要求</a:t>
          </a:r>
          <a:endParaRPr lang="zh-CN" altLang="en-US" sz="105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663474" y="3276756"/>
        <a:ext cx="2940283" cy="483436"/>
      </dsp:txXfrm>
    </dsp:sp>
    <dsp:sp modelId="{7183D1C8-6F39-4E66-ADE7-5B74B6C49377}">
      <dsp:nvSpPr>
        <dsp:cNvPr id="4" name="圆角矩形 3" hidden="1"/>
        <dsp:cNvSpPr/>
      </dsp:nvSpPr>
      <dsp:spPr>
        <a:xfrm>
          <a:off x="1485908" y="0"/>
          <a:ext cx="177566" cy="318217"/>
        </a:xfrm>
        <a:prstGeom prst="roundRect">
          <a:avLst>
            <a:gd name="adj" fmla="val 10000"/>
          </a:avLst>
        </a:prstGeom>
      </dsp:spPr>
      <dsp:txXfrm>
        <a:off x="1485908" y="0"/>
        <a:ext cx="177566" cy="31821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096000" cy="3760192"/>
        <a:chOff x="0" y="0"/>
        <a:chExt cx="6096000" cy="3760192"/>
      </a:xfrm>
    </dsp:grpSpPr>
    <dsp:sp modelId="{7B9E6924-409F-4EA9-9903-B2A80BE563B8}">
      <dsp:nvSpPr>
        <dsp:cNvPr id="3" name="圆角矩形 2"/>
        <dsp:cNvSpPr/>
      </dsp:nvSpPr>
      <dsp:spPr bwMode="white">
        <a:xfrm>
          <a:off x="1342403" y="0"/>
          <a:ext cx="964066" cy="345541"/>
        </a:xfrm>
        <a:prstGeom prst="roundRect">
          <a:avLst>
            <a:gd name="adj" fmla="val 10000"/>
          </a:avLst>
        </a:prstGeom>
        <a:solidFill>
          <a:srgbClr val="007E66"/>
        </a:solidFill>
        <a:ln>
          <a:noFill/>
        </a:ln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b="1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操作流程：</a:t>
          </a:r>
          <a:endParaRPr lang="zh-CN" altLang="en-US" sz="1050" b="1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342403" y="0"/>
        <a:ext cx="964066" cy="345541"/>
      </dsp:txXfrm>
    </dsp:sp>
    <dsp:sp modelId="{625267AF-4D50-4E74-89E6-E08EF65AFD44}">
      <dsp:nvSpPr>
        <dsp:cNvPr id="5" name="任意多边形 4"/>
        <dsp:cNvSpPr/>
      </dsp:nvSpPr>
      <dsp:spPr bwMode="white">
        <a:xfrm>
          <a:off x="1438810" y="345541"/>
          <a:ext cx="96407" cy="393710"/>
        </a:xfrm>
        <a:custGeom>
          <a:avLst/>
          <a:gdLst/>
          <a:ahLst/>
          <a:cxnLst/>
          <a:pathLst>
            <a:path w="152" h="620">
              <a:moveTo>
                <a:pt x="0" y="0"/>
              </a:moveTo>
              <a:lnTo>
                <a:pt x="0" y="620"/>
              </a:lnTo>
              <a:lnTo>
                <a:pt x="152" y="620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438810" y="345541"/>
        <a:ext cx="96407" cy="393710"/>
      </dsp:txXfrm>
    </dsp:sp>
    <dsp:sp modelId="{0D70401B-8C77-4DF2-ABD6-D781D3FF36B6}">
      <dsp:nvSpPr>
        <dsp:cNvPr id="6" name="圆角矩形 5"/>
        <dsp:cNvSpPr/>
      </dsp:nvSpPr>
      <dsp:spPr bwMode="white">
        <a:xfrm>
          <a:off x="1535216" y="476778"/>
          <a:ext cx="3161745" cy="524947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重组蛋白免疫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5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只小鼠，免疫血清进行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效价（低浓度包被）</a:t>
          </a:r>
          <a:endParaRPr lang="zh-CN" altLang="en-US" sz="1050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535216" y="476778"/>
        <a:ext cx="3161745" cy="524947"/>
      </dsp:txXfrm>
    </dsp:sp>
    <dsp:sp modelId="{84C53F7F-73E6-4510-B22F-460B5648AE79}">
      <dsp:nvSpPr>
        <dsp:cNvPr id="7" name="任意多边形 6"/>
        <dsp:cNvSpPr/>
      </dsp:nvSpPr>
      <dsp:spPr bwMode="white">
        <a:xfrm>
          <a:off x="1438810" y="345541"/>
          <a:ext cx="96407" cy="1049895"/>
        </a:xfrm>
        <a:custGeom>
          <a:avLst/>
          <a:gdLst/>
          <a:ahLst/>
          <a:cxnLst/>
          <a:pathLst>
            <a:path w="152" h="1653">
              <a:moveTo>
                <a:pt x="0" y="0"/>
              </a:moveTo>
              <a:lnTo>
                <a:pt x="0" y="1653"/>
              </a:lnTo>
              <a:lnTo>
                <a:pt x="152" y="1653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438810" y="345541"/>
        <a:ext cx="96407" cy="1049895"/>
      </dsp:txXfrm>
    </dsp:sp>
    <dsp:sp modelId="{8BBD4388-F602-4597-9B65-B601923B5C39}">
      <dsp:nvSpPr>
        <dsp:cNvPr id="8" name="圆角矩形 7"/>
        <dsp:cNvSpPr/>
      </dsp:nvSpPr>
      <dsp:spPr bwMode="white">
        <a:xfrm>
          <a:off x="1535216" y="1132962"/>
          <a:ext cx="3185456" cy="524947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挑选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效价最好的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只小鼠融合</a:t>
          </a:r>
          <a:endParaRPr lang="zh-CN" altLang="en-US" sz="105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535216" y="1132962"/>
        <a:ext cx="3185456" cy="524947"/>
      </dsp:txXfrm>
    </dsp:sp>
    <dsp:sp modelId="{6B878445-E003-451C-A07F-5131365EDB4E}">
      <dsp:nvSpPr>
        <dsp:cNvPr id="9" name="任意多边形 8"/>
        <dsp:cNvSpPr/>
      </dsp:nvSpPr>
      <dsp:spPr bwMode="white">
        <a:xfrm>
          <a:off x="1438810" y="345541"/>
          <a:ext cx="96407" cy="1772944"/>
        </a:xfrm>
        <a:custGeom>
          <a:avLst/>
          <a:gdLst/>
          <a:ahLst/>
          <a:cxnLst/>
          <a:pathLst>
            <a:path w="152" h="2792">
              <a:moveTo>
                <a:pt x="0" y="0"/>
              </a:moveTo>
              <a:lnTo>
                <a:pt x="0" y="2792"/>
              </a:lnTo>
              <a:lnTo>
                <a:pt x="152" y="2792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438810" y="345541"/>
        <a:ext cx="96407" cy="1772944"/>
      </dsp:txXfrm>
    </dsp:sp>
    <dsp:sp modelId="{1C94CFE4-1CA4-45C4-B35E-AD41FBF8F927}">
      <dsp:nvSpPr>
        <dsp:cNvPr id="10" name="圆角矩形 9"/>
        <dsp:cNvSpPr/>
      </dsp:nvSpPr>
      <dsp:spPr bwMode="white">
        <a:xfrm>
          <a:off x="1535216" y="1789146"/>
          <a:ext cx="3218380" cy="658678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主克隆阶段，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（低浓度结合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\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配对）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&gt;200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株结合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阳性，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 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挑选配对效果好的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5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株；亲和力检测好的克隆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8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株进行稳定株筛选</a:t>
          </a:r>
          <a:endParaRPr lang="zh-CN" altLang="en-US" sz="105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535216" y="1789146"/>
        <a:ext cx="3218380" cy="658678"/>
      </dsp:txXfrm>
    </dsp:sp>
    <dsp:sp modelId="{D534E580-802D-45B9-800B-B157B12B67EB}">
      <dsp:nvSpPr>
        <dsp:cNvPr id="11" name="任意多边形 10"/>
        <dsp:cNvSpPr/>
      </dsp:nvSpPr>
      <dsp:spPr bwMode="white">
        <a:xfrm>
          <a:off x="1438810" y="345541"/>
          <a:ext cx="96407" cy="2495993"/>
        </a:xfrm>
        <a:custGeom>
          <a:avLst/>
          <a:gdLst/>
          <a:ahLst/>
          <a:cxnLst/>
          <a:pathLst>
            <a:path w="152" h="3931">
              <a:moveTo>
                <a:pt x="0" y="0"/>
              </a:moveTo>
              <a:lnTo>
                <a:pt x="0" y="3931"/>
              </a:lnTo>
              <a:lnTo>
                <a:pt x="152" y="3931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438810" y="345541"/>
        <a:ext cx="96407" cy="2495993"/>
      </dsp:txXfrm>
    </dsp:sp>
    <dsp:sp modelId="{72561E63-CE6E-4ADF-9A0B-83E2C6E5008F}">
      <dsp:nvSpPr>
        <dsp:cNvPr id="12" name="圆角矩形 11"/>
        <dsp:cNvSpPr/>
      </dsp:nvSpPr>
      <dsp:spPr bwMode="white">
        <a:xfrm>
          <a:off x="1535216" y="2579061"/>
          <a:ext cx="3199129" cy="524947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2~3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次有限稀释，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 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（低浓度结合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\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配对）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获得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11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株阳性克隆，其中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4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株与备选单抗配对效果良好</a:t>
          </a:r>
          <a:endParaRPr lang="zh-CN" altLang="en-US" sz="1050" b="1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535216" y="2579061"/>
        <a:ext cx="3199129" cy="524947"/>
      </dsp:txXfrm>
    </dsp:sp>
    <dsp:sp modelId="{B655D4B5-1A7F-4BA2-A8B5-6C9250435EFA}">
      <dsp:nvSpPr>
        <dsp:cNvPr id="13" name="任意多边形 12"/>
        <dsp:cNvSpPr/>
      </dsp:nvSpPr>
      <dsp:spPr bwMode="white">
        <a:xfrm>
          <a:off x="1438810" y="345541"/>
          <a:ext cx="96407" cy="3152177"/>
        </a:xfrm>
        <a:custGeom>
          <a:avLst/>
          <a:gdLst/>
          <a:ahLst/>
          <a:cxnLst/>
          <a:pathLst>
            <a:path w="152" h="4964">
              <a:moveTo>
                <a:pt x="0" y="0"/>
              </a:moveTo>
              <a:lnTo>
                <a:pt x="0" y="4964"/>
              </a:lnTo>
              <a:lnTo>
                <a:pt x="152" y="4964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438810" y="345541"/>
        <a:ext cx="96407" cy="3152177"/>
      </dsp:txXfrm>
    </dsp:sp>
    <dsp:sp modelId="{7774FEF8-8AD1-4C54-8850-000C169A761D}">
      <dsp:nvSpPr>
        <dsp:cNvPr id="14" name="圆角矩形 13"/>
        <dsp:cNvSpPr/>
      </dsp:nvSpPr>
      <dsp:spPr bwMode="white">
        <a:xfrm>
          <a:off x="1535216" y="3235245"/>
          <a:ext cx="3199129" cy="524947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抗体质控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一对抗体成功开发试剂盒产品</a:t>
          </a:r>
          <a:endParaRPr lang="en-US" altLang="zh-CN" sz="1050" dirty="0" smtClean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灵敏度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pg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级别，稀释线性良好，试剂盒回收率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&gt;80%</a:t>
          </a:r>
          <a:endParaRPr lang="zh-CN" altLang="en-US" sz="105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535216" y="3235245"/>
        <a:ext cx="3199129" cy="524947"/>
      </dsp:txXfrm>
    </dsp:sp>
    <dsp:sp modelId="{7183D1C8-6F39-4E66-ADE7-5B74B6C49377}">
      <dsp:nvSpPr>
        <dsp:cNvPr id="4" name="圆角矩形 3" hidden="1"/>
        <dsp:cNvSpPr/>
      </dsp:nvSpPr>
      <dsp:spPr>
        <a:xfrm>
          <a:off x="1342403" y="0"/>
          <a:ext cx="192813" cy="345541"/>
        </a:xfrm>
        <a:prstGeom prst="roundRect">
          <a:avLst>
            <a:gd name="adj" fmla="val 10000"/>
          </a:avLst>
        </a:prstGeom>
      </dsp:spPr>
      <dsp:txXfrm>
        <a:off x="1342403" y="0"/>
        <a:ext cx="192813" cy="34554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096000" cy="3760192"/>
        <a:chOff x="0" y="0"/>
        <a:chExt cx="6096000" cy="3760192"/>
      </a:xfrm>
    </dsp:grpSpPr>
    <dsp:sp modelId="{7B9E6924-409F-4EA9-9903-B2A80BE563B8}">
      <dsp:nvSpPr>
        <dsp:cNvPr id="3" name="圆角矩形 2"/>
        <dsp:cNvSpPr/>
      </dsp:nvSpPr>
      <dsp:spPr bwMode="white">
        <a:xfrm>
          <a:off x="1377526" y="0"/>
          <a:ext cx="999617" cy="358284"/>
        </a:xfrm>
        <a:prstGeom prst="roundRect">
          <a:avLst>
            <a:gd name="adj" fmla="val 10000"/>
          </a:avLst>
        </a:prstGeom>
        <a:solidFill>
          <a:srgbClr val="007E66"/>
        </a:solidFill>
        <a:ln>
          <a:noFill/>
        </a:ln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b="1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操作流程：</a:t>
          </a:r>
          <a:endParaRPr lang="zh-CN" altLang="en-US" sz="1050" b="1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377526" y="0"/>
        <a:ext cx="999617" cy="358284"/>
      </dsp:txXfrm>
    </dsp:sp>
    <dsp:sp modelId="{625267AF-4D50-4E74-89E6-E08EF65AFD44}">
      <dsp:nvSpPr>
        <dsp:cNvPr id="5" name="任意多边形 4"/>
        <dsp:cNvSpPr/>
      </dsp:nvSpPr>
      <dsp:spPr bwMode="white">
        <a:xfrm>
          <a:off x="1477487" y="358284"/>
          <a:ext cx="99962" cy="408229"/>
        </a:xfrm>
        <a:custGeom>
          <a:avLst/>
          <a:gdLst/>
          <a:ahLst/>
          <a:cxnLst/>
          <a:pathLst>
            <a:path w="157" h="643">
              <a:moveTo>
                <a:pt x="0" y="0"/>
              </a:moveTo>
              <a:lnTo>
                <a:pt x="0" y="643"/>
              </a:lnTo>
              <a:lnTo>
                <a:pt x="157" y="64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477487" y="358284"/>
        <a:ext cx="99962" cy="408229"/>
      </dsp:txXfrm>
    </dsp:sp>
    <dsp:sp modelId="{0D70401B-8C77-4DF2-ABD6-D781D3FF36B6}">
      <dsp:nvSpPr>
        <dsp:cNvPr id="6" name="圆角矩形 5"/>
        <dsp:cNvSpPr/>
      </dsp:nvSpPr>
      <dsp:spPr bwMode="white">
        <a:xfrm>
          <a:off x="1577449" y="494360"/>
          <a:ext cx="3096941" cy="544305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活性重组蛋白免疫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10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只小鼠</a:t>
          </a:r>
          <a:endParaRPr lang="zh-CN" altLang="en-US" sz="1050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577449" y="494360"/>
        <a:ext cx="3096941" cy="544305"/>
      </dsp:txXfrm>
    </dsp:sp>
    <dsp:sp modelId="{84C53F7F-73E6-4510-B22F-460B5648AE79}">
      <dsp:nvSpPr>
        <dsp:cNvPr id="7" name="任意多边形 6"/>
        <dsp:cNvSpPr/>
      </dsp:nvSpPr>
      <dsp:spPr bwMode="white">
        <a:xfrm>
          <a:off x="1477487" y="358284"/>
          <a:ext cx="99962" cy="1088611"/>
        </a:xfrm>
        <a:custGeom>
          <a:avLst/>
          <a:gdLst/>
          <a:ahLst/>
          <a:cxnLst/>
          <a:pathLst>
            <a:path w="157" h="1714">
              <a:moveTo>
                <a:pt x="0" y="0"/>
              </a:moveTo>
              <a:lnTo>
                <a:pt x="0" y="1714"/>
              </a:lnTo>
              <a:lnTo>
                <a:pt x="157" y="1714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477487" y="358284"/>
        <a:ext cx="99962" cy="1088611"/>
      </dsp:txXfrm>
    </dsp:sp>
    <dsp:sp modelId="{8BBD4388-F602-4597-9B65-B601923B5C39}">
      <dsp:nvSpPr>
        <dsp:cNvPr id="8" name="圆角矩形 7"/>
        <dsp:cNvSpPr/>
      </dsp:nvSpPr>
      <dsp:spPr bwMode="white">
        <a:xfrm>
          <a:off x="1577449" y="1174742"/>
          <a:ext cx="3072356" cy="544305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挑选高效价且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FACS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合格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4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只小鼠部分脾细胞融合</a:t>
          </a:r>
          <a:endParaRPr lang="zh-CN" altLang="en-US" sz="105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577449" y="1174742"/>
        <a:ext cx="3072356" cy="544305"/>
      </dsp:txXfrm>
    </dsp:sp>
    <dsp:sp modelId="{6B878445-E003-451C-A07F-5131365EDB4E}">
      <dsp:nvSpPr>
        <dsp:cNvPr id="9" name="任意多边形 8"/>
        <dsp:cNvSpPr/>
      </dsp:nvSpPr>
      <dsp:spPr bwMode="white">
        <a:xfrm>
          <a:off x="1477487" y="358284"/>
          <a:ext cx="99962" cy="1768992"/>
        </a:xfrm>
        <a:custGeom>
          <a:avLst/>
          <a:gdLst/>
          <a:ahLst/>
          <a:cxnLst/>
          <a:pathLst>
            <a:path w="157" h="2786">
              <a:moveTo>
                <a:pt x="0" y="0"/>
              </a:moveTo>
              <a:lnTo>
                <a:pt x="0" y="2786"/>
              </a:lnTo>
              <a:lnTo>
                <a:pt x="157" y="2786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477487" y="358284"/>
        <a:ext cx="99962" cy="1768992"/>
      </dsp:txXfrm>
    </dsp:sp>
    <dsp:sp modelId="{1C94CFE4-1CA4-45C4-B35E-AD41FBF8F927}">
      <dsp:nvSpPr>
        <dsp:cNvPr id="10" name="圆角矩形 9"/>
        <dsp:cNvSpPr/>
      </dsp:nvSpPr>
      <dsp:spPr bwMode="white">
        <a:xfrm>
          <a:off x="1577449" y="1855123"/>
          <a:ext cx="3106912" cy="544305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主克隆阶段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en-US" altLang="zh-CN" sz="1050" b="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64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株结合阳性；</a:t>
          </a:r>
          <a:endParaRPr lang="en-US" altLang="zh-CN" sz="1050" dirty="0" smtClean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其中，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竞争活性且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FACS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阳性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29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</a:t>
          </a:r>
          <a:endParaRPr lang="zh-CN" altLang="en-US" sz="105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577449" y="1855123"/>
        <a:ext cx="3106912" cy="544305"/>
      </dsp:txXfrm>
    </dsp:sp>
    <dsp:sp modelId="{D534E580-802D-45B9-800B-B157B12B67EB}">
      <dsp:nvSpPr>
        <dsp:cNvPr id="11" name="任意多边形 10"/>
        <dsp:cNvSpPr/>
      </dsp:nvSpPr>
      <dsp:spPr bwMode="white">
        <a:xfrm>
          <a:off x="1477487" y="358284"/>
          <a:ext cx="99962" cy="2449374"/>
        </a:xfrm>
        <a:custGeom>
          <a:avLst/>
          <a:gdLst/>
          <a:ahLst/>
          <a:cxnLst/>
          <a:pathLst>
            <a:path w="157" h="3857">
              <a:moveTo>
                <a:pt x="0" y="0"/>
              </a:moveTo>
              <a:lnTo>
                <a:pt x="0" y="3857"/>
              </a:lnTo>
              <a:lnTo>
                <a:pt x="157" y="3857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477487" y="358284"/>
        <a:ext cx="99962" cy="2449374"/>
      </dsp:txXfrm>
    </dsp:sp>
    <dsp:sp modelId="{72561E63-CE6E-4ADF-9A0B-83E2C6E5008F}">
      <dsp:nvSpPr>
        <dsp:cNvPr id="12" name="圆角矩形 11"/>
        <dsp:cNvSpPr/>
      </dsp:nvSpPr>
      <dsp:spPr bwMode="white">
        <a:xfrm>
          <a:off x="1577449" y="2535505"/>
          <a:ext cx="3106912" cy="544305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2~3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次有限稀释及竞争筛选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获得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26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株阳性克隆</a:t>
          </a:r>
          <a:endParaRPr lang="zh-CN" altLang="en-US" sz="1050" b="1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577449" y="2535505"/>
        <a:ext cx="3106912" cy="544305"/>
      </dsp:txXfrm>
    </dsp:sp>
    <dsp:sp modelId="{B655D4B5-1A7F-4BA2-A8B5-6C9250435EFA}">
      <dsp:nvSpPr>
        <dsp:cNvPr id="13" name="任意多边形 12"/>
        <dsp:cNvSpPr/>
      </dsp:nvSpPr>
      <dsp:spPr bwMode="white">
        <a:xfrm>
          <a:off x="1477487" y="358284"/>
          <a:ext cx="99962" cy="3129756"/>
        </a:xfrm>
        <a:custGeom>
          <a:avLst/>
          <a:gdLst/>
          <a:ahLst/>
          <a:cxnLst/>
          <a:pathLst>
            <a:path w="157" h="4929">
              <a:moveTo>
                <a:pt x="0" y="0"/>
              </a:moveTo>
              <a:lnTo>
                <a:pt x="0" y="4929"/>
              </a:lnTo>
              <a:lnTo>
                <a:pt x="157" y="4929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477487" y="358284"/>
        <a:ext cx="99962" cy="3129756"/>
      </dsp:txXfrm>
    </dsp:sp>
    <dsp:sp modelId="{7774FEF8-8AD1-4C54-8850-000C169A761D}">
      <dsp:nvSpPr>
        <dsp:cNvPr id="14" name="圆角矩形 13"/>
        <dsp:cNvSpPr/>
      </dsp:nvSpPr>
      <dsp:spPr bwMode="white">
        <a:xfrm>
          <a:off x="1577449" y="3215887"/>
          <a:ext cx="3141025" cy="544305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抗体质控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抗体鉴定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26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FACS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阳性克隆，</a:t>
          </a:r>
          <a:endParaRPr lang="en-US" altLang="zh-CN" sz="1050" dirty="0" smtClean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抗体亲和力亚</a:t>
          </a:r>
          <a:r>
            <a:rPr lang="en-US" altLang="zh-CN" sz="1050" dirty="0" err="1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nM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级，其中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18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竞争阳性</a:t>
          </a:r>
          <a:endParaRPr lang="zh-CN" altLang="en-US" sz="105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1577449" y="3215887"/>
        <a:ext cx="3141025" cy="544305"/>
      </dsp:txXfrm>
    </dsp:sp>
    <dsp:sp modelId="{7183D1C8-6F39-4E66-ADE7-5B74B6C49377}">
      <dsp:nvSpPr>
        <dsp:cNvPr id="4" name="圆角矩形 3" hidden="1"/>
        <dsp:cNvSpPr/>
      </dsp:nvSpPr>
      <dsp:spPr>
        <a:xfrm>
          <a:off x="1377526" y="0"/>
          <a:ext cx="199923" cy="358284"/>
        </a:xfrm>
        <a:prstGeom prst="roundRect">
          <a:avLst>
            <a:gd name="adj" fmla="val 10000"/>
          </a:avLst>
        </a:prstGeom>
      </dsp:spPr>
      <dsp:txXfrm>
        <a:off x="1377526" y="0"/>
        <a:ext cx="199923" cy="35828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4214842" cy="2357454"/>
        <a:chOff x="0" y="0"/>
        <a:chExt cx="4214842" cy="2357454"/>
      </a:xfrm>
    </dsp:grpSpPr>
    <dsp:sp modelId="{08422FD8-BE3B-44F2-B8F2-02C060C69AF6}">
      <dsp:nvSpPr>
        <dsp:cNvPr id="3" name="矩形 2"/>
        <dsp:cNvSpPr/>
      </dsp:nvSpPr>
      <dsp:spPr bwMode="white">
        <a:xfrm>
          <a:off x="0" y="0"/>
          <a:ext cx="1969552" cy="509867"/>
        </a:xfrm>
        <a:prstGeom prst="rect">
          <a:avLst/>
        </a:prstGeom>
        <a:solidFill>
          <a:srgbClr val="007E66"/>
        </a:solidFill>
        <a:ln>
          <a:solidFill>
            <a:srgbClr val="007E66"/>
          </a:solidFill>
        </a:ln>
        <a:sp3d prstMaterial="plastic">
          <a:bevelT w="120900" h="88900"/>
          <a:bevelB w="88900" h="31750" prst="angle"/>
        </a:sp3d>
      </dsp:spPr>
      <dsp:style>
        <a:lnRef idx="1">
          <a:schemeClr val="accent5"/>
        </a:lnRef>
        <a:fillRef idx="3">
          <a:schemeClr val="accent5"/>
        </a:fillRef>
        <a:effectRef idx="2">
          <a:scrgbClr r="0" g="0" b="0"/>
        </a:effectRef>
        <a:fontRef idx="minor">
          <a:schemeClr val="lt1"/>
        </a:fontRef>
      </dsp:style>
      <dsp:txBody>
        <a:bodyPr lIns="113792" tIns="65024" rIns="113792" bIns="65024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免疫反应</a:t>
          </a:r>
          <a:endParaRPr lang="zh-CN" altLang="en-US" sz="1600" b="1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0" y="0"/>
        <a:ext cx="1969552" cy="509867"/>
      </dsp:txXfrm>
    </dsp:sp>
    <dsp:sp modelId="{E6B25410-8DB4-42CB-855F-E9444F92AB21}">
      <dsp:nvSpPr>
        <dsp:cNvPr id="4" name="矩形 3"/>
        <dsp:cNvSpPr/>
      </dsp:nvSpPr>
      <dsp:spPr bwMode="white">
        <a:xfrm>
          <a:off x="0" y="509867"/>
          <a:ext cx="1969552" cy="1847587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sp3d extrusionH="12700" prstMaterial="plastic">
          <a:bevelT w="50800" h="50800"/>
        </a:sp3d>
      </dsp:spPr>
      <dsp:style>
        <a:lnRef idx="1">
          <a:schemeClr val="accent5">
            <a:alpha val="90000"/>
            <a:tint val="40000"/>
          </a:schemeClr>
        </a:lnRef>
        <a:fillRef idx="1">
          <a:schemeClr val="accent5">
            <a:alpha val="90000"/>
            <a:tint val="40000"/>
          </a:schemeClr>
        </a:fillRef>
        <a:effectRef idx="2">
          <a:scrgbClr r="0" g="0" b="0"/>
        </a:effectRef>
        <a:fontRef idx="minor"/>
      </dsp:style>
      <dsp:txBody>
        <a:bodyPr lIns="64008" tIns="64008" rIns="85344" bIns="96012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免疫原的选择</a:t>
          </a:r>
          <a:endParaRPr lang="zh-CN" altLang="en-US" sz="120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提高 </a:t>
          </a:r>
          <a:r>
            <a:rPr lang="en-US" altLang="zh-CN" sz="120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CDR </a:t>
          </a:r>
          <a:r>
            <a:rPr lang="zh-CN" altLang="en-US" sz="120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区的免疫反应</a:t>
          </a:r>
          <a:endParaRPr lang="zh-CN" altLang="en-US" sz="120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片段抗体的整体反应</a:t>
          </a:r>
          <a:endParaRPr lang="zh-CN" altLang="en-US" sz="120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0" y="509867"/>
        <a:ext cx="1969552" cy="1847587"/>
      </dsp:txXfrm>
    </dsp:sp>
    <dsp:sp modelId="{CA4C54FA-A61E-4E8C-A30F-1BF0B191CBEF}">
      <dsp:nvSpPr>
        <dsp:cNvPr id="5" name="矩形 4"/>
        <dsp:cNvSpPr/>
      </dsp:nvSpPr>
      <dsp:spPr bwMode="white">
        <a:xfrm>
          <a:off x="2245290" y="0"/>
          <a:ext cx="1969552" cy="509867"/>
        </a:xfrm>
        <a:prstGeom prst="rect">
          <a:avLst/>
        </a:prstGeom>
        <a:solidFill>
          <a:srgbClr val="007E66"/>
        </a:solidFill>
        <a:ln>
          <a:solidFill>
            <a:srgbClr val="007E66"/>
          </a:solidFill>
        </a:ln>
        <a:sp3d prstMaterial="plastic">
          <a:bevelT w="120900" h="88900"/>
          <a:bevelB w="88900" h="31750" prst="angle"/>
        </a:sp3d>
      </dsp:spPr>
      <dsp:style>
        <a:lnRef idx="1">
          <a:schemeClr val="accent5"/>
        </a:lnRef>
        <a:fillRef idx="3">
          <a:schemeClr val="accent5"/>
        </a:fillRef>
        <a:effectRef idx="2">
          <a:scrgbClr r="0" g="0" b="0"/>
        </a:effectRef>
        <a:fontRef idx="minor">
          <a:schemeClr val="lt1"/>
        </a:fontRef>
      </dsp:style>
      <dsp:txBody>
        <a:bodyPr lIns="113792" tIns="65024" rIns="113792" bIns="65024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融合筛选</a:t>
          </a:r>
          <a:endParaRPr lang="zh-CN" altLang="en-US" sz="1600" b="1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2245290" y="0"/>
        <a:ext cx="1969552" cy="509867"/>
      </dsp:txXfrm>
    </dsp:sp>
    <dsp:sp modelId="{87026E08-53E0-462F-9F62-394A9C8E59E8}">
      <dsp:nvSpPr>
        <dsp:cNvPr id="6" name="矩形 5"/>
        <dsp:cNvSpPr/>
      </dsp:nvSpPr>
      <dsp:spPr bwMode="white">
        <a:xfrm>
          <a:off x="2245290" y="509867"/>
          <a:ext cx="1969552" cy="1847587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sp3d extrusionH="12700" prstMaterial="plastic">
          <a:bevelT w="50800" h="50800"/>
        </a:sp3d>
      </dsp:spPr>
      <dsp:style>
        <a:lnRef idx="1">
          <a:schemeClr val="accent5">
            <a:alpha val="90000"/>
            <a:tint val="40000"/>
          </a:schemeClr>
        </a:lnRef>
        <a:fillRef idx="1">
          <a:schemeClr val="accent5">
            <a:alpha val="90000"/>
            <a:tint val="40000"/>
          </a:schemeClr>
        </a:fillRef>
        <a:effectRef idx="2">
          <a:scrgbClr r="0" g="0" b="0"/>
        </a:effectRef>
        <a:fontRef idx="minor"/>
      </dsp:style>
      <dsp:txBody>
        <a:bodyPr lIns="64008" tIns="64008" rIns="85344" bIns="96012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与人</a:t>
          </a:r>
          <a:r>
            <a:rPr lang="en-US" altLang="zh-CN" sz="1200" dirty="0" err="1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IgG</a:t>
          </a:r>
          <a:r>
            <a:rPr lang="zh-CN" altLang="en-US" sz="120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的交叉检测</a:t>
          </a:r>
          <a:endParaRPr lang="zh-CN" altLang="en-US" sz="120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20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</a:t>
          </a:r>
          <a:r>
            <a:rPr lang="zh-CN" altLang="en-US" sz="120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竞争分型检测</a:t>
          </a:r>
          <a:endParaRPr lang="en-US" altLang="zh-CN" sz="120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2245290" y="509867"/>
        <a:ext cx="1969552" cy="184758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5040560" cy="4155926"/>
        <a:chOff x="0" y="0"/>
        <a:chExt cx="5040560" cy="4155926"/>
      </a:xfrm>
    </dsp:grpSpPr>
    <dsp:sp modelId="{7B9E6924-409F-4EA9-9903-B2A80BE563B8}">
      <dsp:nvSpPr>
        <dsp:cNvPr id="3" name="圆角矩形 2"/>
        <dsp:cNvSpPr/>
      </dsp:nvSpPr>
      <dsp:spPr bwMode="white">
        <a:xfrm>
          <a:off x="525148" y="0"/>
          <a:ext cx="1237015" cy="443372"/>
        </a:xfrm>
        <a:prstGeom prst="roundRect">
          <a:avLst>
            <a:gd name="adj" fmla="val 10000"/>
          </a:avLst>
        </a:prstGeom>
        <a:solidFill>
          <a:srgbClr val="007E66"/>
        </a:solidFill>
        <a:ln>
          <a:noFill/>
        </a:ln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b="1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操作流程：</a:t>
          </a:r>
          <a:endParaRPr lang="zh-CN" altLang="en-US" sz="1050" b="1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525148" y="0"/>
        <a:ext cx="1237015" cy="443372"/>
      </dsp:txXfrm>
    </dsp:sp>
    <dsp:sp modelId="{625267AF-4D50-4E74-89E6-E08EF65AFD44}">
      <dsp:nvSpPr>
        <dsp:cNvPr id="5" name="任意多边形 4"/>
        <dsp:cNvSpPr/>
      </dsp:nvSpPr>
      <dsp:spPr bwMode="white">
        <a:xfrm>
          <a:off x="648849" y="443372"/>
          <a:ext cx="177286" cy="352790"/>
        </a:xfrm>
        <a:custGeom>
          <a:avLst/>
          <a:gdLst/>
          <a:ahLst/>
          <a:cxnLst/>
          <a:pathLst>
            <a:path w="279" h="556">
              <a:moveTo>
                <a:pt x="0" y="0"/>
              </a:moveTo>
              <a:lnTo>
                <a:pt x="0" y="556"/>
              </a:lnTo>
              <a:lnTo>
                <a:pt x="279" y="556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48849" y="443372"/>
        <a:ext cx="177286" cy="352790"/>
      </dsp:txXfrm>
    </dsp:sp>
    <dsp:sp modelId="{0D70401B-8C77-4DF2-ABD6-D781D3FF36B6}">
      <dsp:nvSpPr>
        <dsp:cNvPr id="6" name="圆角矩形 5"/>
        <dsp:cNvSpPr/>
      </dsp:nvSpPr>
      <dsp:spPr bwMode="white">
        <a:xfrm>
          <a:off x="826135" y="555906"/>
          <a:ext cx="3332576" cy="480513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酶切后</a:t>
          </a:r>
          <a:r>
            <a:rPr lang="en-US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F (</a:t>
          </a:r>
          <a:r>
            <a:rPr lang="en-US" altLang="en-US" sz="1050" dirty="0" err="1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ab</a:t>
          </a:r>
          <a:r>
            <a:rPr lang="en-US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′)</a:t>
          </a:r>
          <a:r>
            <a:rPr lang="en-US" altLang="en-US" sz="1050" baseline="-2500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免疫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10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只小鼠，全部达到融合标准</a:t>
          </a:r>
          <a:endParaRPr lang="zh-CN" altLang="en-US" sz="1050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826135" y="555906"/>
        <a:ext cx="3332576" cy="480513"/>
      </dsp:txXfrm>
    </dsp:sp>
    <dsp:sp modelId="{84C53F7F-73E6-4510-B22F-460B5648AE79}">
      <dsp:nvSpPr>
        <dsp:cNvPr id="7" name="任意多边形 6"/>
        <dsp:cNvSpPr/>
      </dsp:nvSpPr>
      <dsp:spPr bwMode="white">
        <a:xfrm>
          <a:off x="648849" y="443372"/>
          <a:ext cx="142130" cy="1009809"/>
        </a:xfrm>
        <a:custGeom>
          <a:avLst/>
          <a:gdLst/>
          <a:ahLst/>
          <a:cxnLst/>
          <a:pathLst>
            <a:path w="224" h="1590">
              <a:moveTo>
                <a:pt x="0" y="0"/>
              </a:moveTo>
              <a:lnTo>
                <a:pt x="0" y="1590"/>
              </a:lnTo>
              <a:lnTo>
                <a:pt x="224" y="1590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48849" y="443372"/>
        <a:ext cx="142130" cy="1009809"/>
      </dsp:txXfrm>
    </dsp:sp>
    <dsp:sp modelId="{8BBD4388-F602-4597-9B65-B601923B5C39}">
      <dsp:nvSpPr>
        <dsp:cNvPr id="8" name="圆角矩形 7"/>
        <dsp:cNvSpPr/>
      </dsp:nvSpPr>
      <dsp:spPr bwMode="white">
        <a:xfrm>
          <a:off x="790979" y="1194998"/>
          <a:ext cx="3484318" cy="516367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挑选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只高效价小鼠融合，接种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60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块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96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孔细胞培养板</a:t>
          </a:r>
          <a:endParaRPr lang="zh-CN" altLang="en-US" sz="105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790979" y="1194998"/>
        <a:ext cx="3484318" cy="516367"/>
      </dsp:txXfrm>
    </dsp:sp>
    <dsp:sp modelId="{6B878445-E003-451C-A07F-5131365EDB4E}">
      <dsp:nvSpPr>
        <dsp:cNvPr id="9" name="任意多边形 8"/>
        <dsp:cNvSpPr/>
      </dsp:nvSpPr>
      <dsp:spPr bwMode="white">
        <a:xfrm>
          <a:off x="648849" y="443372"/>
          <a:ext cx="142130" cy="1737085"/>
        </a:xfrm>
        <a:custGeom>
          <a:avLst/>
          <a:gdLst/>
          <a:ahLst/>
          <a:cxnLst/>
          <a:pathLst>
            <a:path w="224" h="2736">
              <a:moveTo>
                <a:pt x="0" y="0"/>
              </a:moveTo>
              <a:lnTo>
                <a:pt x="0" y="2736"/>
              </a:lnTo>
              <a:lnTo>
                <a:pt x="224" y="2736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48849" y="443372"/>
        <a:ext cx="142130" cy="1737085"/>
      </dsp:txXfrm>
    </dsp:sp>
    <dsp:sp modelId="{1C94CFE4-1CA4-45C4-B35E-AD41FBF8F927}">
      <dsp:nvSpPr>
        <dsp:cNvPr id="10" name="圆角矩形 9"/>
        <dsp:cNvSpPr/>
      </dsp:nvSpPr>
      <dsp:spPr bwMode="white">
        <a:xfrm>
          <a:off x="790979" y="1843486"/>
          <a:ext cx="3606660" cy="673943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主克隆阶段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全长抗体药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ELISA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阳性克隆数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&gt;1500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株；挑选人</a:t>
          </a:r>
          <a:r>
            <a:rPr lang="en-US" altLang="zh-CN" sz="1050" dirty="0" err="1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IgG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不结合且 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A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靶点竞争型克隆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9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株， 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B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靶点竞争型克隆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19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株，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A\B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靶点均非竞争型抗体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15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</a:t>
          </a:r>
          <a:endParaRPr lang="zh-CN" altLang="en-US" sz="105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790979" y="1843486"/>
        <a:ext cx="3606660" cy="673943"/>
      </dsp:txXfrm>
    </dsp:sp>
    <dsp:sp modelId="{D534E580-802D-45B9-800B-B157B12B67EB}">
      <dsp:nvSpPr>
        <dsp:cNvPr id="11" name="任意多边形 10"/>
        <dsp:cNvSpPr/>
      </dsp:nvSpPr>
      <dsp:spPr bwMode="white">
        <a:xfrm>
          <a:off x="648849" y="443372"/>
          <a:ext cx="123702" cy="2474057"/>
        </a:xfrm>
        <a:custGeom>
          <a:avLst/>
          <a:gdLst/>
          <a:ahLst/>
          <a:cxnLst/>
          <a:pathLst>
            <a:path w="195" h="3896">
              <a:moveTo>
                <a:pt x="0" y="0"/>
              </a:moveTo>
              <a:lnTo>
                <a:pt x="0" y="3896"/>
              </a:lnTo>
              <a:lnTo>
                <a:pt x="195" y="3896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48849" y="443372"/>
        <a:ext cx="123702" cy="2474057"/>
      </dsp:txXfrm>
    </dsp:sp>
    <dsp:sp modelId="{72561E63-CE6E-4ADF-9A0B-83E2C6E5008F}">
      <dsp:nvSpPr>
        <dsp:cNvPr id="12" name="圆角矩形 11"/>
        <dsp:cNvSpPr/>
      </dsp:nvSpPr>
      <dsp:spPr bwMode="white">
        <a:xfrm>
          <a:off x="772551" y="2654332"/>
          <a:ext cx="3669750" cy="526194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2~3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次有限稀释及竞争筛选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A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靶点竞争型克隆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9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株，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B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靶点竞争型抗体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11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株；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A\B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靶点均非竞争型抗体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15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</a:t>
          </a:r>
          <a:endParaRPr lang="zh-CN" altLang="en-US" sz="1050" b="1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772551" y="2654332"/>
        <a:ext cx="3669750" cy="526194"/>
      </dsp:txXfrm>
    </dsp:sp>
    <dsp:sp modelId="{B655D4B5-1A7F-4BA2-A8B5-6C9250435EFA}">
      <dsp:nvSpPr>
        <dsp:cNvPr id="13" name="任意多边形 12"/>
        <dsp:cNvSpPr/>
      </dsp:nvSpPr>
      <dsp:spPr bwMode="white">
        <a:xfrm>
          <a:off x="648849" y="443372"/>
          <a:ext cx="117311" cy="3224362"/>
        </a:xfrm>
        <a:custGeom>
          <a:avLst/>
          <a:gdLst/>
          <a:ahLst/>
          <a:cxnLst/>
          <a:pathLst>
            <a:path w="185" h="5078">
              <a:moveTo>
                <a:pt x="0" y="0"/>
              </a:moveTo>
              <a:lnTo>
                <a:pt x="0" y="5078"/>
              </a:lnTo>
              <a:lnTo>
                <a:pt x="185" y="5078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48849" y="443372"/>
        <a:ext cx="117311" cy="3224362"/>
      </dsp:txXfrm>
    </dsp:sp>
    <dsp:sp modelId="{7774FEF8-8AD1-4C54-8850-000C169A761D}">
      <dsp:nvSpPr>
        <dsp:cNvPr id="14" name="圆角矩形 13"/>
        <dsp:cNvSpPr/>
      </dsp:nvSpPr>
      <dsp:spPr bwMode="white">
        <a:xfrm>
          <a:off x="766160" y="3330948"/>
          <a:ext cx="3742862" cy="673572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抗体质控及配对检测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A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靶点竞争型抗体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4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株，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B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靶点竞争型抗体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8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株，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A\B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靶点均非竞争型抗体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14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株；完成两靶点抗体配对，配对抗体灵敏度到达</a:t>
          </a:r>
          <a:r>
            <a:rPr lang="en-US" altLang="zh-CN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pg</a:t>
          </a:r>
          <a:r>
            <a:rPr lang="zh-CN" altLang="en-US" sz="1050" dirty="0" smtClean="0">
              <a:solidFill>
                <a:schemeClr val="dk1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级别</a:t>
          </a:r>
          <a:endParaRPr lang="zh-CN" altLang="en-US" sz="1050" dirty="0">
            <a:solidFill>
              <a:schemeClr val="dk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766160" y="3330948"/>
        <a:ext cx="3742862" cy="673572"/>
      </dsp:txXfrm>
    </dsp:sp>
    <dsp:sp modelId="{7183D1C8-6F39-4E66-ADE7-5B74B6C49377}">
      <dsp:nvSpPr>
        <dsp:cNvPr id="4" name="圆角矩形 3" hidden="1"/>
        <dsp:cNvSpPr/>
      </dsp:nvSpPr>
      <dsp:spPr>
        <a:xfrm>
          <a:off x="525148" y="0"/>
          <a:ext cx="247403" cy="443372"/>
        </a:xfrm>
        <a:prstGeom prst="roundRect">
          <a:avLst>
            <a:gd name="adj" fmla="val 10000"/>
          </a:avLst>
        </a:prstGeom>
      </dsp:spPr>
      <dsp:txXfrm>
        <a:off x="525148" y="0"/>
        <a:ext cx="247403" cy="44337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5040560" cy="4155926"/>
        <a:chOff x="0" y="0"/>
        <a:chExt cx="5040560" cy="4155926"/>
      </a:xfrm>
    </dsp:grpSpPr>
    <dsp:sp modelId="{7B9E6924-409F-4EA9-9903-B2A80BE563B8}">
      <dsp:nvSpPr>
        <dsp:cNvPr id="3" name="圆角矩形 2"/>
        <dsp:cNvSpPr/>
      </dsp:nvSpPr>
      <dsp:spPr bwMode="white">
        <a:xfrm>
          <a:off x="525148" y="0"/>
          <a:ext cx="1237015" cy="443372"/>
        </a:xfrm>
        <a:prstGeom prst="roundRect">
          <a:avLst>
            <a:gd name="adj" fmla="val 10000"/>
          </a:avLst>
        </a:prstGeom>
        <a:solidFill>
          <a:srgbClr val="007E66"/>
        </a:solidFill>
        <a:ln>
          <a:noFill/>
        </a:ln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b="1" dirty="0" smtClean="0">
              <a:latin typeface="Poppins" pitchFamily="2" charset="0"/>
              <a:ea typeface="思源黑体 CN Regular" pitchFamily="34" charset="-122"/>
              <a:cs typeface="Poppins" pitchFamily="2" charset="0"/>
            </a:rPr>
            <a:t>操作流程：</a:t>
          </a:r>
          <a:endParaRPr lang="zh-CN" altLang="en-US" sz="1050" b="1" dirty="0"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525148" y="0"/>
        <a:ext cx="1237015" cy="443372"/>
      </dsp:txXfrm>
    </dsp:sp>
    <dsp:sp modelId="{625267AF-4D50-4E74-89E6-E08EF65AFD44}">
      <dsp:nvSpPr>
        <dsp:cNvPr id="5" name="任意多边形 4"/>
        <dsp:cNvSpPr/>
      </dsp:nvSpPr>
      <dsp:spPr bwMode="white">
        <a:xfrm>
          <a:off x="648849" y="443372"/>
          <a:ext cx="177286" cy="352790"/>
        </a:xfrm>
        <a:custGeom>
          <a:avLst/>
          <a:gdLst/>
          <a:ahLst/>
          <a:cxnLst/>
          <a:pathLst>
            <a:path w="279" h="556">
              <a:moveTo>
                <a:pt x="0" y="0"/>
              </a:moveTo>
              <a:lnTo>
                <a:pt x="0" y="556"/>
              </a:lnTo>
              <a:lnTo>
                <a:pt x="279" y="556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48849" y="443372"/>
        <a:ext cx="177286" cy="352790"/>
      </dsp:txXfrm>
    </dsp:sp>
    <dsp:sp modelId="{0D70401B-8C77-4DF2-ABD6-D781D3FF36B6}">
      <dsp:nvSpPr>
        <dsp:cNvPr id="6" name="圆角矩形 5"/>
        <dsp:cNvSpPr/>
      </dsp:nvSpPr>
      <dsp:spPr bwMode="white">
        <a:xfrm>
          <a:off x="826135" y="555906"/>
          <a:ext cx="3332576" cy="480513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使用三种佐剂免疫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15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只小鼠，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9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只达到融合标准</a:t>
          </a:r>
          <a:endParaRPr lang="zh-CN" altLang="en-US" sz="1050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826135" y="555906"/>
        <a:ext cx="3332576" cy="480513"/>
      </dsp:txXfrm>
    </dsp:sp>
    <dsp:sp modelId="{84C53F7F-73E6-4510-B22F-460B5648AE79}">
      <dsp:nvSpPr>
        <dsp:cNvPr id="7" name="任意多边形 6"/>
        <dsp:cNvSpPr/>
      </dsp:nvSpPr>
      <dsp:spPr bwMode="white">
        <a:xfrm>
          <a:off x="648849" y="443372"/>
          <a:ext cx="142130" cy="1009809"/>
        </a:xfrm>
        <a:custGeom>
          <a:avLst/>
          <a:gdLst/>
          <a:ahLst/>
          <a:cxnLst/>
          <a:pathLst>
            <a:path w="224" h="1590">
              <a:moveTo>
                <a:pt x="0" y="0"/>
              </a:moveTo>
              <a:lnTo>
                <a:pt x="0" y="1590"/>
              </a:lnTo>
              <a:lnTo>
                <a:pt x="224" y="1590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48849" y="443372"/>
        <a:ext cx="142130" cy="1009809"/>
      </dsp:txXfrm>
    </dsp:sp>
    <dsp:sp modelId="{8BBD4388-F602-4597-9B65-B601923B5C39}">
      <dsp:nvSpPr>
        <dsp:cNvPr id="8" name="圆角矩形 7"/>
        <dsp:cNvSpPr/>
      </dsp:nvSpPr>
      <dsp:spPr bwMode="white">
        <a:xfrm>
          <a:off x="790979" y="1194998"/>
          <a:ext cx="3484318" cy="516367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挑选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2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只高效价小鼠融合，接种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60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块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96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孔细胞培养板</a:t>
          </a:r>
          <a:endParaRPr lang="zh-CN" altLang="en-US" sz="1050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790979" y="1194998"/>
        <a:ext cx="3484318" cy="516367"/>
      </dsp:txXfrm>
    </dsp:sp>
    <dsp:sp modelId="{6B878445-E003-451C-A07F-5131365EDB4E}">
      <dsp:nvSpPr>
        <dsp:cNvPr id="9" name="任意多边形 8"/>
        <dsp:cNvSpPr/>
      </dsp:nvSpPr>
      <dsp:spPr bwMode="white">
        <a:xfrm>
          <a:off x="648849" y="443372"/>
          <a:ext cx="142130" cy="1737085"/>
        </a:xfrm>
        <a:custGeom>
          <a:avLst/>
          <a:gdLst/>
          <a:ahLst/>
          <a:cxnLst/>
          <a:pathLst>
            <a:path w="224" h="2736">
              <a:moveTo>
                <a:pt x="0" y="0"/>
              </a:moveTo>
              <a:lnTo>
                <a:pt x="0" y="2736"/>
              </a:lnTo>
              <a:lnTo>
                <a:pt x="224" y="2736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48849" y="443372"/>
        <a:ext cx="142130" cy="1737085"/>
      </dsp:txXfrm>
    </dsp:sp>
    <dsp:sp modelId="{1C94CFE4-1CA4-45C4-B35E-AD41FBF8F927}">
      <dsp:nvSpPr>
        <dsp:cNvPr id="10" name="圆角矩形 9"/>
        <dsp:cNvSpPr/>
      </dsp:nvSpPr>
      <dsp:spPr bwMode="white">
        <a:xfrm>
          <a:off x="790979" y="1843486"/>
          <a:ext cx="3606660" cy="673943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主克隆阶段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抗体药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ELISA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阳性克隆数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&gt;600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株；挑选人</a:t>
          </a:r>
          <a:r>
            <a:rPr lang="en-US" altLang="zh-CN" sz="1050" dirty="0" err="1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IgG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不结合且 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A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靶点竞争型克隆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7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株，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 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非竞争型克隆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4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株</a:t>
          </a:r>
          <a:endParaRPr lang="zh-CN" altLang="en-US" sz="1050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790979" y="1843486"/>
        <a:ext cx="3606660" cy="673943"/>
      </dsp:txXfrm>
    </dsp:sp>
    <dsp:sp modelId="{D534E580-802D-45B9-800B-B157B12B67EB}">
      <dsp:nvSpPr>
        <dsp:cNvPr id="11" name="任意多边形 10"/>
        <dsp:cNvSpPr/>
      </dsp:nvSpPr>
      <dsp:spPr bwMode="white">
        <a:xfrm>
          <a:off x="648849" y="443372"/>
          <a:ext cx="123702" cy="2474057"/>
        </a:xfrm>
        <a:custGeom>
          <a:avLst/>
          <a:gdLst/>
          <a:ahLst/>
          <a:cxnLst/>
          <a:pathLst>
            <a:path w="195" h="3896">
              <a:moveTo>
                <a:pt x="0" y="0"/>
              </a:moveTo>
              <a:lnTo>
                <a:pt x="0" y="3896"/>
              </a:lnTo>
              <a:lnTo>
                <a:pt x="195" y="3896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48849" y="443372"/>
        <a:ext cx="123702" cy="2474057"/>
      </dsp:txXfrm>
    </dsp:sp>
    <dsp:sp modelId="{72561E63-CE6E-4ADF-9A0B-83E2C6E5008F}">
      <dsp:nvSpPr>
        <dsp:cNvPr id="12" name="圆角矩形 11"/>
        <dsp:cNvSpPr/>
      </dsp:nvSpPr>
      <dsp:spPr bwMode="white">
        <a:xfrm>
          <a:off x="772551" y="2654332"/>
          <a:ext cx="3669750" cy="526194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2~3</a:t>
          </a: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次有限稀释及竞争筛选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A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靶点竞争型克隆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4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株，非竞争型抗体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2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株</a:t>
          </a:r>
          <a:endParaRPr lang="zh-CN" altLang="en-US" sz="1050" b="1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772551" y="2654332"/>
        <a:ext cx="3669750" cy="526194"/>
      </dsp:txXfrm>
    </dsp:sp>
    <dsp:sp modelId="{B655D4B5-1A7F-4BA2-A8B5-6C9250435EFA}">
      <dsp:nvSpPr>
        <dsp:cNvPr id="13" name="任意多边形 12"/>
        <dsp:cNvSpPr/>
      </dsp:nvSpPr>
      <dsp:spPr bwMode="white">
        <a:xfrm>
          <a:off x="648849" y="443372"/>
          <a:ext cx="117311" cy="3224362"/>
        </a:xfrm>
        <a:custGeom>
          <a:avLst/>
          <a:gdLst/>
          <a:ahLst/>
          <a:cxnLst/>
          <a:pathLst>
            <a:path w="185" h="5078">
              <a:moveTo>
                <a:pt x="0" y="0"/>
              </a:moveTo>
              <a:lnTo>
                <a:pt x="0" y="5078"/>
              </a:lnTo>
              <a:lnTo>
                <a:pt x="185" y="5078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48849" y="443372"/>
        <a:ext cx="117311" cy="3224362"/>
      </dsp:txXfrm>
    </dsp:sp>
    <dsp:sp modelId="{7774FEF8-8AD1-4C54-8850-000C169A761D}">
      <dsp:nvSpPr>
        <dsp:cNvPr id="14" name="圆角矩形 13"/>
        <dsp:cNvSpPr/>
      </dsp:nvSpPr>
      <dsp:spPr bwMode="white">
        <a:xfrm>
          <a:off x="766160" y="3330948"/>
          <a:ext cx="3742862" cy="673572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抗体质控及配对检测</a:t>
          </a:r>
          <a:r>
            <a:rPr lang="en-US" altLang="zh-CN" sz="1050" b="1" dirty="0" smtClean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rPr>
            <a:t>--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竞争型抗体竞争抑制率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&gt;80%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，非竞争型抗体竞争抑制率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&lt;10%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；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EC</a:t>
          </a:r>
          <a:r>
            <a:rPr lang="en-US" altLang="zh-CN" sz="1050" baseline="-2500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50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值在</a:t>
          </a:r>
          <a:r>
            <a:rPr lang="en-US" altLang="zh-CN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20~100ng/</a:t>
          </a:r>
          <a:r>
            <a:rPr lang="en-US" altLang="zh-CN" sz="1050" dirty="0" err="1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mL</a:t>
          </a:r>
          <a:r>
            <a:rPr lang="zh-CN" altLang="en-US" sz="105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rPr>
            <a:t>范围内</a:t>
          </a:r>
          <a:endParaRPr lang="zh-CN" altLang="en-US" sz="1050" dirty="0">
            <a:solidFill>
              <a:schemeClr val="tx1"/>
            </a:solidFill>
            <a:latin typeface="Poppins" pitchFamily="2" charset="0"/>
            <a:ea typeface="思源黑体 CN Regular" pitchFamily="34" charset="-122"/>
            <a:cs typeface="Poppins" pitchFamily="2" charset="0"/>
          </a:endParaRPr>
        </a:p>
      </dsp:txBody>
      <dsp:txXfrm>
        <a:off x="766160" y="3330948"/>
        <a:ext cx="3742862" cy="673572"/>
      </dsp:txXfrm>
    </dsp:sp>
    <dsp:sp modelId="{7183D1C8-6F39-4E66-ADE7-5B74B6C49377}">
      <dsp:nvSpPr>
        <dsp:cNvPr id="4" name="圆角矩形 3" hidden="1"/>
        <dsp:cNvSpPr/>
      </dsp:nvSpPr>
      <dsp:spPr>
        <a:xfrm>
          <a:off x="525148" y="0"/>
          <a:ext cx="247403" cy="443372"/>
        </a:xfrm>
        <a:prstGeom prst="roundRect">
          <a:avLst>
            <a:gd name="adj" fmla="val 10000"/>
          </a:avLst>
        </a:prstGeom>
      </dsp:spPr>
      <dsp:txXfrm>
        <a:off x="525148" y="0"/>
        <a:ext cx="247403" cy="4433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#1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endSty" val="noArr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linDir" val="fromT"/>
              <dgm:param type="chAlign" val="l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linDir" val="fromT"/>
              <dgm:param type="chAlign" val="l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linDir" val="fromT"/>
              <dgm:param type="chAlign" val="l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linDir" val="fromT"/>
              <dgm:param type="chAlign" val="l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linDir" val="fromT"/>
              <dgm:param type="chAlign" val="l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linDir" val="fromT"/>
              <dgm:param type="chAlign" val="l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linDir" val="fromT"/>
              <dgm:param type="chAlign" val="l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linDir" val="fromT"/>
              <dgm:param type="chAlign" val="l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C526C-B0EF-4263-B590-21E6F0B476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DB5EA-5A29-4E3C-8350-B77A4BC00DC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72C616-F5C6-4359-BCA7-25FFABA5448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99E29-E7E3-450B-8D2C-701EDA7DE05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899E29-E7E3-450B-8D2C-701EDA7DE0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899E29-E7E3-450B-8D2C-701EDA7DE0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899E29-E7E3-450B-8D2C-701EDA7DE0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899E29-E7E3-450B-8D2C-701EDA7DE0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 idx="2"/>
          </p:nvPr>
        </p:nvSpPr>
        <p:spPr/>
      </p:sp>
      <p:sp>
        <p:nvSpPr>
          <p:cNvPr id="44035" name="文本占位符 2"/>
          <p:cNvSpPr>
            <a:spLocks noGrp="1"/>
          </p:cNvSpPr>
          <p:nvPr>
            <p:ph type="body" idx="3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8.png"/><Relationship Id="rId4" Type="http://schemas.openxmlformats.org/officeDocument/2006/relationships/image" Target="../media/image12.jpeg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microsoft.com/office/2007/relationships/diagramDrawing" Target="../diagrams/drawing2.xml"/><Relationship Id="rId7" Type="http://schemas.openxmlformats.org/officeDocument/2006/relationships/diagramColors" Target="../diagrams/colors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diagramLayout" Target="../diagrams/layout4.xml"/><Relationship Id="rId8" Type="http://schemas.openxmlformats.org/officeDocument/2006/relationships/diagramData" Target="../diagrams/data4.xml"/><Relationship Id="rId7" Type="http://schemas.openxmlformats.org/officeDocument/2006/relationships/image" Target="../media/image21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3" Type="http://schemas.openxmlformats.org/officeDocument/2006/relationships/slideLayout" Target="../slideLayouts/slideLayout1.xml"/><Relationship Id="rId12" Type="http://schemas.microsoft.com/office/2007/relationships/diagramDrawing" Target="../diagrams/drawing4.xml"/><Relationship Id="rId11" Type="http://schemas.openxmlformats.org/officeDocument/2006/relationships/diagramColors" Target="../diagrams/colors4.xml"/><Relationship Id="rId10" Type="http://schemas.openxmlformats.org/officeDocument/2006/relationships/diagramQuickStyle" Target="../diagrams/quickStyle4.xml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diagramLayout" Target="../diagrams/layout5.xml"/><Relationship Id="rId8" Type="http://schemas.openxmlformats.org/officeDocument/2006/relationships/diagramData" Target="../diagrams/data5.xml"/><Relationship Id="rId7" Type="http://schemas.openxmlformats.org/officeDocument/2006/relationships/image" Target="../media/image27.jpeg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4" Type="http://schemas.openxmlformats.org/officeDocument/2006/relationships/notesSlide" Target="../notesSlides/notesSlide3.xml"/><Relationship Id="rId13" Type="http://schemas.openxmlformats.org/officeDocument/2006/relationships/slideLayout" Target="../slideLayouts/slideLayout1.xml"/><Relationship Id="rId12" Type="http://schemas.microsoft.com/office/2007/relationships/diagramDrawing" Target="../diagrams/drawing5.xml"/><Relationship Id="rId11" Type="http://schemas.openxmlformats.org/officeDocument/2006/relationships/diagramColors" Target="../diagrams/colors5.xml"/><Relationship Id="rId10" Type="http://schemas.openxmlformats.org/officeDocument/2006/relationships/diagramQuickStyle" Target="../diagrams/quickStyle5.xml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8.jpeg"/><Relationship Id="rId1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microsoft.com/office/2007/relationships/diagramDrawing" Target="../diagrams/drawing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3" Type="http://schemas.openxmlformats.org/officeDocument/2006/relationships/diagramData" Target="../diagrams/data7.xml"/><Relationship Id="rId2" Type="http://schemas.openxmlformats.org/officeDocument/2006/relationships/image" Target="../media/image29.jpeg"/><Relationship Id="rId1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37.png"/><Relationship Id="rId7" Type="http://schemas.openxmlformats.org/officeDocument/2006/relationships/image" Target="../media/image36.png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38.png"/><Relationship Id="rId1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png"/><Relationship Id="rId8" Type="http://schemas.openxmlformats.org/officeDocument/2006/relationships/image" Target="../media/image40.png"/><Relationship Id="rId7" Type="http://schemas.openxmlformats.org/officeDocument/2006/relationships/image" Target="../media/image39.png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42.png"/><Relationship Id="rId1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3" Type="http://schemas.openxmlformats.org/officeDocument/2006/relationships/image" Target="../media/image8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53.png"/><Relationship Id="rId7" Type="http://schemas.openxmlformats.org/officeDocument/2006/relationships/image" Target="../media/image52.png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3" Type="http://schemas.openxmlformats.org/officeDocument/2006/relationships/image" Target="../media/image8.png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0.png"/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68.jpeg"/><Relationship Id="rId7" Type="http://schemas.openxmlformats.org/officeDocument/2006/relationships/image" Target="../media/image67.png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1" Type="http://schemas.openxmlformats.org/officeDocument/2006/relationships/notesSlide" Target="../notesSlides/notesSlide6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315112" y="195486"/>
            <a:ext cx="2240664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副标题 2"/>
          <p:cNvSpPr>
            <a:spLocks noGrp="1" noChangeArrowheads="1"/>
          </p:cNvSpPr>
          <p:nvPr>
            <p:ph type="subTitle" idx="1"/>
          </p:nvPr>
        </p:nvSpPr>
        <p:spPr>
          <a:xfrm>
            <a:off x="251520" y="1290315"/>
            <a:ext cx="6192688" cy="1224285"/>
          </a:xfrm>
        </p:spPr>
        <p:txBody>
          <a:bodyPr>
            <a:noAutofit/>
          </a:bodyPr>
          <a:lstStyle/>
          <a:p>
            <a:pPr algn="l"/>
            <a:r>
              <a:rPr lang="zh-CN" altLang="en-US" sz="4400" dirty="0" smtClean="0">
                <a:solidFill>
                  <a:srgbClr val="0C6551"/>
                </a:solidFill>
                <a:latin typeface="思源黑体 CN Heavy" pitchFamily="34" charset="-122"/>
                <a:ea typeface="思源黑体 CN Heavy" pitchFamily="34" charset="-122"/>
                <a:cs typeface="Poppins" pitchFamily="2" charset="0"/>
              </a:rPr>
              <a:t>杂交瘤抗体开发过程中</a:t>
            </a:r>
            <a:endParaRPr lang="en-US" altLang="zh-CN" sz="4400" dirty="0" smtClean="0">
              <a:solidFill>
                <a:srgbClr val="0C6551"/>
              </a:solidFill>
              <a:latin typeface="思源黑体 CN Heavy" pitchFamily="34" charset="-122"/>
              <a:ea typeface="思源黑体 CN Heavy" pitchFamily="34" charset="-122"/>
              <a:cs typeface="Poppins" pitchFamily="2" charset="0"/>
            </a:endParaRPr>
          </a:p>
          <a:p>
            <a:pPr algn="l"/>
            <a:r>
              <a:rPr lang="zh-CN" altLang="en-US" sz="4400" dirty="0" smtClean="0">
                <a:solidFill>
                  <a:srgbClr val="0C6551"/>
                </a:solidFill>
                <a:latin typeface="思源黑体 CN Heavy" pitchFamily="34" charset="-122"/>
                <a:ea typeface="思源黑体 CN Heavy" pitchFamily="34" charset="-122"/>
                <a:cs typeface="Poppins" pitchFamily="2" charset="0"/>
              </a:rPr>
              <a:t>重难点解析及案例分享</a:t>
            </a:r>
            <a:endParaRPr lang="en-US" altLang="zh-CN" sz="3600" dirty="0" smtClean="0">
              <a:solidFill>
                <a:srgbClr val="0C6551"/>
              </a:solidFill>
              <a:latin typeface="思源黑体 CN Heavy" pitchFamily="34" charset="-122"/>
              <a:ea typeface="思源黑体 CN Heavy" pitchFamily="34" charset="-122"/>
              <a:cs typeface="Poppins" pitchFamily="2" charset="0"/>
            </a:endParaRPr>
          </a:p>
        </p:txBody>
      </p:sp>
      <p:sp>
        <p:nvSpPr>
          <p:cNvPr id="10" name="副标题 2"/>
          <p:cNvSpPr txBox="1">
            <a:spLocks noChangeArrowheads="1"/>
          </p:cNvSpPr>
          <p:nvPr/>
        </p:nvSpPr>
        <p:spPr bwMode="auto">
          <a:xfrm>
            <a:off x="261045" y="3508350"/>
            <a:ext cx="4176464" cy="1511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15000"/>
              </a:spcBef>
            </a:pPr>
            <a:endParaRPr lang="zh-CN" altLang="en-US" sz="1600" b="1" dirty="0" smtClean="0">
              <a:solidFill>
                <a:srgbClr val="007E66"/>
              </a:solidFill>
              <a:latin typeface="思源黑体 CN Regular" pitchFamily="34" charset="-122"/>
              <a:ea typeface="思源黑体 CN Regular" pitchFamily="34" charset="-122"/>
              <a:cs typeface="Poppins" pitchFamily="2" charset="0"/>
            </a:endParaRPr>
          </a:p>
          <a:p>
            <a:pPr>
              <a:lnSpc>
                <a:spcPct val="120000"/>
              </a:lnSpc>
              <a:spcBef>
                <a:spcPct val="15000"/>
              </a:spcBef>
            </a:pPr>
            <a:endParaRPr lang="zh-CN" altLang="en-US" sz="1600" b="1" dirty="0" smtClean="0">
              <a:solidFill>
                <a:srgbClr val="007E66"/>
              </a:solidFill>
              <a:latin typeface="思源黑体 CN Regular" pitchFamily="34" charset="-122"/>
              <a:ea typeface="思源黑体 CN Regular" pitchFamily="34" charset="-122"/>
              <a:cs typeface="Poppins" pitchFamily="2" charset="0"/>
            </a:endParaRPr>
          </a:p>
          <a:p>
            <a:pPr>
              <a:lnSpc>
                <a:spcPct val="120000"/>
              </a:lnSpc>
              <a:spcBef>
                <a:spcPct val="15000"/>
              </a:spcBef>
            </a:pPr>
            <a:r>
              <a:rPr lang="zh-CN" altLang="en-US" sz="1600" b="1" dirty="0" smtClean="0">
                <a:solidFill>
                  <a:srgbClr val="007E66"/>
                </a:solidFill>
                <a:latin typeface="思源黑体 CN Regular" pitchFamily="34" charset="-122"/>
                <a:ea typeface="思源黑体 CN Regular" pitchFamily="34" charset="-122"/>
                <a:cs typeface="Poppins" pitchFamily="2" charset="0"/>
              </a:rPr>
              <a:t>北京义翘神州科技股份有限公司</a:t>
            </a:r>
            <a:endParaRPr lang="en-US" altLang="zh-CN" sz="1600" b="1" dirty="0" smtClean="0">
              <a:solidFill>
                <a:srgbClr val="007E66"/>
              </a:solidFill>
              <a:latin typeface="思源黑体 CN Regular" pitchFamily="34" charset="-122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395536" y="3003798"/>
            <a:ext cx="756000" cy="45719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ExtraLight" pitchFamily="34" charset="-122"/>
              <a:ea typeface="思源黑体 CN ExtraLight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572132" y="1571618"/>
            <a:ext cx="5073377" cy="5073377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211960" y="-828092"/>
            <a:ext cx="1656184" cy="1656184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851920" y="3075806"/>
            <a:ext cx="579090" cy="579090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ExtraLight" pitchFamily="34" charset="-122"/>
              <a:ea typeface="思源黑体 CN ExtraLight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椭圆 33"/>
          <p:cNvSpPr/>
          <p:nvPr/>
        </p:nvSpPr>
        <p:spPr>
          <a:xfrm>
            <a:off x="1524422" y="-4148236"/>
            <a:ext cx="6071914" cy="6071914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副标题 2"/>
          <p:cNvSpPr txBox="1"/>
          <p:nvPr/>
        </p:nvSpPr>
        <p:spPr bwMode="auto">
          <a:xfrm>
            <a:off x="2699792" y="484014"/>
            <a:ext cx="36734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15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15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15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15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15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Tx/>
              <a:buNone/>
            </a:pPr>
            <a:r>
              <a:rPr lang="en-US" altLang="zh-CN" sz="4200" b="1" dirty="0">
                <a:solidFill>
                  <a:schemeClr val="bg1"/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CONTENT</a:t>
            </a:r>
            <a:endParaRPr lang="en-US" altLang="zh-CN" sz="2600" b="1" dirty="0">
              <a:solidFill>
                <a:schemeClr val="bg1"/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461533" y="2285998"/>
            <a:ext cx="4325045" cy="624136"/>
            <a:chOff x="4572892" y="843558"/>
            <a:chExt cx="4325045" cy="624136"/>
          </a:xfrm>
        </p:grpSpPr>
        <p:sp>
          <p:nvSpPr>
            <p:cNvPr id="29" name="TextBox 28"/>
            <p:cNvSpPr txBox="1"/>
            <p:nvPr/>
          </p:nvSpPr>
          <p:spPr>
            <a:xfrm>
              <a:off x="5221287" y="985018"/>
              <a:ext cx="3676650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b="1" dirty="0" smtClean="0">
                  <a:solidFill>
                    <a:schemeClr val="bg1">
                      <a:lumMod val="50000"/>
                    </a:schemeClr>
                  </a:solidFill>
                  <a:latin typeface="思源黑体 CN Medium" pitchFamily="34" charset="-122"/>
                  <a:ea typeface="思源黑体 CN Medium" pitchFamily="34" charset="-122"/>
                  <a:cs typeface="Poppins" pitchFamily="2" charset="0"/>
                </a:rPr>
                <a:t>单克隆抗体开发技术概述</a:t>
              </a:r>
              <a:endParaRPr lang="en-US" altLang="zh-CN" b="1" dirty="0">
                <a:solidFill>
                  <a:schemeClr val="bg1">
                    <a:lumMod val="50000"/>
                  </a:schemeClr>
                </a:solidFill>
                <a:latin typeface="思源黑体 CN Medium" pitchFamily="34" charset="-122"/>
                <a:ea typeface="思源黑体 CN Medium" pitchFamily="34" charset="-122"/>
                <a:cs typeface="Poppins" pitchFamily="2" charset="0"/>
              </a:endParaRPr>
            </a:p>
          </p:txBody>
        </p:sp>
        <p:grpSp>
          <p:nvGrpSpPr>
            <p:cNvPr id="2" name="组合 33"/>
            <p:cNvGrpSpPr/>
            <p:nvPr/>
          </p:nvGrpSpPr>
          <p:grpSpPr>
            <a:xfrm>
              <a:off x="4572892" y="843558"/>
              <a:ext cx="624136" cy="624136"/>
              <a:chOff x="3635896" y="843558"/>
              <a:chExt cx="624136" cy="624136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3635896" y="843558"/>
                <a:ext cx="624136" cy="624136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思源黑体 CN Medium" pitchFamily="34" charset="-122"/>
                  <a:ea typeface="思源黑体 CN Medium" pitchFamily="34" charset="-122"/>
                </a:endParaRPr>
              </a:p>
            </p:txBody>
          </p:sp>
          <p:sp>
            <p:nvSpPr>
              <p:cNvPr id="33" name="TextBox 19"/>
              <p:cNvSpPr txBox="1">
                <a:spLocks noChangeArrowheads="1"/>
              </p:cNvSpPr>
              <p:nvPr/>
            </p:nvSpPr>
            <p:spPr bwMode="auto">
              <a:xfrm>
                <a:off x="3785122" y="969224"/>
                <a:ext cx="382984" cy="36933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b="1" dirty="0">
                    <a:solidFill>
                      <a:schemeClr val="bg1"/>
                    </a:solidFill>
                    <a:latin typeface="思源黑体 CN Medium" pitchFamily="34" charset="-122"/>
                    <a:ea typeface="思源黑体 CN Medium" pitchFamily="34" charset="-122"/>
                    <a:cs typeface="Poppins" pitchFamily="2" charset="0"/>
                  </a:rPr>
                  <a:t>1</a:t>
                </a:r>
                <a:endParaRPr lang="zh-CN" altLang="en-US" b="1" dirty="0">
                  <a:solidFill>
                    <a:schemeClr val="bg1"/>
                  </a:solidFill>
                  <a:latin typeface="思源黑体 CN Medium" pitchFamily="34" charset="-122"/>
                  <a:ea typeface="思源黑体 CN Medium" pitchFamily="34" charset="-122"/>
                  <a:cs typeface="Poppins" pitchFamily="2" charset="0"/>
                </a:endParaRPr>
              </a:p>
            </p:txBody>
          </p:sp>
        </p:grpSp>
      </p:grpSp>
      <p:pic>
        <p:nvPicPr>
          <p:cNvPr id="30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125896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" name="组合 30"/>
          <p:cNvGrpSpPr/>
          <p:nvPr/>
        </p:nvGrpSpPr>
        <p:grpSpPr>
          <a:xfrm>
            <a:off x="2422020" y="3214693"/>
            <a:ext cx="5894395" cy="586661"/>
            <a:chOff x="4572892" y="843558"/>
            <a:chExt cx="5894395" cy="624136"/>
          </a:xfrm>
        </p:grpSpPr>
        <p:sp>
          <p:nvSpPr>
            <p:cNvPr id="35" name="TextBox 34"/>
            <p:cNvSpPr txBox="1"/>
            <p:nvPr/>
          </p:nvSpPr>
          <p:spPr>
            <a:xfrm>
              <a:off x="5221286" y="925622"/>
              <a:ext cx="5246001" cy="3929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b="1" dirty="0" smtClean="0">
                  <a:solidFill>
                    <a:schemeClr val="bg1">
                      <a:lumMod val="50000"/>
                    </a:schemeClr>
                  </a:solidFill>
                  <a:latin typeface="思源黑体 CN Medium" pitchFamily="34" charset="-122"/>
                  <a:ea typeface="思源黑体 CN Medium" pitchFamily="34" charset="-122"/>
                  <a:cs typeface="Poppins" pitchFamily="2" charset="0"/>
                </a:rPr>
                <a:t>杂交瘤技术开发不同应用抗体的技术难点</a:t>
              </a:r>
              <a:endParaRPr lang="en-US" altLang="zh-CN" b="1" dirty="0">
                <a:solidFill>
                  <a:schemeClr val="bg1">
                    <a:lumMod val="50000"/>
                  </a:schemeClr>
                </a:solidFill>
                <a:latin typeface="思源黑体 CN Medium" pitchFamily="34" charset="-122"/>
                <a:ea typeface="思源黑体 CN Medium" pitchFamily="34" charset="-122"/>
                <a:cs typeface="Poppins" pitchFamily="2" charset="0"/>
              </a:endParaRPr>
            </a:p>
          </p:txBody>
        </p:sp>
        <p:grpSp>
          <p:nvGrpSpPr>
            <p:cNvPr id="36" name="组合 33"/>
            <p:cNvGrpSpPr/>
            <p:nvPr/>
          </p:nvGrpSpPr>
          <p:grpSpPr>
            <a:xfrm>
              <a:off x="4572892" y="843558"/>
              <a:ext cx="624136" cy="624136"/>
              <a:chOff x="3635896" y="843558"/>
              <a:chExt cx="624136" cy="624136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3635896" y="843558"/>
                <a:ext cx="624136" cy="624136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思源黑体 CN Medium" pitchFamily="34" charset="-122"/>
                  <a:ea typeface="思源黑体 CN Medium" pitchFamily="34" charset="-122"/>
                </a:endParaRPr>
              </a:p>
            </p:txBody>
          </p:sp>
          <p:sp>
            <p:nvSpPr>
              <p:cNvPr id="38" name="TextBox 19"/>
              <p:cNvSpPr txBox="1">
                <a:spLocks noChangeArrowheads="1"/>
              </p:cNvSpPr>
              <p:nvPr/>
            </p:nvSpPr>
            <p:spPr bwMode="auto">
              <a:xfrm>
                <a:off x="3785122" y="969223"/>
                <a:ext cx="382984" cy="39292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思源黑体 CN Medium" pitchFamily="34" charset="-122"/>
                    <a:ea typeface="思源黑体 CN Medium" pitchFamily="34" charset="-122"/>
                    <a:cs typeface="Poppins" pitchFamily="2" charset="0"/>
                  </a:rPr>
                  <a:t>2</a:t>
                </a:r>
                <a:endParaRPr lang="zh-CN" altLang="en-US" b="1" dirty="0">
                  <a:solidFill>
                    <a:schemeClr val="bg1"/>
                  </a:solidFill>
                  <a:latin typeface="思源黑体 CN Medium" pitchFamily="34" charset="-122"/>
                  <a:ea typeface="思源黑体 CN Medium" pitchFamily="34" charset="-122"/>
                  <a:cs typeface="Poppins" pitchFamily="2" charset="0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2428860" y="4056791"/>
            <a:ext cx="4325045" cy="586660"/>
            <a:chOff x="4572892" y="843558"/>
            <a:chExt cx="4325045" cy="624136"/>
          </a:xfrm>
        </p:grpSpPr>
        <p:sp>
          <p:nvSpPr>
            <p:cNvPr id="17" name="TextBox 16"/>
            <p:cNvSpPr txBox="1"/>
            <p:nvPr/>
          </p:nvSpPr>
          <p:spPr>
            <a:xfrm>
              <a:off x="5221287" y="935685"/>
              <a:ext cx="3676650" cy="3929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b="1" dirty="0" smtClean="0">
                  <a:solidFill>
                    <a:schemeClr val="bg1">
                      <a:lumMod val="50000"/>
                    </a:schemeClr>
                  </a:solidFill>
                  <a:latin typeface="思源黑体 CN Medium" pitchFamily="34" charset="-122"/>
                  <a:ea typeface="思源黑体 CN Medium" pitchFamily="34" charset="-122"/>
                  <a:cs typeface="Poppins" pitchFamily="2" charset="0"/>
                </a:rPr>
                <a:t>抗体开发相关平台介绍</a:t>
              </a:r>
              <a:endParaRPr lang="en-US" altLang="zh-CN" b="1" dirty="0">
                <a:solidFill>
                  <a:schemeClr val="bg1">
                    <a:lumMod val="50000"/>
                  </a:schemeClr>
                </a:solidFill>
                <a:latin typeface="思源黑体 CN Medium" pitchFamily="34" charset="-122"/>
                <a:ea typeface="思源黑体 CN Medium" pitchFamily="34" charset="-122"/>
                <a:cs typeface="Poppins" pitchFamily="2" charset="0"/>
              </a:endParaRPr>
            </a:p>
          </p:txBody>
        </p:sp>
        <p:grpSp>
          <p:nvGrpSpPr>
            <p:cNvPr id="18" name="组合 33"/>
            <p:cNvGrpSpPr/>
            <p:nvPr/>
          </p:nvGrpSpPr>
          <p:grpSpPr>
            <a:xfrm>
              <a:off x="4572892" y="843558"/>
              <a:ext cx="624136" cy="624136"/>
              <a:chOff x="3635896" y="843558"/>
              <a:chExt cx="624136" cy="624136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3635896" y="843558"/>
                <a:ext cx="624136" cy="624136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思源黑体 CN Medium" pitchFamily="34" charset="-122"/>
                  <a:ea typeface="思源黑体 CN Medium" pitchFamily="34" charset="-122"/>
                </a:endParaRPr>
              </a:p>
            </p:txBody>
          </p:sp>
          <p:sp>
            <p:nvSpPr>
              <p:cNvPr id="20" name="TextBox 19"/>
              <p:cNvSpPr txBox="1">
                <a:spLocks noChangeArrowheads="1"/>
              </p:cNvSpPr>
              <p:nvPr/>
            </p:nvSpPr>
            <p:spPr bwMode="auto">
              <a:xfrm>
                <a:off x="3785122" y="969224"/>
                <a:ext cx="382984" cy="39292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思源黑体 CN Medium" pitchFamily="34" charset="-122"/>
                    <a:ea typeface="思源黑体 CN Medium" pitchFamily="34" charset="-122"/>
                    <a:cs typeface="Poppins" pitchFamily="2" charset="0"/>
                  </a:rPr>
                  <a:t>3</a:t>
                </a:r>
                <a:endParaRPr lang="zh-CN" altLang="en-US" b="1" dirty="0">
                  <a:solidFill>
                    <a:schemeClr val="bg1"/>
                  </a:solidFill>
                  <a:latin typeface="思源黑体 CN Medium" pitchFamily="34" charset="-122"/>
                  <a:ea typeface="思源黑体 CN Medium" pitchFamily="34" charset="-122"/>
                  <a:cs typeface="Poppins" pitchFamily="2" charset="0"/>
                </a:endParaRPr>
              </a:p>
            </p:txBody>
          </p:sp>
        </p:grpSp>
      </p:grpSp>
      <p:sp>
        <p:nvSpPr>
          <p:cNvPr id="21" name="TextBox 20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125896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副标题 2"/>
          <p:cNvSpPr txBox="1"/>
          <p:nvPr/>
        </p:nvSpPr>
        <p:spPr>
          <a:xfrm>
            <a:off x="611560" y="2571750"/>
            <a:ext cx="7920880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3200" b="1" dirty="0" smtClean="0">
                <a:solidFill>
                  <a:srgbClr val="007E66"/>
                </a:solidFill>
                <a:latin typeface="思源黑体 CN Medium" pitchFamily="34" charset="-122"/>
                <a:ea typeface="思源黑体 CN Medium" pitchFamily="34" charset="-122"/>
                <a:cs typeface="Poppins" pitchFamily="2" charset="0"/>
              </a:rPr>
              <a:t>单克隆抗体开发技术概述</a:t>
            </a:r>
            <a:endParaRPr lang="en-US" altLang="zh-CN" sz="3200" b="1" dirty="0">
              <a:solidFill>
                <a:srgbClr val="007E66"/>
              </a:solidFill>
              <a:latin typeface="思源黑体 CN Medium" pitchFamily="34" charset="-122"/>
              <a:ea typeface="思源黑体 CN Medium" pitchFamily="34" charset="-122"/>
              <a:cs typeface="Poppins" pitchFamily="2" charset="0"/>
            </a:endParaRPr>
          </a:p>
        </p:txBody>
      </p:sp>
      <p:sp>
        <p:nvSpPr>
          <p:cNvPr id="5" name="副标题 2"/>
          <p:cNvSpPr txBox="1"/>
          <p:nvPr/>
        </p:nvSpPr>
        <p:spPr>
          <a:xfrm>
            <a:off x="3311860" y="1491630"/>
            <a:ext cx="2520280" cy="187220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7200" b="1" dirty="0" smtClean="0">
                <a:solidFill>
                  <a:srgbClr val="007E66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01</a:t>
            </a:r>
            <a:endParaRPr lang="en-US" altLang="zh-CN" sz="7200" b="1" dirty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3492896" y="2571750"/>
            <a:ext cx="6071914" cy="6071914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524328" y="-1473802"/>
            <a:ext cx="2947603" cy="2947603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19"/>
          <p:cNvGrpSpPr/>
          <p:nvPr/>
        </p:nvGrpSpPr>
        <p:grpSpPr>
          <a:xfrm rot="10800000">
            <a:off x="2339752" y="123478"/>
            <a:ext cx="6804248" cy="360040"/>
            <a:chOff x="-3888432" y="123478"/>
            <a:chExt cx="6804248" cy="360040"/>
          </a:xfrm>
          <a:gradFill flip="none" rotWithShape="1">
            <a:gsLst>
              <a:gs pos="100000">
                <a:schemeClr val="bg1">
                  <a:alpha val="26000"/>
                </a:schemeClr>
              </a:gs>
              <a:gs pos="48000">
                <a:srgbClr val="007E66"/>
              </a:gs>
            </a:gsLst>
            <a:path path="circle">
              <a:fillToRect l="100000" t="100000"/>
            </a:path>
            <a:tileRect r="-100000" b="-100000"/>
          </a:gradFill>
        </p:grpSpPr>
        <p:sp>
          <p:nvSpPr>
            <p:cNvPr id="52" name="矩形 51"/>
            <p:cNvSpPr/>
            <p:nvPr/>
          </p:nvSpPr>
          <p:spPr>
            <a:xfrm>
              <a:off x="-3888432" y="123478"/>
              <a:ext cx="6637020" cy="3600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2555776" y="123478"/>
              <a:ext cx="360040" cy="3600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19"/>
          <p:cNvGrpSpPr/>
          <p:nvPr/>
        </p:nvGrpSpPr>
        <p:grpSpPr>
          <a:xfrm>
            <a:off x="0" y="123478"/>
            <a:ext cx="971600" cy="360040"/>
            <a:chOff x="0" y="123478"/>
            <a:chExt cx="971600" cy="360040"/>
          </a:xfrm>
        </p:grpSpPr>
        <p:sp>
          <p:nvSpPr>
            <p:cNvPr id="59" name="矩形 58"/>
            <p:cNvSpPr/>
            <p:nvPr/>
          </p:nvSpPr>
          <p:spPr>
            <a:xfrm>
              <a:off x="0" y="123478"/>
              <a:ext cx="755576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611560" y="123478"/>
              <a:ext cx="360040" cy="3600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3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755576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组合 226"/>
          <p:cNvGrpSpPr/>
          <p:nvPr/>
        </p:nvGrpSpPr>
        <p:grpSpPr>
          <a:xfrm>
            <a:off x="8316416" y="195486"/>
            <a:ext cx="711273" cy="209198"/>
            <a:chOff x="7812360" y="123478"/>
            <a:chExt cx="1224136" cy="360040"/>
          </a:xfrm>
          <a:solidFill>
            <a:schemeClr val="bg1"/>
          </a:solidFill>
        </p:grpSpPr>
        <p:sp>
          <p:nvSpPr>
            <p:cNvPr id="65" name="椭圆 64"/>
            <p:cNvSpPr/>
            <p:nvPr/>
          </p:nvSpPr>
          <p:spPr>
            <a:xfrm rot="10800000">
              <a:off x="7812360" y="123478"/>
              <a:ext cx="360040" cy="3600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 rot="10800000">
              <a:off x="8244408" y="123478"/>
              <a:ext cx="360040" cy="3600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 rot="10800000">
              <a:off x="8676456" y="123478"/>
              <a:ext cx="360040" cy="3600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142844" y="642924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007E66"/>
                </a:solidFill>
                <a:latin typeface="思源黑体 CN Medium" pitchFamily="34" charset="-122"/>
                <a:ea typeface="思源黑体 CN Medium" pitchFamily="34" charset="-122"/>
                <a:cs typeface="Poppins" pitchFamily="2" charset="0"/>
              </a:rPr>
              <a:t>抗体</a:t>
            </a:r>
            <a:r>
              <a:rPr lang="en-US" altLang="zh-CN" sz="2400" b="1" dirty="0" smtClean="0">
                <a:solidFill>
                  <a:srgbClr val="007E66"/>
                </a:solidFill>
                <a:latin typeface="思源黑体 CN Medium" pitchFamily="34" charset="-122"/>
                <a:ea typeface="思源黑体 CN Medium" pitchFamily="34" charset="-122"/>
                <a:cs typeface="Poppins" pitchFamily="2" charset="0"/>
              </a:rPr>
              <a:t>——</a:t>
            </a:r>
            <a:r>
              <a:rPr lang="zh-CN" altLang="en-US" sz="2400" b="1" dirty="0" smtClean="0">
                <a:solidFill>
                  <a:srgbClr val="007E66"/>
                </a:solidFill>
                <a:latin typeface="思源黑体 CN Medium" pitchFamily="34" charset="-122"/>
                <a:ea typeface="思源黑体 CN Medium" pitchFamily="34" charset="-122"/>
                <a:cs typeface="Poppins" pitchFamily="2" charset="0"/>
              </a:rPr>
              <a:t>生命科学研究、生物医药创新的重要工具</a:t>
            </a:r>
            <a:r>
              <a:rPr lang="en-US" altLang="zh-CN" sz="2400" b="1" dirty="0" smtClean="0">
                <a:solidFill>
                  <a:srgbClr val="007E66"/>
                </a:solidFill>
                <a:latin typeface="思源黑体 CN Medium" pitchFamily="34" charset="-122"/>
                <a:ea typeface="思源黑体 CN Medium" pitchFamily="34" charset="-122"/>
                <a:cs typeface="Poppins" pitchFamily="2" charset="0"/>
              </a:rPr>
              <a:t> </a:t>
            </a:r>
            <a:endParaRPr lang="en-US" altLang="zh-CN" sz="2400" b="1" dirty="0" smtClean="0">
              <a:solidFill>
                <a:srgbClr val="007E66"/>
              </a:solidFill>
              <a:latin typeface="思源黑体 CN Medium" pitchFamily="34" charset="-122"/>
              <a:ea typeface="思源黑体 CN Medium" pitchFamily="34" charset="-122"/>
              <a:cs typeface="Poppins" pitchFamily="2" charset="0"/>
            </a:endParaRPr>
          </a:p>
        </p:txBody>
      </p:sp>
      <p:graphicFrame>
        <p:nvGraphicFramePr>
          <p:cNvPr id="45" name="图示 44"/>
          <p:cNvGraphicFramePr/>
          <p:nvPr/>
        </p:nvGraphicFramePr>
        <p:xfrm>
          <a:off x="3203848" y="1203598"/>
          <a:ext cx="5482182" cy="3563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7" name="Freeform 6"/>
          <p:cNvSpPr/>
          <p:nvPr/>
        </p:nvSpPr>
        <p:spPr bwMode="auto">
          <a:xfrm>
            <a:off x="6002177" y="2104017"/>
            <a:ext cx="839922" cy="917733"/>
          </a:xfrm>
          <a:custGeom>
            <a:avLst/>
            <a:gdLst>
              <a:gd name="T0" fmla="*/ 0 w 1075"/>
              <a:gd name="T1" fmla="*/ 0 h 1196"/>
              <a:gd name="T2" fmla="*/ 0 w 1075"/>
              <a:gd name="T3" fmla="*/ 98 h 1196"/>
              <a:gd name="T4" fmla="*/ 44 w 1075"/>
              <a:gd name="T5" fmla="*/ 84 h 1196"/>
              <a:gd name="T6" fmla="*/ 121 w 1075"/>
              <a:gd name="T7" fmla="*/ 160 h 1196"/>
              <a:gd name="T8" fmla="*/ 44 w 1075"/>
              <a:gd name="T9" fmla="*/ 237 h 1196"/>
              <a:gd name="T10" fmla="*/ 0 w 1075"/>
              <a:gd name="T11" fmla="*/ 223 h 1196"/>
              <a:gd name="T12" fmla="*/ 0 w 1075"/>
              <a:gd name="T13" fmla="*/ 321 h 1196"/>
              <a:gd name="T14" fmla="*/ 754 w 1075"/>
              <a:gd name="T15" fmla="*/ 1075 h 1196"/>
              <a:gd name="T16" fmla="*/ 880 w 1075"/>
              <a:gd name="T17" fmla="*/ 1075 h 1196"/>
              <a:gd name="T18" fmla="*/ 869 w 1075"/>
              <a:gd name="T19" fmla="*/ 1085 h 1196"/>
              <a:gd name="T20" fmla="*/ 850 w 1075"/>
              <a:gd name="T21" fmla="*/ 1132 h 1196"/>
              <a:gd name="T22" fmla="*/ 914 w 1075"/>
              <a:gd name="T23" fmla="*/ 1196 h 1196"/>
              <a:gd name="T24" fmla="*/ 979 w 1075"/>
              <a:gd name="T25" fmla="*/ 1132 h 1196"/>
              <a:gd name="T26" fmla="*/ 959 w 1075"/>
              <a:gd name="T27" fmla="*/ 1085 h 1196"/>
              <a:gd name="T28" fmla="*/ 949 w 1075"/>
              <a:gd name="T29" fmla="*/ 1075 h 1196"/>
              <a:gd name="T30" fmla="*/ 1075 w 1075"/>
              <a:gd name="T31" fmla="*/ 1075 h 1196"/>
              <a:gd name="T32" fmla="*/ 0 w 1075"/>
              <a:gd name="T33" fmla="*/ 0 h 1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75" h="1196">
                <a:moveTo>
                  <a:pt x="0" y="0"/>
                </a:moveTo>
                <a:cubicBezTo>
                  <a:pt x="0" y="98"/>
                  <a:pt x="0" y="98"/>
                  <a:pt x="0" y="98"/>
                </a:cubicBezTo>
                <a:cubicBezTo>
                  <a:pt x="13" y="89"/>
                  <a:pt x="28" y="84"/>
                  <a:pt x="44" y="84"/>
                </a:cubicBezTo>
                <a:cubicBezTo>
                  <a:pt x="87" y="84"/>
                  <a:pt x="121" y="118"/>
                  <a:pt x="121" y="160"/>
                </a:cubicBezTo>
                <a:cubicBezTo>
                  <a:pt x="121" y="203"/>
                  <a:pt x="87" y="237"/>
                  <a:pt x="44" y="237"/>
                </a:cubicBezTo>
                <a:cubicBezTo>
                  <a:pt x="28" y="237"/>
                  <a:pt x="13" y="232"/>
                  <a:pt x="0" y="223"/>
                </a:cubicBezTo>
                <a:cubicBezTo>
                  <a:pt x="0" y="321"/>
                  <a:pt x="0" y="321"/>
                  <a:pt x="0" y="321"/>
                </a:cubicBezTo>
                <a:cubicBezTo>
                  <a:pt x="414" y="324"/>
                  <a:pt x="750" y="661"/>
                  <a:pt x="754" y="1075"/>
                </a:cubicBezTo>
                <a:cubicBezTo>
                  <a:pt x="880" y="1075"/>
                  <a:pt x="880" y="1075"/>
                  <a:pt x="880" y="1075"/>
                </a:cubicBezTo>
                <a:cubicBezTo>
                  <a:pt x="869" y="1085"/>
                  <a:pt x="869" y="1085"/>
                  <a:pt x="869" y="1085"/>
                </a:cubicBezTo>
                <a:cubicBezTo>
                  <a:pt x="857" y="1097"/>
                  <a:pt x="850" y="1114"/>
                  <a:pt x="850" y="1132"/>
                </a:cubicBezTo>
                <a:cubicBezTo>
                  <a:pt x="850" y="1167"/>
                  <a:pt x="879" y="1196"/>
                  <a:pt x="914" y="1196"/>
                </a:cubicBezTo>
                <a:cubicBezTo>
                  <a:pt x="950" y="1196"/>
                  <a:pt x="979" y="1167"/>
                  <a:pt x="979" y="1132"/>
                </a:cubicBezTo>
                <a:cubicBezTo>
                  <a:pt x="979" y="1114"/>
                  <a:pt x="972" y="1097"/>
                  <a:pt x="959" y="1085"/>
                </a:cubicBezTo>
                <a:cubicBezTo>
                  <a:pt x="949" y="1075"/>
                  <a:pt x="949" y="1075"/>
                  <a:pt x="949" y="1075"/>
                </a:cubicBezTo>
                <a:cubicBezTo>
                  <a:pt x="1075" y="1075"/>
                  <a:pt x="1075" y="1075"/>
                  <a:pt x="1075" y="1075"/>
                </a:cubicBezTo>
                <a:cubicBezTo>
                  <a:pt x="1072" y="483"/>
                  <a:pt x="591" y="3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思源黑体 CN Medium" pitchFamily="34" charset="-122"/>
              <a:ea typeface="思源黑体 CN Medium" pitchFamily="34" charset="-122"/>
              <a:cs typeface="Poppins" pitchFamily="2" charset="0"/>
            </a:endParaRPr>
          </a:p>
        </p:txBody>
      </p:sp>
      <p:sp>
        <p:nvSpPr>
          <p:cNvPr id="48" name="Freeform 7"/>
          <p:cNvSpPr/>
          <p:nvPr/>
        </p:nvSpPr>
        <p:spPr bwMode="auto">
          <a:xfrm>
            <a:off x="5907913" y="2938572"/>
            <a:ext cx="934184" cy="824850"/>
          </a:xfrm>
          <a:custGeom>
            <a:avLst/>
            <a:gdLst>
              <a:gd name="T0" fmla="*/ 1099 w 1197"/>
              <a:gd name="T1" fmla="*/ 0 h 1075"/>
              <a:gd name="T2" fmla="*/ 1113 w 1197"/>
              <a:gd name="T3" fmla="*/ 45 h 1075"/>
              <a:gd name="T4" fmla="*/ 1036 w 1197"/>
              <a:gd name="T5" fmla="*/ 121 h 1075"/>
              <a:gd name="T6" fmla="*/ 960 w 1197"/>
              <a:gd name="T7" fmla="*/ 45 h 1075"/>
              <a:gd name="T8" fmla="*/ 974 w 1197"/>
              <a:gd name="T9" fmla="*/ 0 h 1075"/>
              <a:gd name="T10" fmla="*/ 876 w 1197"/>
              <a:gd name="T11" fmla="*/ 0 h 1075"/>
              <a:gd name="T12" fmla="*/ 122 w 1197"/>
              <a:gd name="T13" fmla="*/ 754 h 1075"/>
              <a:gd name="T14" fmla="*/ 122 w 1197"/>
              <a:gd name="T15" fmla="*/ 880 h 1075"/>
              <a:gd name="T16" fmla="*/ 111 w 1197"/>
              <a:gd name="T17" fmla="*/ 869 h 1075"/>
              <a:gd name="T18" fmla="*/ 65 w 1197"/>
              <a:gd name="T19" fmla="*/ 850 h 1075"/>
              <a:gd name="T20" fmla="*/ 0 w 1197"/>
              <a:gd name="T21" fmla="*/ 914 h 1075"/>
              <a:gd name="T22" fmla="*/ 65 w 1197"/>
              <a:gd name="T23" fmla="*/ 979 h 1075"/>
              <a:gd name="T24" fmla="*/ 111 w 1197"/>
              <a:gd name="T25" fmla="*/ 959 h 1075"/>
              <a:gd name="T26" fmla="*/ 122 w 1197"/>
              <a:gd name="T27" fmla="*/ 949 h 1075"/>
              <a:gd name="T28" fmla="*/ 122 w 1197"/>
              <a:gd name="T29" fmla="*/ 1075 h 1075"/>
              <a:gd name="T30" fmla="*/ 1197 w 1197"/>
              <a:gd name="T31" fmla="*/ 0 h 1075"/>
              <a:gd name="T32" fmla="*/ 1099 w 1197"/>
              <a:gd name="T33" fmla="*/ 0 h 1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97" h="1075">
                <a:moveTo>
                  <a:pt x="1099" y="0"/>
                </a:moveTo>
                <a:cubicBezTo>
                  <a:pt x="1108" y="13"/>
                  <a:pt x="1113" y="28"/>
                  <a:pt x="1113" y="45"/>
                </a:cubicBezTo>
                <a:cubicBezTo>
                  <a:pt x="1113" y="87"/>
                  <a:pt x="1079" y="121"/>
                  <a:pt x="1036" y="121"/>
                </a:cubicBezTo>
                <a:cubicBezTo>
                  <a:pt x="994" y="121"/>
                  <a:pt x="960" y="87"/>
                  <a:pt x="960" y="45"/>
                </a:cubicBezTo>
                <a:cubicBezTo>
                  <a:pt x="960" y="28"/>
                  <a:pt x="965" y="13"/>
                  <a:pt x="974" y="0"/>
                </a:cubicBezTo>
                <a:cubicBezTo>
                  <a:pt x="876" y="0"/>
                  <a:pt x="876" y="0"/>
                  <a:pt x="876" y="0"/>
                </a:cubicBezTo>
                <a:cubicBezTo>
                  <a:pt x="872" y="414"/>
                  <a:pt x="536" y="751"/>
                  <a:pt x="122" y="754"/>
                </a:cubicBezTo>
                <a:cubicBezTo>
                  <a:pt x="122" y="880"/>
                  <a:pt x="122" y="880"/>
                  <a:pt x="122" y="880"/>
                </a:cubicBezTo>
                <a:cubicBezTo>
                  <a:pt x="111" y="869"/>
                  <a:pt x="111" y="869"/>
                  <a:pt x="111" y="869"/>
                </a:cubicBezTo>
                <a:cubicBezTo>
                  <a:pt x="99" y="857"/>
                  <a:pt x="83" y="850"/>
                  <a:pt x="65" y="850"/>
                </a:cubicBezTo>
                <a:cubicBezTo>
                  <a:pt x="29" y="850"/>
                  <a:pt x="0" y="879"/>
                  <a:pt x="0" y="914"/>
                </a:cubicBezTo>
                <a:cubicBezTo>
                  <a:pt x="0" y="950"/>
                  <a:pt x="29" y="979"/>
                  <a:pt x="65" y="979"/>
                </a:cubicBezTo>
                <a:cubicBezTo>
                  <a:pt x="83" y="979"/>
                  <a:pt x="99" y="972"/>
                  <a:pt x="111" y="959"/>
                </a:cubicBezTo>
                <a:cubicBezTo>
                  <a:pt x="122" y="949"/>
                  <a:pt x="122" y="949"/>
                  <a:pt x="122" y="949"/>
                </a:cubicBezTo>
                <a:cubicBezTo>
                  <a:pt x="122" y="1075"/>
                  <a:pt x="122" y="1075"/>
                  <a:pt x="122" y="1075"/>
                </a:cubicBezTo>
                <a:cubicBezTo>
                  <a:pt x="713" y="1072"/>
                  <a:pt x="1194" y="591"/>
                  <a:pt x="1197" y="0"/>
                </a:cubicBezTo>
                <a:lnTo>
                  <a:pt x="109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思源黑体 CN Medium" pitchFamily="34" charset="-122"/>
              <a:ea typeface="思源黑体 CN Medium" pitchFamily="34" charset="-122"/>
              <a:cs typeface="Poppins" pitchFamily="2" charset="0"/>
            </a:endParaRPr>
          </a:p>
        </p:txBody>
      </p:sp>
      <p:sp>
        <p:nvSpPr>
          <p:cNvPr id="49" name="Freeform 8"/>
          <p:cNvSpPr/>
          <p:nvPr/>
        </p:nvSpPr>
        <p:spPr bwMode="auto">
          <a:xfrm>
            <a:off x="5153813" y="2845689"/>
            <a:ext cx="839922" cy="917732"/>
          </a:xfrm>
          <a:custGeom>
            <a:avLst/>
            <a:gdLst>
              <a:gd name="T0" fmla="*/ 1075 w 1075"/>
              <a:gd name="T1" fmla="*/ 1196 h 1196"/>
              <a:gd name="T2" fmla="*/ 1075 w 1075"/>
              <a:gd name="T3" fmla="*/ 1098 h 1196"/>
              <a:gd name="T4" fmla="*/ 1030 w 1075"/>
              <a:gd name="T5" fmla="*/ 1112 h 1196"/>
              <a:gd name="T6" fmla="*/ 953 w 1075"/>
              <a:gd name="T7" fmla="*/ 1035 h 1196"/>
              <a:gd name="T8" fmla="*/ 1030 w 1075"/>
              <a:gd name="T9" fmla="*/ 959 h 1196"/>
              <a:gd name="T10" fmla="*/ 1075 w 1075"/>
              <a:gd name="T11" fmla="*/ 973 h 1196"/>
              <a:gd name="T12" fmla="*/ 1075 w 1075"/>
              <a:gd name="T13" fmla="*/ 875 h 1196"/>
              <a:gd name="T14" fmla="*/ 321 w 1075"/>
              <a:gd name="T15" fmla="*/ 121 h 1196"/>
              <a:gd name="T16" fmla="*/ 195 w 1075"/>
              <a:gd name="T17" fmla="*/ 121 h 1196"/>
              <a:gd name="T18" fmla="*/ 205 w 1075"/>
              <a:gd name="T19" fmla="*/ 111 h 1196"/>
              <a:gd name="T20" fmla="*/ 225 w 1075"/>
              <a:gd name="T21" fmla="*/ 64 h 1196"/>
              <a:gd name="T22" fmla="*/ 160 w 1075"/>
              <a:gd name="T23" fmla="*/ 0 h 1196"/>
              <a:gd name="T24" fmla="*/ 96 w 1075"/>
              <a:gd name="T25" fmla="*/ 64 h 1196"/>
              <a:gd name="T26" fmla="*/ 115 w 1075"/>
              <a:gd name="T27" fmla="*/ 111 h 1196"/>
              <a:gd name="T28" fmla="*/ 126 w 1075"/>
              <a:gd name="T29" fmla="*/ 121 h 1196"/>
              <a:gd name="T30" fmla="*/ 0 w 1075"/>
              <a:gd name="T31" fmla="*/ 121 h 1196"/>
              <a:gd name="T32" fmla="*/ 1075 w 1075"/>
              <a:gd name="T33" fmla="*/ 1196 h 1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75" h="1196">
                <a:moveTo>
                  <a:pt x="1075" y="1196"/>
                </a:moveTo>
                <a:cubicBezTo>
                  <a:pt x="1075" y="1098"/>
                  <a:pt x="1075" y="1098"/>
                  <a:pt x="1075" y="1098"/>
                </a:cubicBezTo>
                <a:cubicBezTo>
                  <a:pt x="1062" y="1107"/>
                  <a:pt x="1046" y="1112"/>
                  <a:pt x="1030" y="1112"/>
                </a:cubicBezTo>
                <a:cubicBezTo>
                  <a:pt x="988" y="1112"/>
                  <a:pt x="953" y="1078"/>
                  <a:pt x="953" y="1035"/>
                </a:cubicBezTo>
                <a:cubicBezTo>
                  <a:pt x="953" y="993"/>
                  <a:pt x="988" y="959"/>
                  <a:pt x="1030" y="959"/>
                </a:cubicBezTo>
                <a:cubicBezTo>
                  <a:pt x="1046" y="959"/>
                  <a:pt x="1062" y="964"/>
                  <a:pt x="1075" y="973"/>
                </a:cubicBezTo>
                <a:cubicBezTo>
                  <a:pt x="1075" y="875"/>
                  <a:pt x="1075" y="875"/>
                  <a:pt x="1075" y="875"/>
                </a:cubicBezTo>
                <a:cubicBezTo>
                  <a:pt x="660" y="872"/>
                  <a:pt x="324" y="535"/>
                  <a:pt x="321" y="121"/>
                </a:cubicBezTo>
                <a:cubicBezTo>
                  <a:pt x="195" y="121"/>
                  <a:pt x="195" y="121"/>
                  <a:pt x="195" y="121"/>
                </a:cubicBezTo>
                <a:cubicBezTo>
                  <a:pt x="205" y="111"/>
                  <a:pt x="205" y="111"/>
                  <a:pt x="205" y="111"/>
                </a:cubicBezTo>
                <a:cubicBezTo>
                  <a:pt x="218" y="98"/>
                  <a:pt x="225" y="82"/>
                  <a:pt x="225" y="64"/>
                </a:cubicBezTo>
                <a:cubicBezTo>
                  <a:pt x="225" y="29"/>
                  <a:pt x="196" y="0"/>
                  <a:pt x="160" y="0"/>
                </a:cubicBezTo>
                <a:cubicBezTo>
                  <a:pt x="125" y="0"/>
                  <a:pt x="96" y="29"/>
                  <a:pt x="96" y="64"/>
                </a:cubicBezTo>
                <a:cubicBezTo>
                  <a:pt x="96" y="82"/>
                  <a:pt x="103" y="98"/>
                  <a:pt x="115" y="111"/>
                </a:cubicBezTo>
                <a:cubicBezTo>
                  <a:pt x="126" y="121"/>
                  <a:pt x="126" y="121"/>
                  <a:pt x="126" y="121"/>
                </a:cubicBezTo>
                <a:cubicBezTo>
                  <a:pt x="0" y="121"/>
                  <a:pt x="0" y="121"/>
                  <a:pt x="0" y="121"/>
                </a:cubicBezTo>
                <a:cubicBezTo>
                  <a:pt x="3" y="712"/>
                  <a:pt x="483" y="1193"/>
                  <a:pt x="1075" y="119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思源黑体 CN Medium" pitchFamily="34" charset="-122"/>
              <a:ea typeface="思源黑体 CN Medium" pitchFamily="34" charset="-122"/>
              <a:cs typeface="Poppins" pitchFamily="2" charset="0"/>
            </a:endParaRPr>
          </a:p>
        </p:txBody>
      </p:sp>
      <p:sp>
        <p:nvSpPr>
          <p:cNvPr id="50" name="Freeform 9"/>
          <p:cNvSpPr/>
          <p:nvPr/>
        </p:nvSpPr>
        <p:spPr bwMode="auto">
          <a:xfrm>
            <a:off x="5153814" y="2104017"/>
            <a:ext cx="934184" cy="824850"/>
          </a:xfrm>
          <a:custGeom>
            <a:avLst/>
            <a:gdLst>
              <a:gd name="T0" fmla="*/ 1131 w 1196"/>
              <a:gd name="T1" fmla="*/ 96 h 1075"/>
              <a:gd name="T2" fmla="*/ 1085 w 1196"/>
              <a:gd name="T3" fmla="*/ 115 h 1075"/>
              <a:gd name="T4" fmla="*/ 1075 w 1196"/>
              <a:gd name="T5" fmla="*/ 126 h 1075"/>
              <a:gd name="T6" fmla="*/ 1075 w 1196"/>
              <a:gd name="T7" fmla="*/ 0 h 1075"/>
              <a:gd name="T8" fmla="*/ 0 w 1196"/>
              <a:gd name="T9" fmla="*/ 1075 h 1075"/>
              <a:gd name="T10" fmla="*/ 98 w 1196"/>
              <a:gd name="T11" fmla="*/ 1075 h 1075"/>
              <a:gd name="T12" fmla="*/ 84 w 1196"/>
              <a:gd name="T13" fmla="*/ 1030 h 1075"/>
              <a:gd name="T14" fmla="*/ 160 w 1196"/>
              <a:gd name="T15" fmla="*/ 954 h 1075"/>
              <a:gd name="T16" fmla="*/ 237 w 1196"/>
              <a:gd name="T17" fmla="*/ 1030 h 1075"/>
              <a:gd name="T18" fmla="*/ 223 w 1196"/>
              <a:gd name="T19" fmla="*/ 1075 h 1075"/>
              <a:gd name="T20" fmla="*/ 321 w 1196"/>
              <a:gd name="T21" fmla="*/ 1075 h 1075"/>
              <a:gd name="T22" fmla="*/ 1075 w 1196"/>
              <a:gd name="T23" fmla="*/ 321 h 1075"/>
              <a:gd name="T24" fmla="*/ 1075 w 1196"/>
              <a:gd name="T25" fmla="*/ 195 h 1075"/>
              <a:gd name="T26" fmla="*/ 1085 w 1196"/>
              <a:gd name="T27" fmla="*/ 205 h 1075"/>
              <a:gd name="T28" fmla="*/ 1131 w 1196"/>
              <a:gd name="T29" fmla="*/ 225 h 1075"/>
              <a:gd name="T30" fmla="*/ 1196 w 1196"/>
              <a:gd name="T31" fmla="*/ 160 h 1075"/>
              <a:gd name="T32" fmla="*/ 1131 w 1196"/>
              <a:gd name="T33" fmla="*/ 96 h 1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96" h="1075">
                <a:moveTo>
                  <a:pt x="1131" y="96"/>
                </a:moveTo>
                <a:cubicBezTo>
                  <a:pt x="1114" y="96"/>
                  <a:pt x="1097" y="103"/>
                  <a:pt x="1085" y="115"/>
                </a:cubicBezTo>
                <a:cubicBezTo>
                  <a:pt x="1075" y="126"/>
                  <a:pt x="1075" y="126"/>
                  <a:pt x="1075" y="126"/>
                </a:cubicBezTo>
                <a:cubicBezTo>
                  <a:pt x="1075" y="0"/>
                  <a:pt x="1075" y="0"/>
                  <a:pt x="1075" y="0"/>
                </a:cubicBezTo>
                <a:cubicBezTo>
                  <a:pt x="483" y="3"/>
                  <a:pt x="3" y="483"/>
                  <a:pt x="0" y="1075"/>
                </a:cubicBezTo>
                <a:cubicBezTo>
                  <a:pt x="98" y="1075"/>
                  <a:pt x="98" y="1075"/>
                  <a:pt x="98" y="1075"/>
                </a:cubicBezTo>
                <a:cubicBezTo>
                  <a:pt x="89" y="1062"/>
                  <a:pt x="84" y="1046"/>
                  <a:pt x="84" y="1030"/>
                </a:cubicBezTo>
                <a:cubicBezTo>
                  <a:pt x="84" y="988"/>
                  <a:pt x="118" y="954"/>
                  <a:pt x="160" y="954"/>
                </a:cubicBezTo>
                <a:cubicBezTo>
                  <a:pt x="202" y="954"/>
                  <a:pt x="237" y="988"/>
                  <a:pt x="237" y="1030"/>
                </a:cubicBezTo>
                <a:cubicBezTo>
                  <a:pt x="237" y="1046"/>
                  <a:pt x="232" y="1062"/>
                  <a:pt x="223" y="1075"/>
                </a:cubicBezTo>
                <a:cubicBezTo>
                  <a:pt x="321" y="1075"/>
                  <a:pt x="321" y="1075"/>
                  <a:pt x="321" y="1075"/>
                </a:cubicBezTo>
                <a:cubicBezTo>
                  <a:pt x="324" y="661"/>
                  <a:pt x="660" y="324"/>
                  <a:pt x="1075" y="321"/>
                </a:cubicBezTo>
                <a:cubicBezTo>
                  <a:pt x="1075" y="195"/>
                  <a:pt x="1075" y="195"/>
                  <a:pt x="1075" y="195"/>
                </a:cubicBezTo>
                <a:cubicBezTo>
                  <a:pt x="1085" y="205"/>
                  <a:pt x="1085" y="205"/>
                  <a:pt x="1085" y="205"/>
                </a:cubicBezTo>
                <a:cubicBezTo>
                  <a:pt x="1097" y="218"/>
                  <a:pt x="1114" y="225"/>
                  <a:pt x="1131" y="225"/>
                </a:cubicBezTo>
                <a:cubicBezTo>
                  <a:pt x="1167" y="225"/>
                  <a:pt x="1196" y="196"/>
                  <a:pt x="1196" y="160"/>
                </a:cubicBezTo>
                <a:cubicBezTo>
                  <a:pt x="1196" y="125"/>
                  <a:pt x="1167" y="96"/>
                  <a:pt x="1131" y="9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endParaRPr lang="zh-CN" altLang="en-US" dirty="0">
              <a:latin typeface="思源黑体 CN Medium" pitchFamily="34" charset="-122"/>
              <a:ea typeface="思源黑体 CN Medium" pitchFamily="34" charset="-122"/>
              <a:cs typeface="Poppins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 rot="18833634">
            <a:off x="5109151" y="2324422"/>
            <a:ext cx="748923" cy="261610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zh-CN" altLang="en-US" sz="1100" dirty="0" smtClean="0">
                <a:latin typeface="思源黑体 CN Medium" pitchFamily="34" charset="-122"/>
                <a:ea typeface="思源黑体 CN Medium" pitchFamily="34" charset="-122"/>
                <a:cs typeface="Poppins" pitchFamily="2" charset="0"/>
              </a:rPr>
              <a:t>靶向治疗</a:t>
            </a:r>
            <a:endParaRPr lang="zh-CN" altLang="en-US" sz="1100" dirty="0">
              <a:latin typeface="思源黑体 CN Medium" pitchFamily="34" charset="-122"/>
              <a:ea typeface="思源黑体 CN Medium" pitchFamily="34" charset="-122"/>
              <a:cs typeface="Poppins" pitchFamily="2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 rot="2768025">
            <a:off x="6169297" y="2420733"/>
            <a:ext cx="853081" cy="2616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100" dirty="0" smtClean="0">
                <a:latin typeface="思源黑体 CN Medium" pitchFamily="34" charset="-122"/>
                <a:ea typeface="思源黑体 CN Medium" pitchFamily="34" charset="-122"/>
                <a:cs typeface="Poppins" pitchFamily="2" charset="0"/>
              </a:rPr>
              <a:t>蛋白提纯</a:t>
            </a:r>
            <a:endParaRPr lang="zh-CN" altLang="en-US" sz="1100" dirty="0">
              <a:latin typeface="思源黑体 CN Medium" pitchFamily="34" charset="-122"/>
              <a:ea typeface="思源黑体 CN Medium" pitchFamily="34" charset="-122"/>
              <a:cs typeface="Poppins" pitchFamily="2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 rot="18782080">
            <a:off x="6125415" y="3272038"/>
            <a:ext cx="748923" cy="261610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zh-CN" altLang="en-US" sz="1100" dirty="0" smtClean="0">
                <a:latin typeface="思源黑体 CN Medium" pitchFamily="34" charset="-122"/>
                <a:ea typeface="思源黑体 CN Medium" pitchFamily="34" charset="-122"/>
                <a:cs typeface="Poppins" pitchFamily="2" charset="0"/>
              </a:rPr>
              <a:t>工具探针</a:t>
            </a:r>
            <a:endParaRPr lang="zh-CN" altLang="en-US" sz="1100" dirty="0">
              <a:latin typeface="思源黑体 CN Medium" pitchFamily="34" charset="-122"/>
              <a:ea typeface="思源黑体 CN Medium" pitchFamily="34" charset="-122"/>
              <a:cs typeface="Poppins" pitchFamily="2" charset="0"/>
            </a:endParaRPr>
          </a:p>
        </p:txBody>
      </p:sp>
      <p:grpSp>
        <p:nvGrpSpPr>
          <p:cNvPr id="57" name="组合 23"/>
          <p:cNvGrpSpPr/>
          <p:nvPr/>
        </p:nvGrpSpPr>
        <p:grpSpPr>
          <a:xfrm>
            <a:off x="5474336" y="2413987"/>
            <a:ext cx="1039533" cy="935473"/>
            <a:chOff x="5970796" y="2000240"/>
            <a:chExt cx="3173204" cy="2995038"/>
          </a:xfrm>
        </p:grpSpPr>
        <p:sp>
          <p:nvSpPr>
            <p:cNvPr id="64" name="椭圆 63"/>
            <p:cNvSpPr/>
            <p:nvPr/>
          </p:nvSpPr>
          <p:spPr>
            <a:xfrm>
              <a:off x="6635848" y="2000240"/>
              <a:ext cx="1843099" cy="1843101"/>
            </a:xfrm>
            <a:prstGeom prst="ellipse">
              <a:avLst/>
            </a:prstGeom>
            <a:solidFill>
              <a:srgbClr val="CCCCFF">
                <a:alpha val="50000"/>
              </a:srgb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66" name="椭圆 65"/>
            <p:cNvSpPr/>
            <p:nvPr/>
          </p:nvSpPr>
          <p:spPr>
            <a:xfrm>
              <a:off x="7300901" y="3152177"/>
              <a:ext cx="1843099" cy="1843101"/>
            </a:xfrm>
            <a:prstGeom prst="ellipse">
              <a:avLst/>
            </a:prstGeom>
            <a:solidFill>
              <a:srgbClr val="FFCCFF">
                <a:alpha val="49804"/>
              </a:srgbClr>
            </a:solidFill>
            <a:ln>
              <a:solidFill>
                <a:srgbClr val="FF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69" name="椭圆 68"/>
            <p:cNvSpPr/>
            <p:nvPr/>
          </p:nvSpPr>
          <p:spPr>
            <a:xfrm>
              <a:off x="5970796" y="3152177"/>
              <a:ext cx="1843099" cy="1843101"/>
            </a:xfrm>
            <a:prstGeom prst="ellipse">
              <a:avLst/>
            </a:prstGeom>
            <a:solidFill>
              <a:srgbClr val="CCECFF">
                <a:alpha val="50000"/>
              </a:srgbClr>
            </a:solidFill>
            <a:ln>
              <a:solidFill>
                <a:srgbClr val="66CC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</p:grpSp>
      <p:sp>
        <p:nvSpPr>
          <p:cNvPr id="58" name="TextBox 57"/>
          <p:cNvSpPr txBox="1"/>
          <p:nvPr/>
        </p:nvSpPr>
        <p:spPr>
          <a:xfrm>
            <a:off x="6046842" y="2963612"/>
            <a:ext cx="8116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>
                <a:latin typeface="思源黑体 CN Medium" pitchFamily="34" charset="-122"/>
                <a:ea typeface="思源黑体 CN Medium" pitchFamily="34" charset="-122"/>
                <a:cs typeface="Poppins" pitchFamily="2" charset="0"/>
              </a:rPr>
              <a:t>科研</a:t>
            </a:r>
            <a:endParaRPr lang="zh-CN" altLang="en-US" sz="1100" b="1" dirty="0">
              <a:latin typeface="思源黑体 CN Medium" pitchFamily="34" charset="-122"/>
              <a:ea typeface="思源黑体 CN Medium" pitchFamily="34" charset="-122"/>
              <a:cs typeface="Poppins" pitchFamily="2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273679" y="2978948"/>
            <a:ext cx="8847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b="1" dirty="0" smtClean="0">
                <a:latin typeface="思源黑体 CN Medium" pitchFamily="34" charset="-122"/>
                <a:ea typeface="思源黑体 CN Medium" pitchFamily="34" charset="-122"/>
                <a:cs typeface="Poppins" pitchFamily="2" charset="0"/>
              </a:rPr>
              <a:t>诊断</a:t>
            </a:r>
            <a:endParaRPr lang="zh-CN" altLang="en-US" sz="1100" b="1" dirty="0">
              <a:latin typeface="思源黑体 CN Medium" pitchFamily="34" charset="-122"/>
              <a:ea typeface="思源黑体 CN Medium" pitchFamily="34" charset="-122"/>
              <a:cs typeface="Poppins" pitchFamily="2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748852" y="2526164"/>
            <a:ext cx="50847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b="1" dirty="0" smtClean="0">
                <a:latin typeface="思源黑体 CN Medium" pitchFamily="34" charset="-122"/>
                <a:ea typeface="思源黑体 CN Medium" pitchFamily="34" charset="-122"/>
                <a:cs typeface="Poppins" pitchFamily="2" charset="0"/>
              </a:rPr>
              <a:t>治疗</a:t>
            </a:r>
            <a:r>
              <a:rPr lang="en-US" sz="1100" b="1" dirty="0" smtClean="0">
                <a:latin typeface="思源黑体 CN Medium" pitchFamily="34" charset="-122"/>
                <a:ea typeface="思源黑体 CN Medium" pitchFamily="34" charset="-122"/>
                <a:cs typeface="Poppins" pitchFamily="2" charset="0"/>
              </a:rPr>
              <a:t> </a:t>
            </a:r>
            <a:endParaRPr lang="zh-CN" altLang="en-US" sz="1100" b="1" dirty="0">
              <a:latin typeface="思源黑体 CN Medium" pitchFamily="34" charset="-122"/>
              <a:ea typeface="思源黑体 CN Medium" pitchFamily="34" charset="-122"/>
              <a:cs typeface="Poppins" pitchFamily="2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 rot="2374771">
            <a:off x="5131201" y="3311345"/>
            <a:ext cx="748923" cy="261610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zh-CN" altLang="en-US" sz="1100" dirty="0" smtClean="0">
                <a:latin typeface="思源黑体 CN Medium" pitchFamily="34" charset="-122"/>
                <a:ea typeface="思源黑体 CN Medium" pitchFamily="34" charset="-122"/>
                <a:cs typeface="Poppins" pitchFamily="2" charset="0"/>
              </a:rPr>
              <a:t>医学检测</a:t>
            </a:r>
            <a:endParaRPr lang="zh-CN" altLang="en-US" sz="1100" dirty="0">
              <a:latin typeface="思源黑体 CN Medium" pitchFamily="34" charset="-122"/>
              <a:ea typeface="思源黑体 CN Medium" pitchFamily="34" charset="-122"/>
              <a:cs typeface="Poppins" pitchFamily="2" charset="0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683568" y="2191063"/>
            <a:ext cx="2571768" cy="1836000"/>
          </a:xfrm>
          <a:prstGeom prst="roundRect">
            <a:avLst/>
          </a:prstGeom>
          <a:ln w="19050">
            <a:solidFill>
              <a:srgbClr val="00A27B"/>
            </a:solidFill>
            <a:prstDash val="dashDot"/>
          </a:ln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科研型抗体试剂</a:t>
            </a:r>
            <a:endParaRPr lang="en-US" altLang="zh-CN" dirty="0" smtClean="0">
              <a:solidFill>
                <a:srgbClr val="007E66"/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治疗性抗体药物</a:t>
            </a:r>
            <a:endParaRPr lang="en-US" altLang="zh-CN" dirty="0" smtClean="0">
              <a:solidFill>
                <a:srgbClr val="007E66"/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诊断性抗体试剂</a:t>
            </a:r>
            <a:endParaRPr lang="en-US" altLang="zh-CN" dirty="0" smtClean="0">
              <a:solidFill>
                <a:srgbClr val="007E66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3"/>
          <p:cNvGrpSpPr/>
          <p:nvPr/>
        </p:nvGrpSpPr>
        <p:grpSpPr>
          <a:xfrm>
            <a:off x="-1000164" y="1500265"/>
            <a:ext cx="5151899" cy="793227"/>
            <a:chOff x="-1336898" y="1203598"/>
            <a:chExt cx="5545447" cy="933675"/>
          </a:xfrm>
        </p:grpSpPr>
        <p:grpSp>
          <p:nvGrpSpPr>
            <p:cNvPr id="3" name="组合 34"/>
            <p:cNvGrpSpPr/>
            <p:nvPr/>
          </p:nvGrpSpPr>
          <p:grpSpPr>
            <a:xfrm>
              <a:off x="2383387" y="1203598"/>
              <a:ext cx="1825162" cy="933675"/>
              <a:chOff x="2834640" y="1644343"/>
              <a:chExt cx="2773680" cy="1418897"/>
            </a:xfrm>
          </p:grpSpPr>
          <p:sp>
            <p:nvSpPr>
              <p:cNvPr id="99" name="六边形 98"/>
              <p:cNvSpPr/>
              <p:nvPr/>
            </p:nvSpPr>
            <p:spPr>
              <a:xfrm>
                <a:off x="3962400" y="1644343"/>
                <a:ext cx="1645920" cy="1418897"/>
              </a:xfrm>
              <a:prstGeom prst="hexagon">
                <a:avLst/>
              </a:prstGeom>
              <a:solidFill>
                <a:srgbClr val="00A27B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z="1400" b="1">
                  <a:solidFill>
                    <a:srgbClr val="3C5CE8"/>
                  </a:solidFill>
                  <a:latin typeface="思源黑体 CN ExtraLight" pitchFamily="34" charset="-122"/>
                  <a:ea typeface="思源黑体 CN ExtraLight" pitchFamily="34" charset="-122"/>
                </a:endParaRPr>
              </a:p>
            </p:txBody>
          </p:sp>
          <p:cxnSp>
            <p:nvCxnSpPr>
              <p:cNvPr id="100" name="直接连接符 99"/>
              <p:cNvCxnSpPr/>
              <p:nvPr/>
            </p:nvCxnSpPr>
            <p:spPr>
              <a:xfrm>
                <a:off x="2834640" y="2353792"/>
                <a:ext cx="990600" cy="0"/>
              </a:xfrm>
              <a:prstGeom prst="line">
                <a:avLst/>
              </a:prstGeom>
              <a:ln w="12700">
                <a:solidFill>
                  <a:srgbClr val="00A27B"/>
                </a:solidFill>
                <a:prstDash val="sys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组合 81"/>
            <p:cNvGrpSpPr/>
            <p:nvPr/>
          </p:nvGrpSpPr>
          <p:grpSpPr>
            <a:xfrm>
              <a:off x="-1336898" y="1459768"/>
              <a:ext cx="3676650" cy="649855"/>
              <a:chOff x="0" y="1571846"/>
              <a:chExt cx="3676650" cy="649855"/>
            </a:xfrm>
          </p:grpSpPr>
          <p:sp>
            <p:nvSpPr>
              <p:cNvPr id="97" name="TextBox 96"/>
              <p:cNvSpPr txBox="1"/>
              <p:nvPr/>
            </p:nvSpPr>
            <p:spPr>
              <a:xfrm>
                <a:off x="0" y="1571846"/>
                <a:ext cx="3676650" cy="43472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>
                  <a:defRPr/>
                </a:pPr>
                <a:r>
                  <a:rPr lang="zh-CN" altLang="en-US" b="1" dirty="0" smtClean="0">
                    <a:solidFill>
                      <a:srgbClr val="007E66"/>
                    </a:solidFill>
                    <a:latin typeface="思源黑体 CN Regular" pitchFamily="34" charset="-122"/>
                    <a:ea typeface="思源黑体 CN Regular" pitchFamily="34" charset="-122"/>
                    <a:cs typeface="Poppins" pitchFamily="2" charset="0"/>
                  </a:rPr>
                  <a:t>杂交瘤技术</a:t>
                </a:r>
                <a:endParaRPr lang="en-US" altLang="zh-CN" b="1" dirty="0">
                  <a:solidFill>
                    <a:srgbClr val="007E66"/>
                  </a:solidFill>
                  <a:latin typeface="思源黑体 CN Regular" pitchFamily="34" charset="-122"/>
                  <a:ea typeface="思源黑体 CN Regular" pitchFamily="34" charset="-122"/>
                  <a:cs typeface="Poppins" pitchFamily="2" charset="0"/>
                </a:endParaRP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0" y="1931884"/>
                <a:ext cx="3676650" cy="28981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>
                  <a:defRPr/>
                </a:pPr>
                <a:r>
                  <a:rPr lang="zh-CN" altLang="en-US" sz="1000" b="1" dirty="0" smtClean="0">
                    <a:solidFill>
                      <a:schemeClr val="bg1">
                        <a:lumMod val="50000"/>
                      </a:schemeClr>
                    </a:solidFill>
                    <a:latin typeface="思源黑体 CN ExtraLight" pitchFamily="34" charset="-122"/>
                    <a:ea typeface="思源黑体 CN ExtraLight" pitchFamily="34" charset="-122"/>
                    <a:cs typeface="Poppins" pitchFamily="2" charset="0"/>
                  </a:rPr>
                  <a:t>经典单克隆抗体制备途径</a:t>
                </a:r>
                <a:endParaRPr lang="en-US" altLang="zh-CN" sz="1000" b="1" dirty="0">
                  <a:solidFill>
                    <a:schemeClr val="bg1">
                      <a:lumMod val="50000"/>
                    </a:schemeClr>
                  </a:solidFill>
                  <a:latin typeface="思源黑体 CN ExtraLight" pitchFamily="34" charset="-122"/>
                  <a:ea typeface="思源黑体 CN ExtraLight" pitchFamily="34" charset="-122"/>
                  <a:cs typeface="Poppins" pitchFamily="2" charset="0"/>
                </a:endParaRPr>
              </a:p>
            </p:txBody>
          </p:sp>
        </p:grpSp>
      </p:grpSp>
      <p:grpSp>
        <p:nvGrpSpPr>
          <p:cNvPr id="5" name="组合 219"/>
          <p:cNvGrpSpPr/>
          <p:nvPr/>
        </p:nvGrpSpPr>
        <p:grpSpPr>
          <a:xfrm rot="10800000">
            <a:off x="2339752" y="123478"/>
            <a:ext cx="6804248" cy="360040"/>
            <a:chOff x="-3888432" y="123478"/>
            <a:chExt cx="6804248" cy="360040"/>
          </a:xfrm>
          <a:gradFill flip="none" rotWithShape="1">
            <a:gsLst>
              <a:gs pos="100000">
                <a:schemeClr val="bg1">
                  <a:alpha val="26000"/>
                </a:schemeClr>
              </a:gs>
              <a:gs pos="48000">
                <a:srgbClr val="007E66"/>
              </a:gs>
            </a:gsLst>
            <a:path path="circle">
              <a:fillToRect l="100000" t="100000"/>
            </a:path>
            <a:tileRect r="-100000" b="-100000"/>
          </a:gradFill>
        </p:grpSpPr>
        <p:sp>
          <p:nvSpPr>
            <p:cNvPr id="41" name="矩形 40"/>
            <p:cNvSpPr/>
            <p:nvPr/>
          </p:nvSpPr>
          <p:spPr>
            <a:xfrm>
              <a:off x="-3888432" y="123478"/>
              <a:ext cx="6637020" cy="3600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2555776" y="123478"/>
              <a:ext cx="360040" cy="3600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219"/>
          <p:cNvGrpSpPr/>
          <p:nvPr/>
        </p:nvGrpSpPr>
        <p:grpSpPr>
          <a:xfrm>
            <a:off x="0" y="123478"/>
            <a:ext cx="971600" cy="360040"/>
            <a:chOff x="0" y="123478"/>
            <a:chExt cx="971600" cy="360040"/>
          </a:xfrm>
        </p:grpSpPr>
        <p:sp>
          <p:nvSpPr>
            <p:cNvPr id="39" name="矩形 38"/>
            <p:cNvSpPr/>
            <p:nvPr/>
          </p:nvSpPr>
          <p:spPr>
            <a:xfrm>
              <a:off x="0" y="123478"/>
              <a:ext cx="755576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611560" y="123478"/>
              <a:ext cx="360040" cy="3600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755576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组合 226"/>
          <p:cNvGrpSpPr/>
          <p:nvPr/>
        </p:nvGrpSpPr>
        <p:grpSpPr>
          <a:xfrm>
            <a:off x="8316416" y="195486"/>
            <a:ext cx="711273" cy="209198"/>
            <a:chOff x="7812360" y="123478"/>
            <a:chExt cx="1224136" cy="360040"/>
          </a:xfrm>
          <a:solidFill>
            <a:schemeClr val="bg1"/>
          </a:solidFill>
        </p:grpSpPr>
        <p:sp>
          <p:nvSpPr>
            <p:cNvPr id="35" name="椭圆 34"/>
            <p:cNvSpPr/>
            <p:nvPr/>
          </p:nvSpPr>
          <p:spPr>
            <a:xfrm rot="10800000">
              <a:off x="7812360" y="123478"/>
              <a:ext cx="360040" cy="3600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 rot="10800000">
              <a:off x="8244408" y="123478"/>
              <a:ext cx="360040" cy="3600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 rot="10800000">
              <a:off x="8676456" y="123478"/>
              <a:ext cx="360040" cy="3600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13"/>
          <p:cNvGrpSpPr/>
          <p:nvPr/>
        </p:nvGrpSpPr>
        <p:grpSpPr>
          <a:xfrm>
            <a:off x="3963425" y="1965443"/>
            <a:ext cx="5086194" cy="793228"/>
            <a:chOff x="3993821" y="1707654"/>
            <a:chExt cx="5474723" cy="933675"/>
          </a:xfrm>
        </p:grpSpPr>
        <p:grpSp>
          <p:nvGrpSpPr>
            <p:cNvPr id="9" name="组合 86"/>
            <p:cNvGrpSpPr/>
            <p:nvPr/>
          </p:nvGrpSpPr>
          <p:grpSpPr>
            <a:xfrm>
              <a:off x="3993821" y="1707654"/>
              <a:ext cx="1730307" cy="933675"/>
              <a:chOff x="3962400" y="1644343"/>
              <a:chExt cx="2629533" cy="1418897"/>
            </a:xfrm>
          </p:grpSpPr>
          <p:sp>
            <p:nvSpPr>
              <p:cNvPr id="19" name="六边形 18"/>
              <p:cNvSpPr/>
              <p:nvPr/>
            </p:nvSpPr>
            <p:spPr>
              <a:xfrm>
                <a:off x="3962400" y="1644343"/>
                <a:ext cx="1645920" cy="1418897"/>
              </a:xfrm>
              <a:prstGeom prst="hexagon">
                <a:avLst/>
              </a:prstGeom>
              <a:solidFill>
                <a:srgbClr val="00A27B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z="1400" b="1">
                  <a:solidFill>
                    <a:srgbClr val="3C5CE8"/>
                  </a:solidFill>
                  <a:latin typeface="思源黑体 CN ExtraLight" pitchFamily="34" charset="-122"/>
                  <a:ea typeface="思源黑体 CN ExtraLight" pitchFamily="34" charset="-122"/>
                </a:endParaRPr>
              </a:p>
            </p:txBody>
          </p:sp>
          <p:cxnSp>
            <p:nvCxnSpPr>
              <p:cNvPr id="20" name="直接连接符 19"/>
              <p:cNvCxnSpPr/>
              <p:nvPr/>
            </p:nvCxnSpPr>
            <p:spPr>
              <a:xfrm flipH="1">
                <a:off x="5716493" y="2353792"/>
                <a:ext cx="875440" cy="0"/>
              </a:xfrm>
              <a:prstGeom prst="line">
                <a:avLst/>
              </a:prstGeom>
              <a:ln w="12700">
                <a:solidFill>
                  <a:srgbClr val="00A27B"/>
                </a:solidFill>
                <a:prstDash val="sys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87"/>
            <p:cNvGrpSpPr/>
            <p:nvPr/>
          </p:nvGrpSpPr>
          <p:grpSpPr>
            <a:xfrm>
              <a:off x="5791894" y="1962087"/>
              <a:ext cx="3676650" cy="649855"/>
              <a:chOff x="0" y="1570109"/>
              <a:chExt cx="3676650" cy="649855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0" y="1570109"/>
                <a:ext cx="3676650" cy="43472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b="1" dirty="0" smtClean="0">
                    <a:solidFill>
                      <a:srgbClr val="007E66"/>
                    </a:solidFill>
                    <a:latin typeface="思源黑体 CN Regular" pitchFamily="34" charset="-122"/>
                    <a:ea typeface="思源黑体 CN Regular" pitchFamily="34" charset="-122"/>
                    <a:cs typeface="Poppins" pitchFamily="2" charset="0"/>
                  </a:rPr>
                  <a:t>噬菌体文库展示技术</a:t>
                </a:r>
                <a:endParaRPr lang="en-US" altLang="zh-CN" b="1" dirty="0">
                  <a:solidFill>
                    <a:srgbClr val="007E66"/>
                  </a:solidFill>
                  <a:latin typeface="思源黑体 CN Regular" pitchFamily="34" charset="-122"/>
                  <a:ea typeface="思源黑体 CN Regular" pitchFamily="34" charset="-122"/>
                  <a:cs typeface="Poppins" pitchFamily="2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0" y="1930148"/>
                <a:ext cx="3676650" cy="28981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1000" b="1" dirty="0" smtClean="0">
                    <a:solidFill>
                      <a:schemeClr val="bg1">
                        <a:lumMod val="50000"/>
                      </a:schemeClr>
                    </a:solidFill>
                    <a:latin typeface="思源黑体 CN ExtraLight" pitchFamily="34" charset="-122"/>
                    <a:ea typeface="思源黑体 CN ExtraLight" pitchFamily="34" charset="-122"/>
                    <a:cs typeface="Poppins" pitchFamily="2" charset="0"/>
                  </a:rPr>
                  <a:t>大库容量、多种属</a:t>
                </a:r>
                <a:endParaRPr lang="en-US" altLang="zh-CN" sz="1000" b="1" dirty="0">
                  <a:solidFill>
                    <a:schemeClr val="bg1">
                      <a:lumMod val="50000"/>
                    </a:schemeClr>
                  </a:solidFill>
                  <a:latin typeface="思源黑体 CN ExtraLight" pitchFamily="34" charset="-122"/>
                  <a:ea typeface="思源黑体 CN ExtraLight" pitchFamily="34" charset="-122"/>
                  <a:cs typeface="Poppins" pitchFamily="2" charset="0"/>
                </a:endParaRPr>
              </a:p>
            </p:txBody>
          </p:sp>
        </p:grpSp>
      </p:grpSp>
      <p:grpSp>
        <p:nvGrpSpPr>
          <p:cNvPr id="11" name="组合 20"/>
          <p:cNvGrpSpPr/>
          <p:nvPr/>
        </p:nvGrpSpPr>
        <p:grpSpPr>
          <a:xfrm>
            <a:off x="-142908" y="2859618"/>
            <a:ext cx="5151899" cy="793227"/>
            <a:chOff x="-1336898" y="1203598"/>
            <a:chExt cx="5545447" cy="933675"/>
          </a:xfrm>
        </p:grpSpPr>
        <p:grpSp>
          <p:nvGrpSpPr>
            <p:cNvPr id="12" name="组合 98"/>
            <p:cNvGrpSpPr/>
            <p:nvPr/>
          </p:nvGrpSpPr>
          <p:grpSpPr>
            <a:xfrm>
              <a:off x="2383387" y="1203598"/>
              <a:ext cx="1825162" cy="933675"/>
              <a:chOff x="2834640" y="1644343"/>
              <a:chExt cx="2773680" cy="1418897"/>
            </a:xfrm>
          </p:grpSpPr>
          <p:sp>
            <p:nvSpPr>
              <p:cNvPr id="26" name="六边形 25"/>
              <p:cNvSpPr/>
              <p:nvPr/>
            </p:nvSpPr>
            <p:spPr>
              <a:xfrm>
                <a:off x="3962400" y="1644343"/>
                <a:ext cx="1645920" cy="1418897"/>
              </a:xfrm>
              <a:prstGeom prst="hexagon">
                <a:avLst/>
              </a:prstGeom>
              <a:solidFill>
                <a:srgbClr val="00A27B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z="1400" b="1">
                  <a:solidFill>
                    <a:srgbClr val="3C5CE8"/>
                  </a:solidFill>
                  <a:latin typeface="思源黑体 CN ExtraLight" pitchFamily="34" charset="-122"/>
                  <a:ea typeface="思源黑体 CN ExtraLight" pitchFamily="34" charset="-122"/>
                </a:endParaRPr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2834640" y="2353792"/>
                <a:ext cx="990600" cy="0"/>
              </a:xfrm>
              <a:prstGeom prst="line">
                <a:avLst/>
              </a:prstGeom>
              <a:ln w="12700">
                <a:solidFill>
                  <a:srgbClr val="00A27B"/>
                </a:solidFill>
                <a:prstDash val="sys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99"/>
            <p:cNvGrpSpPr/>
            <p:nvPr/>
          </p:nvGrpSpPr>
          <p:grpSpPr>
            <a:xfrm>
              <a:off x="-1336898" y="1468779"/>
              <a:ext cx="3684999" cy="649857"/>
              <a:chOff x="0" y="1580857"/>
              <a:chExt cx="3684999" cy="649857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0" y="1580857"/>
                <a:ext cx="3676649" cy="43472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>
                  <a:defRPr/>
                </a:pPr>
                <a:r>
                  <a:rPr lang="zh-CN" altLang="en-US" b="1" dirty="0" smtClean="0">
                    <a:solidFill>
                      <a:srgbClr val="007E66"/>
                    </a:solidFill>
                    <a:latin typeface="思源黑体 CN Regular" pitchFamily="34" charset="-122"/>
                    <a:ea typeface="思源黑体 CN Regular" pitchFamily="34" charset="-122"/>
                    <a:cs typeface="Poppins" pitchFamily="2" charset="0"/>
                  </a:rPr>
                  <a:t>单</a:t>
                </a:r>
                <a:r>
                  <a:rPr lang="en-US" altLang="zh-CN" b="1" dirty="0" smtClean="0">
                    <a:solidFill>
                      <a:srgbClr val="007E66"/>
                    </a:solidFill>
                    <a:latin typeface="思源黑体 CN Regular" pitchFamily="34" charset="-122"/>
                    <a:ea typeface="思源黑体 CN Regular" pitchFamily="34" charset="-122"/>
                    <a:cs typeface="Poppins" pitchFamily="2" charset="0"/>
                  </a:rPr>
                  <a:t>B</a:t>
                </a:r>
                <a:r>
                  <a:rPr lang="zh-CN" altLang="en-US" b="1" dirty="0" smtClean="0">
                    <a:solidFill>
                      <a:srgbClr val="007E66"/>
                    </a:solidFill>
                    <a:latin typeface="思源黑体 CN Regular" pitchFamily="34" charset="-122"/>
                    <a:ea typeface="思源黑体 CN Regular" pitchFamily="34" charset="-122"/>
                    <a:cs typeface="Poppins" pitchFamily="2" charset="0"/>
                  </a:rPr>
                  <a:t>细胞克隆技术</a:t>
                </a:r>
                <a:endParaRPr lang="en-US" altLang="zh-CN" b="1" dirty="0">
                  <a:solidFill>
                    <a:srgbClr val="007E66"/>
                  </a:solidFill>
                  <a:latin typeface="思源黑体 CN Regular" pitchFamily="34" charset="-122"/>
                  <a:ea typeface="思源黑体 CN Regular" pitchFamily="34" charset="-122"/>
                  <a:cs typeface="Poppins" pitchFamily="2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564048" y="1940898"/>
                <a:ext cx="3120951" cy="2898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zh-CN" altLang="en-US" sz="1000" b="1" dirty="0" smtClean="0">
                    <a:solidFill>
                      <a:schemeClr val="bg1">
                        <a:lumMod val="50000"/>
                      </a:schemeClr>
                    </a:solidFill>
                    <a:latin typeface="思源黑体 CN ExtraLight" pitchFamily="34" charset="-122"/>
                    <a:ea typeface="思源黑体 CN ExtraLight" pitchFamily="34" charset="-122"/>
                    <a:cs typeface="Poppins" pitchFamily="2" charset="0"/>
                  </a:rPr>
                  <a:t>流式细胞技术、微流控技术、光导流体技术</a:t>
                </a:r>
                <a:endParaRPr lang="en-US" altLang="zh-CN" sz="1000" b="1" dirty="0">
                  <a:solidFill>
                    <a:schemeClr val="bg1">
                      <a:lumMod val="50000"/>
                    </a:schemeClr>
                  </a:solidFill>
                  <a:latin typeface="思源黑体 CN ExtraLight" pitchFamily="34" charset="-122"/>
                  <a:ea typeface="思源黑体 CN ExtraLight" pitchFamily="34" charset="-122"/>
                  <a:cs typeface="Poppins" pitchFamily="2" charset="0"/>
                </a:endParaRPr>
              </a:p>
            </p:txBody>
          </p:sp>
        </p:grpSp>
      </p:grpSp>
      <p:grpSp>
        <p:nvGrpSpPr>
          <p:cNvPr id="14" name="组合 124"/>
          <p:cNvGrpSpPr/>
          <p:nvPr/>
        </p:nvGrpSpPr>
        <p:grpSpPr bwMode="auto">
          <a:xfrm>
            <a:off x="4315138" y="2992970"/>
            <a:ext cx="407662" cy="586363"/>
            <a:chOff x="2897889" y="1555828"/>
            <a:chExt cx="1134882" cy="1675025"/>
          </a:xfrm>
          <a:solidFill>
            <a:schemeClr val="bg1"/>
          </a:solidFill>
        </p:grpSpPr>
        <p:sp>
          <p:nvSpPr>
            <p:cNvPr id="29" name="椭圆 28"/>
            <p:cNvSpPr/>
            <p:nvPr/>
          </p:nvSpPr>
          <p:spPr>
            <a:xfrm>
              <a:off x="3329366" y="243840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 rot="20063569">
              <a:off x="2897889" y="1623187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 rot="20063569">
              <a:off x="3073667" y="1987060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 rot="20063569">
              <a:off x="3021714" y="1566123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 rot="20063569">
              <a:off x="3197492" y="1929996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 rot="600000" flipV="1">
              <a:off x="3239908" y="2265720"/>
              <a:ext cx="106234" cy="71786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/>
            <p:cNvSpPr/>
            <p:nvPr/>
          </p:nvSpPr>
          <p:spPr>
            <a:xfrm rot="1628293">
              <a:off x="3782869" y="1555828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 rot="1628293">
              <a:off x="3600204" y="1916719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 rot="1628293">
              <a:off x="3903248" y="1619843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 rot="1628293">
              <a:off x="3720583" y="1980734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 rot="3764724" flipV="1">
              <a:off x="3598677" y="2271950"/>
              <a:ext cx="109010" cy="69959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弧形 48"/>
            <p:cNvSpPr/>
            <p:nvPr/>
          </p:nvSpPr>
          <p:spPr>
            <a:xfrm>
              <a:off x="3291729" y="2281673"/>
              <a:ext cx="108824" cy="247265"/>
            </a:xfrm>
            <a:prstGeom prst="arc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50" name="弧形 49"/>
            <p:cNvSpPr/>
            <p:nvPr/>
          </p:nvSpPr>
          <p:spPr>
            <a:xfrm flipH="1">
              <a:off x="3530106" y="2273696"/>
              <a:ext cx="108824" cy="247266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472241" y="243840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334129" y="283658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3467479" y="2838453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3390189" y="2305601"/>
              <a:ext cx="160645" cy="0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3400554" y="2337506"/>
              <a:ext cx="134735" cy="2660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24"/>
          <p:cNvGrpSpPr/>
          <p:nvPr/>
        </p:nvGrpSpPr>
        <p:grpSpPr bwMode="auto">
          <a:xfrm>
            <a:off x="4278566" y="2137681"/>
            <a:ext cx="407662" cy="586363"/>
            <a:chOff x="2897889" y="1555828"/>
            <a:chExt cx="1134882" cy="1675025"/>
          </a:xfrm>
          <a:solidFill>
            <a:schemeClr val="bg1"/>
          </a:solidFill>
        </p:grpSpPr>
        <p:sp>
          <p:nvSpPr>
            <p:cNvPr id="57" name="椭圆 56"/>
            <p:cNvSpPr/>
            <p:nvPr/>
          </p:nvSpPr>
          <p:spPr>
            <a:xfrm>
              <a:off x="3329366" y="243840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 rot="20063569">
              <a:off x="2897889" y="1623187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 rot="20063569">
              <a:off x="3073667" y="1987060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 rot="20063569">
              <a:off x="3021714" y="1566123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61" name="椭圆 60"/>
            <p:cNvSpPr/>
            <p:nvPr/>
          </p:nvSpPr>
          <p:spPr>
            <a:xfrm rot="20063569">
              <a:off x="3197492" y="1929996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cxnSp>
          <p:nvCxnSpPr>
            <p:cNvPr id="62" name="直接连接符 61"/>
            <p:cNvCxnSpPr/>
            <p:nvPr/>
          </p:nvCxnSpPr>
          <p:spPr>
            <a:xfrm rot="600000" flipV="1">
              <a:off x="3239908" y="2265720"/>
              <a:ext cx="106234" cy="71786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椭圆 62"/>
            <p:cNvSpPr/>
            <p:nvPr/>
          </p:nvSpPr>
          <p:spPr>
            <a:xfrm rot="1628293">
              <a:off x="3782869" y="1555828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 rot="1628293">
              <a:off x="3600204" y="1916719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 rot="1628293">
              <a:off x="3903248" y="1619843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66" name="椭圆 65"/>
            <p:cNvSpPr/>
            <p:nvPr/>
          </p:nvSpPr>
          <p:spPr>
            <a:xfrm rot="1628293">
              <a:off x="3720583" y="1980734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>
            <a:xfrm rot="3764724" flipV="1">
              <a:off x="3598677" y="2271950"/>
              <a:ext cx="109010" cy="69959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弧形 67"/>
            <p:cNvSpPr/>
            <p:nvPr/>
          </p:nvSpPr>
          <p:spPr>
            <a:xfrm>
              <a:off x="3291729" y="2281673"/>
              <a:ext cx="108824" cy="247265"/>
            </a:xfrm>
            <a:prstGeom prst="arc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69" name="弧形 68"/>
            <p:cNvSpPr/>
            <p:nvPr/>
          </p:nvSpPr>
          <p:spPr>
            <a:xfrm flipH="1">
              <a:off x="3530106" y="2273696"/>
              <a:ext cx="108824" cy="247266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3472241" y="243840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3334129" y="283658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3467479" y="2838453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cxnSp>
          <p:nvCxnSpPr>
            <p:cNvPr id="73" name="直接连接符 72"/>
            <p:cNvCxnSpPr/>
            <p:nvPr/>
          </p:nvCxnSpPr>
          <p:spPr>
            <a:xfrm>
              <a:off x="3390189" y="2305601"/>
              <a:ext cx="160645" cy="0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3400554" y="2337506"/>
              <a:ext cx="134735" cy="2660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74"/>
          <p:cNvGrpSpPr/>
          <p:nvPr/>
        </p:nvGrpSpPr>
        <p:grpSpPr bwMode="auto">
          <a:xfrm>
            <a:off x="3423226" y="1633616"/>
            <a:ext cx="378731" cy="498160"/>
            <a:chOff x="2897889" y="1555828"/>
            <a:chExt cx="1134882" cy="1675025"/>
          </a:xfrm>
          <a:solidFill>
            <a:schemeClr val="bg1"/>
          </a:solidFill>
        </p:grpSpPr>
        <p:sp>
          <p:nvSpPr>
            <p:cNvPr id="76" name="椭圆 75"/>
            <p:cNvSpPr/>
            <p:nvPr/>
          </p:nvSpPr>
          <p:spPr>
            <a:xfrm>
              <a:off x="3329366" y="243840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 rot="20063569">
              <a:off x="2897889" y="1623187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 rot="20063569">
              <a:off x="3073667" y="1987060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 rot="20063569">
              <a:off x="3021714" y="1566123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 rot="20063569">
              <a:off x="3197492" y="1929996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cxnSp>
          <p:nvCxnSpPr>
            <p:cNvPr id="81" name="直接连接符 80"/>
            <p:cNvCxnSpPr/>
            <p:nvPr/>
          </p:nvCxnSpPr>
          <p:spPr>
            <a:xfrm rot="600000" flipV="1">
              <a:off x="3239908" y="2265720"/>
              <a:ext cx="106234" cy="71786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椭圆 81"/>
            <p:cNvSpPr/>
            <p:nvPr/>
          </p:nvSpPr>
          <p:spPr>
            <a:xfrm rot="1628293">
              <a:off x="3782869" y="1555828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83" name="椭圆 82"/>
            <p:cNvSpPr/>
            <p:nvPr/>
          </p:nvSpPr>
          <p:spPr>
            <a:xfrm rot="1628293">
              <a:off x="3600204" y="1916719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84" name="椭圆 83"/>
            <p:cNvSpPr/>
            <p:nvPr/>
          </p:nvSpPr>
          <p:spPr>
            <a:xfrm rot="1628293">
              <a:off x="3903248" y="1619843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 rot="1628293">
              <a:off x="3720583" y="1980734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cxnSp>
          <p:nvCxnSpPr>
            <p:cNvPr id="86" name="直接连接符 85"/>
            <p:cNvCxnSpPr/>
            <p:nvPr/>
          </p:nvCxnSpPr>
          <p:spPr>
            <a:xfrm rot="3764724" flipV="1">
              <a:off x="3598677" y="2271950"/>
              <a:ext cx="109010" cy="69959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弧形 86"/>
            <p:cNvSpPr/>
            <p:nvPr/>
          </p:nvSpPr>
          <p:spPr>
            <a:xfrm>
              <a:off x="3291729" y="2281673"/>
              <a:ext cx="108824" cy="247265"/>
            </a:xfrm>
            <a:prstGeom prst="arc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88" name="弧形 87"/>
            <p:cNvSpPr/>
            <p:nvPr/>
          </p:nvSpPr>
          <p:spPr>
            <a:xfrm flipH="1">
              <a:off x="3530106" y="2273696"/>
              <a:ext cx="108824" cy="247266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3472241" y="243840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90" name="椭圆 89"/>
            <p:cNvSpPr/>
            <p:nvPr/>
          </p:nvSpPr>
          <p:spPr>
            <a:xfrm>
              <a:off x="3334129" y="283658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3467479" y="2838453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思源黑体 CN ExtraLight" pitchFamily="34" charset="-122"/>
                <a:ea typeface="思源黑体 CN ExtraLight" pitchFamily="34" charset="-122"/>
                <a:cs typeface="Poppins" pitchFamily="2" charset="0"/>
              </a:endParaRPr>
            </a:p>
          </p:txBody>
        </p:sp>
        <p:cxnSp>
          <p:nvCxnSpPr>
            <p:cNvPr id="92" name="直接连接符 91"/>
            <p:cNvCxnSpPr/>
            <p:nvPr/>
          </p:nvCxnSpPr>
          <p:spPr>
            <a:xfrm>
              <a:off x="3390189" y="2305601"/>
              <a:ext cx="160645" cy="0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/>
            <p:nvPr/>
          </p:nvCxnSpPr>
          <p:spPr>
            <a:xfrm>
              <a:off x="3400554" y="2337506"/>
              <a:ext cx="134735" cy="2660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TextBox 100"/>
          <p:cNvSpPr txBox="1"/>
          <p:nvPr/>
        </p:nvSpPr>
        <p:spPr>
          <a:xfrm>
            <a:off x="142844" y="648000"/>
            <a:ext cx="5857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E66"/>
                </a:solidFill>
                <a:latin typeface="思源黑体 CN Medium" pitchFamily="34" charset="-122"/>
                <a:ea typeface="思源黑体 CN Medium" pitchFamily="34" charset="-122"/>
              </a:rPr>
              <a:t>单克隆抗体制备技术</a:t>
            </a:r>
            <a:endParaRPr lang="zh-CN" altLang="en-US" sz="2400" b="1" dirty="0">
              <a:solidFill>
                <a:srgbClr val="007E66"/>
              </a:solidFill>
              <a:latin typeface="思源黑体 CN Medium" pitchFamily="34" charset="-122"/>
              <a:ea typeface="思源黑体 CN Medium" pitchFamily="34" charset="-122"/>
            </a:endParaRPr>
          </a:p>
        </p:txBody>
      </p:sp>
      <p:grpSp>
        <p:nvGrpSpPr>
          <p:cNvPr id="21" name="组合 916"/>
          <p:cNvGrpSpPr/>
          <p:nvPr/>
        </p:nvGrpSpPr>
        <p:grpSpPr>
          <a:xfrm>
            <a:off x="5489824" y="4117286"/>
            <a:ext cx="142876" cy="214314"/>
            <a:chOff x="6558848" y="2254047"/>
            <a:chExt cx="1208694" cy="1637806"/>
          </a:xfrm>
          <a:solidFill>
            <a:srgbClr val="32947A"/>
          </a:solidFill>
        </p:grpSpPr>
        <p:sp>
          <p:nvSpPr>
            <p:cNvPr id="103" name="椭圆 102"/>
            <p:cNvSpPr/>
            <p:nvPr/>
          </p:nvSpPr>
          <p:spPr>
            <a:xfrm>
              <a:off x="7010419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04" name="椭圆 103"/>
            <p:cNvSpPr/>
            <p:nvPr/>
          </p:nvSpPr>
          <p:spPr>
            <a:xfrm rot="20063569">
              <a:off x="6558848" y="2311882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 rot="20063569">
              <a:off x="6754719" y="2675754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06" name="椭圆 105"/>
            <p:cNvSpPr/>
            <p:nvPr/>
          </p:nvSpPr>
          <p:spPr>
            <a:xfrm rot="20063569">
              <a:off x="6682670" y="2260025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07" name="椭圆 106"/>
            <p:cNvSpPr/>
            <p:nvPr/>
          </p:nvSpPr>
          <p:spPr>
            <a:xfrm rot="20063569">
              <a:off x="6878543" y="2581469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cxnSp>
          <p:nvCxnSpPr>
            <p:cNvPr id="108" name="直接连接符 107"/>
            <p:cNvCxnSpPr/>
            <p:nvPr/>
          </p:nvCxnSpPr>
          <p:spPr>
            <a:xfrm rot="600000" flipV="1">
              <a:off x="6919930" y="2955643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椭圆 108"/>
            <p:cNvSpPr/>
            <p:nvPr/>
          </p:nvSpPr>
          <p:spPr>
            <a:xfrm rot="1628293">
              <a:off x="7517641" y="2254047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10" name="椭圆 109"/>
            <p:cNvSpPr/>
            <p:nvPr/>
          </p:nvSpPr>
          <p:spPr>
            <a:xfrm rot="1628293">
              <a:off x="7281256" y="2614938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 rot="1628293">
              <a:off x="7638018" y="2318060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12" name="椭圆 111"/>
            <p:cNvSpPr/>
            <p:nvPr/>
          </p:nvSpPr>
          <p:spPr>
            <a:xfrm rot="1628293">
              <a:off x="7401635" y="2678953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cxnSp>
          <p:nvCxnSpPr>
            <p:cNvPr id="113" name="直接连接符 112"/>
            <p:cNvCxnSpPr/>
            <p:nvPr/>
          </p:nvCxnSpPr>
          <p:spPr>
            <a:xfrm rot="3764724" flipV="1">
              <a:off x="7280186" y="2969828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弧形 113"/>
            <p:cNvSpPr/>
            <p:nvPr/>
          </p:nvSpPr>
          <p:spPr>
            <a:xfrm>
              <a:off x="6972318" y="2969930"/>
              <a:ext cx="109538" cy="247652"/>
            </a:xfrm>
            <a:prstGeom prst="arc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15" name="弧形 114"/>
            <p:cNvSpPr/>
            <p:nvPr/>
          </p:nvSpPr>
          <p:spPr>
            <a:xfrm flipH="1">
              <a:off x="7210994" y="2972404"/>
              <a:ext cx="108000" cy="247652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16" name="椭圆 115"/>
            <p:cNvSpPr/>
            <p:nvPr/>
          </p:nvSpPr>
          <p:spPr>
            <a:xfrm>
              <a:off x="7153293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7015181" y="3497579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18" name="椭圆 117"/>
            <p:cNvSpPr/>
            <p:nvPr/>
          </p:nvSpPr>
          <p:spPr>
            <a:xfrm>
              <a:off x="7148530" y="3499453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cxnSp>
          <p:nvCxnSpPr>
            <p:cNvPr id="119" name="直接连接符 118"/>
            <p:cNvCxnSpPr/>
            <p:nvPr/>
          </p:nvCxnSpPr>
          <p:spPr>
            <a:xfrm>
              <a:off x="7072331" y="3003268"/>
              <a:ext cx="1584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>
              <a:off x="7081856" y="3036606"/>
              <a:ext cx="1332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935"/>
          <p:cNvGrpSpPr/>
          <p:nvPr/>
        </p:nvGrpSpPr>
        <p:grpSpPr>
          <a:xfrm rot="3228931">
            <a:off x="5850461" y="4107049"/>
            <a:ext cx="165242" cy="233168"/>
            <a:chOff x="6558848" y="2254047"/>
            <a:chExt cx="1208694" cy="1637806"/>
          </a:xfrm>
          <a:solidFill>
            <a:srgbClr val="32947A"/>
          </a:solidFill>
        </p:grpSpPr>
        <p:sp>
          <p:nvSpPr>
            <p:cNvPr id="122" name="椭圆 121"/>
            <p:cNvSpPr/>
            <p:nvPr/>
          </p:nvSpPr>
          <p:spPr>
            <a:xfrm>
              <a:off x="7010419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23" name="椭圆 122"/>
            <p:cNvSpPr/>
            <p:nvPr/>
          </p:nvSpPr>
          <p:spPr>
            <a:xfrm rot="20063569">
              <a:off x="6558848" y="2311882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24" name="椭圆 123"/>
            <p:cNvSpPr/>
            <p:nvPr/>
          </p:nvSpPr>
          <p:spPr>
            <a:xfrm rot="20063569">
              <a:off x="6754719" y="2675754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 rot="20063569">
              <a:off x="6682670" y="2260025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 rot="20063569">
              <a:off x="6878543" y="2581469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cxnSp>
          <p:nvCxnSpPr>
            <p:cNvPr id="127" name="直接连接符 126"/>
            <p:cNvCxnSpPr/>
            <p:nvPr/>
          </p:nvCxnSpPr>
          <p:spPr>
            <a:xfrm rot="600000" flipV="1">
              <a:off x="6919930" y="2955643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椭圆 127"/>
            <p:cNvSpPr/>
            <p:nvPr/>
          </p:nvSpPr>
          <p:spPr>
            <a:xfrm rot="1628293">
              <a:off x="7517641" y="2254047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 rot="1628293">
              <a:off x="7281256" y="2614938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 rot="1628293">
              <a:off x="7638018" y="2318060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 rot="1628293">
              <a:off x="7401635" y="2678953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cxnSp>
          <p:nvCxnSpPr>
            <p:cNvPr id="132" name="直接连接符 131"/>
            <p:cNvCxnSpPr/>
            <p:nvPr/>
          </p:nvCxnSpPr>
          <p:spPr>
            <a:xfrm rot="3764724" flipV="1">
              <a:off x="7280186" y="2969828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弧形 132"/>
            <p:cNvSpPr/>
            <p:nvPr/>
          </p:nvSpPr>
          <p:spPr>
            <a:xfrm>
              <a:off x="6972318" y="2969930"/>
              <a:ext cx="109538" cy="247652"/>
            </a:xfrm>
            <a:prstGeom prst="arc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34" name="弧形 133"/>
            <p:cNvSpPr/>
            <p:nvPr/>
          </p:nvSpPr>
          <p:spPr>
            <a:xfrm flipH="1">
              <a:off x="7210994" y="2972404"/>
              <a:ext cx="108000" cy="247652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35" name="椭圆 134"/>
            <p:cNvSpPr/>
            <p:nvPr/>
          </p:nvSpPr>
          <p:spPr>
            <a:xfrm>
              <a:off x="7153293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36" name="椭圆 135"/>
            <p:cNvSpPr/>
            <p:nvPr/>
          </p:nvSpPr>
          <p:spPr>
            <a:xfrm>
              <a:off x="7015181" y="3497579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37" name="椭圆 136"/>
            <p:cNvSpPr/>
            <p:nvPr/>
          </p:nvSpPr>
          <p:spPr>
            <a:xfrm>
              <a:off x="7148530" y="3499453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cxnSp>
          <p:nvCxnSpPr>
            <p:cNvPr id="138" name="直接连接符 137"/>
            <p:cNvCxnSpPr/>
            <p:nvPr/>
          </p:nvCxnSpPr>
          <p:spPr>
            <a:xfrm>
              <a:off x="7072331" y="3003268"/>
              <a:ext cx="1584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接连接符 138"/>
            <p:cNvCxnSpPr/>
            <p:nvPr/>
          </p:nvCxnSpPr>
          <p:spPr>
            <a:xfrm>
              <a:off x="7081856" y="3036606"/>
              <a:ext cx="1332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954"/>
          <p:cNvGrpSpPr/>
          <p:nvPr/>
        </p:nvGrpSpPr>
        <p:grpSpPr>
          <a:xfrm rot="20608680">
            <a:off x="5730484" y="4345938"/>
            <a:ext cx="130481" cy="204223"/>
            <a:chOff x="6558848" y="2254047"/>
            <a:chExt cx="1208694" cy="1637806"/>
          </a:xfrm>
          <a:solidFill>
            <a:srgbClr val="32947A"/>
          </a:solidFill>
        </p:grpSpPr>
        <p:sp>
          <p:nvSpPr>
            <p:cNvPr id="141" name="椭圆 140"/>
            <p:cNvSpPr/>
            <p:nvPr/>
          </p:nvSpPr>
          <p:spPr>
            <a:xfrm>
              <a:off x="7010419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42" name="椭圆 141"/>
            <p:cNvSpPr/>
            <p:nvPr/>
          </p:nvSpPr>
          <p:spPr>
            <a:xfrm rot="20063569">
              <a:off x="6558848" y="2311882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43" name="椭圆 142"/>
            <p:cNvSpPr/>
            <p:nvPr/>
          </p:nvSpPr>
          <p:spPr>
            <a:xfrm rot="20063569">
              <a:off x="6754719" y="2675754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44" name="椭圆 143"/>
            <p:cNvSpPr/>
            <p:nvPr/>
          </p:nvSpPr>
          <p:spPr>
            <a:xfrm rot="20063569">
              <a:off x="6682670" y="2260025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45" name="椭圆 144"/>
            <p:cNvSpPr/>
            <p:nvPr/>
          </p:nvSpPr>
          <p:spPr>
            <a:xfrm rot="20063569">
              <a:off x="6878543" y="2581469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cxnSp>
          <p:nvCxnSpPr>
            <p:cNvPr id="146" name="直接连接符 145"/>
            <p:cNvCxnSpPr/>
            <p:nvPr/>
          </p:nvCxnSpPr>
          <p:spPr>
            <a:xfrm rot="600000" flipV="1">
              <a:off x="6919930" y="2955643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椭圆 146"/>
            <p:cNvSpPr/>
            <p:nvPr/>
          </p:nvSpPr>
          <p:spPr>
            <a:xfrm rot="1628293">
              <a:off x="7517641" y="2254047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48" name="椭圆 147"/>
            <p:cNvSpPr/>
            <p:nvPr/>
          </p:nvSpPr>
          <p:spPr>
            <a:xfrm rot="1628293">
              <a:off x="7281256" y="2614938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49" name="椭圆 148"/>
            <p:cNvSpPr/>
            <p:nvPr/>
          </p:nvSpPr>
          <p:spPr>
            <a:xfrm rot="1628293">
              <a:off x="7638018" y="2318060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50" name="椭圆 149"/>
            <p:cNvSpPr/>
            <p:nvPr/>
          </p:nvSpPr>
          <p:spPr>
            <a:xfrm rot="1628293">
              <a:off x="7401635" y="2678953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cxnSp>
          <p:nvCxnSpPr>
            <p:cNvPr id="151" name="直接连接符 150"/>
            <p:cNvCxnSpPr/>
            <p:nvPr/>
          </p:nvCxnSpPr>
          <p:spPr>
            <a:xfrm rot="3764724" flipV="1">
              <a:off x="7280186" y="2969828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弧形 151"/>
            <p:cNvSpPr/>
            <p:nvPr/>
          </p:nvSpPr>
          <p:spPr>
            <a:xfrm>
              <a:off x="6972318" y="2969930"/>
              <a:ext cx="109538" cy="247652"/>
            </a:xfrm>
            <a:prstGeom prst="arc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53" name="弧形 152"/>
            <p:cNvSpPr/>
            <p:nvPr/>
          </p:nvSpPr>
          <p:spPr>
            <a:xfrm flipH="1">
              <a:off x="7210994" y="2972404"/>
              <a:ext cx="108000" cy="247652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54" name="椭圆 153"/>
            <p:cNvSpPr/>
            <p:nvPr/>
          </p:nvSpPr>
          <p:spPr>
            <a:xfrm>
              <a:off x="7153293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55" name="椭圆 154"/>
            <p:cNvSpPr/>
            <p:nvPr/>
          </p:nvSpPr>
          <p:spPr>
            <a:xfrm>
              <a:off x="7015181" y="3497579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56" name="椭圆 155"/>
            <p:cNvSpPr/>
            <p:nvPr/>
          </p:nvSpPr>
          <p:spPr>
            <a:xfrm>
              <a:off x="7148530" y="3499453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cxnSp>
          <p:nvCxnSpPr>
            <p:cNvPr id="157" name="直接连接符 156"/>
            <p:cNvCxnSpPr/>
            <p:nvPr/>
          </p:nvCxnSpPr>
          <p:spPr>
            <a:xfrm>
              <a:off x="7072331" y="3003268"/>
              <a:ext cx="1584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直接连接符 157"/>
            <p:cNvCxnSpPr/>
            <p:nvPr/>
          </p:nvCxnSpPr>
          <p:spPr>
            <a:xfrm>
              <a:off x="7081856" y="3036606"/>
              <a:ext cx="1332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973"/>
          <p:cNvGrpSpPr/>
          <p:nvPr/>
        </p:nvGrpSpPr>
        <p:grpSpPr>
          <a:xfrm rot="15278731">
            <a:off x="6257880" y="4043032"/>
            <a:ext cx="180568" cy="244497"/>
            <a:chOff x="6558848" y="2254047"/>
            <a:chExt cx="1208694" cy="1637806"/>
          </a:xfrm>
          <a:solidFill>
            <a:srgbClr val="32947A"/>
          </a:solidFill>
        </p:grpSpPr>
        <p:sp>
          <p:nvSpPr>
            <p:cNvPr id="160" name="椭圆 159"/>
            <p:cNvSpPr/>
            <p:nvPr/>
          </p:nvSpPr>
          <p:spPr>
            <a:xfrm>
              <a:off x="7010419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61" name="椭圆 160"/>
            <p:cNvSpPr/>
            <p:nvPr/>
          </p:nvSpPr>
          <p:spPr>
            <a:xfrm rot="20063569">
              <a:off x="6558848" y="2311882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62" name="椭圆 161"/>
            <p:cNvSpPr/>
            <p:nvPr/>
          </p:nvSpPr>
          <p:spPr>
            <a:xfrm rot="20063569">
              <a:off x="6754719" y="2675754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63" name="椭圆 162"/>
            <p:cNvSpPr/>
            <p:nvPr/>
          </p:nvSpPr>
          <p:spPr>
            <a:xfrm rot="20063569">
              <a:off x="6682670" y="2260025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64" name="椭圆 163"/>
            <p:cNvSpPr/>
            <p:nvPr/>
          </p:nvSpPr>
          <p:spPr>
            <a:xfrm rot="20063569">
              <a:off x="6878543" y="2581469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cxnSp>
          <p:nvCxnSpPr>
            <p:cNvPr id="165" name="直接连接符 164"/>
            <p:cNvCxnSpPr/>
            <p:nvPr/>
          </p:nvCxnSpPr>
          <p:spPr>
            <a:xfrm rot="600000" flipV="1">
              <a:off x="6919930" y="2955643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椭圆 165"/>
            <p:cNvSpPr/>
            <p:nvPr/>
          </p:nvSpPr>
          <p:spPr>
            <a:xfrm rot="1628293">
              <a:off x="7517641" y="2254047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67" name="椭圆 166"/>
            <p:cNvSpPr/>
            <p:nvPr/>
          </p:nvSpPr>
          <p:spPr>
            <a:xfrm rot="1628293">
              <a:off x="7281256" y="2614938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68" name="椭圆 167"/>
            <p:cNvSpPr/>
            <p:nvPr/>
          </p:nvSpPr>
          <p:spPr>
            <a:xfrm rot="1628293">
              <a:off x="7638018" y="2318060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69" name="椭圆 168"/>
            <p:cNvSpPr/>
            <p:nvPr/>
          </p:nvSpPr>
          <p:spPr>
            <a:xfrm rot="1628293">
              <a:off x="7401635" y="2678953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cxnSp>
          <p:nvCxnSpPr>
            <p:cNvPr id="170" name="直接连接符 169"/>
            <p:cNvCxnSpPr/>
            <p:nvPr/>
          </p:nvCxnSpPr>
          <p:spPr>
            <a:xfrm rot="3764724" flipV="1">
              <a:off x="7280186" y="2969828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弧形 170"/>
            <p:cNvSpPr/>
            <p:nvPr/>
          </p:nvSpPr>
          <p:spPr>
            <a:xfrm>
              <a:off x="6972318" y="2969930"/>
              <a:ext cx="109538" cy="247652"/>
            </a:xfrm>
            <a:prstGeom prst="arc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72" name="弧形 171"/>
            <p:cNvSpPr/>
            <p:nvPr/>
          </p:nvSpPr>
          <p:spPr>
            <a:xfrm flipH="1">
              <a:off x="7210994" y="2972404"/>
              <a:ext cx="108000" cy="247652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73" name="椭圆 172"/>
            <p:cNvSpPr/>
            <p:nvPr/>
          </p:nvSpPr>
          <p:spPr>
            <a:xfrm>
              <a:off x="7153293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74" name="椭圆 173"/>
            <p:cNvSpPr/>
            <p:nvPr/>
          </p:nvSpPr>
          <p:spPr>
            <a:xfrm>
              <a:off x="7015181" y="3497579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75" name="椭圆 174"/>
            <p:cNvSpPr/>
            <p:nvPr/>
          </p:nvSpPr>
          <p:spPr>
            <a:xfrm>
              <a:off x="7148530" y="3499453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cxnSp>
          <p:nvCxnSpPr>
            <p:cNvPr id="176" name="直接连接符 175"/>
            <p:cNvCxnSpPr/>
            <p:nvPr/>
          </p:nvCxnSpPr>
          <p:spPr>
            <a:xfrm>
              <a:off x="7072331" y="3003268"/>
              <a:ext cx="1584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直接连接符 176"/>
            <p:cNvCxnSpPr/>
            <p:nvPr/>
          </p:nvCxnSpPr>
          <p:spPr>
            <a:xfrm>
              <a:off x="7081856" y="3036606"/>
              <a:ext cx="1332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992"/>
          <p:cNvGrpSpPr/>
          <p:nvPr/>
        </p:nvGrpSpPr>
        <p:grpSpPr>
          <a:xfrm rot="16992815">
            <a:off x="6139092" y="4332504"/>
            <a:ext cx="180568" cy="244498"/>
            <a:chOff x="6558848" y="2254047"/>
            <a:chExt cx="1208694" cy="1637806"/>
          </a:xfrm>
          <a:solidFill>
            <a:srgbClr val="32947A"/>
          </a:solidFill>
        </p:grpSpPr>
        <p:sp>
          <p:nvSpPr>
            <p:cNvPr id="179" name="椭圆 178"/>
            <p:cNvSpPr/>
            <p:nvPr/>
          </p:nvSpPr>
          <p:spPr>
            <a:xfrm>
              <a:off x="7010419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80" name="椭圆 179"/>
            <p:cNvSpPr/>
            <p:nvPr/>
          </p:nvSpPr>
          <p:spPr>
            <a:xfrm rot="20063569">
              <a:off x="6558848" y="2311882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81" name="椭圆 180"/>
            <p:cNvSpPr/>
            <p:nvPr/>
          </p:nvSpPr>
          <p:spPr>
            <a:xfrm rot="20063569">
              <a:off x="6754719" y="2675754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82" name="椭圆 181"/>
            <p:cNvSpPr/>
            <p:nvPr/>
          </p:nvSpPr>
          <p:spPr>
            <a:xfrm rot="20063569">
              <a:off x="6682670" y="2260025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83" name="椭圆 182"/>
            <p:cNvSpPr/>
            <p:nvPr/>
          </p:nvSpPr>
          <p:spPr>
            <a:xfrm rot="20063569">
              <a:off x="6878543" y="2581469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cxnSp>
          <p:nvCxnSpPr>
            <p:cNvPr id="184" name="直接连接符 183"/>
            <p:cNvCxnSpPr/>
            <p:nvPr/>
          </p:nvCxnSpPr>
          <p:spPr>
            <a:xfrm rot="600000" flipV="1">
              <a:off x="6919930" y="2955643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椭圆 184"/>
            <p:cNvSpPr/>
            <p:nvPr/>
          </p:nvSpPr>
          <p:spPr>
            <a:xfrm rot="1628293">
              <a:off x="7517641" y="2254047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86" name="椭圆 185"/>
            <p:cNvSpPr/>
            <p:nvPr/>
          </p:nvSpPr>
          <p:spPr>
            <a:xfrm rot="1628293">
              <a:off x="7281256" y="2614938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87" name="椭圆 186"/>
            <p:cNvSpPr/>
            <p:nvPr/>
          </p:nvSpPr>
          <p:spPr>
            <a:xfrm rot="1628293">
              <a:off x="7638018" y="2318060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88" name="椭圆 187"/>
            <p:cNvSpPr/>
            <p:nvPr/>
          </p:nvSpPr>
          <p:spPr>
            <a:xfrm rot="1628293">
              <a:off x="7401635" y="2678953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cxnSp>
          <p:nvCxnSpPr>
            <p:cNvPr id="189" name="直接连接符 188"/>
            <p:cNvCxnSpPr/>
            <p:nvPr/>
          </p:nvCxnSpPr>
          <p:spPr>
            <a:xfrm rot="3764724" flipV="1">
              <a:off x="7280186" y="2969828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弧形 189"/>
            <p:cNvSpPr/>
            <p:nvPr/>
          </p:nvSpPr>
          <p:spPr>
            <a:xfrm>
              <a:off x="6972318" y="2969930"/>
              <a:ext cx="109538" cy="247652"/>
            </a:xfrm>
            <a:prstGeom prst="arc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91" name="弧形 190"/>
            <p:cNvSpPr/>
            <p:nvPr/>
          </p:nvSpPr>
          <p:spPr>
            <a:xfrm flipH="1">
              <a:off x="7210994" y="2972404"/>
              <a:ext cx="108000" cy="247652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92" name="椭圆 191"/>
            <p:cNvSpPr/>
            <p:nvPr/>
          </p:nvSpPr>
          <p:spPr>
            <a:xfrm>
              <a:off x="7153293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93" name="椭圆 192"/>
            <p:cNvSpPr/>
            <p:nvPr/>
          </p:nvSpPr>
          <p:spPr>
            <a:xfrm>
              <a:off x="7015181" y="3497579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94" name="椭圆 193"/>
            <p:cNvSpPr/>
            <p:nvPr/>
          </p:nvSpPr>
          <p:spPr>
            <a:xfrm>
              <a:off x="7148530" y="3499453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思源黑体 CN ExtraLight" pitchFamily="34" charset="-122"/>
                <a:ea typeface="思源黑体 CN ExtraLight" pitchFamily="34" charset="-122"/>
                <a:cs typeface="Poppins Light" panose="02000000000000000000" pitchFamily="2" charset="0"/>
              </a:endParaRPr>
            </a:p>
          </p:txBody>
        </p:sp>
        <p:cxnSp>
          <p:nvCxnSpPr>
            <p:cNvPr id="195" name="直接连接符 194"/>
            <p:cNvCxnSpPr/>
            <p:nvPr/>
          </p:nvCxnSpPr>
          <p:spPr>
            <a:xfrm>
              <a:off x="7072331" y="3003268"/>
              <a:ext cx="1584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接连接符 195"/>
            <p:cNvCxnSpPr/>
            <p:nvPr/>
          </p:nvCxnSpPr>
          <p:spPr>
            <a:xfrm>
              <a:off x="7081856" y="3036606"/>
              <a:ext cx="1332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7" name="Picture 2" descr="C:\Users\Administrator.PC--20140714EQY\AppData\Roaming\Foxmail\FoxmailTemp(151)\Catch5CE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3857634"/>
            <a:ext cx="1093311" cy="785818"/>
          </a:xfrm>
          <a:prstGeom prst="rect">
            <a:avLst/>
          </a:prstGeom>
          <a:noFill/>
        </p:spPr>
      </p:pic>
      <p:sp>
        <p:nvSpPr>
          <p:cNvPr id="198" name="下箭头 197"/>
          <p:cNvSpPr/>
          <p:nvPr/>
        </p:nvSpPr>
        <p:spPr>
          <a:xfrm rot="16200000">
            <a:off x="3811488" y="3189386"/>
            <a:ext cx="252000" cy="2160000"/>
          </a:xfrm>
          <a:prstGeom prst="downArrow">
            <a:avLst/>
          </a:prstGeom>
          <a:gradFill flip="none" rotWithShape="1">
            <a:gsLst>
              <a:gs pos="0">
                <a:srgbClr val="007E66"/>
              </a:gs>
              <a:gs pos="50000">
                <a:srgbClr val="9CB86E"/>
              </a:gs>
              <a:gs pos="100000">
                <a:srgbClr val="156B13"/>
              </a:gs>
            </a:gsLst>
            <a:lin ang="16200000" scaled="0"/>
            <a:tileRect/>
          </a:gradFill>
          <a:ln>
            <a:gradFill flip="none" rotWithShape="1">
              <a:gsLst>
                <a:gs pos="0">
                  <a:srgbClr val="007E66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ExtraLight" pitchFamily="34" charset="-122"/>
              <a:ea typeface="思源黑体 CN ExtraLight" pitchFamily="34" charset="-122"/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1725350" y="4712460"/>
            <a:ext cx="785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 smtClean="0">
                <a:latin typeface="思源黑体 CN Normal" pitchFamily="34" charset="-122"/>
                <a:ea typeface="思源黑体 CN Normal" pitchFamily="34" charset="-122"/>
              </a:rPr>
              <a:t>抗原</a:t>
            </a:r>
            <a:endParaRPr lang="zh-CN" altLang="en-US" sz="1400" b="1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5572132" y="4643452"/>
            <a:ext cx="785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 smtClean="0">
                <a:latin typeface="思源黑体 CN Normal" pitchFamily="34" charset="-122"/>
                <a:ea typeface="思源黑体 CN Normal" pitchFamily="34" charset="-122"/>
              </a:rPr>
              <a:t>抗体</a:t>
            </a:r>
            <a:endParaRPr lang="zh-CN" altLang="en-US" sz="1400" b="1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125896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副标题 2"/>
          <p:cNvSpPr txBox="1"/>
          <p:nvPr/>
        </p:nvSpPr>
        <p:spPr>
          <a:xfrm>
            <a:off x="1619672" y="2427734"/>
            <a:ext cx="6459630" cy="115212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defRPr/>
            </a:pPr>
            <a:r>
              <a:rPr lang="zh-CN" altLang="en-US" sz="3200" b="1" dirty="0" smtClean="0">
                <a:solidFill>
                  <a:srgbClr val="007E66"/>
                </a:solidFill>
                <a:latin typeface="思源黑体 CN Medium" pitchFamily="34" charset="-122"/>
                <a:ea typeface="思源黑体 CN Medium" pitchFamily="34" charset="-122"/>
                <a:cs typeface="Poppins" pitchFamily="2" charset="0"/>
              </a:rPr>
              <a:t>杂交瘤技术</a:t>
            </a:r>
            <a:endParaRPr lang="en-US" altLang="zh-CN" sz="3200" b="1" dirty="0" smtClean="0">
              <a:solidFill>
                <a:srgbClr val="007E66"/>
              </a:solidFill>
              <a:latin typeface="思源黑体 CN Medium" pitchFamily="34" charset="-122"/>
              <a:ea typeface="思源黑体 CN Medium" pitchFamily="34" charset="-122"/>
              <a:cs typeface="Poppins" pitchFamily="2" charset="0"/>
            </a:endParaRPr>
          </a:p>
          <a:p>
            <a:pPr algn="ctr">
              <a:defRPr/>
            </a:pPr>
            <a:r>
              <a:rPr lang="zh-CN" altLang="en-US" sz="3200" b="1" dirty="0" smtClean="0">
                <a:solidFill>
                  <a:srgbClr val="007E66"/>
                </a:solidFill>
                <a:latin typeface="思源黑体 CN Medium" pitchFamily="34" charset="-122"/>
                <a:ea typeface="思源黑体 CN Medium" pitchFamily="34" charset="-122"/>
                <a:cs typeface="Poppins" pitchFamily="2" charset="0"/>
              </a:rPr>
              <a:t>开发不同应用抗体的技术难点分析</a:t>
            </a:r>
            <a:endParaRPr lang="en-US" altLang="zh-CN" sz="3200" b="1" dirty="0" smtClean="0">
              <a:solidFill>
                <a:srgbClr val="007E66"/>
              </a:solidFill>
              <a:latin typeface="思源黑体 CN Medium" pitchFamily="34" charset="-122"/>
              <a:ea typeface="思源黑体 CN Medium" pitchFamily="34" charset="-122"/>
              <a:cs typeface="Poppins" pitchFamily="2" charset="0"/>
            </a:endParaRPr>
          </a:p>
        </p:txBody>
      </p:sp>
      <p:sp>
        <p:nvSpPr>
          <p:cNvPr id="5" name="副标题 2"/>
          <p:cNvSpPr txBox="1"/>
          <p:nvPr/>
        </p:nvSpPr>
        <p:spPr>
          <a:xfrm>
            <a:off x="3286116" y="1428742"/>
            <a:ext cx="2520280" cy="187220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7200" b="1" dirty="0" smtClean="0">
                <a:solidFill>
                  <a:srgbClr val="007E66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02</a:t>
            </a:r>
            <a:endParaRPr lang="en-US" altLang="zh-CN" sz="7200" b="1" dirty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3492896" y="2571750"/>
            <a:ext cx="6071914" cy="6071914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524328" y="-1473802"/>
            <a:ext cx="2947603" cy="2947603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88000" y="720000"/>
            <a:ext cx="5857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E66"/>
                </a:solidFill>
                <a:latin typeface="思源黑体 CN Medium" pitchFamily="34" charset="-122"/>
                <a:ea typeface="思源黑体 CN Medium" pitchFamily="34" charset="-122"/>
              </a:rPr>
              <a:t>杂交瘤技术流程</a:t>
            </a:r>
            <a:endParaRPr lang="zh-CN" altLang="en-US" sz="2400" b="1" dirty="0">
              <a:solidFill>
                <a:srgbClr val="007E66"/>
              </a:solidFill>
              <a:latin typeface="思源黑体 CN Medium" pitchFamily="34" charset="-122"/>
              <a:ea typeface="思源黑体 CN Medium" pitchFamily="34" charset="-122"/>
            </a:endParaRPr>
          </a:p>
        </p:txBody>
      </p:sp>
      <p:pic>
        <p:nvPicPr>
          <p:cNvPr id="15" name="Picture 19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14348" y="1627185"/>
            <a:ext cx="603250" cy="5873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组合 11"/>
          <p:cNvGrpSpPr/>
          <p:nvPr/>
        </p:nvGrpSpPr>
        <p:grpSpPr>
          <a:xfrm rot="-2426381" flipH="1">
            <a:off x="882744" y="1649116"/>
            <a:ext cx="46037" cy="260350"/>
            <a:chOff x="2185935" y="1476035"/>
            <a:chExt cx="150776" cy="532919"/>
          </a:xfrm>
        </p:grpSpPr>
        <p:sp>
          <p:nvSpPr>
            <p:cNvPr id="17" name="圆角矩形 16"/>
            <p:cNvSpPr/>
            <p:nvPr/>
          </p:nvSpPr>
          <p:spPr>
            <a:xfrm>
              <a:off x="2190099" y="1568971"/>
              <a:ext cx="140381" cy="305454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微软雅黑" panose="020B0503020204020204" charset="-122"/>
                <a:cs typeface="Poppins Light" panose="02000000000000000000" pitchFamily="2" charset="0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rot="5400000">
              <a:off x="2202079" y="1523073"/>
              <a:ext cx="10073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2196871" y="1455919"/>
              <a:ext cx="9878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rot="5400000">
              <a:off x="2216219" y="1954497"/>
              <a:ext cx="8773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/>
            <p:cNvSpPr/>
            <p:nvPr/>
          </p:nvSpPr>
          <p:spPr>
            <a:xfrm>
              <a:off x="2200568" y="1702353"/>
              <a:ext cx="135180" cy="175473"/>
            </a:xfrm>
            <a:prstGeom prst="rect">
              <a:avLst/>
            </a:prstGeom>
            <a:solidFill>
              <a:srgbClr val="377D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微软雅黑" panose="020B0503020204020204" charset="-122"/>
                <a:cs typeface="Poppins Light" panose="02000000000000000000" pitchFamily="2" charset="0"/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rot="10800000">
              <a:off x="2175111" y="1868115"/>
              <a:ext cx="145578" cy="74738"/>
            </a:xfrm>
            <a:prstGeom prst="triangle">
              <a:avLst>
                <a:gd name="adj" fmla="val 50000"/>
              </a:avLst>
            </a:prstGeom>
            <a:solidFill>
              <a:srgbClr val="377D6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微软雅黑" panose="020B0503020204020204" charset="-122"/>
                <a:cs typeface="Poppins Light" panose="02000000000000000000" pitchFamily="2" charset="0"/>
              </a:endParaRPr>
            </a:p>
          </p:txBody>
        </p:sp>
      </p:grp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3000378"/>
            <a:ext cx="459010" cy="345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" name="组合 19"/>
          <p:cNvGrpSpPr/>
          <p:nvPr/>
        </p:nvGrpSpPr>
        <p:grpSpPr>
          <a:xfrm>
            <a:off x="1952611" y="3106745"/>
            <a:ext cx="163512" cy="163512"/>
            <a:chOff x="6867444" y="2929631"/>
            <a:chExt cx="493148" cy="499388"/>
          </a:xfrm>
        </p:grpSpPr>
        <p:sp>
          <p:nvSpPr>
            <p:cNvPr id="25" name="等腰三角形 22"/>
            <p:cNvSpPr/>
            <p:nvPr/>
          </p:nvSpPr>
          <p:spPr>
            <a:xfrm>
              <a:off x="7073320" y="2929631"/>
              <a:ext cx="71819" cy="72725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6" name="等腰三角形 23"/>
            <p:cNvSpPr/>
            <p:nvPr/>
          </p:nvSpPr>
          <p:spPr>
            <a:xfrm rot="2162263" flipH="1">
              <a:off x="7216956" y="2978115"/>
              <a:ext cx="67030" cy="6787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7" name="等腰三角形 24"/>
            <p:cNvSpPr/>
            <p:nvPr/>
          </p:nvSpPr>
          <p:spPr>
            <a:xfrm rot="18630465">
              <a:off x="6907593" y="2985903"/>
              <a:ext cx="87272" cy="81395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8" name="等腰三角形 25"/>
            <p:cNvSpPr/>
            <p:nvPr/>
          </p:nvSpPr>
          <p:spPr>
            <a:xfrm rot="11432220" flipH="1">
              <a:off x="7054169" y="3361141"/>
              <a:ext cx="47879" cy="6787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9" name="等腰三角形 26"/>
            <p:cNvSpPr/>
            <p:nvPr/>
          </p:nvSpPr>
          <p:spPr>
            <a:xfrm rot="8733158">
              <a:off x="7240897" y="3312656"/>
              <a:ext cx="43089" cy="63031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30" name="等腰三角形 27"/>
            <p:cNvSpPr/>
            <p:nvPr/>
          </p:nvSpPr>
          <p:spPr>
            <a:xfrm rot="3088190" flipV="1">
              <a:off x="6924626" y="3293536"/>
              <a:ext cx="43638" cy="43089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31" name="等腰三角形 28"/>
            <p:cNvSpPr/>
            <p:nvPr/>
          </p:nvSpPr>
          <p:spPr>
            <a:xfrm rot="5613642">
              <a:off x="7302744" y="3157843"/>
              <a:ext cx="63028" cy="52665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33" name="等腰三角形 29"/>
            <p:cNvSpPr/>
            <p:nvPr/>
          </p:nvSpPr>
          <p:spPr>
            <a:xfrm rot="16200000">
              <a:off x="6874263" y="3145842"/>
              <a:ext cx="58181" cy="71816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34" name="流程图: 联系 33"/>
            <p:cNvSpPr/>
            <p:nvPr/>
          </p:nvSpPr>
          <p:spPr>
            <a:xfrm>
              <a:off x="6929685" y="3002356"/>
              <a:ext cx="359091" cy="358785"/>
            </a:xfrm>
            <a:prstGeom prst="flowChartConnector">
              <a:avLst/>
            </a:prstGeom>
            <a:solidFill>
              <a:srgbClr val="32947A"/>
            </a:solidFill>
            <a:ln w="31750">
              <a:solidFill>
                <a:srgbClr val="36A0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40" name="流程图: 联系 21"/>
            <p:cNvSpPr/>
            <p:nvPr/>
          </p:nvSpPr>
          <p:spPr>
            <a:xfrm>
              <a:off x="7035018" y="3113872"/>
              <a:ext cx="143636" cy="145453"/>
            </a:xfrm>
            <a:prstGeom prst="flowChartConnector">
              <a:avLst/>
            </a:prstGeom>
            <a:solidFill>
              <a:srgbClr val="32947A"/>
            </a:solidFill>
            <a:ln w="31750">
              <a:solidFill>
                <a:srgbClr val="C6EC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7" name="组合 19"/>
          <p:cNvGrpSpPr/>
          <p:nvPr/>
        </p:nvGrpSpPr>
        <p:grpSpPr>
          <a:xfrm>
            <a:off x="2192323" y="2976570"/>
            <a:ext cx="163513" cy="163512"/>
            <a:chOff x="6867444" y="2929631"/>
            <a:chExt cx="493148" cy="499388"/>
          </a:xfrm>
        </p:grpSpPr>
        <p:sp>
          <p:nvSpPr>
            <p:cNvPr id="45" name="等腰三角形 22"/>
            <p:cNvSpPr/>
            <p:nvPr/>
          </p:nvSpPr>
          <p:spPr>
            <a:xfrm>
              <a:off x="7073322" y="2929631"/>
              <a:ext cx="71816" cy="72725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46" name="等腰三角形 23"/>
            <p:cNvSpPr/>
            <p:nvPr/>
          </p:nvSpPr>
          <p:spPr>
            <a:xfrm rot="2162263" flipH="1">
              <a:off x="7216957" y="2978115"/>
              <a:ext cx="67030" cy="6787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47" name="等腰三角形 24"/>
            <p:cNvSpPr/>
            <p:nvPr/>
          </p:nvSpPr>
          <p:spPr>
            <a:xfrm rot="18630465">
              <a:off x="6907596" y="2985903"/>
              <a:ext cx="87272" cy="81392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48" name="等腰三角形 25"/>
            <p:cNvSpPr/>
            <p:nvPr/>
          </p:nvSpPr>
          <p:spPr>
            <a:xfrm rot="11432220" flipH="1">
              <a:off x="7054171" y="3361141"/>
              <a:ext cx="47878" cy="6787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49" name="等腰三角形 26"/>
            <p:cNvSpPr/>
            <p:nvPr/>
          </p:nvSpPr>
          <p:spPr>
            <a:xfrm rot="8733158">
              <a:off x="7240895" y="3312656"/>
              <a:ext cx="43092" cy="63031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50" name="等腰三角形 27"/>
            <p:cNvSpPr/>
            <p:nvPr/>
          </p:nvSpPr>
          <p:spPr>
            <a:xfrm rot="3088190" flipV="1">
              <a:off x="6924625" y="3293535"/>
              <a:ext cx="43638" cy="43092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51" name="等腰三角形 28"/>
            <p:cNvSpPr/>
            <p:nvPr/>
          </p:nvSpPr>
          <p:spPr>
            <a:xfrm rot="5613642">
              <a:off x="7302744" y="3157840"/>
              <a:ext cx="63028" cy="5266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52" name="等腰三角形 29"/>
            <p:cNvSpPr/>
            <p:nvPr/>
          </p:nvSpPr>
          <p:spPr>
            <a:xfrm rot="16200000">
              <a:off x="6874264" y="3145839"/>
              <a:ext cx="58181" cy="71819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53" name="流程图: 联系 52"/>
            <p:cNvSpPr/>
            <p:nvPr/>
          </p:nvSpPr>
          <p:spPr>
            <a:xfrm>
              <a:off x="6929687" y="3002356"/>
              <a:ext cx="359086" cy="358785"/>
            </a:xfrm>
            <a:prstGeom prst="flowChartConnector">
              <a:avLst/>
            </a:prstGeom>
            <a:solidFill>
              <a:srgbClr val="32947A"/>
            </a:solidFill>
            <a:ln w="31750">
              <a:solidFill>
                <a:srgbClr val="36A0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54" name="流程图: 联系 21"/>
            <p:cNvSpPr/>
            <p:nvPr/>
          </p:nvSpPr>
          <p:spPr>
            <a:xfrm>
              <a:off x="7035020" y="3113872"/>
              <a:ext cx="143635" cy="145453"/>
            </a:xfrm>
            <a:prstGeom prst="flowChartConnector">
              <a:avLst/>
            </a:prstGeom>
            <a:solidFill>
              <a:srgbClr val="32947A"/>
            </a:solidFill>
            <a:ln w="31750">
              <a:solidFill>
                <a:srgbClr val="C6EC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8" name="组合 19"/>
          <p:cNvGrpSpPr/>
          <p:nvPr/>
        </p:nvGrpSpPr>
        <p:grpSpPr>
          <a:xfrm>
            <a:off x="2336786" y="3192470"/>
            <a:ext cx="163512" cy="163512"/>
            <a:chOff x="6867444" y="2929631"/>
            <a:chExt cx="493148" cy="499388"/>
          </a:xfrm>
        </p:grpSpPr>
        <p:sp>
          <p:nvSpPr>
            <p:cNvPr id="56" name="等腰三角形 22"/>
            <p:cNvSpPr/>
            <p:nvPr/>
          </p:nvSpPr>
          <p:spPr>
            <a:xfrm>
              <a:off x="7073320" y="2929631"/>
              <a:ext cx="71819" cy="72725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57" name="等腰三角形 23"/>
            <p:cNvSpPr/>
            <p:nvPr/>
          </p:nvSpPr>
          <p:spPr>
            <a:xfrm rot="2162263" flipH="1">
              <a:off x="7216956" y="2978115"/>
              <a:ext cx="67030" cy="6787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58" name="等腰三角形 24"/>
            <p:cNvSpPr/>
            <p:nvPr/>
          </p:nvSpPr>
          <p:spPr>
            <a:xfrm rot="18630465">
              <a:off x="6907593" y="2985903"/>
              <a:ext cx="87272" cy="81395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59" name="等腰三角形 25"/>
            <p:cNvSpPr/>
            <p:nvPr/>
          </p:nvSpPr>
          <p:spPr>
            <a:xfrm rot="11432220" flipH="1">
              <a:off x="7054169" y="3361141"/>
              <a:ext cx="47879" cy="6787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60" name="等腰三角形 26"/>
            <p:cNvSpPr/>
            <p:nvPr/>
          </p:nvSpPr>
          <p:spPr>
            <a:xfrm rot="8733158">
              <a:off x="7240897" y="3312656"/>
              <a:ext cx="43089" cy="63031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61" name="等腰三角形 27"/>
            <p:cNvSpPr/>
            <p:nvPr/>
          </p:nvSpPr>
          <p:spPr>
            <a:xfrm rot="3088190" flipV="1">
              <a:off x="6924626" y="3293536"/>
              <a:ext cx="43638" cy="43089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62" name="等腰三角形 28"/>
            <p:cNvSpPr/>
            <p:nvPr/>
          </p:nvSpPr>
          <p:spPr>
            <a:xfrm rot="5613642">
              <a:off x="7302744" y="3157843"/>
              <a:ext cx="63028" cy="52665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63" name="等腰三角形 29"/>
            <p:cNvSpPr/>
            <p:nvPr/>
          </p:nvSpPr>
          <p:spPr>
            <a:xfrm rot="16200000">
              <a:off x="6874263" y="3145842"/>
              <a:ext cx="58181" cy="71816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64" name="流程图: 联系 63"/>
            <p:cNvSpPr/>
            <p:nvPr/>
          </p:nvSpPr>
          <p:spPr>
            <a:xfrm>
              <a:off x="6929685" y="3002356"/>
              <a:ext cx="359091" cy="358785"/>
            </a:xfrm>
            <a:prstGeom prst="flowChartConnector">
              <a:avLst/>
            </a:prstGeom>
            <a:solidFill>
              <a:srgbClr val="32947A"/>
            </a:solidFill>
            <a:ln w="31750">
              <a:solidFill>
                <a:srgbClr val="36A0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65" name="流程图: 联系 21"/>
            <p:cNvSpPr/>
            <p:nvPr/>
          </p:nvSpPr>
          <p:spPr>
            <a:xfrm>
              <a:off x="7035018" y="3113872"/>
              <a:ext cx="143636" cy="145453"/>
            </a:xfrm>
            <a:prstGeom prst="flowChartConnector">
              <a:avLst/>
            </a:prstGeom>
            <a:solidFill>
              <a:srgbClr val="32947A"/>
            </a:solidFill>
            <a:ln w="31750">
              <a:solidFill>
                <a:srgbClr val="C6EC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9" name="组合 19"/>
          <p:cNvGrpSpPr/>
          <p:nvPr/>
        </p:nvGrpSpPr>
        <p:grpSpPr>
          <a:xfrm>
            <a:off x="2192323" y="3408370"/>
            <a:ext cx="163513" cy="163512"/>
            <a:chOff x="6867444" y="2929631"/>
            <a:chExt cx="493148" cy="499388"/>
          </a:xfrm>
        </p:grpSpPr>
        <p:sp>
          <p:nvSpPr>
            <p:cNvPr id="67" name="等腰三角形 22"/>
            <p:cNvSpPr/>
            <p:nvPr/>
          </p:nvSpPr>
          <p:spPr>
            <a:xfrm>
              <a:off x="7073322" y="2929631"/>
              <a:ext cx="71816" cy="72725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68" name="等腰三角形 23"/>
            <p:cNvSpPr/>
            <p:nvPr/>
          </p:nvSpPr>
          <p:spPr>
            <a:xfrm rot="2162263" flipH="1">
              <a:off x="7216957" y="2978115"/>
              <a:ext cx="67030" cy="6787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69" name="等腰三角形 24"/>
            <p:cNvSpPr/>
            <p:nvPr/>
          </p:nvSpPr>
          <p:spPr>
            <a:xfrm rot="18630465">
              <a:off x="6907596" y="2985903"/>
              <a:ext cx="87272" cy="81392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70" name="等腰三角形 25"/>
            <p:cNvSpPr/>
            <p:nvPr/>
          </p:nvSpPr>
          <p:spPr>
            <a:xfrm rot="11432220" flipH="1">
              <a:off x="7054171" y="3361141"/>
              <a:ext cx="47878" cy="6787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71" name="等腰三角形 26"/>
            <p:cNvSpPr/>
            <p:nvPr/>
          </p:nvSpPr>
          <p:spPr>
            <a:xfrm rot="8733158">
              <a:off x="7240895" y="3312656"/>
              <a:ext cx="43092" cy="63031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72" name="等腰三角形 27"/>
            <p:cNvSpPr/>
            <p:nvPr/>
          </p:nvSpPr>
          <p:spPr>
            <a:xfrm rot="3088190" flipV="1">
              <a:off x="6924625" y="3293535"/>
              <a:ext cx="43638" cy="43092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73" name="等腰三角形 28"/>
            <p:cNvSpPr/>
            <p:nvPr/>
          </p:nvSpPr>
          <p:spPr>
            <a:xfrm rot="5613642">
              <a:off x="7302744" y="3157840"/>
              <a:ext cx="63028" cy="5266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74" name="等腰三角形 29"/>
            <p:cNvSpPr/>
            <p:nvPr/>
          </p:nvSpPr>
          <p:spPr>
            <a:xfrm rot="16200000">
              <a:off x="6874264" y="3145839"/>
              <a:ext cx="58181" cy="71819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75" name="流程图: 联系 74"/>
            <p:cNvSpPr/>
            <p:nvPr/>
          </p:nvSpPr>
          <p:spPr>
            <a:xfrm>
              <a:off x="6929687" y="3002356"/>
              <a:ext cx="359086" cy="358785"/>
            </a:xfrm>
            <a:prstGeom prst="flowChartConnector">
              <a:avLst/>
            </a:prstGeom>
            <a:solidFill>
              <a:srgbClr val="32947A"/>
            </a:solidFill>
            <a:ln w="31750">
              <a:solidFill>
                <a:srgbClr val="36A0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76" name="流程图: 联系 21"/>
            <p:cNvSpPr/>
            <p:nvPr/>
          </p:nvSpPr>
          <p:spPr>
            <a:xfrm>
              <a:off x="7035020" y="3113872"/>
              <a:ext cx="143635" cy="145453"/>
            </a:xfrm>
            <a:prstGeom prst="flowChartConnector">
              <a:avLst/>
            </a:prstGeom>
            <a:solidFill>
              <a:srgbClr val="32947A"/>
            </a:solidFill>
            <a:ln w="31750">
              <a:solidFill>
                <a:srgbClr val="C6EC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10" name="组合 19"/>
          <p:cNvGrpSpPr/>
          <p:nvPr/>
        </p:nvGrpSpPr>
        <p:grpSpPr>
          <a:xfrm>
            <a:off x="1976423" y="3336932"/>
            <a:ext cx="163513" cy="163513"/>
            <a:chOff x="6867444" y="2929631"/>
            <a:chExt cx="493148" cy="499388"/>
          </a:xfrm>
        </p:grpSpPr>
        <p:sp>
          <p:nvSpPr>
            <p:cNvPr id="78" name="等腰三角形 22"/>
            <p:cNvSpPr/>
            <p:nvPr/>
          </p:nvSpPr>
          <p:spPr>
            <a:xfrm>
              <a:off x="7073322" y="2929631"/>
              <a:ext cx="71816" cy="7272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79" name="等腰三角形 23"/>
            <p:cNvSpPr/>
            <p:nvPr/>
          </p:nvSpPr>
          <p:spPr>
            <a:xfrm rot="2162263" flipH="1">
              <a:off x="7216957" y="2978115"/>
              <a:ext cx="67030" cy="6787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80" name="等腰三角形 24"/>
            <p:cNvSpPr/>
            <p:nvPr/>
          </p:nvSpPr>
          <p:spPr>
            <a:xfrm rot="18630465">
              <a:off x="6907597" y="2985905"/>
              <a:ext cx="87271" cy="81392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81" name="等腰三角形 25"/>
            <p:cNvSpPr/>
            <p:nvPr/>
          </p:nvSpPr>
          <p:spPr>
            <a:xfrm rot="11432220" flipH="1">
              <a:off x="7054171" y="3361141"/>
              <a:ext cx="47878" cy="6787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82" name="等腰三角形 26"/>
            <p:cNvSpPr/>
            <p:nvPr/>
          </p:nvSpPr>
          <p:spPr>
            <a:xfrm rot="8733158">
              <a:off x="7240895" y="3312657"/>
              <a:ext cx="43092" cy="6302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83" name="等腰三角形 27"/>
            <p:cNvSpPr/>
            <p:nvPr/>
          </p:nvSpPr>
          <p:spPr>
            <a:xfrm rot="3088190" flipV="1">
              <a:off x="6924625" y="3293536"/>
              <a:ext cx="43634" cy="43092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84" name="等腰三角形 28"/>
            <p:cNvSpPr/>
            <p:nvPr/>
          </p:nvSpPr>
          <p:spPr>
            <a:xfrm rot="5613642">
              <a:off x="7302745" y="3157838"/>
              <a:ext cx="63031" cy="5266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85" name="等腰三角形 29"/>
            <p:cNvSpPr/>
            <p:nvPr/>
          </p:nvSpPr>
          <p:spPr>
            <a:xfrm rot="16200000">
              <a:off x="6874265" y="3145837"/>
              <a:ext cx="58181" cy="71819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86" name="流程图: 联系 85"/>
            <p:cNvSpPr/>
            <p:nvPr/>
          </p:nvSpPr>
          <p:spPr>
            <a:xfrm>
              <a:off x="6929687" y="3002359"/>
              <a:ext cx="359086" cy="358783"/>
            </a:xfrm>
            <a:prstGeom prst="flowChartConnector">
              <a:avLst/>
            </a:prstGeom>
            <a:solidFill>
              <a:srgbClr val="32947A"/>
            </a:solidFill>
            <a:ln w="31750">
              <a:solidFill>
                <a:srgbClr val="36A0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87" name="流程图: 联系 21"/>
            <p:cNvSpPr/>
            <p:nvPr/>
          </p:nvSpPr>
          <p:spPr>
            <a:xfrm>
              <a:off x="7035020" y="3113871"/>
              <a:ext cx="143635" cy="145452"/>
            </a:xfrm>
            <a:prstGeom prst="flowChartConnector">
              <a:avLst/>
            </a:prstGeom>
            <a:solidFill>
              <a:srgbClr val="32947A"/>
            </a:solidFill>
            <a:ln w="31750">
              <a:solidFill>
                <a:srgbClr val="C6EC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11" name="组合 107"/>
          <p:cNvGrpSpPr/>
          <p:nvPr/>
        </p:nvGrpSpPr>
        <p:grpSpPr>
          <a:xfrm>
            <a:off x="2143108" y="1571618"/>
            <a:ext cx="284524" cy="248626"/>
            <a:chOff x="2960856" y="2301461"/>
            <a:chExt cx="284524" cy="248626"/>
          </a:xfrm>
        </p:grpSpPr>
        <p:sp>
          <p:nvSpPr>
            <p:cNvPr id="98" name="流程图: 联系 5"/>
            <p:cNvSpPr/>
            <p:nvPr/>
          </p:nvSpPr>
          <p:spPr>
            <a:xfrm rot="1973882">
              <a:off x="2960856" y="2386575"/>
              <a:ext cx="155575" cy="163512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07" name="TextBox 321"/>
            <p:cNvSpPr txBox="1"/>
            <p:nvPr/>
          </p:nvSpPr>
          <p:spPr>
            <a:xfrm rot="4864401">
              <a:off x="3035735" y="2295858"/>
              <a:ext cx="204041" cy="2152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en-US" altLang="zh-CN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charset="-122"/>
                </a:rPr>
                <a:t>Y</a:t>
              </a:r>
              <a:endParaRPr lang="zh-CN" altLang="en-US" sz="800" b="1" dirty="0">
                <a:solidFill>
                  <a:srgbClr val="00B050"/>
                </a:solidFill>
                <a:latin typeface="Poppins Light" panose="02000000000000000000" pitchFamily="2" charset="0"/>
                <a:ea typeface="微软雅黑" panose="020B0503020204020204" charset="-122"/>
              </a:endParaRPr>
            </a:p>
          </p:txBody>
        </p:sp>
      </p:grpSp>
      <p:grpSp>
        <p:nvGrpSpPr>
          <p:cNvPr id="12" name="组合 108"/>
          <p:cNvGrpSpPr/>
          <p:nvPr/>
        </p:nvGrpSpPr>
        <p:grpSpPr>
          <a:xfrm rot="18282170">
            <a:off x="1898288" y="1849348"/>
            <a:ext cx="284524" cy="248626"/>
            <a:chOff x="2960856" y="2301461"/>
            <a:chExt cx="284524" cy="248626"/>
          </a:xfrm>
        </p:grpSpPr>
        <p:sp>
          <p:nvSpPr>
            <p:cNvPr id="110" name="流程图: 联系 5"/>
            <p:cNvSpPr/>
            <p:nvPr/>
          </p:nvSpPr>
          <p:spPr>
            <a:xfrm rot="1973882">
              <a:off x="2960856" y="2386575"/>
              <a:ext cx="155575" cy="163512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11" name="TextBox 321"/>
            <p:cNvSpPr txBox="1"/>
            <p:nvPr/>
          </p:nvSpPr>
          <p:spPr>
            <a:xfrm rot="4864401">
              <a:off x="3035735" y="2295858"/>
              <a:ext cx="204041" cy="2152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en-US" altLang="zh-CN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charset="-122"/>
                </a:rPr>
                <a:t>Y</a:t>
              </a:r>
              <a:endParaRPr lang="zh-CN" altLang="en-US" sz="800" b="1" dirty="0">
                <a:solidFill>
                  <a:srgbClr val="00B050"/>
                </a:solidFill>
                <a:latin typeface="Poppins Light" panose="02000000000000000000" pitchFamily="2" charset="0"/>
                <a:ea typeface="微软雅黑" panose="020B0503020204020204" charset="-122"/>
              </a:endParaRPr>
            </a:p>
          </p:txBody>
        </p:sp>
      </p:grpSp>
      <p:grpSp>
        <p:nvGrpSpPr>
          <p:cNvPr id="13" name="组合 111"/>
          <p:cNvGrpSpPr/>
          <p:nvPr/>
        </p:nvGrpSpPr>
        <p:grpSpPr>
          <a:xfrm rot="13655526">
            <a:off x="2041901" y="1852628"/>
            <a:ext cx="286057" cy="239008"/>
            <a:chOff x="2943906" y="2318340"/>
            <a:chExt cx="286057" cy="239008"/>
          </a:xfrm>
        </p:grpSpPr>
        <p:sp>
          <p:nvSpPr>
            <p:cNvPr id="113" name="流程图: 联系 5"/>
            <p:cNvSpPr/>
            <p:nvPr/>
          </p:nvSpPr>
          <p:spPr>
            <a:xfrm rot="1973882">
              <a:off x="2943906" y="2393836"/>
              <a:ext cx="155575" cy="163512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14" name="TextBox 321"/>
            <p:cNvSpPr txBox="1"/>
            <p:nvPr/>
          </p:nvSpPr>
          <p:spPr>
            <a:xfrm rot="4864401">
              <a:off x="3020318" y="2312737"/>
              <a:ext cx="204041" cy="2152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en-US" altLang="zh-CN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charset="-122"/>
                </a:rPr>
                <a:t>Y</a:t>
              </a:r>
              <a:endParaRPr lang="zh-CN" altLang="en-US" sz="800" b="1" dirty="0">
                <a:solidFill>
                  <a:srgbClr val="00B050"/>
                </a:solidFill>
                <a:latin typeface="Poppins Light" panose="02000000000000000000" pitchFamily="2" charset="0"/>
                <a:ea typeface="微软雅黑" panose="020B0503020204020204" charset="-122"/>
              </a:endParaRPr>
            </a:p>
          </p:txBody>
        </p:sp>
      </p:grpSp>
      <p:grpSp>
        <p:nvGrpSpPr>
          <p:cNvPr id="16" name="组合 114"/>
          <p:cNvGrpSpPr/>
          <p:nvPr/>
        </p:nvGrpSpPr>
        <p:grpSpPr>
          <a:xfrm rot="16668437">
            <a:off x="2286208" y="1819449"/>
            <a:ext cx="284524" cy="248626"/>
            <a:chOff x="2960856" y="2301461"/>
            <a:chExt cx="284524" cy="248626"/>
          </a:xfrm>
        </p:grpSpPr>
        <p:sp>
          <p:nvSpPr>
            <p:cNvPr id="116" name="流程图: 联系 5"/>
            <p:cNvSpPr/>
            <p:nvPr/>
          </p:nvSpPr>
          <p:spPr>
            <a:xfrm rot="1973882">
              <a:off x="2960856" y="2386575"/>
              <a:ext cx="155575" cy="163512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17" name="TextBox 321"/>
            <p:cNvSpPr txBox="1"/>
            <p:nvPr/>
          </p:nvSpPr>
          <p:spPr>
            <a:xfrm rot="4864401">
              <a:off x="3035735" y="2295858"/>
              <a:ext cx="204041" cy="2152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en-US" altLang="zh-CN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charset="-122"/>
                </a:rPr>
                <a:t>Y</a:t>
              </a:r>
              <a:endParaRPr lang="zh-CN" altLang="en-US" sz="800" b="1" dirty="0">
                <a:solidFill>
                  <a:srgbClr val="00B050"/>
                </a:solidFill>
                <a:latin typeface="Poppins Light" panose="02000000000000000000" pitchFamily="2" charset="0"/>
                <a:ea typeface="微软雅黑" panose="020B0503020204020204" charset="-122"/>
              </a:endParaRPr>
            </a:p>
          </p:txBody>
        </p:sp>
      </p:grpSp>
      <p:grpSp>
        <p:nvGrpSpPr>
          <p:cNvPr id="24" name="组合 117"/>
          <p:cNvGrpSpPr/>
          <p:nvPr/>
        </p:nvGrpSpPr>
        <p:grpSpPr>
          <a:xfrm>
            <a:off x="2285984" y="2037372"/>
            <a:ext cx="284524" cy="248626"/>
            <a:chOff x="2960856" y="2301461"/>
            <a:chExt cx="284524" cy="248626"/>
          </a:xfrm>
        </p:grpSpPr>
        <p:sp>
          <p:nvSpPr>
            <p:cNvPr id="119" name="流程图: 联系 5"/>
            <p:cNvSpPr/>
            <p:nvPr/>
          </p:nvSpPr>
          <p:spPr>
            <a:xfrm rot="1973882">
              <a:off x="2960856" y="2386575"/>
              <a:ext cx="155575" cy="163512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20" name="TextBox 321"/>
            <p:cNvSpPr txBox="1"/>
            <p:nvPr/>
          </p:nvSpPr>
          <p:spPr>
            <a:xfrm rot="4864401">
              <a:off x="3035735" y="2295858"/>
              <a:ext cx="204041" cy="2152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en-US" altLang="zh-CN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charset="-122"/>
                </a:rPr>
                <a:t>Y</a:t>
              </a:r>
              <a:endParaRPr lang="zh-CN" altLang="en-US" sz="800" b="1" dirty="0">
                <a:solidFill>
                  <a:srgbClr val="00B050"/>
                </a:solidFill>
                <a:latin typeface="Poppins Light" panose="02000000000000000000" pitchFamily="2" charset="0"/>
                <a:ea typeface="微软雅黑" panose="020B0503020204020204" charset="-122"/>
              </a:endParaRPr>
            </a:p>
          </p:txBody>
        </p:sp>
      </p:grpSp>
      <p:grpSp>
        <p:nvGrpSpPr>
          <p:cNvPr id="230" name="组合 74"/>
          <p:cNvGrpSpPr/>
          <p:nvPr/>
        </p:nvGrpSpPr>
        <p:grpSpPr>
          <a:xfrm>
            <a:off x="3634799" y="2310548"/>
            <a:ext cx="388938" cy="392112"/>
            <a:chOff x="2457842" y="2116564"/>
            <a:chExt cx="288535" cy="299837"/>
          </a:xfrm>
        </p:grpSpPr>
        <p:sp>
          <p:nvSpPr>
            <p:cNvPr id="122" name="TextBox 340"/>
            <p:cNvSpPr txBox="1"/>
            <p:nvPr/>
          </p:nvSpPr>
          <p:spPr>
            <a:xfrm rot="7712081">
              <a:off x="2601154" y="2273258"/>
              <a:ext cx="126535" cy="1597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en-US" altLang="zh-CN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charset="-122"/>
                </a:rPr>
                <a:t>Y</a:t>
              </a:r>
              <a:endParaRPr lang="zh-CN" altLang="en-US" sz="800" b="1" dirty="0">
                <a:solidFill>
                  <a:srgbClr val="00B050"/>
                </a:solidFill>
                <a:latin typeface="Poppins Light" panose="02000000000000000000" pitchFamily="2" charset="0"/>
                <a:ea typeface="微软雅黑" panose="020B0503020204020204" charset="-122"/>
              </a:endParaRPr>
            </a:p>
          </p:txBody>
        </p:sp>
        <p:grpSp>
          <p:nvGrpSpPr>
            <p:cNvPr id="251" name="组合 85"/>
            <p:cNvGrpSpPr/>
            <p:nvPr/>
          </p:nvGrpSpPr>
          <p:grpSpPr>
            <a:xfrm>
              <a:off x="2457842" y="2116564"/>
              <a:ext cx="288535" cy="187128"/>
              <a:chOff x="2457842" y="2116564"/>
              <a:chExt cx="288535" cy="187128"/>
            </a:xfrm>
          </p:grpSpPr>
          <p:sp>
            <p:nvSpPr>
              <p:cNvPr id="124" name="TextBox 342"/>
              <p:cNvSpPr txBox="1"/>
              <p:nvPr/>
            </p:nvSpPr>
            <p:spPr>
              <a:xfrm rot="-810285">
                <a:off x="2457842" y="2116564"/>
                <a:ext cx="216871" cy="1639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buNone/>
                </a:pPr>
                <a:r>
                  <a:rPr lang="en-US" altLang="zh-CN" sz="800" b="1" dirty="0">
                    <a:solidFill>
                      <a:srgbClr val="00B050"/>
                    </a:solidFill>
                    <a:latin typeface="Poppins Light" panose="02000000000000000000" pitchFamily="2" charset="0"/>
                    <a:ea typeface="微软雅黑" panose="020B0503020204020204" charset="-122"/>
                  </a:rPr>
                  <a:t>Y</a:t>
                </a:r>
                <a:endParaRPr lang="zh-CN" altLang="en-US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charset="-122"/>
                </a:endParaRPr>
              </a:p>
            </p:txBody>
          </p:sp>
          <p:sp>
            <p:nvSpPr>
              <p:cNvPr id="125" name="TextBox 343"/>
              <p:cNvSpPr txBox="1"/>
              <p:nvPr/>
            </p:nvSpPr>
            <p:spPr>
              <a:xfrm rot="3353047">
                <a:off x="2590785" y="2148100"/>
                <a:ext cx="151434" cy="1597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buNone/>
                </a:pPr>
                <a:r>
                  <a:rPr lang="en-US" altLang="zh-CN" sz="800" b="1" dirty="0">
                    <a:solidFill>
                      <a:srgbClr val="00B050"/>
                    </a:solidFill>
                    <a:latin typeface="Poppins Light" panose="02000000000000000000" pitchFamily="2" charset="0"/>
                    <a:ea typeface="微软雅黑" panose="020B0503020204020204" charset="-122"/>
                  </a:rPr>
                  <a:t>Y</a:t>
                </a:r>
                <a:endParaRPr lang="zh-CN" altLang="en-US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252" name="组合 82"/>
          <p:cNvGrpSpPr/>
          <p:nvPr/>
        </p:nvGrpSpPr>
        <p:grpSpPr>
          <a:xfrm rot="-3986655">
            <a:off x="3891974" y="2397860"/>
            <a:ext cx="457200" cy="325438"/>
            <a:chOff x="2410273" y="2173090"/>
            <a:chExt cx="348885" cy="241197"/>
          </a:xfrm>
        </p:grpSpPr>
        <p:sp>
          <p:nvSpPr>
            <p:cNvPr id="127" name="TextBox 333"/>
            <p:cNvSpPr txBox="1"/>
            <p:nvPr/>
          </p:nvSpPr>
          <p:spPr>
            <a:xfrm rot="7712081">
              <a:off x="2619215" y="2274344"/>
              <a:ext cx="115890" cy="1639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en-US" altLang="zh-CN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charset="-122"/>
                </a:rPr>
                <a:t>Y</a:t>
              </a:r>
              <a:endParaRPr lang="zh-CN" altLang="en-US" sz="800" b="1" dirty="0">
                <a:solidFill>
                  <a:srgbClr val="00B050"/>
                </a:solidFill>
                <a:latin typeface="Poppins Light" panose="02000000000000000000" pitchFamily="2" charset="0"/>
                <a:ea typeface="微软雅黑" panose="020B0503020204020204" charset="-122"/>
              </a:endParaRPr>
            </a:p>
          </p:txBody>
        </p:sp>
        <p:grpSp>
          <p:nvGrpSpPr>
            <p:cNvPr id="253" name="组合 85"/>
            <p:cNvGrpSpPr/>
            <p:nvPr/>
          </p:nvGrpSpPr>
          <p:grpSpPr>
            <a:xfrm>
              <a:off x="2410273" y="2173090"/>
              <a:ext cx="318994" cy="166272"/>
              <a:chOff x="2410273" y="2173090"/>
              <a:chExt cx="318994" cy="166272"/>
            </a:xfrm>
          </p:grpSpPr>
          <p:sp>
            <p:nvSpPr>
              <p:cNvPr id="129" name="TextBox 335"/>
              <p:cNvSpPr txBox="1"/>
              <p:nvPr/>
            </p:nvSpPr>
            <p:spPr>
              <a:xfrm rot="-3790266">
                <a:off x="2421880" y="2186974"/>
                <a:ext cx="140781" cy="1639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buNone/>
                </a:pPr>
                <a:r>
                  <a:rPr lang="en-US" altLang="zh-CN" sz="800" b="1" dirty="0">
                    <a:solidFill>
                      <a:srgbClr val="00B050"/>
                    </a:solidFill>
                    <a:latin typeface="Poppins Light" panose="02000000000000000000" pitchFamily="2" charset="0"/>
                    <a:ea typeface="微软雅黑" panose="020B0503020204020204" charset="-122"/>
                  </a:rPr>
                  <a:t>Y</a:t>
                </a:r>
                <a:endParaRPr lang="zh-CN" altLang="en-US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charset="-122"/>
                </a:endParaRPr>
              </a:p>
            </p:txBody>
          </p:sp>
          <p:sp>
            <p:nvSpPr>
              <p:cNvPr id="130" name="TextBox 336"/>
              <p:cNvSpPr txBox="1"/>
              <p:nvPr/>
            </p:nvSpPr>
            <p:spPr>
              <a:xfrm rot="3353047">
                <a:off x="2571649" y="2166711"/>
                <a:ext cx="151240" cy="16399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buNone/>
                </a:pPr>
                <a:r>
                  <a:rPr lang="en-US" altLang="zh-CN" sz="800" b="1" dirty="0">
                    <a:solidFill>
                      <a:srgbClr val="00B050"/>
                    </a:solidFill>
                    <a:latin typeface="Poppins Light" panose="02000000000000000000" pitchFamily="2" charset="0"/>
                    <a:ea typeface="微软雅黑" panose="020B0503020204020204" charset="-122"/>
                  </a:rPr>
                  <a:t>Y</a:t>
                </a:r>
                <a:endParaRPr lang="zh-CN" altLang="en-US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254" name="组合 90"/>
          <p:cNvGrpSpPr/>
          <p:nvPr/>
        </p:nvGrpSpPr>
        <p:grpSpPr>
          <a:xfrm rot="10800000">
            <a:off x="3609399" y="2607410"/>
            <a:ext cx="400050" cy="411163"/>
            <a:chOff x="2426930" y="2125506"/>
            <a:chExt cx="295759" cy="313025"/>
          </a:xfrm>
        </p:grpSpPr>
        <p:sp>
          <p:nvSpPr>
            <p:cNvPr id="132" name="TextBox 326"/>
            <p:cNvSpPr txBox="1"/>
            <p:nvPr/>
          </p:nvSpPr>
          <p:spPr>
            <a:xfrm rot="7712081">
              <a:off x="2560523" y="2276365"/>
              <a:ext cx="164804" cy="1595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en-US" altLang="zh-CN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charset="-122"/>
                </a:rPr>
                <a:t>Y</a:t>
              </a:r>
              <a:endParaRPr lang="zh-CN" altLang="en-US" sz="800" b="1" dirty="0">
                <a:solidFill>
                  <a:srgbClr val="00B050"/>
                </a:solidFill>
                <a:latin typeface="Poppins Light" panose="02000000000000000000" pitchFamily="2" charset="0"/>
                <a:ea typeface="微软雅黑" panose="020B0503020204020204" charset="-122"/>
              </a:endParaRPr>
            </a:p>
          </p:txBody>
        </p:sp>
        <p:grpSp>
          <p:nvGrpSpPr>
            <p:cNvPr id="255" name="组合 85"/>
            <p:cNvGrpSpPr/>
            <p:nvPr/>
          </p:nvGrpSpPr>
          <p:grpSpPr>
            <a:xfrm>
              <a:off x="2426930" y="2125506"/>
              <a:ext cx="285267" cy="164310"/>
              <a:chOff x="2426930" y="2125506"/>
              <a:chExt cx="285267" cy="164310"/>
            </a:xfrm>
          </p:grpSpPr>
          <p:sp>
            <p:nvSpPr>
              <p:cNvPr id="134" name="TextBox 328"/>
              <p:cNvSpPr txBox="1"/>
              <p:nvPr/>
            </p:nvSpPr>
            <p:spPr>
              <a:xfrm rot="-2234910">
                <a:off x="2426930" y="2125506"/>
                <a:ext cx="172573" cy="1643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buNone/>
                </a:pPr>
                <a:r>
                  <a:rPr lang="en-US" altLang="zh-CN" sz="800" b="1" dirty="0">
                    <a:solidFill>
                      <a:srgbClr val="00B050"/>
                    </a:solidFill>
                    <a:latin typeface="Poppins Light" panose="02000000000000000000" pitchFamily="2" charset="0"/>
                    <a:ea typeface="微软雅黑" panose="020B0503020204020204" charset="-122"/>
                  </a:rPr>
                  <a:t>Y</a:t>
                </a:r>
                <a:endParaRPr lang="zh-CN" altLang="en-US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charset="-122"/>
                </a:endParaRPr>
              </a:p>
            </p:txBody>
          </p:sp>
          <p:sp>
            <p:nvSpPr>
              <p:cNvPr id="135" name="TextBox 329"/>
              <p:cNvSpPr txBox="1"/>
              <p:nvPr/>
            </p:nvSpPr>
            <p:spPr>
              <a:xfrm rot="3353047">
                <a:off x="2568566" y="2142202"/>
                <a:ext cx="127735" cy="1595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buNone/>
                </a:pPr>
                <a:r>
                  <a:rPr lang="en-US" altLang="zh-CN" sz="800" b="1" dirty="0">
                    <a:solidFill>
                      <a:srgbClr val="00B050"/>
                    </a:solidFill>
                    <a:latin typeface="Poppins Light" panose="02000000000000000000" pitchFamily="2" charset="0"/>
                    <a:ea typeface="微软雅黑" panose="020B0503020204020204" charset="-122"/>
                  </a:rPr>
                  <a:t>Y</a:t>
                </a:r>
                <a:endParaRPr lang="zh-CN" altLang="en-US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42" name="组合 128"/>
          <p:cNvGrpSpPr/>
          <p:nvPr/>
        </p:nvGrpSpPr>
        <p:grpSpPr>
          <a:xfrm rot="5674686">
            <a:off x="3991987" y="2596298"/>
            <a:ext cx="390525" cy="454025"/>
            <a:chOff x="2474280" y="2113023"/>
            <a:chExt cx="298800" cy="336549"/>
          </a:xfrm>
        </p:grpSpPr>
        <p:sp>
          <p:nvSpPr>
            <p:cNvPr id="137" name="TextBox 319"/>
            <p:cNvSpPr txBox="1"/>
            <p:nvPr/>
          </p:nvSpPr>
          <p:spPr>
            <a:xfrm rot="9235723">
              <a:off x="2579821" y="2290018"/>
              <a:ext cx="153163" cy="15955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en-US" altLang="zh-CN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charset="-122"/>
                </a:rPr>
                <a:t>Y</a:t>
              </a:r>
              <a:endParaRPr lang="zh-CN" altLang="en-US" sz="800" b="1" dirty="0">
                <a:solidFill>
                  <a:srgbClr val="00B050"/>
                </a:solidFill>
                <a:latin typeface="Poppins Light" panose="02000000000000000000" pitchFamily="2" charset="0"/>
                <a:ea typeface="微软雅黑" panose="020B0503020204020204" charset="-122"/>
              </a:endParaRPr>
            </a:p>
          </p:txBody>
        </p:sp>
        <p:grpSp>
          <p:nvGrpSpPr>
            <p:cNvPr id="44" name="组合 85"/>
            <p:cNvGrpSpPr/>
            <p:nvPr/>
          </p:nvGrpSpPr>
          <p:grpSpPr>
            <a:xfrm>
              <a:off x="2474280" y="2113023"/>
              <a:ext cx="298800" cy="222190"/>
              <a:chOff x="2474280" y="2113023"/>
              <a:chExt cx="298800" cy="222190"/>
            </a:xfrm>
          </p:grpSpPr>
          <p:sp>
            <p:nvSpPr>
              <p:cNvPr id="139" name="TextBox 321"/>
              <p:cNvSpPr txBox="1"/>
              <p:nvPr/>
            </p:nvSpPr>
            <p:spPr>
              <a:xfrm rot="-810285">
                <a:off x="2474280" y="2113023"/>
                <a:ext cx="156117" cy="159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buNone/>
                </a:pPr>
                <a:r>
                  <a:rPr lang="en-US" altLang="zh-CN" sz="800" b="1" dirty="0">
                    <a:solidFill>
                      <a:srgbClr val="00B050"/>
                    </a:solidFill>
                    <a:latin typeface="Poppins Light" panose="02000000000000000000" pitchFamily="2" charset="0"/>
                    <a:ea typeface="微软雅黑" panose="020B0503020204020204" charset="-122"/>
                  </a:rPr>
                  <a:t>Y</a:t>
                </a:r>
                <a:endParaRPr lang="zh-CN" altLang="en-US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charset="-122"/>
                </a:endParaRPr>
              </a:p>
            </p:txBody>
          </p:sp>
          <p:sp>
            <p:nvSpPr>
              <p:cNvPr id="140" name="TextBox 322"/>
              <p:cNvSpPr txBox="1"/>
              <p:nvPr/>
            </p:nvSpPr>
            <p:spPr>
              <a:xfrm rot="3353047">
                <a:off x="2606074" y="2168208"/>
                <a:ext cx="169583" cy="1644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buNone/>
                </a:pPr>
                <a:r>
                  <a:rPr lang="en-US" altLang="zh-CN" sz="800" b="1" dirty="0">
                    <a:solidFill>
                      <a:srgbClr val="00B050"/>
                    </a:solidFill>
                    <a:latin typeface="Poppins Light" panose="02000000000000000000" pitchFamily="2" charset="0"/>
                    <a:ea typeface="微软雅黑" panose="020B0503020204020204" charset="-122"/>
                  </a:rPr>
                  <a:t>Y</a:t>
                </a:r>
                <a:endParaRPr lang="zh-CN" altLang="en-US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55" name="组合 4"/>
          <p:cNvGrpSpPr/>
          <p:nvPr/>
        </p:nvGrpSpPr>
        <p:grpSpPr>
          <a:xfrm rot="1973882">
            <a:off x="4071362" y="2502635"/>
            <a:ext cx="155575" cy="163513"/>
            <a:chOff x="3429483" y="1852839"/>
            <a:chExt cx="284579" cy="286605"/>
          </a:xfrm>
        </p:grpSpPr>
        <p:sp>
          <p:nvSpPr>
            <p:cNvPr id="143" name="流程图: 联系 5"/>
            <p:cNvSpPr/>
            <p:nvPr/>
          </p:nvSpPr>
          <p:spPr>
            <a:xfrm>
              <a:off x="3429483" y="1852839"/>
              <a:ext cx="284579" cy="286605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44" name="流程图: 联系 6"/>
            <p:cNvSpPr/>
            <p:nvPr/>
          </p:nvSpPr>
          <p:spPr>
            <a:xfrm>
              <a:off x="3497179" y="1967357"/>
              <a:ext cx="142290" cy="144693"/>
            </a:xfrm>
            <a:prstGeom prst="flowChartConnector">
              <a:avLst/>
            </a:prstGeom>
            <a:solidFill>
              <a:srgbClr val="A6E8CF"/>
            </a:solidFill>
            <a:ln w="22225">
              <a:solidFill>
                <a:srgbClr val="A6E8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256" name="组合 4"/>
          <p:cNvGrpSpPr/>
          <p:nvPr/>
        </p:nvGrpSpPr>
        <p:grpSpPr>
          <a:xfrm rot="-6967225">
            <a:off x="4111049" y="2702660"/>
            <a:ext cx="155575" cy="163513"/>
            <a:chOff x="3429483" y="1852839"/>
            <a:chExt cx="284579" cy="286605"/>
          </a:xfrm>
        </p:grpSpPr>
        <p:sp>
          <p:nvSpPr>
            <p:cNvPr id="146" name="流程图: 联系 5"/>
            <p:cNvSpPr/>
            <p:nvPr/>
          </p:nvSpPr>
          <p:spPr>
            <a:xfrm>
              <a:off x="3429483" y="1852839"/>
              <a:ext cx="284579" cy="286605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47" name="流程图: 联系 6"/>
            <p:cNvSpPr/>
            <p:nvPr/>
          </p:nvSpPr>
          <p:spPr>
            <a:xfrm>
              <a:off x="3536667" y="1963972"/>
              <a:ext cx="142290" cy="144693"/>
            </a:xfrm>
            <a:prstGeom prst="flowChartConnector">
              <a:avLst/>
            </a:prstGeom>
            <a:solidFill>
              <a:srgbClr val="A6E8CF"/>
            </a:solidFill>
            <a:ln w="22225">
              <a:solidFill>
                <a:srgbClr val="A6E8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257" name="组合 4"/>
          <p:cNvGrpSpPr/>
          <p:nvPr/>
        </p:nvGrpSpPr>
        <p:grpSpPr>
          <a:xfrm rot="1973882">
            <a:off x="3753862" y="2707423"/>
            <a:ext cx="155575" cy="163512"/>
            <a:chOff x="3429483" y="1852839"/>
            <a:chExt cx="284579" cy="286605"/>
          </a:xfrm>
        </p:grpSpPr>
        <p:sp>
          <p:nvSpPr>
            <p:cNvPr id="149" name="流程图: 联系 5"/>
            <p:cNvSpPr/>
            <p:nvPr/>
          </p:nvSpPr>
          <p:spPr>
            <a:xfrm>
              <a:off x="3429483" y="1852839"/>
              <a:ext cx="284579" cy="286605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50" name="流程图: 联系 6"/>
            <p:cNvSpPr/>
            <p:nvPr/>
          </p:nvSpPr>
          <p:spPr>
            <a:xfrm>
              <a:off x="3497180" y="1967357"/>
              <a:ext cx="142290" cy="144694"/>
            </a:xfrm>
            <a:prstGeom prst="flowChartConnector">
              <a:avLst/>
            </a:prstGeom>
            <a:solidFill>
              <a:srgbClr val="A6E8CF"/>
            </a:solidFill>
            <a:ln w="22225">
              <a:solidFill>
                <a:srgbClr val="A6E8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258" name="组合 4"/>
          <p:cNvGrpSpPr/>
          <p:nvPr/>
        </p:nvGrpSpPr>
        <p:grpSpPr>
          <a:xfrm rot="6241104">
            <a:off x="3731637" y="2462948"/>
            <a:ext cx="155575" cy="163512"/>
            <a:chOff x="3429483" y="1852839"/>
            <a:chExt cx="284579" cy="286605"/>
          </a:xfrm>
        </p:grpSpPr>
        <p:sp>
          <p:nvSpPr>
            <p:cNvPr id="152" name="流程图: 联系 5"/>
            <p:cNvSpPr/>
            <p:nvPr/>
          </p:nvSpPr>
          <p:spPr>
            <a:xfrm>
              <a:off x="3429483" y="1852839"/>
              <a:ext cx="284579" cy="286605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53" name="流程图: 联系 6"/>
            <p:cNvSpPr/>
            <p:nvPr/>
          </p:nvSpPr>
          <p:spPr>
            <a:xfrm>
              <a:off x="3495333" y="1966648"/>
              <a:ext cx="142289" cy="144694"/>
            </a:xfrm>
            <a:prstGeom prst="flowChartConnector">
              <a:avLst/>
            </a:prstGeom>
            <a:solidFill>
              <a:srgbClr val="A6E8CF"/>
            </a:solidFill>
            <a:ln w="22225">
              <a:solidFill>
                <a:srgbClr val="A6E8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259" name="组合 916"/>
          <p:cNvGrpSpPr/>
          <p:nvPr/>
        </p:nvGrpSpPr>
        <p:grpSpPr>
          <a:xfrm>
            <a:off x="7020272" y="2492383"/>
            <a:ext cx="142876" cy="214314"/>
            <a:chOff x="6558848" y="2254047"/>
            <a:chExt cx="1208694" cy="1637806"/>
          </a:xfrm>
          <a:solidFill>
            <a:srgbClr val="32947A"/>
          </a:solidFill>
        </p:grpSpPr>
        <p:sp>
          <p:nvSpPr>
            <p:cNvPr id="155" name="椭圆 154"/>
            <p:cNvSpPr/>
            <p:nvPr/>
          </p:nvSpPr>
          <p:spPr>
            <a:xfrm>
              <a:off x="7010419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56" name="椭圆 155"/>
            <p:cNvSpPr/>
            <p:nvPr/>
          </p:nvSpPr>
          <p:spPr>
            <a:xfrm rot="20063569">
              <a:off x="6558848" y="2311882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57" name="椭圆 156"/>
            <p:cNvSpPr/>
            <p:nvPr/>
          </p:nvSpPr>
          <p:spPr>
            <a:xfrm rot="20063569">
              <a:off x="6754719" y="2675754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58" name="椭圆 157"/>
            <p:cNvSpPr/>
            <p:nvPr/>
          </p:nvSpPr>
          <p:spPr>
            <a:xfrm rot="20063569">
              <a:off x="6682670" y="2260025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59" name="椭圆 158"/>
            <p:cNvSpPr/>
            <p:nvPr/>
          </p:nvSpPr>
          <p:spPr>
            <a:xfrm rot="20063569">
              <a:off x="6878543" y="2581469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160" name="直接连接符 159"/>
            <p:cNvCxnSpPr/>
            <p:nvPr/>
          </p:nvCxnSpPr>
          <p:spPr>
            <a:xfrm rot="600000" flipV="1">
              <a:off x="6919930" y="2955643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椭圆 160"/>
            <p:cNvSpPr/>
            <p:nvPr/>
          </p:nvSpPr>
          <p:spPr>
            <a:xfrm rot="1628293">
              <a:off x="7517641" y="2254047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62" name="椭圆 161"/>
            <p:cNvSpPr/>
            <p:nvPr/>
          </p:nvSpPr>
          <p:spPr>
            <a:xfrm rot="1628293">
              <a:off x="7281256" y="2614938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63" name="椭圆 162"/>
            <p:cNvSpPr/>
            <p:nvPr/>
          </p:nvSpPr>
          <p:spPr>
            <a:xfrm rot="1628293">
              <a:off x="7638018" y="2318060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64" name="椭圆 163"/>
            <p:cNvSpPr/>
            <p:nvPr/>
          </p:nvSpPr>
          <p:spPr>
            <a:xfrm rot="1628293">
              <a:off x="7401635" y="2678953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165" name="直接连接符 164"/>
            <p:cNvCxnSpPr/>
            <p:nvPr/>
          </p:nvCxnSpPr>
          <p:spPr>
            <a:xfrm rot="3764724" flipV="1">
              <a:off x="7280186" y="2969828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弧形 165"/>
            <p:cNvSpPr/>
            <p:nvPr/>
          </p:nvSpPr>
          <p:spPr>
            <a:xfrm>
              <a:off x="6972318" y="2969930"/>
              <a:ext cx="109538" cy="247652"/>
            </a:xfrm>
            <a:prstGeom prst="arc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67" name="弧形 166"/>
            <p:cNvSpPr/>
            <p:nvPr/>
          </p:nvSpPr>
          <p:spPr>
            <a:xfrm flipH="1">
              <a:off x="7210994" y="2972404"/>
              <a:ext cx="108000" cy="247652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68" name="椭圆 167"/>
            <p:cNvSpPr/>
            <p:nvPr/>
          </p:nvSpPr>
          <p:spPr>
            <a:xfrm>
              <a:off x="7153293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69" name="椭圆 168"/>
            <p:cNvSpPr/>
            <p:nvPr/>
          </p:nvSpPr>
          <p:spPr>
            <a:xfrm>
              <a:off x="7015181" y="3497579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70" name="椭圆 169"/>
            <p:cNvSpPr/>
            <p:nvPr/>
          </p:nvSpPr>
          <p:spPr>
            <a:xfrm>
              <a:off x="7148530" y="3499453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171" name="直接连接符 170"/>
            <p:cNvCxnSpPr/>
            <p:nvPr/>
          </p:nvCxnSpPr>
          <p:spPr>
            <a:xfrm>
              <a:off x="7072331" y="3003268"/>
              <a:ext cx="1584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接连接符 171"/>
            <p:cNvCxnSpPr/>
            <p:nvPr/>
          </p:nvCxnSpPr>
          <p:spPr>
            <a:xfrm>
              <a:off x="7081856" y="3036606"/>
              <a:ext cx="1332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0" name="组合 935"/>
          <p:cNvGrpSpPr/>
          <p:nvPr/>
        </p:nvGrpSpPr>
        <p:grpSpPr>
          <a:xfrm rot="3228931">
            <a:off x="7380909" y="2482146"/>
            <a:ext cx="165242" cy="233168"/>
            <a:chOff x="6558848" y="2254047"/>
            <a:chExt cx="1208694" cy="1637806"/>
          </a:xfrm>
          <a:solidFill>
            <a:srgbClr val="32947A"/>
          </a:solidFill>
        </p:grpSpPr>
        <p:sp>
          <p:nvSpPr>
            <p:cNvPr id="174" name="椭圆 173"/>
            <p:cNvSpPr/>
            <p:nvPr/>
          </p:nvSpPr>
          <p:spPr>
            <a:xfrm>
              <a:off x="7010419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75" name="椭圆 174"/>
            <p:cNvSpPr/>
            <p:nvPr/>
          </p:nvSpPr>
          <p:spPr>
            <a:xfrm rot="20063569">
              <a:off x="6558848" y="2311882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76" name="椭圆 175"/>
            <p:cNvSpPr/>
            <p:nvPr/>
          </p:nvSpPr>
          <p:spPr>
            <a:xfrm rot="20063569">
              <a:off x="6754719" y="2675754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77" name="椭圆 176"/>
            <p:cNvSpPr/>
            <p:nvPr/>
          </p:nvSpPr>
          <p:spPr>
            <a:xfrm rot="20063569">
              <a:off x="6682670" y="2260025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78" name="椭圆 177"/>
            <p:cNvSpPr/>
            <p:nvPr/>
          </p:nvSpPr>
          <p:spPr>
            <a:xfrm rot="20063569">
              <a:off x="6878543" y="2581469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179" name="直接连接符 178"/>
            <p:cNvCxnSpPr/>
            <p:nvPr/>
          </p:nvCxnSpPr>
          <p:spPr>
            <a:xfrm rot="600000" flipV="1">
              <a:off x="6919930" y="2955643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椭圆 179"/>
            <p:cNvSpPr/>
            <p:nvPr/>
          </p:nvSpPr>
          <p:spPr>
            <a:xfrm rot="1628293">
              <a:off x="7517641" y="2254047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81" name="椭圆 180"/>
            <p:cNvSpPr/>
            <p:nvPr/>
          </p:nvSpPr>
          <p:spPr>
            <a:xfrm rot="1628293">
              <a:off x="7281256" y="2614938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82" name="椭圆 181"/>
            <p:cNvSpPr/>
            <p:nvPr/>
          </p:nvSpPr>
          <p:spPr>
            <a:xfrm rot="1628293">
              <a:off x="7638018" y="2318060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83" name="椭圆 182"/>
            <p:cNvSpPr/>
            <p:nvPr/>
          </p:nvSpPr>
          <p:spPr>
            <a:xfrm rot="1628293">
              <a:off x="7401635" y="2678953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184" name="直接连接符 183"/>
            <p:cNvCxnSpPr/>
            <p:nvPr/>
          </p:nvCxnSpPr>
          <p:spPr>
            <a:xfrm rot="3764724" flipV="1">
              <a:off x="7280186" y="2969828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弧形 184"/>
            <p:cNvSpPr/>
            <p:nvPr/>
          </p:nvSpPr>
          <p:spPr>
            <a:xfrm>
              <a:off x="6972318" y="2969930"/>
              <a:ext cx="109538" cy="247652"/>
            </a:xfrm>
            <a:prstGeom prst="arc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86" name="弧形 185"/>
            <p:cNvSpPr/>
            <p:nvPr/>
          </p:nvSpPr>
          <p:spPr>
            <a:xfrm flipH="1">
              <a:off x="7210994" y="2972404"/>
              <a:ext cx="108000" cy="247652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87" name="椭圆 186"/>
            <p:cNvSpPr/>
            <p:nvPr/>
          </p:nvSpPr>
          <p:spPr>
            <a:xfrm>
              <a:off x="7153293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88" name="椭圆 187"/>
            <p:cNvSpPr/>
            <p:nvPr/>
          </p:nvSpPr>
          <p:spPr>
            <a:xfrm>
              <a:off x="7015181" y="3497579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89" name="椭圆 188"/>
            <p:cNvSpPr/>
            <p:nvPr/>
          </p:nvSpPr>
          <p:spPr>
            <a:xfrm>
              <a:off x="7148530" y="3499453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190" name="直接连接符 189"/>
            <p:cNvCxnSpPr/>
            <p:nvPr/>
          </p:nvCxnSpPr>
          <p:spPr>
            <a:xfrm>
              <a:off x="7072331" y="3003268"/>
              <a:ext cx="1584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直接连接符 190"/>
            <p:cNvCxnSpPr/>
            <p:nvPr/>
          </p:nvCxnSpPr>
          <p:spPr>
            <a:xfrm>
              <a:off x="7081856" y="3036606"/>
              <a:ext cx="1332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1" name="组合 954"/>
          <p:cNvGrpSpPr/>
          <p:nvPr/>
        </p:nvGrpSpPr>
        <p:grpSpPr>
          <a:xfrm rot="20608680">
            <a:off x="7260932" y="2721035"/>
            <a:ext cx="130481" cy="204223"/>
            <a:chOff x="6558848" y="2254047"/>
            <a:chExt cx="1208694" cy="1637806"/>
          </a:xfrm>
          <a:solidFill>
            <a:srgbClr val="32947A"/>
          </a:solidFill>
        </p:grpSpPr>
        <p:sp>
          <p:nvSpPr>
            <p:cNvPr id="193" name="椭圆 192"/>
            <p:cNvSpPr/>
            <p:nvPr/>
          </p:nvSpPr>
          <p:spPr>
            <a:xfrm>
              <a:off x="7010419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94" name="椭圆 193"/>
            <p:cNvSpPr/>
            <p:nvPr/>
          </p:nvSpPr>
          <p:spPr>
            <a:xfrm rot="20063569">
              <a:off x="6558848" y="2311882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95" name="椭圆 194"/>
            <p:cNvSpPr/>
            <p:nvPr/>
          </p:nvSpPr>
          <p:spPr>
            <a:xfrm rot="20063569">
              <a:off x="6754719" y="2675754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96" name="椭圆 195"/>
            <p:cNvSpPr/>
            <p:nvPr/>
          </p:nvSpPr>
          <p:spPr>
            <a:xfrm rot="20063569">
              <a:off x="6682670" y="2260025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97" name="椭圆 196"/>
            <p:cNvSpPr/>
            <p:nvPr/>
          </p:nvSpPr>
          <p:spPr>
            <a:xfrm rot="20063569">
              <a:off x="6878543" y="2581469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198" name="直接连接符 197"/>
            <p:cNvCxnSpPr/>
            <p:nvPr/>
          </p:nvCxnSpPr>
          <p:spPr>
            <a:xfrm rot="600000" flipV="1">
              <a:off x="6919930" y="2955643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椭圆 198"/>
            <p:cNvSpPr/>
            <p:nvPr/>
          </p:nvSpPr>
          <p:spPr>
            <a:xfrm rot="1628293">
              <a:off x="7517641" y="2254047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00" name="椭圆 199"/>
            <p:cNvSpPr/>
            <p:nvPr/>
          </p:nvSpPr>
          <p:spPr>
            <a:xfrm rot="1628293">
              <a:off x="7281256" y="2614938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01" name="椭圆 200"/>
            <p:cNvSpPr/>
            <p:nvPr/>
          </p:nvSpPr>
          <p:spPr>
            <a:xfrm rot="1628293">
              <a:off x="7638018" y="2318060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02" name="椭圆 201"/>
            <p:cNvSpPr/>
            <p:nvPr/>
          </p:nvSpPr>
          <p:spPr>
            <a:xfrm rot="1628293">
              <a:off x="7401635" y="2678953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203" name="直接连接符 202"/>
            <p:cNvCxnSpPr/>
            <p:nvPr/>
          </p:nvCxnSpPr>
          <p:spPr>
            <a:xfrm rot="3764724" flipV="1">
              <a:off x="7280186" y="2969828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弧形 203"/>
            <p:cNvSpPr/>
            <p:nvPr/>
          </p:nvSpPr>
          <p:spPr>
            <a:xfrm>
              <a:off x="6972318" y="2969930"/>
              <a:ext cx="109538" cy="247652"/>
            </a:xfrm>
            <a:prstGeom prst="arc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05" name="弧形 204"/>
            <p:cNvSpPr/>
            <p:nvPr/>
          </p:nvSpPr>
          <p:spPr>
            <a:xfrm flipH="1">
              <a:off x="7210994" y="2972404"/>
              <a:ext cx="108000" cy="247652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06" name="椭圆 205"/>
            <p:cNvSpPr/>
            <p:nvPr/>
          </p:nvSpPr>
          <p:spPr>
            <a:xfrm>
              <a:off x="7153293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07" name="椭圆 206"/>
            <p:cNvSpPr/>
            <p:nvPr/>
          </p:nvSpPr>
          <p:spPr>
            <a:xfrm>
              <a:off x="7015181" y="3497579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08" name="椭圆 207"/>
            <p:cNvSpPr/>
            <p:nvPr/>
          </p:nvSpPr>
          <p:spPr>
            <a:xfrm>
              <a:off x="7148530" y="3499453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209" name="直接连接符 208"/>
            <p:cNvCxnSpPr/>
            <p:nvPr/>
          </p:nvCxnSpPr>
          <p:spPr>
            <a:xfrm>
              <a:off x="7072331" y="3003268"/>
              <a:ext cx="1584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直接连接符 209"/>
            <p:cNvCxnSpPr/>
            <p:nvPr/>
          </p:nvCxnSpPr>
          <p:spPr>
            <a:xfrm>
              <a:off x="7081856" y="3036606"/>
              <a:ext cx="1332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组合 973"/>
          <p:cNvGrpSpPr/>
          <p:nvPr/>
        </p:nvGrpSpPr>
        <p:grpSpPr>
          <a:xfrm rot="15278731">
            <a:off x="7788328" y="2418129"/>
            <a:ext cx="180568" cy="244497"/>
            <a:chOff x="6558848" y="2254047"/>
            <a:chExt cx="1208694" cy="1637806"/>
          </a:xfrm>
          <a:solidFill>
            <a:srgbClr val="32947A"/>
          </a:solidFill>
        </p:grpSpPr>
        <p:sp>
          <p:nvSpPr>
            <p:cNvPr id="212" name="椭圆 211"/>
            <p:cNvSpPr/>
            <p:nvPr/>
          </p:nvSpPr>
          <p:spPr>
            <a:xfrm>
              <a:off x="7010419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13" name="椭圆 212"/>
            <p:cNvSpPr/>
            <p:nvPr/>
          </p:nvSpPr>
          <p:spPr>
            <a:xfrm rot="20063569">
              <a:off x="6558848" y="2311882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14" name="椭圆 213"/>
            <p:cNvSpPr/>
            <p:nvPr/>
          </p:nvSpPr>
          <p:spPr>
            <a:xfrm rot="20063569">
              <a:off x="6754719" y="2675754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15" name="椭圆 214"/>
            <p:cNvSpPr/>
            <p:nvPr/>
          </p:nvSpPr>
          <p:spPr>
            <a:xfrm rot="20063569">
              <a:off x="6682670" y="2260025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16" name="椭圆 215"/>
            <p:cNvSpPr/>
            <p:nvPr/>
          </p:nvSpPr>
          <p:spPr>
            <a:xfrm rot="20063569">
              <a:off x="6878543" y="2581469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217" name="直接连接符 216"/>
            <p:cNvCxnSpPr/>
            <p:nvPr/>
          </p:nvCxnSpPr>
          <p:spPr>
            <a:xfrm rot="600000" flipV="1">
              <a:off x="6919930" y="2955643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椭圆 217"/>
            <p:cNvSpPr/>
            <p:nvPr/>
          </p:nvSpPr>
          <p:spPr>
            <a:xfrm rot="1628293">
              <a:off x="7517641" y="2254047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19" name="椭圆 218"/>
            <p:cNvSpPr/>
            <p:nvPr/>
          </p:nvSpPr>
          <p:spPr>
            <a:xfrm rot="1628293">
              <a:off x="7281256" y="2614938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20" name="椭圆 219"/>
            <p:cNvSpPr/>
            <p:nvPr/>
          </p:nvSpPr>
          <p:spPr>
            <a:xfrm rot="1628293">
              <a:off x="7638018" y="2318060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21" name="椭圆 220"/>
            <p:cNvSpPr/>
            <p:nvPr/>
          </p:nvSpPr>
          <p:spPr>
            <a:xfrm rot="1628293">
              <a:off x="7401635" y="2678953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222" name="直接连接符 221"/>
            <p:cNvCxnSpPr/>
            <p:nvPr/>
          </p:nvCxnSpPr>
          <p:spPr>
            <a:xfrm rot="3764724" flipV="1">
              <a:off x="7280186" y="2969828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3" name="弧形 222"/>
            <p:cNvSpPr/>
            <p:nvPr/>
          </p:nvSpPr>
          <p:spPr>
            <a:xfrm>
              <a:off x="6972318" y="2969930"/>
              <a:ext cx="109538" cy="247652"/>
            </a:xfrm>
            <a:prstGeom prst="arc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24" name="弧形 223"/>
            <p:cNvSpPr/>
            <p:nvPr/>
          </p:nvSpPr>
          <p:spPr>
            <a:xfrm flipH="1">
              <a:off x="7210994" y="2972404"/>
              <a:ext cx="108000" cy="247652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25" name="椭圆 224"/>
            <p:cNvSpPr/>
            <p:nvPr/>
          </p:nvSpPr>
          <p:spPr>
            <a:xfrm>
              <a:off x="7153293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26" name="椭圆 225"/>
            <p:cNvSpPr/>
            <p:nvPr/>
          </p:nvSpPr>
          <p:spPr>
            <a:xfrm>
              <a:off x="7015181" y="3497579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27" name="椭圆 226"/>
            <p:cNvSpPr/>
            <p:nvPr/>
          </p:nvSpPr>
          <p:spPr>
            <a:xfrm>
              <a:off x="7148530" y="3499453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228" name="直接连接符 227"/>
            <p:cNvCxnSpPr/>
            <p:nvPr/>
          </p:nvCxnSpPr>
          <p:spPr>
            <a:xfrm>
              <a:off x="7072331" y="3003268"/>
              <a:ext cx="1584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直接连接符 228"/>
            <p:cNvCxnSpPr/>
            <p:nvPr/>
          </p:nvCxnSpPr>
          <p:spPr>
            <a:xfrm>
              <a:off x="7081856" y="3036606"/>
              <a:ext cx="1332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3" name="组合 992"/>
          <p:cNvGrpSpPr/>
          <p:nvPr/>
        </p:nvGrpSpPr>
        <p:grpSpPr>
          <a:xfrm rot="16992815">
            <a:off x="7669540" y="2707601"/>
            <a:ext cx="180568" cy="244498"/>
            <a:chOff x="6558848" y="2254047"/>
            <a:chExt cx="1208694" cy="1637806"/>
          </a:xfrm>
          <a:solidFill>
            <a:srgbClr val="32947A"/>
          </a:solidFill>
        </p:grpSpPr>
        <p:sp>
          <p:nvSpPr>
            <p:cNvPr id="231" name="椭圆 230"/>
            <p:cNvSpPr/>
            <p:nvPr/>
          </p:nvSpPr>
          <p:spPr>
            <a:xfrm>
              <a:off x="7010419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32" name="椭圆 231"/>
            <p:cNvSpPr/>
            <p:nvPr/>
          </p:nvSpPr>
          <p:spPr>
            <a:xfrm rot="20063569">
              <a:off x="6558848" y="2311882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33" name="椭圆 232"/>
            <p:cNvSpPr/>
            <p:nvPr/>
          </p:nvSpPr>
          <p:spPr>
            <a:xfrm rot="20063569">
              <a:off x="6754719" y="2675754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34" name="椭圆 233"/>
            <p:cNvSpPr/>
            <p:nvPr/>
          </p:nvSpPr>
          <p:spPr>
            <a:xfrm rot="20063569">
              <a:off x="6682670" y="2260025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35" name="椭圆 234"/>
            <p:cNvSpPr/>
            <p:nvPr/>
          </p:nvSpPr>
          <p:spPr>
            <a:xfrm rot="20063569">
              <a:off x="6878543" y="2581469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236" name="直接连接符 235"/>
            <p:cNvCxnSpPr/>
            <p:nvPr/>
          </p:nvCxnSpPr>
          <p:spPr>
            <a:xfrm rot="600000" flipV="1">
              <a:off x="6919930" y="2955643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7" name="椭圆 236"/>
            <p:cNvSpPr/>
            <p:nvPr/>
          </p:nvSpPr>
          <p:spPr>
            <a:xfrm rot="1628293">
              <a:off x="7517641" y="2254047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38" name="椭圆 237"/>
            <p:cNvSpPr/>
            <p:nvPr/>
          </p:nvSpPr>
          <p:spPr>
            <a:xfrm rot="1628293">
              <a:off x="7281256" y="2614938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39" name="椭圆 238"/>
            <p:cNvSpPr/>
            <p:nvPr/>
          </p:nvSpPr>
          <p:spPr>
            <a:xfrm rot="1628293">
              <a:off x="7638018" y="2318060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40" name="椭圆 239"/>
            <p:cNvSpPr/>
            <p:nvPr/>
          </p:nvSpPr>
          <p:spPr>
            <a:xfrm rot="1628293">
              <a:off x="7401635" y="2678953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241" name="直接连接符 240"/>
            <p:cNvCxnSpPr/>
            <p:nvPr/>
          </p:nvCxnSpPr>
          <p:spPr>
            <a:xfrm rot="3764724" flipV="1">
              <a:off x="7280186" y="2969828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2" name="弧形 241"/>
            <p:cNvSpPr/>
            <p:nvPr/>
          </p:nvSpPr>
          <p:spPr>
            <a:xfrm>
              <a:off x="6972318" y="2969930"/>
              <a:ext cx="109538" cy="247652"/>
            </a:xfrm>
            <a:prstGeom prst="arc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43" name="弧形 242"/>
            <p:cNvSpPr/>
            <p:nvPr/>
          </p:nvSpPr>
          <p:spPr>
            <a:xfrm flipH="1">
              <a:off x="7210994" y="2972404"/>
              <a:ext cx="108000" cy="247652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44" name="椭圆 243"/>
            <p:cNvSpPr/>
            <p:nvPr/>
          </p:nvSpPr>
          <p:spPr>
            <a:xfrm>
              <a:off x="7153293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45" name="椭圆 244"/>
            <p:cNvSpPr/>
            <p:nvPr/>
          </p:nvSpPr>
          <p:spPr>
            <a:xfrm>
              <a:off x="7015181" y="3497579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46" name="椭圆 245"/>
            <p:cNvSpPr/>
            <p:nvPr/>
          </p:nvSpPr>
          <p:spPr>
            <a:xfrm>
              <a:off x="7148530" y="3499453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247" name="直接连接符 246"/>
            <p:cNvCxnSpPr/>
            <p:nvPr/>
          </p:nvCxnSpPr>
          <p:spPr>
            <a:xfrm>
              <a:off x="7072331" y="3003268"/>
              <a:ext cx="1584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直接连接符 247"/>
            <p:cNvCxnSpPr/>
            <p:nvPr/>
          </p:nvCxnSpPr>
          <p:spPr>
            <a:xfrm>
              <a:off x="7081856" y="3036606"/>
              <a:ext cx="1332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5" name="图片 274" descr="nbt0910-929-F1.gif"/>
          <p:cNvPicPr>
            <a:picLocks noChangeAspect="1"/>
          </p:cNvPicPr>
          <p:nvPr/>
        </p:nvPicPr>
        <p:blipFill>
          <a:blip r:embed="rId3" cstate="print"/>
          <a:srcRect l="59998" t="33598" r="34548" b="58068"/>
          <a:stretch>
            <a:fillRect/>
          </a:stretch>
        </p:blipFill>
        <p:spPr>
          <a:xfrm>
            <a:off x="5291510" y="1857370"/>
            <a:ext cx="288000" cy="288000"/>
          </a:xfrm>
          <a:prstGeom prst="rect">
            <a:avLst/>
          </a:prstGeom>
        </p:spPr>
      </p:pic>
      <p:cxnSp>
        <p:nvCxnSpPr>
          <p:cNvPr id="290" name="曲线连接符 289"/>
          <p:cNvCxnSpPr/>
          <p:nvPr/>
        </p:nvCxnSpPr>
        <p:spPr>
          <a:xfrm rot="16200000" flipH="1">
            <a:off x="5577262" y="2071684"/>
            <a:ext cx="285752" cy="285752"/>
          </a:xfrm>
          <a:prstGeom prst="curvedConnector3">
            <a:avLst>
              <a:gd name="adj1" fmla="val -3333"/>
            </a:avLst>
          </a:prstGeom>
          <a:ln w="12700">
            <a:solidFill>
              <a:srgbClr val="00544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9" name="右箭头 298"/>
          <p:cNvSpPr/>
          <p:nvPr/>
        </p:nvSpPr>
        <p:spPr>
          <a:xfrm>
            <a:off x="1428728" y="1920557"/>
            <a:ext cx="288000" cy="144000"/>
          </a:xfrm>
          <a:prstGeom prst="rightArrow">
            <a:avLst/>
          </a:prstGeom>
          <a:solidFill>
            <a:srgbClr val="007E66"/>
          </a:solidFill>
          <a:ln>
            <a:solidFill>
              <a:srgbClr val="007E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1" name="右大括号 300"/>
          <p:cNvSpPr/>
          <p:nvPr/>
        </p:nvSpPr>
        <p:spPr>
          <a:xfrm>
            <a:off x="2786050" y="2000246"/>
            <a:ext cx="214314" cy="1285884"/>
          </a:xfrm>
          <a:prstGeom prst="rightBrace">
            <a:avLst>
              <a:gd name="adj1" fmla="val 29666"/>
              <a:gd name="adj2" fmla="val 50000"/>
            </a:avLst>
          </a:prstGeom>
          <a:solidFill>
            <a:schemeClr val="bg1"/>
          </a:solidFill>
          <a:ln w="12700">
            <a:solidFill>
              <a:srgbClr val="0054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5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2357436"/>
            <a:ext cx="1023927" cy="690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6" name="矩形 305"/>
          <p:cNvSpPr/>
          <p:nvPr/>
        </p:nvSpPr>
        <p:spPr>
          <a:xfrm>
            <a:off x="1780527" y="2357436"/>
            <a:ext cx="10182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b="1" dirty="0" err="1" smtClean="0">
                <a:latin typeface="Poppins" pitchFamily="2" charset="0"/>
                <a:ea typeface="思源黑体 CN Light" pitchFamily="34" charset="-122"/>
                <a:cs typeface="Poppins" pitchFamily="2" charset="0"/>
              </a:rPr>
              <a:t>Splenocytes</a:t>
            </a:r>
            <a:endParaRPr lang="zh-CN" altLang="en-US" sz="1000" dirty="0">
              <a:latin typeface="Poppins" pitchFamily="2" charset="0"/>
              <a:ea typeface="思源黑体 CN Light" pitchFamily="34" charset="-122"/>
              <a:cs typeface="Poppins" pitchFamily="2" charset="0"/>
            </a:endParaRPr>
          </a:p>
        </p:txBody>
      </p:sp>
      <p:sp>
        <p:nvSpPr>
          <p:cNvPr id="307" name="矩形 306"/>
          <p:cNvSpPr/>
          <p:nvPr/>
        </p:nvSpPr>
        <p:spPr>
          <a:xfrm>
            <a:off x="1843559" y="3618735"/>
            <a:ext cx="8242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b="1" dirty="0" smtClean="0">
                <a:latin typeface="Poppins" pitchFamily="2" charset="0"/>
                <a:ea typeface="思源黑体 CN Light" pitchFamily="34" charset="-122"/>
                <a:cs typeface="Poppins" pitchFamily="2" charset="0"/>
              </a:rPr>
              <a:t>Myeloma</a:t>
            </a:r>
            <a:endParaRPr lang="zh-CN" altLang="en-US" sz="1000" dirty="0">
              <a:latin typeface="Poppins" pitchFamily="2" charset="0"/>
              <a:ea typeface="思源黑体 CN Light" pitchFamily="34" charset="-122"/>
              <a:cs typeface="Poppins" pitchFamily="2" charset="0"/>
            </a:endParaRPr>
          </a:p>
        </p:txBody>
      </p:sp>
      <p:sp>
        <p:nvSpPr>
          <p:cNvPr id="308" name="矩形 307"/>
          <p:cNvSpPr/>
          <p:nvPr/>
        </p:nvSpPr>
        <p:spPr>
          <a:xfrm>
            <a:off x="3468116" y="3089042"/>
            <a:ext cx="130356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b="1" dirty="0" err="1" smtClean="0">
                <a:latin typeface="Poppins" pitchFamily="2" charset="0"/>
                <a:ea typeface="思源黑体 CN Light" pitchFamily="34" charset="-122"/>
                <a:cs typeface="Poppins" pitchFamily="2" charset="0"/>
              </a:rPr>
              <a:t>Hybridoma</a:t>
            </a:r>
            <a:r>
              <a:rPr lang="en-US" altLang="zh-CN" sz="1000" b="1" dirty="0" smtClean="0">
                <a:latin typeface="Poppins" pitchFamily="2" charset="0"/>
                <a:ea typeface="思源黑体 CN Light" pitchFamily="34" charset="-122"/>
                <a:cs typeface="Poppins" pitchFamily="2" charset="0"/>
              </a:rPr>
              <a:t> cells</a:t>
            </a:r>
            <a:endParaRPr lang="zh-CN" altLang="en-US" sz="1000" dirty="0">
              <a:latin typeface="Poppins" pitchFamily="2" charset="0"/>
              <a:ea typeface="思源黑体 CN Light" pitchFamily="34" charset="-122"/>
              <a:cs typeface="Poppins" pitchFamily="2" charset="0"/>
            </a:endParaRPr>
          </a:p>
        </p:txBody>
      </p:sp>
      <p:sp>
        <p:nvSpPr>
          <p:cNvPr id="309" name="矩形 308"/>
          <p:cNvSpPr/>
          <p:nvPr/>
        </p:nvSpPr>
        <p:spPr>
          <a:xfrm>
            <a:off x="5294421" y="3089042"/>
            <a:ext cx="8739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b="1" dirty="0" smtClean="0">
                <a:latin typeface="Poppins" pitchFamily="2" charset="0"/>
                <a:ea typeface="思源黑体 CN Light" pitchFamily="34" charset="-122"/>
                <a:cs typeface="Poppins" pitchFamily="2" charset="0"/>
              </a:rPr>
              <a:t>Screening</a:t>
            </a:r>
            <a:endParaRPr lang="zh-CN" altLang="en-US" sz="1000" b="1" dirty="0" smtClean="0">
              <a:latin typeface="Poppins" pitchFamily="2" charset="0"/>
              <a:ea typeface="思源黑体 CN Light" pitchFamily="34" charset="-122"/>
              <a:cs typeface="Poppins" pitchFamily="2" charset="0"/>
            </a:endParaRPr>
          </a:p>
        </p:txBody>
      </p:sp>
      <p:sp>
        <p:nvSpPr>
          <p:cNvPr id="310" name="矩形 309"/>
          <p:cNvSpPr/>
          <p:nvPr/>
        </p:nvSpPr>
        <p:spPr>
          <a:xfrm>
            <a:off x="6794618" y="3089042"/>
            <a:ext cx="202585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b="1" dirty="0" smtClean="0">
                <a:latin typeface="Poppins" pitchFamily="2" charset="0"/>
                <a:ea typeface="思源黑体 CN Light" pitchFamily="34" charset="-122"/>
                <a:cs typeface="Poppins" pitchFamily="2" charset="0"/>
              </a:rPr>
              <a:t>Amplification purification</a:t>
            </a:r>
            <a:endParaRPr lang="zh-CN" altLang="en-US" sz="1000" b="1" dirty="0" smtClean="0">
              <a:latin typeface="Poppins" pitchFamily="2" charset="0"/>
              <a:ea typeface="思源黑体 CN Light" pitchFamily="34" charset="-122"/>
              <a:cs typeface="Poppins" pitchFamily="2" charset="0"/>
            </a:endParaRPr>
          </a:p>
        </p:txBody>
      </p:sp>
      <p:sp>
        <p:nvSpPr>
          <p:cNvPr id="311" name="右箭头 310"/>
          <p:cNvSpPr/>
          <p:nvPr/>
        </p:nvSpPr>
        <p:spPr>
          <a:xfrm>
            <a:off x="1428728" y="3142130"/>
            <a:ext cx="288000" cy="144000"/>
          </a:xfrm>
          <a:prstGeom prst="rightArrow">
            <a:avLst/>
          </a:prstGeom>
          <a:solidFill>
            <a:srgbClr val="007E66"/>
          </a:solidFill>
          <a:ln>
            <a:solidFill>
              <a:srgbClr val="007E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2" name="右箭头 311"/>
          <p:cNvSpPr/>
          <p:nvPr/>
        </p:nvSpPr>
        <p:spPr>
          <a:xfrm>
            <a:off x="3140992" y="2570626"/>
            <a:ext cx="288000" cy="144000"/>
          </a:xfrm>
          <a:prstGeom prst="rightArrow">
            <a:avLst/>
          </a:prstGeom>
          <a:solidFill>
            <a:srgbClr val="007E66"/>
          </a:solidFill>
          <a:ln>
            <a:solidFill>
              <a:srgbClr val="007E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3" name="右箭头 312"/>
          <p:cNvSpPr/>
          <p:nvPr/>
        </p:nvSpPr>
        <p:spPr>
          <a:xfrm>
            <a:off x="4643438" y="2571750"/>
            <a:ext cx="288000" cy="144000"/>
          </a:xfrm>
          <a:prstGeom prst="rightArrow">
            <a:avLst/>
          </a:prstGeom>
          <a:solidFill>
            <a:srgbClr val="007E66"/>
          </a:solidFill>
          <a:ln>
            <a:solidFill>
              <a:srgbClr val="007E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4" name="右箭头 313"/>
          <p:cNvSpPr/>
          <p:nvPr/>
        </p:nvSpPr>
        <p:spPr>
          <a:xfrm>
            <a:off x="6444240" y="2571750"/>
            <a:ext cx="288000" cy="144000"/>
          </a:xfrm>
          <a:prstGeom prst="rightArrow">
            <a:avLst/>
          </a:prstGeom>
          <a:solidFill>
            <a:srgbClr val="007E66"/>
          </a:solidFill>
          <a:ln>
            <a:solidFill>
              <a:srgbClr val="007E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9" name="矩形 248"/>
          <p:cNvSpPr/>
          <p:nvPr/>
        </p:nvSpPr>
        <p:spPr>
          <a:xfrm>
            <a:off x="1691680" y="4227934"/>
            <a:ext cx="600079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00A27B"/>
              </a:buClr>
              <a:buFont typeface="Wingdings" panose="05000000000000000000" pitchFamily="2" charset="2"/>
              <a:buChar char="u"/>
            </a:pPr>
            <a:r>
              <a:rPr lang="zh-CN" altLang="en-US" sz="1400" b="1" dirty="0" smtClean="0">
                <a:solidFill>
                  <a:srgbClr val="005440"/>
                </a:solidFill>
                <a:latin typeface="思源黑体 CN Normal" pitchFamily="34" charset="-122"/>
                <a:ea typeface="思源黑体 CN Normal" pitchFamily="34" charset="-122"/>
                <a:cs typeface="Poppins" pitchFamily="2" charset="0"/>
              </a:rPr>
              <a:t>技术路线成熟，可进行多种功能性筛选，成本低、易操作</a:t>
            </a:r>
            <a:endParaRPr lang="en-US" altLang="zh-CN" sz="1400" b="1" dirty="0" smtClean="0">
              <a:solidFill>
                <a:srgbClr val="005440"/>
              </a:solidFill>
              <a:latin typeface="思源黑体 CN Normal" pitchFamily="34" charset="-122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264" name="矩形 263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5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66" name="矩形 265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7" name="椭圆 266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68" name="Picture 2" descr="D:\桌面\新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269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270" name="椭圆 269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1" name="椭圆 270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2" name="椭圆 271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3" name="TextBox 272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 13"/>
          <p:cNvCxnSpPr/>
          <p:nvPr/>
        </p:nvCxnSpPr>
        <p:spPr>
          <a:xfrm>
            <a:off x="2162488" y="1985996"/>
            <a:ext cx="0" cy="1800200"/>
          </a:xfrm>
          <a:prstGeom prst="line">
            <a:avLst/>
          </a:prstGeom>
          <a:ln w="9525">
            <a:solidFill>
              <a:srgbClr val="00A2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50"/>
          <p:cNvGrpSpPr/>
          <p:nvPr/>
        </p:nvGrpSpPr>
        <p:grpSpPr>
          <a:xfrm>
            <a:off x="341768" y="2296492"/>
            <a:ext cx="1944216" cy="1261884"/>
            <a:chOff x="0" y="1572248"/>
            <a:chExt cx="3676650" cy="1261884"/>
          </a:xfrm>
        </p:grpSpPr>
        <p:sp>
          <p:nvSpPr>
            <p:cNvPr id="16" name="TextBox 15"/>
            <p:cNvSpPr txBox="1"/>
            <p:nvPr/>
          </p:nvSpPr>
          <p:spPr>
            <a:xfrm>
              <a:off x="0" y="1572248"/>
              <a:ext cx="3676650" cy="3385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600" b="1" dirty="0" smtClean="0">
                  <a:solidFill>
                    <a:srgbClr val="007E66"/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抗原设计</a:t>
              </a:r>
              <a:endParaRPr lang="en-US" altLang="zh-CN" sz="1600" b="1" dirty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0" y="1910802"/>
              <a:ext cx="3676650" cy="923330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表位差异性</a:t>
              </a:r>
              <a:endPara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构象正确性</a:t>
              </a:r>
              <a:endPara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抗原易获得性</a:t>
              </a:r>
              <a:endParaRPr lang="en-US" altLang="zh-CN" sz="1200" b="1" dirty="0">
                <a:solidFill>
                  <a:schemeClr val="bg1">
                    <a:lumMod val="50000"/>
                  </a:schemeClr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3803915" y="1985996"/>
            <a:ext cx="0" cy="1800200"/>
          </a:xfrm>
          <a:prstGeom prst="line">
            <a:avLst/>
          </a:prstGeom>
          <a:ln w="9525">
            <a:solidFill>
              <a:srgbClr val="00A2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5412094" y="1985996"/>
            <a:ext cx="0" cy="1800200"/>
          </a:xfrm>
          <a:prstGeom prst="line">
            <a:avLst/>
          </a:prstGeom>
          <a:ln w="9525">
            <a:solidFill>
              <a:srgbClr val="00A2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7143768" y="1985996"/>
            <a:ext cx="0" cy="1800200"/>
          </a:xfrm>
          <a:prstGeom prst="line">
            <a:avLst/>
          </a:prstGeom>
          <a:ln w="9525">
            <a:solidFill>
              <a:srgbClr val="00A2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36"/>
          <p:cNvGrpSpPr/>
          <p:nvPr/>
        </p:nvGrpSpPr>
        <p:grpSpPr>
          <a:xfrm>
            <a:off x="1257314" y="1625956"/>
            <a:ext cx="376356" cy="341834"/>
            <a:chOff x="1027292" y="1491630"/>
            <a:chExt cx="376356" cy="341834"/>
          </a:xfrm>
        </p:grpSpPr>
        <p:sp>
          <p:nvSpPr>
            <p:cNvPr id="22" name="Freeform: Shape 17"/>
            <p:cNvSpPr/>
            <p:nvPr/>
          </p:nvSpPr>
          <p:spPr>
            <a:xfrm>
              <a:off x="1042824" y="1491630"/>
              <a:ext cx="341823" cy="341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7" extrusionOk="0">
                  <a:moveTo>
                    <a:pt x="11898" y="19602"/>
                  </a:moveTo>
                  <a:cubicBezTo>
                    <a:pt x="6542" y="20703"/>
                    <a:pt x="1307" y="17255"/>
                    <a:pt x="205" y="11898"/>
                  </a:cubicBezTo>
                  <a:cubicBezTo>
                    <a:pt x="-897" y="6542"/>
                    <a:pt x="2552" y="1307"/>
                    <a:pt x="7908" y="205"/>
                  </a:cubicBezTo>
                  <a:cubicBezTo>
                    <a:pt x="13261" y="-897"/>
                    <a:pt x="18494" y="2548"/>
                    <a:pt x="19599" y="7899"/>
                  </a:cubicBezTo>
                  <a:cubicBezTo>
                    <a:pt x="19600" y="7902"/>
                    <a:pt x="19600" y="7904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7150" cap="flat">
              <a:solidFill>
                <a:srgbClr val="00A27B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027292" y="1508659"/>
              <a:ext cx="376356" cy="30777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lang="en-US" altLang="zh-CN" sz="1400" b="1" dirty="0" smtClean="0">
                  <a:solidFill>
                    <a:srgbClr val="007E66"/>
                  </a:solidFill>
                  <a:latin typeface="Poppins" pitchFamily="2" charset="0"/>
                  <a:ea typeface="微软雅黑" panose="020B0503020204020204" charset="-122"/>
                  <a:cs typeface="Poppins" pitchFamily="2" charset="0"/>
                </a:rPr>
                <a:t>1</a:t>
              </a:r>
              <a:endParaRPr lang="en-US" altLang="zh-CN" sz="1400" b="1" dirty="0">
                <a:solidFill>
                  <a:srgbClr val="007E66"/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endParaRPr>
            </a:p>
          </p:txBody>
        </p:sp>
      </p:grpSp>
      <p:grpSp>
        <p:nvGrpSpPr>
          <p:cNvPr id="7" name="组合 50"/>
          <p:cNvGrpSpPr/>
          <p:nvPr/>
        </p:nvGrpSpPr>
        <p:grpSpPr>
          <a:xfrm>
            <a:off x="2056496" y="2296492"/>
            <a:ext cx="1944000" cy="1283370"/>
            <a:chOff x="0" y="1491630"/>
            <a:chExt cx="3676650" cy="1283370"/>
          </a:xfrm>
        </p:grpSpPr>
        <p:sp>
          <p:nvSpPr>
            <p:cNvPr id="25" name="TextBox 24"/>
            <p:cNvSpPr txBox="1"/>
            <p:nvPr/>
          </p:nvSpPr>
          <p:spPr>
            <a:xfrm>
              <a:off x="0" y="1491630"/>
              <a:ext cx="3676650" cy="3385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600" b="1" dirty="0" smtClean="0">
                  <a:solidFill>
                    <a:srgbClr val="007E66"/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免疫方案</a:t>
              </a:r>
              <a:endParaRPr lang="en-US" altLang="zh-CN" sz="1600" b="1" dirty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0" y="1851670"/>
              <a:ext cx="3676650" cy="923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高滴度免疫效价</a:t>
              </a:r>
              <a:endPara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多表位免疫反应</a:t>
              </a:r>
              <a:endPara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识别功能位点</a:t>
              </a:r>
              <a:endParaRPr lang="en-US" altLang="zh-CN" sz="1200" b="1" dirty="0">
                <a:solidFill>
                  <a:schemeClr val="bg1">
                    <a:lumMod val="50000"/>
                  </a:schemeClr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</p:grpSp>
      <p:grpSp>
        <p:nvGrpSpPr>
          <p:cNvPr id="8" name="组合 44"/>
          <p:cNvGrpSpPr/>
          <p:nvPr/>
        </p:nvGrpSpPr>
        <p:grpSpPr>
          <a:xfrm>
            <a:off x="2838322" y="1625956"/>
            <a:ext cx="376356" cy="341834"/>
            <a:chOff x="1027292" y="1491630"/>
            <a:chExt cx="376356" cy="341834"/>
          </a:xfrm>
        </p:grpSpPr>
        <p:sp>
          <p:nvSpPr>
            <p:cNvPr id="28" name="Freeform: Shape 17"/>
            <p:cNvSpPr/>
            <p:nvPr/>
          </p:nvSpPr>
          <p:spPr>
            <a:xfrm>
              <a:off x="1042824" y="1491630"/>
              <a:ext cx="341823" cy="341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7" extrusionOk="0">
                  <a:moveTo>
                    <a:pt x="11898" y="19602"/>
                  </a:moveTo>
                  <a:cubicBezTo>
                    <a:pt x="6542" y="20703"/>
                    <a:pt x="1307" y="17255"/>
                    <a:pt x="205" y="11898"/>
                  </a:cubicBezTo>
                  <a:cubicBezTo>
                    <a:pt x="-897" y="6542"/>
                    <a:pt x="2552" y="1307"/>
                    <a:pt x="7908" y="205"/>
                  </a:cubicBezTo>
                  <a:cubicBezTo>
                    <a:pt x="13261" y="-897"/>
                    <a:pt x="18494" y="2548"/>
                    <a:pt x="19599" y="7899"/>
                  </a:cubicBezTo>
                  <a:cubicBezTo>
                    <a:pt x="19600" y="7902"/>
                    <a:pt x="19600" y="7904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7150" cap="flat">
              <a:solidFill>
                <a:srgbClr val="00A27B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27292" y="1508659"/>
              <a:ext cx="376356" cy="30777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lang="en-US" altLang="zh-CN" sz="1400" b="1" dirty="0" smtClean="0">
                  <a:solidFill>
                    <a:srgbClr val="007E66"/>
                  </a:solidFill>
                  <a:latin typeface="Poppins" pitchFamily="2" charset="0"/>
                  <a:ea typeface="微软雅黑" panose="020B0503020204020204" charset="-122"/>
                  <a:cs typeface="Poppins" pitchFamily="2" charset="0"/>
                </a:rPr>
                <a:t>2</a:t>
              </a:r>
              <a:endParaRPr lang="en-US" altLang="zh-CN" sz="1400" b="1" dirty="0">
                <a:solidFill>
                  <a:srgbClr val="007E66"/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endParaRPr>
            </a:p>
          </p:txBody>
        </p:sp>
      </p:grpSp>
      <p:grpSp>
        <p:nvGrpSpPr>
          <p:cNvPr id="9" name="组合 50"/>
          <p:cNvGrpSpPr/>
          <p:nvPr/>
        </p:nvGrpSpPr>
        <p:grpSpPr>
          <a:xfrm>
            <a:off x="3742736" y="2296492"/>
            <a:ext cx="1800200" cy="1283199"/>
            <a:chOff x="0" y="1482276"/>
            <a:chExt cx="3676650" cy="1283199"/>
          </a:xfrm>
        </p:grpSpPr>
        <p:sp>
          <p:nvSpPr>
            <p:cNvPr id="31" name="TextBox 30"/>
            <p:cNvSpPr txBox="1"/>
            <p:nvPr/>
          </p:nvSpPr>
          <p:spPr>
            <a:xfrm>
              <a:off x="0" y="1482276"/>
              <a:ext cx="3676650" cy="3385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600" b="1" dirty="0" smtClean="0">
                  <a:solidFill>
                    <a:srgbClr val="007E66"/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融合筛选</a:t>
              </a:r>
              <a:endParaRPr lang="en-US" altLang="zh-CN" sz="1600" b="1" dirty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0" y="1842145"/>
              <a:ext cx="3676650" cy="923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高效融合</a:t>
              </a:r>
              <a:endPara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快速精准筛选</a:t>
              </a:r>
              <a:endPara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鉴别多功能抗体</a:t>
              </a:r>
              <a:endParaRPr lang="en-US" altLang="zh-CN" sz="1200" b="1" dirty="0">
                <a:solidFill>
                  <a:schemeClr val="bg1">
                    <a:lumMod val="50000"/>
                  </a:schemeClr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</p:grpSp>
      <p:grpSp>
        <p:nvGrpSpPr>
          <p:cNvPr id="10" name="组合 62"/>
          <p:cNvGrpSpPr/>
          <p:nvPr/>
        </p:nvGrpSpPr>
        <p:grpSpPr>
          <a:xfrm>
            <a:off x="4411668" y="1625956"/>
            <a:ext cx="376356" cy="341834"/>
            <a:chOff x="1027292" y="1491630"/>
            <a:chExt cx="376356" cy="341834"/>
          </a:xfrm>
        </p:grpSpPr>
        <p:sp>
          <p:nvSpPr>
            <p:cNvPr id="40" name="Freeform: Shape 17"/>
            <p:cNvSpPr/>
            <p:nvPr/>
          </p:nvSpPr>
          <p:spPr>
            <a:xfrm>
              <a:off x="1042824" y="1491630"/>
              <a:ext cx="341823" cy="341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7" extrusionOk="0">
                  <a:moveTo>
                    <a:pt x="11898" y="19602"/>
                  </a:moveTo>
                  <a:cubicBezTo>
                    <a:pt x="6542" y="20703"/>
                    <a:pt x="1307" y="17255"/>
                    <a:pt x="205" y="11898"/>
                  </a:cubicBezTo>
                  <a:cubicBezTo>
                    <a:pt x="-897" y="6542"/>
                    <a:pt x="2552" y="1307"/>
                    <a:pt x="7908" y="205"/>
                  </a:cubicBezTo>
                  <a:cubicBezTo>
                    <a:pt x="13261" y="-897"/>
                    <a:pt x="18494" y="2548"/>
                    <a:pt x="19599" y="7899"/>
                  </a:cubicBezTo>
                  <a:cubicBezTo>
                    <a:pt x="19600" y="7902"/>
                    <a:pt x="19600" y="7904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7150" cap="flat">
              <a:solidFill>
                <a:srgbClr val="00A27B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27292" y="1508659"/>
              <a:ext cx="376356" cy="30777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lang="en-US" altLang="zh-CN" sz="1400" b="1" dirty="0" smtClean="0">
                  <a:solidFill>
                    <a:srgbClr val="007E66"/>
                  </a:solidFill>
                  <a:latin typeface="Poppins" pitchFamily="2" charset="0"/>
                  <a:ea typeface="微软雅黑" panose="020B0503020204020204" charset="-122"/>
                  <a:cs typeface="Poppins" pitchFamily="2" charset="0"/>
                </a:rPr>
                <a:t>3</a:t>
              </a:r>
              <a:endParaRPr lang="en-US" altLang="zh-CN" sz="1400" b="1" dirty="0">
                <a:solidFill>
                  <a:srgbClr val="007E66"/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endParaRPr>
            </a:p>
          </p:txBody>
        </p:sp>
      </p:grpSp>
      <p:grpSp>
        <p:nvGrpSpPr>
          <p:cNvPr id="11" name="组合 50"/>
          <p:cNvGrpSpPr/>
          <p:nvPr/>
        </p:nvGrpSpPr>
        <p:grpSpPr>
          <a:xfrm>
            <a:off x="4427984" y="2296492"/>
            <a:ext cx="3676650" cy="1283370"/>
            <a:chOff x="0" y="1491630"/>
            <a:chExt cx="3676650" cy="1283370"/>
          </a:xfrm>
        </p:grpSpPr>
        <p:sp>
          <p:nvSpPr>
            <p:cNvPr id="46" name="TextBox 45"/>
            <p:cNvSpPr txBox="1"/>
            <p:nvPr/>
          </p:nvSpPr>
          <p:spPr>
            <a:xfrm>
              <a:off x="0" y="1491630"/>
              <a:ext cx="3676650" cy="3385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600" b="1" dirty="0" smtClean="0">
                  <a:solidFill>
                    <a:srgbClr val="007E66"/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表达生产</a:t>
              </a:r>
              <a:endParaRPr lang="en-US" altLang="zh-CN" sz="1600" b="1" dirty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080120" y="1851670"/>
              <a:ext cx="151216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减少外源污染</a:t>
              </a:r>
              <a:endPara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高产能（≥</a:t>
              </a:r>
              <a:r>
                <a:rPr lang="en-US" altLang="zh-CN" sz="1200" b="1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mg</a:t>
              </a:r>
              <a:r>
                <a:rPr lang="zh-CN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级）</a:t>
              </a:r>
              <a:endPara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高通量</a:t>
              </a:r>
              <a:endParaRPr lang="en-US" altLang="zh-CN" sz="1200" b="1" dirty="0">
                <a:solidFill>
                  <a:schemeClr val="bg1">
                    <a:lumMod val="50000"/>
                  </a:schemeClr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</p:grpSp>
      <p:grpSp>
        <p:nvGrpSpPr>
          <p:cNvPr id="12" name="组合 72"/>
          <p:cNvGrpSpPr/>
          <p:nvPr/>
        </p:nvGrpSpPr>
        <p:grpSpPr>
          <a:xfrm>
            <a:off x="6067852" y="1625956"/>
            <a:ext cx="376356" cy="341834"/>
            <a:chOff x="1027292" y="1491630"/>
            <a:chExt cx="376356" cy="341834"/>
          </a:xfrm>
        </p:grpSpPr>
        <p:sp>
          <p:nvSpPr>
            <p:cNvPr id="49" name="Freeform: Shape 17"/>
            <p:cNvSpPr/>
            <p:nvPr/>
          </p:nvSpPr>
          <p:spPr>
            <a:xfrm>
              <a:off x="1042824" y="1491630"/>
              <a:ext cx="341823" cy="341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7" extrusionOk="0">
                  <a:moveTo>
                    <a:pt x="11898" y="19602"/>
                  </a:moveTo>
                  <a:cubicBezTo>
                    <a:pt x="6542" y="20703"/>
                    <a:pt x="1307" y="17255"/>
                    <a:pt x="205" y="11898"/>
                  </a:cubicBezTo>
                  <a:cubicBezTo>
                    <a:pt x="-897" y="6542"/>
                    <a:pt x="2552" y="1307"/>
                    <a:pt x="7908" y="205"/>
                  </a:cubicBezTo>
                  <a:cubicBezTo>
                    <a:pt x="13261" y="-897"/>
                    <a:pt x="18494" y="2548"/>
                    <a:pt x="19599" y="7899"/>
                  </a:cubicBezTo>
                  <a:cubicBezTo>
                    <a:pt x="19600" y="7902"/>
                    <a:pt x="19600" y="7904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7150" cap="flat">
              <a:solidFill>
                <a:srgbClr val="00A27B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027292" y="1508659"/>
              <a:ext cx="376356" cy="30777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lang="en-US" altLang="zh-CN" sz="1400" b="1" dirty="0" smtClean="0">
                  <a:solidFill>
                    <a:srgbClr val="007E66"/>
                  </a:solidFill>
                  <a:latin typeface="Poppins" pitchFamily="2" charset="0"/>
                  <a:ea typeface="微软雅黑" panose="020B0503020204020204" charset="-122"/>
                  <a:cs typeface="Poppins" pitchFamily="2" charset="0"/>
                </a:rPr>
                <a:t>4</a:t>
              </a:r>
              <a:endParaRPr lang="en-US" altLang="zh-CN" sz="1400" b="1" dirty="0">
                <a:solidFill>
                  <a:srgbClr val="007E66"/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endParaRPr>
            </a:p>
          </p:txBody>
        </p:sp>
      </p:grpSp>
      <p:grpSp>
        <p:nvGrpSpPr>
          <p:cNvPr id="13" name="组合 50"/>
          <p:cNvGrpSpPr/>
          <p:nvPr/>
        </p:nvGrpSpPr>
        <p:grpSpPr>
          <a:xfrm>
            <a:off x="7164288" y="2196470"/>
            <a:ext cx="1656184" cy="1111643"/>
            <a:chOff x="0" y="1283488"/>
            <a:chExt cx="3676650" cy="1111643"/>
          </a:xfrm>
        </p:grpSpPr>
        <p:sp>
          <p:nvSpPr>
            <p:cNvPr id="52" name="TextBox 51"/>
            <p:cNvSpPr txBox="1"/>
            <p:nvPr/>
          </p:nvSpPr>
          <p:spPr>
            <a:xfrm>
              <a:off x="0" y="1283488"/>
              <a:ext cx="3676650" cy="4308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600" b="1" dirty="0" smtClean="0">
                  <a:solidFill>
                    <a:srgbClr val="007E66"/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质控验证</a:t>
              </a:r>
              <a:endParaRPr lang="en-US" altLang="zh-CN" sz="1600" b="1" dirty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0" y="1748800"/>
              <a:ext cx="3676650" cy="6463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理化检测</a:t>
              </a:r>
              <a:endPara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功能验证</a:t>
              </a:r>
              <a:endPara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</p:grpSp>
      <p:grpSp>
        <p:nvGrpSpPr>
          <p:cNvPr id="15" name="组合 78"/>
          <p:cNvGrpSpPr/>
          <p:nvPr/>
        </p:nvGrpSpPr>
        <p:grpSpPr>
          <a:xfrm>
            <a:off x="7652028" y="1625956"/>
            <a:ext cx="376356" cy="341834"/>
            <a:chOff x="1027292" y="1491630"/>
            <a:chExt cx="376356" cy="341834"/>
          </a:xfrm>
        </p:grpSpPr>
        <p:sp>
          <p:nvSpPr>
            <p:cNvPr id="55" name="Freeform: Shape 17"/>
            <p:cNvSpPr/>
            <p:nvPr/>
          </p:nvSpPr>
          <p:spPr>
            <a:xfrm>
              <a:off x="1042824" y="1491630"/>
              <a:ext cx="341823" cy="341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7" extrusionOk="0">
                  <a:moveTo>
                    <a:pt x="11898" y="19602"/>
                  </a:moveTo>
                  <a:cubicBezTo>
                    <a:pt x="6542" y="20703"/>
                    <a:pt x="1307" y="17255"/>
                    <a:pt x="205" y="11898"/>
                  </a:cubicBezTo>
                  <a:cubicBezTo>
                    <a:pt x="-897" y="6542"/>
                    <a:pt x="2552" y="1307"/>
                    <a:pt x="7908" y="205"/>
                  </a:cubicBezTo>
                  <a:cubicBezTo>
                    <a:pt x="13261" y="-897"/>
                    <a:pt x="18494" y="2548"/>
                    <a:pt x="19599" y="7899"/>
                  </a:cubicBezTo>
                  <a:cubicBezTo>
                    <a:pt x="19600" y="7902"/>
                    <a:pt x="19600" y="7904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7150" cap="flat">
              <a:solidFill>
                <a:srgbClr val="00A27B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027292" y="1508659"/>
              <a:ext cx="376356" cy="30777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lang="en-US" altLang="zh-CN" sz="1400" b="1" dirty="0" smtClean="0">
                  <a:solidFill>
                    <a:srgbClr val="007E66"/>
                  </a:solidFill>
                  <a:latin typeface="Poppins" pitchFamily="2" charset="0"/>
                  <a:ea typeface="微软雅黑" panose="020B0503020204020204" charset="-122"/>
                  <a:cs typeface="Poppins" pitchFamily="2" charset="0"/>
                </a:rPr>
                <a:t>5</a:t>
              </a:r>
              <a:endParaRPr lang="en-US" altLang="zh-CN" sz="1400" b="1" dirty="0">
                <a:solidFill>
                  <a:srgbClr val="007E66"/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288000" y="720000"/>
            <a:ext cx="8072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E66"/>
                </a:solidFill>
                <a:latin typeface="思源黑体 CN Medium" pitchFamily="34" charset="-122"/>
                <a:ea typeface="思源黑体 CN Medium" pitchFamily="34" charset="-122"/>
              </a:rPr>
              <a:t>杂交瘤平台关键技术环节</a:t>
            </a:r>
            <a:endParaRPr lang="zh-CN" altLang="en-US" sz="2400" b="1" dirty="0" smtClean="0">
              <a:solidFill>
                <a:srgbClr val="007E66"/>
              </a:solidFill>
              <a:latin typeface="思源黑体 CN Medium" pitchFamily="34" charset="-122"/>
              <a:ea typeface="思源黑体 CN Medium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59" name="矩形 58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1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62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63" name="椭圆 62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Box 167"/>
          <p:cNvSpPr txBox="1"/>
          <p:nvPr/>
        </p:nvSpPr>
        <p:spPr>
          <a:xfrm>
            <a:off x="288000" y="720000"/>
            <a:ext cx="5857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E66"/>
                </a:solidFill>
                <a:latin typeface="思源黑体 CN Medium" pitchFamily="34" charset="-122"/>
                <a:ea typeface="思源黑体 CN Medium" pitchFamily="34" charset="-122"/>
              </a:rPr>
              <a:t>抗体开发的多样化需求</a:t>
            </a:r>
            <a:endParaRPr lang="zh-CN" altLang="en-US" sz="2400" b="1" dirty="0">
              <a:solidFill>
                <a:srgbClr val="007E66"/>
              </a:solidFill>
              <a:latin typeface="思源黑体 CN Medium" pitchFamily="34" charset="-122"/>
              <a:ea typeface="思源黑体 CN Medium" pitchFamily="34" charset="-122"/>
            </a:endParaRPr>
          </a:p>
        </p:txBody>
      </p:sp>
      <p:sp>
        <p:nvSpPr>
          <p:cNvPr id="187" name="圆角矩形 186"/>
          <p:cNvSpPr/>
          <p:nvPr/>
        </p:nvSpPr>
        <p:spPr>
          <a:xfrm>
            <a:off x="2000232" y="1214428"/>
            <a:ext cx="5500726" cy="3714776"/>
          </a:xfrm>
          <a:prstGeom prst="roundRect">
            <a:avLst/>
          </a:prstGeom>
          <a:solidFill>
            <a:srgbClr val="00A27B">
              <a:alpha val="12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2571736" y="1500180"/>
            <a:ext cx="4214842" cy="500066"/>
          </a:xfrm>
          <a:prstGeom prst="roundRect">
            <a:avLst/>
          </a:prstGeom>
          <a:solidFill>
            <a:srgbClr val="00A27B"/>
          </a:solidFill>
          <a:ln>
            <a:solidFill>
              <a:srgbClr val="00A27B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dirty="0" smtClean="0">
                <a:latin typeface="思源黑体 CN Normal" pitchFamily="34" charset="-122"/>
                <a:ea typeface="思源黑体 CN Normal" pitchFamily="34" charset="-122"/>
              </a:rPr>
              <a:t> 抗原制备困难的抗体开发</a:t>
            </a:r>
            <a:endParaRPr lang="en-US" altLang="zh-CN" dirty="0" smtClean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2571736" y="2143122"/>
            <a:ext cx="4214842" cy="500066"/>
          </a:xfrm>
          <a:prstGeom prst="roundRect">
            <a:avLst/>
          </a:prstGeom>
          <a:solidFill>
            <a:srgbClr val="00A27B"/>
          </a:solidFill>
          <a:ln>
            <a:solidFill>
              <a:srgbClr val="00A27B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dirty="0" smtClean="0">
                <a:latin typeface="思源黑体 CN Normal" pitchFamily="34" charset="-122"/>
                <a:ea typeface="思源黑体 CN Normal" pitchFamily="34" charset="-122"/>
              </a:rPr>
              <a:t>指定检测功能的抗体开发</a:t>
            </a:r>
            <a:endParaRPr lang="en-US" altLang="zh-CN" dirty="0" smtClean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2571736" y="2811782"/>
            <a:ext cx="4214842" cy="500066"/>
          </a:xfrm>
          <a:prstGeom prst="roundRect">
            <a:avLst/>
          </a:prstGeom>
          <a:solidFill>
            <a:srgbClr val="00A27B"/>
          </a:solidFill>
          <a:ln>
            <a:solidFill>
              <a:srgbClr val="00A27B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dirty="0" smtClean="0">
                <a:latin typeface="思源黑体 CN Normal" pitchFamily="34" charset="-122"/>
                <a:ea typeface="思源黑体 CN Normal" pitchFamily="34" charset="-122"/>
              </a:rPr>
              <a:t>试剂盒配对抗体的开发</a:t>
            </a:r>
            <a:endParaRPr lang="en-US" altLang="zh-CN" dirty="0" smtClean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2571736" y="3500444"/>
            <a:ext cx="4214842" cy="500066"/>
          </a:xfrm>
          <a:prstGeom prst="roundRect">
            <a:avLst/>
          </a:prstGeom>
          <a:solidFill>
            <a:srgbClr val="00A27B"/>
          </a:solidFill>
          <a:ln>
            <a:solidFill>
              <a:srgbClr val="00A27B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dirty="0" smtClean="0">
                <a:latin typeface="思源黑体 CN Normal" pitchFamily="34" charset="-122"/>
                <a:ea typeface="思源黑体 CN Normal" pitchFamily="34" charset="-122"/>
              </a:rPr>
              <a:t>成药性抗体的开发</a:t>
            </a:r>
            <a:endParaRPr lang="en-US" altLang="zh-CN" dirty="0" smtClean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597454" y="4143386"/>
            <a:ext cx="4214842" cy="500066"/>
          </a:xfrm>
          <a:prstGeom prst="roundRect">
            <a:avLst/>
          </a:prstGeom>
          <a:solidFill>
            <a:srgbClr val="00A27B"/>
          </a:solidFill>
          <a:ln>
            <a:solidFill>
              <a:srgbClr val="00A27B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dirty="0" smtClean="0">
                <a:latin typeface="思源黑体 CN Normal" pitchFamily="34" charset="-122"/>
                <a:ea typeface="思源黑体 CN Normal" pitchFamily="34" charset="-122"/>
              </a:rPr>
              <a:t>抗独特型抗体的开发</a:t>
            </a:r>
            <a:endParaRPr lang="en-US" altLang="zh-CN" dirty="0" smtClean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38" name="矩形 37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0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41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43" name="椭圆 42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16000" y="642924"/>
            <a:ext cx="6786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1. </a:t>
            </a:r>
            <a:r>
              <a:rPr lang="zh-CN" altLang="en-US" sz="2400" b="1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免疫原（重组蛋白）制备困难的抗体开发</a:t>
            </a:r>
            <a:endParaRPr lang="zh-CN" altLang="en-US" sz="2400" b="1" dirty="0">
              <a:solidFill>
                <a:srgbClr val="007E66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pic>
        <p:nvPicPr>
          <p:cNvPr id="13" name="Picture 2" descr="D:\Desktop\未标题-21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42910" y="1821023"/>
            <a:ext cx="3071834" cy="3036743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187624" y="4815031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重组蛋白类免疫原</a:t>
            </a:r>
            <a:endParaRPr lang="zh-CN" altLang="en-US" sz="1200" b="1" dirty="0"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29190" y="2909890"/>
            <a:ext cx="10715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多肽</a:t>
            </a:r>
            <a:endParaRPr lang="zh-CN" altLang="en-US" sz="1200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58016" y="2909890"/>
            <a:ext cx="1571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DNA/</a:t>
            </a:r>
            <a:r>
              <a:rPr lang="zh-CN" altLang="en-US" sz="12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细胞</a:t>
            </a:r>
            <a:endParaRPr lang="zh-CN" altLang="en-US" sz="1200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43438" y="4549989"/>
            <a:ext cx="1571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不同膜蛋白形式</a:t>
            </a:r>
            <a:endParaRPr lang="zh-CN" altLang="en-US" sz="1200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29454" y="4549989"/>
            <a:ext cx="1571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凝胶免疫</a:t>
            </a:r>
            <a:endParaRPr lang="zh-CN" altLang="en-US" sz="1200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pic>
        <p:nvPicPr>
          <p:cNvPr id="19" name="Picture 10" descr="C:\DOCUME~1\ADMINI~1\LOCALS~1\Temp\Catch75.jpg"/>
          <p:cNvPicPr>
            <a:picLocks noChangeAspect="1" noChangeArrowheads="1"/>
          </p:cNvPicPr>
          <p:nvPr/>
        </p:nvPicPr>
        <p:blipFill>
          <a:blip r:embed="rId2" cstate="print"/>
          <a:srcRect l="25397" t="37489" r="46033" b="36130"/>
          <a:stretch>
            <a:fillRect/>
          </a:stretch>
        </p:blipFill>
        <p:spPr bwMode="auto">
          <a:xfrm>
            <a:off x="7440191" y="1928808"/>
            <a:ext cx="11366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" name="组合 4"/>
          <p:cNvGrpSpPr/>
          <p:nvPr/>
        </p:nvGrpSpPr>
        <p:grpSpPr>
          <a:xfrm rot="1973882">
            <a:off x="6972056" y="2386575"/>
            <a:ext cx="155575" cy="163512"/>
            <a:chOff x="3429483" y="1852839"/>
            <a:chExt cx="284579" cy="286605"/>
          </a:xfrm>
        </p:grpSpPr>
        <p:sp>
          <p:nvSpPr>
            <p:cNvPr id="27" name="流程图: 联系 5"/>
            <p:cNvSpPr/>
            <p:nvPr/>
          </p:nvSpPr>
          <p:spPr>
            <a:xfrm>
              <a:off x="3429483" y="1852839"/>
              <a:ext cx="284579" cy="286605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8" name="流程图: 联系 6"/>
            <p:cNvSpPr/>
            <p:nvPr/>
          </p:nvSpPr>
          <p:spPr>
            <a:xfrm>
              <a:off x="3497181" y="1967357"/>
              <a:ext cx="65851" cy="63101"/>
            </a:xfrm>
            <a:prstGeom prst="flowChartConnector">
              <a:avLst/>
            </a:prstGeom>
            <a:solidFill>
              <a:srgbClr val="A6E8CF"/>
            </a:solidFill>
            <a:ln w="22225">
              <a:solidFill>
                <a:srgbClr val="A6E8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29" name="组合 4"/>
          <p:cNvGrpSpPr/>
          <p:nvPr/>
        </p:nvGrpSpPr>
        <p:grpSpPr>
          <a:xfrm rot="6241104">
            <a:off x="6949831" y="2142100"/>
            <a:ext cx="155575" cy="163512"/>
            <a:chOff x="3429483" y="1852839"/>
            <a:chExt cx="284579" cy="286605"/>
          </a:xfrm>
        </p:grpSpPr>
        <p:sp>
          <p:nvSpPr>
            <p:cNvPr id="30" name="流程图: 联系 5"/>
            <p:cNvSpPr/>
            <p:nvPr/>
          </p:nvSpPr>
          <p:spPr>
            <a:xfrm>
              <a:off x="3429483" y="1852839"/>
              <a:ext cx="284579" cy="286605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31" name="流程图: 联系 6"/>
            <p:cNvSpPr/>
            <p:nvPr/>
          </p:nvSpPr>
          <p:spPr>
            <a:xfrm>
              <a:off x="3481567" y="1969942"/>
              <a:ext cx="65851" cy="63101"/>
            </a:xfrm>
            <a:prstGeom prst="flowChartConnector">
              <a:avLst/>
            </a:prstGeom>
            <a:solidFill>
              <a:srgbClr val="A6E8CF"/>
            </a:solidFill>
            <a:ln w="22225">
              <a:solidFill>
                <a:srgbClr val="A6E8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32" name="组合 4"/>
          <p:cNvGrpSpPr/>
          <p:nvPr/>
        </p:nvGrpSpPr>
        <p:grpSpPr>
          <a:xfrm rot="1973882">
            <a:off x="7124456" y="2538975"/>
            <a:ext cx="155575" cy="163512"/>
            <a:chOff x="3429483" y="1852839"/>
            <a:chExt cx="284579" cy="286605"/>
          </a:xfrm>
        </p:grpSpPr>
        <p:sp>
          <p:nvSpPr>
            <p:cNvPr id="33" name="流程图: 联系 5"/>
            <p:cNvSpPr/>
            <p:nvPr/>
          </p:nvSpPr>
          <p:spPr>
            <a:xfrm>
              <a:off x="3429483" y="1852839"/>
              <a:ext cx="284579" cy="286605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34" name="流程图: 联系 6"/>
            <p:cNvSpPr/>
            <p:nvPr/>
          </p:nvSpPr>
          <p:spPr>
            <a:xfrm>
              <a:off x="3497181" y="1967357"/>
              <a:ext cx="65851" cy="63101"/>
            </a:xfrm>
            <a:prstGeom prst="flowChartConnector">
              <a:avLst/>
            </a:prstGeom>
            <a:solidFill>
              <a:srgbClr val="A6E8CF"/>
            </a:solidFill>
            <a:ln w="22225">
              <a:solidFill>
                <a:srgbClr val="A6E8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35" name="组合 4"/>
          <p:cNvGrpSpPr/>
          <p:nvPr/>
        </p:nvGrpSpPr>
        <p:grpSpPr>
          <a:xfrm rot="6241104">
            <a:off x="7102231" y="2294500"/>
            <a:ext cx="155575" cy="163512"/>
            <a:chOff x="3429483" y="1852839"/>
            <a:chExt cx="284579" cy="286605"/>
          </a:xfrm>
        </p:grpSpPr>
        <p:sp>
          <p:nvSpPr>
            <p:cNvPr id="36" name="流程图: 联系 5"/>
            <p:cNvSpPr/>
            <p:nvPr/>
          </p:nvSpPr>
          <p:spPr>
            <a:xfrm>
              <a:off x="3429483" y="1852839"/>
              <a:ext cx="284579" cy="286605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37" name="流程图: 联系 6"/>
            <p:cNvSpPr/>
            <p:nvPr/>
          </p:nvSpPr>
          <p:spPr>
            <a:xfrm>
              <a:off x="3481567" y="1969942"/>
              <a:ext cx="65851" cy="63101"/>
            </a:xfrm>
            <a:prstGeom prst="flowChartConnector">
              <a:avLst/>
            </a:prstGeom>
            <a:solidFill>
              <a:srgbClr val="A6E8CF"/>
            </a:solidFill>
            <a:ln w="22225">
              <a:solidFill>
                <a:srgbClr val="A6E8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38" name="组合 4"/>
          <p:cNvGrpSpPr/>
          <p:nvPr/>
        </p:nvGrpSpPr>
        <p:grpSpPr>
          <a:xfrm rot="1973882">
            <a:off x="7324122" y="2401116"/>
            <a:ext cx="155575" cy="163512"/>
            <a:chOff x="3429483" y="1852839"/>
            <a:chExt cx="284579" cy="286605"/>
          </a:xfrm>
        </p:grpSpPr>
        <p:sp>
          <p:nvSpPr>
            <p:cNvPr id="39" name="流程图: 联系 5"/>
            <p:cNvSpPr/>
            <p:nvPr/>
          </p:nvSpPr>
          <p:spPr>
            <a:xfrm>
              <a:off x="3429483" y="1852839"/>
              <a:ext cx="284579" cy="286605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40" name="流程图: 联系 6"/>
            <p:cNvSpPr/>
            <p:nvPr/>
          </p:nvSpPr>
          <p:spPr>
            <a:xfrm>
              <a:off x="3497181" y="1967357"/>
              <a:ext cx="65851" cy="63101"/>
            </a:xfrm>
            <a:prstGeom prst="flowChartConnector">
              <a:avLst/>
            </a:prstGeom>
            <a:solidFill>
              <a:srgbClr val="A6E8CF"/>
            </a:solidFill>
            <a:ln w="22225">
              <a:solidFill>
                <a:srgbClr val="A6E8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41" name="组合 4"/>
          <p:cNvGrpSpPr/>
          <p:nvPr/>
        </p:nvGrpSpPr>
        <p:grpSpPr>
          <a:xfrm rot="6241104">
            <a:off x="7301897" y="2156641"/>
            <a:ext cx="155575" cy="163512"/>
            <a:chOff x="3429483" y="1852839"/>
            <a:chExt cx="284579" cy="286605"/>
          </a:xfrm>
        </p:grpSpPr>
        <p:sp>
          <p:nvSpPr>
            <p:cNvPr id="43" name="流程图: 联系 5"/>
            <p:cNvSpPr/>
            <p:nvPr/>
          </p:nvSpPr>
          <p:spPr>
            <a:xfrm>
              <a:off x="3429483" y="1852839"/>
              <a:ext cx="284579" cy="286605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44" name="流程图: 联系 6"/>
            <p:cNvSpPr/>
            <p:nvPr/>
          </p:nvSpPr>
          <p:spPr>
            <a:xfrm>
              <a:off x="3481567" y="1969942"/>
              <a:ext cx="65851" cy="63101"/>
            </a:xfrm>
            <a:prstGeom prst="flowChartConnector">
              <a:avLst/>
            </a:prstGeom>
            <a:solidFill>
              <a:srgbClr val="A6E8CF"/>
            </a:solidFill>
            <a:ln w="22225">
              <a:solidFill>
                <a:srgbClr val="A6E8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pic>
        <p:nvPicPr>
          <p:cNvPr id="8196" name="Picture 4" descr="https://img2.baidu.com/it/u=1653616361,3142739695&amp;fm=253&amp;fmt=auto&amp;app=138&amp;f=PNG?w=480&amp;h=2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929551"/>
            <a:ext cx="2071702" cy="927951"/>
          </a:xfrm>
          <a:prstGeom prst="rect">
            <a:avLst/>
          </a:prstGeom>
          <a:noFill/>
        </p:spPr>
      </p:pic>
      <p:pic>
        <p:nvPicPr>
          <p:cNvPr id="8198" name="Picture 6" descr="https://cdn1.sinobiological.com/products-img/40724-V08B.jpg"/>
          <p:cNvPicPr>
            <a:picLocks noChangeAspect="1" noChangeArrowheads="1"/>
          </p:cNvPicPr>
          <p:nvPr/>
        </p:nvPicPr>
        <p:blipFill>
          <a:blip r:embed="rId4" cstate="print"/>
          <a:srcRect l="44888" t="9802"/>
          <a:stretch>
            <a:fillRect/>
          </a:stretch>
        </p:blipFill>
        <p:spPr bwMode="auto">
          <a:xfrm>
            <a:off x="7358082" y="3328704"/>
            <a:ext cx="1052501" cy="1171872"/>
          </a:xfrm>
          <a:prstGeom prst="rect">
            <a:avLst/>
          </a:prstGeom>
          <a:noFill/>
        </p:spPr>
      </p:pic>
      <p:sp>
        <p:nvSpPr>
          <p:cNvPr id="47" name="TextBox 46"/>
          <p:cNvSpPr txBox="1"/>
          <p:nvPr/>
        </p:nvSpPr>
        <p:spPr>
          <a:xfrm>
            <a:off x="428596" y="1202286"/>
            <a:ext cx="7929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sz="1600" dirty="0" smtClean="0">
                <a:solidFill>
                  <a:srgbClr val="005440"/>
                </a:solidFill>
                <a:latin typeface="思源黑体 CN Normal" pitchFamily="34" charset="-122"/>
                <a:ea typeface="思源黑体 CN Normal" pitchFamily="34" charset="-122"/>
              </a:rPr>
              <a:t> 因需制宜，根据功能需求选择多样化免疫原类型</a:t>
            </a:r>
            <a:endParaRPr lang="zh-CN" altLang="en-US" sz="1600" dirty="0">
              <a:solidFill>
                <a:srgbClr val="005440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59" name="矩形 58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1" name="Picture 2" descr="D:\桌面\新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62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63" name="椭圆 62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6" cstate="print"/>
          <a:srcRect l="1133" t="13334" r="63553" b="20327"/>
          <a:stretch>
            <a:fillRect/>
          </a:stretch>
        </p:blipFill>
        <p:spPr bwMode="auto">
          <a:xfrm>
            <a:off x="4500562" y="3281367"/>
            <a:ext cx="197086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2" name="组合 71"/>
          <p:cNvGrpSpPr/>
          <p:nvPr/>
        </p:nvGrpSpPr>
        <p:grpSpPr>
          <a:xfrm>
            <a:off x="4357686" y="1714494"/>
            <a:ext cx="4428000" cy="3143272"/>
            <a:chOff x="4286248" y="1571618"/>
            <a:chExt cx="4653155" cy="3286942"/>
          </a:xfrm>
        </p:grpSpPr>
        <p:sp>
          <p:nvSpPr>
            <p:cNvPr id="67" name="圆角矩形 66"/>
            <p:cNvSpPr/>
            <p:nvPr/>
          </p:nvSpPr>
          <p:spPr>
            <a:xfrm>
              <a:off x="4286248" y="1571618"/>
              <a:ext cx="4653155" cy="3286148"/>
            </a:xfrm>
            <a:prstGeom prst="roundRect">
              <a:avLst/>
            </a:prstGeom>
            <a:noFill/>
            <a:ln w="6350">
              <a:solidFill>
                <a:srgbClr val="00A27B"/>
              </a:solidFill>
              <a:prstDash val="lgDashDot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9" name="直接连接符 68"/>
            <p:cNvCxnSpPr/>
            <p:nvPr/>
          </p:nvCxnSpPr>
          <p:spPr>
            <a:xfrm rot="10800000" flipH="1">
              <a:off x="4286248" y="3143255"/>
              <a:ext cx="4429156" cy="1588"/>
            </a:xfrm>
            <a:prstGeom prst="line">
              <a:avLst/>
            </a:prstGeom>
            <a:ln>
              <a:solidFill>
                <a:srgbClr val="00A27B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 rot="5400000">
              <a:off x="5072066" y="3214692"/>
              <a:ext cx="3286148" cy="1588"/>
            </a:xfrm>
            <a:prstGeom prst="line">
              <a:avLst/>
            </a:prstGeom>
            <a:ln>
              <a:solidFill>
                <a:srgbClr val="00A27B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76000" y="720000"/>
            <a:ext cx="6786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除重组蛋白外，不同形式免疫原比较</a:t>
            </a:r>
            <a:endParaRPr lang="zh-CN" altLang="en-US" b="1" dirty="0">
              <a:solidFill>
                <a:srgbClr val="007E66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59" name="矩形 58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1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9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63" name="椭圆 62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46" name="表格 45"/>
          <p:cNvGraphicFramePr>
            <a:graphicFrameLocks noGrp="1"/>
          </p:cNvGraphicFramePr>
          <p:nvPr/>
        </p:nvGraphicFramePr>
        <p:xfrm>
          <a:off x="642910" y="1357304"/>
          <a:ext cx="8105555" cy="3413712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1480818"/>
                <a:gridCol w="3024336"/>
                <a:gridCol w="3600401"/>
              </a:tblGrid>
              <a:tr h="488634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　</a:t>
                      </a:r>
                      <a:r>
                        <a:rPr lang="zh-CN" altLang="en-US" sz="140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免疫原类型</a:t>
                      </a:r>
                      <a:endParaRPr lang="zh-CN" altLang="en-US" sz="1400" b="1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免疫原优势</a:t>
                      </a:r>
                      <a:endParaRPr lang="zh-CN" altLang="en-US" sz="1400" b="1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免疫原缺点</a:t>
                      </a:r>
                      <a:endParaRPr lang="zh-CN" altLang="en-US" sz="1400" b="1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66"/>
                    </a:solidFill>
                  </a:tcPr>
                </a:tc>
              </a:tr>
              <a:tr h="725812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zh-CN" altLang="en-US" sz="1200" b="1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多肽、蛋白片段</a:t>
                      </a:r>
                      <a:endParaRPr lang="zh-CN" altLang="en-US" sz="1200" b="1" i="0" u="none" strike="noStrike" dirty="0">
                        <a:solidFill>
                          <a:schemeClr val="tx1"/>
                        </a:solidFill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zh-CN" altLang="en-US" sz="1200" u="none" strike="noStrike" dirty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选择性</a:t>
                      </a:r>
                      <a:r>
                        <a:rPr lang="zh-CN" altLang="en-US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避开免疫原性差的序列；</a:t>
                      </a:r>
                      <a:endParaRPr lang="en-US" altLang="zh-CN" sz="1200" u="none" strike="noStrike" dirty="0" smtClean="0"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zh-CN" altLang="en-US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可</a:t>
                      </a:r>
                      <a:r>
                        <a:rPr lang="zh-CN" altLang="en-US" sz="1200" u="none" strike="noStrike" dirty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同时</a:t>
                      </a:r>
                      <a:r>
                        <a:rPr lang="zh-CN" altLang="en-US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选取多个序列</a:t>
                      </a:r>
                      <a:r>
                        <a:rPr lang="zh-CN" altLang="en-US" sz="1200" u="none" strike="noStrike" dirty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，保证表位的</a:t>
                      </a:r>
                      <a:r>
                        <a:rPr lang="zh-CN" altLang="en-US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多样性</a:t>
                      </a:r>
                      <a:endParaRPr lang="zh-CN" altLang="en-US" sz="1200" b="0" i="0" u="none" strike="noStrike" dirty="0">
                        <a:solidFill>
                          <a:schemeClr val="tx1"/>
                        </a:solidFill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zh-CN" altLang="en-US" sz="1200" u="none" strike="noStrike" dirty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免疫反应弱，需要偶联</a:t>
                      </a:r>
                      <a:r>
                        <a:rPr lang="zh-CN" altLang="en-US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载体；</a:t>
                      </a:r>
                      <a:endParaRPr lang="en-US" altLang="zh-CN" sz="1200" u="none" strike="noStrike" dirty="0" smtClean="0"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zh-CN" altLang="en-US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线性表位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62956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200" b="1" u="none" strike="noStrike" dirty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DNA、</a:t>
                      </a:r>
                      <a:r>
                        <a:rPr lang="zh-CN" altLang="en-US" sz="1200" b="1" u="none" strike="noStrike" dirty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细胞</a:t>
                      </a:r>
                      <a:endParaRPr lang="zh-CN" altLang="en-US" sz="1200" b="1" i="0" u="none" strike="noStrike" dirty="0">
                        <a:solidFill>
                          <a:schemeClr val="tx1"/>
                        </a:solidFill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zh-CN" altLang="en-US" sz="1200" u="none" strike="noStrike" dirty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保留蛋白天然</a:t>
                      </a:r>
                      <a:r>
                        <a:rPr lang="zh-CN" altLang="en-US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构象；</a:t>
                      </a:r>
                      <a:endParaRPr lang="en-US" altLang="zh-CN" sz="1200" u="none" strike="noStrike" dirty="0" smtClean="0"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zh-CN" altLang="en-US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抗原</a:t>
                      </a:r>
                      <a:r>
                        <a:rPr lang="zh-CN" altLang="en-US" sz="1200" u="none" strike="noStrike" dirty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制备周期短</a:t>
                      </a:r>
                      <a:r>
                        <a:rPr lang="zh-CN" altLang="en-US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、成本低</a:t>
                      </a:r>
                      <a:endParaRPr lang="zh-CN" altLang="en-US" sz="1200" b="0" i="0" u="none" strike="noStrike" dirty="0">
                        <a:solidFill>
                          <a:schemeClr val="tx1"/>
                        </a:solidFill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zh-CN" altLang="en-US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目的蛋白免疫剂量不能保证；</a:t>
                      </a:r>
                      <a:endParaRPr lang="en-US" altLang="zh-CN" sz="1200" u="none" strike="noStrike" dirty="0" smtClean="0"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zh-CN" altLang="en-US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杂</a:t>
                      </a:r>
                      <a:r>
                        <a:rPr lang="zh-CN" altLang="en-US" sz="1200" u="none" strike="noStrike" dirty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蛋白影响大（</a:t>
                      </a:r>
                      <a:r>
                        <a:rPr lang="zh-CN" altLang="en-US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细胞免疫）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43754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zh-CN" altLang="en-US" sz="1200" b="1" u="none" strike="noStrike" dirty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不同形式膜蛋白</a:t>
                      </a:r>
                      <a:endParaRPr lang="zh-CN" altLang="en-US" sz="1200" b="1" i="0" u="none" strike="noStrike" dirty="0">
                        <a:solidFill>
                          <a:schemeClr val="tx1"/>
                        </a:solidFill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zh-CN" altLang="en-US" sz="1200" u="none" strike="noStrike" dirty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保留蛋白天然</a:t>
                      </a:r>
                      <a:r>
                        <a:rPr lang="zh-CN" altLang="en-US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构象；</a:t>
                      </a:r>
                      <a:endParaRPr lang="en-US" altLang="zh-CN" sz="1200" u="none" strike="noStrike" dirty="0" smtClean="0"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zh-CN" altLang="en-US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免疫剂量相对明确（</a:t>
                      </a:r>
                      <a:r>
                        <a:rPr lang="en-US" altLang="zh-CN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VLP</a:t>
                      </a:r>
                      <a:r>
                        <a:rPr lang="zh-CN" altLang="en-US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形式除外）</a:t>
                      </a:r>
                      <a:endParaRPr lang="zh-CN" altLang="en-US" sz="1200" b="0" i="0" u="none" strike="noStrike" dirty="0">
                        <a:solidFill>
                          <a:schemeClr val="tx1"/>
                        </a:solidFill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zh-CN" altLang="en-US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技术</a:t>
                      </a:r>
                      <a:r>
                        <a:rPr lang="zh-CN" altLang="en-US" sz="1200" u="none" strike="noStrike" dirty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门槛高、</a:t>
                      </a:r>
                      <a:r>
                        <a:rPr lang="zh-CN" altLang="en-US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制备难度大；</a:t>
                      </a:r>
                      <a:endParaRPr lang="en-US" altLang="zh-CN" sz="1200" u="none" strike="noStrike" dirty="0" smtClean="0"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altLang="zh-CN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VLP</a:t>
                      </a:r>
                      <a:r>
                        <a:rPr lang="zh-CN" altLang="en-US" sz="1200" u="none" strike="noStrike" dirty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形式杂蛋白比例</a:t>
                      </a:r>
                      <a:r>
                        <a:rPr lang="zh-CN" altLang="en-US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92556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zh-CN" altLang="en-US" sz="1200" b="1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凝胶</a:t>
                      </a:r>
                      <a:r>
                        <a:rPr lang="zh-CN" altLang="en-US" sz="1200" b="1" u="none" strike="noStrike" dirty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免疫</a:t>
                      </a:r>
                      <a:endParaRPr lang="zh-CN" altLang="en-US" sz="1200" b="1" i="0" u="none" strike="noStrike" dirty="0">
                        <a:solidFill>
                          <a:schemeClr val="tx1"/>
                        </a:solidFill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zh-CN" altLang="en-US" sz="1200" u="none" strike="noStrike" dirty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保证一定的免疫原纯度、</a:t>
                      </a:r>
                      <a:r>
                        <a:rPr lang="zh-CN" altLang="en-US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剂量；</a:t>
                      </a:r>
                      <a:endParaRPr lang="en-US" altLang="zh-CN" sz="1200" u="none" strike="noStrike" dirty="0" smtClean="0"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zh-CN" altLang="en-US" sz="1200" b="0" i="0" u="none" strike="noStrike" dirty="0" smtClean="0">
                          <a:solidFill>
                            <a:schemeClr val="tx1"/>
                          </a:solidFill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成本相对低</a:t>
                      </a:r>
                      <a:endParaRPr lang="zh-CN" altLang="en-US" sz="1200" b="0" i="0" u="none" strike="noStrike" dirty="0">
                        <a:solidFill>
                          <a:schemeClr val="tx1"/>
                        </a:solidFill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zh-CN" altLang="en-US" sz="1200" u="none" strike="noStrike" dirty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操作</a:t>
                      </a:r>
                      <a:r>
                        <a:rPr lang="zh-CN" altLang="en-US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复杂；</a:t>
                      </a:r>
                      <a:endParaRPr lang="en-US" altLang="zh-CN" sz="1200" u="none" strike="noStrike" dirty="0" smtClean="0"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zh-CN" altLang="en-US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有</a:t>
                      </a:r>
                      <a:r>
                        <a:rPr lang="zh-CN" altLang="en-US" sz="1200" u="none" strike="noStrike" dirty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动物死亡</a:t>
                      </a:r>
                      <a:r>
                        <a:rPr lang="zh-CN" altLang="en-US" sz="1200" u="none" strike="noStrike" dirty="0" smtClean="0">
                          <a:latin typeface="Poppins" pitchFamily="2" charset="0"/>
                          <a:ea typeface="思源黑体 CN Normal" pitchFamily="34" charset="-122"/>
                          <a:cs typeface="Poppins" pitchFamily="2" charset="0"/>
                        </a:rPr>
                        <a:t>风险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Normal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76000" y="720000"/>
            <a:ext cx="585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细胞免疫案例</a:t>
            </a:r>
            <a:endParaRPr lang="zh-CN" altLang="en-US" b="1" dirty="0">
              <a:solidFill>
                <a:srgbClr val="007E66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graphicFrame>
        <p:nvGraphicFramePr>
          <p:cNvPr id="43" name="表格 42"/>
          <p:cNvGraphicFramePr>
            <a:graphicFrameLocks noGrp="1"/>
          </p:cNvGraphicFramePr>
          <p:nvPr/>
        </p:nvGraphicFramePr>
        <p:xfrm>
          <a:off x="4932040" y="1214428"/>
          <a:ext cx="3888432" cy="1220338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864096"/>
                <a:gridCol w="712772"/>
                <a:gridCol w="660084"/>
                <a:gridCol w="755105"/>
                <a:gridCol w="896375"/>
              </a:tblGrid>
              <a:tr h="33550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100" b="1" i="0" u="none" strike="noStrike" dirty="0">
                          <a:solidFill>
                            <a:schemeClr val="bg1"/>
                          </a:solidFill>
                          <a:latin typeface="思源黑体 CN Regular" pitchFamily="34" charset="-122"/>
                          <a:ea typeface="思源黑体 CN Regular" pitchFamily="34" charset="-122"/>
                        </a:rPr>
                        <a:t>细胞名称</a:t>
                      </a:r>
                      <a:endParaRPr lang="zh-CN" altLang="en-US" sz="1100" b="1" i="0" u="none" strike="noStrike" dirty="0">
                        <a:solidFill>
                          <a:schemeClr val="bg1"/>
                        </a:solidFill>
                        <a:latin typeface="思源黑体 CN Regular" pitchFamily="34" charset="-122"/>
                        <a:ea typeface="思源黑体 CN Regular" pitchFamily="34" charset="-122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7D6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zh-CN" altLang="en-US" sz="1100" b="1" i="0" u="none" strike="noStrike" dirty="0">
                          <a:solidFill>
                            <a:schemeClr val="bg1"/>
                          </a:solidFill>
                          <a:latin typeface="思源黑体 CN Regular" pitchFamily="34" charset="-122"/>
                          <a:ea typeface="思源黑体 CN Regular" pitchFamily="34" charset="-122"/>
                        </a:rPr>
                        <a:t>蛋白表达情况</a:t>
                      </a:r>
                      <a:endParaRPr lang="zh-CN" altLang="en-US" sz="1100" b="1" i="0" u="none" strike="noStrike" dirty="0">
                        <a:solidFill>
                          <a:schemeClr val="bg1"/>
                        </a:solidFill>
                        <a:latin typeface="思源黑体 CN Regular" pitchFamily="34" charset="-122"/>
                        <a:ea typeface="思源黑体 CN Regular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7D6C"/>
                    </a:solidFill>
                  </a:tcPr>
                </a:tc>
                <a:tc hMerge="1"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7D6C"/>
                    </a:solidFill>
                  </a:tcPr>
                </a:tc>
                <a:tc hMerge="1"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7D6C"/>
                    </a:solidFill>
                  </a:tcPr>
                </a:tc>
                <a:tc hMerge="1"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7D6C"/>
                    </a:solidFill>
                  </a:tcPr>
                </a:tc>
              </a:tr>
              <a:tr h="30173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 dirty="0" err="1" smtClean="0">
                          <a:latin typeface="思源黑体 CN Regular" pitchFamily="34" charset="-122"/>
                          <a:ea typeface="思源黑体 CN Regular" pitchFamily="34" charset="-122"/>
                        </a:rPr>
                        <a:t>Daudi</a:t>
                      </a:r>
                      <a:endParaRPr lang="zh-CN" altLang="en-US" sz="1100" b="0" i="0" u="none" strike="noStrike" dirty="0">
                        <a:latin typeface="思源黑体 CN Regular" pitchFamily="34" charset="-122"/>
                        <a:ea typeface="思源黑体 CN Regular" pitchFamily="34" charset="-122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</a:rPr>
                        <a:t>CD20</a:t>
                      </a:r>
                      <a:r>
                        <a:rPr lang="en-US" sz="1100" b="0" i="0" u="none" strike="noStrike" baseline="30000" dirty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</a:rPr>
                        <a:t>+</a:t>
                      </a:r>
                      <a:endParaRPr lang="en-US" sz="1100" b="0" i="0" u="none" strike="noStrike" baseline="30000" dirty="0">
                        <a:solidFill>
                          <a:srgbClr val="000000"/>
                        </a:solidFill>
                        <a:latin typeface="思源黑体 CN Regular" pitchFamily="34" charset="-122"/>
                        <a:ea typeface="思源黑体 CN Regular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</a:rPr>
                        <a:t>CD19</a:t>
                      </a:r>
                      <a:r>
                        <a:rPr lang="en-US" sz="1100" b="0" i="0" u="none" strike="noStrike" kern="1200" baseline="30000" dirty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  <a:cs typeface="+mn-cs"/>
                        </a:rPr>
                        <a:t>+</a:t>
                      </a:r>
                      <a:endParaRPr lang="en-US" sz="1100" b="0" i="0" u="none" strike="noStrike" kern="1200" baseline="30000" dirty="0">
                        <a:solidFill>
                          <a:srgbClr val="000000"/>
                        </a:solidFill>
                        <a:latin typeface="思源黑体 CN Regular" pitchFamily="34" charset="-122"/>
                        <a:ea typeface="思源黑体 CN Regular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</a:rPr>
                        <a:t>CD45RA</a:t>
                      </a:r>
                      <a:r>
                        <a:rPr lang="en-US" sz="1100" b="0" i="0" u="none" strike="noStrike" kern="1200" baseline="30000" dirty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  <a:cs typeface="+mn-cs"/>
                        </a:rPr>
                        <a:t>+</a:t>
                      </a:r>
                      <a:endParaRPr lang="en-US" sz="1100" b="0" i="0" u="none" strike="noStrike" kern="1200" baseline="30000" dirty="0">
                        <a:solidFill>
                          <a:srgbClr val="000000"/>
                        </a:solidFill>
                        <a:latin typeface="思源黑体 CN Regular" pitchFamily="34" charset="-122"/>
                        <a:ea typeface="思源黑体 CN Regular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</a:rPr>
                        <a:t>CD10</a:t>
                      </a:r>
                      <a:r>
                        <a:rPr lang="en-US" sz="1100" b="0" i="0" u="none" strike="noStrike" kern="1200" baseline="30000" dirty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  <a:cs typeface="+mn-cs"/>
                        </a:rPr>
                        <a:t>+</a:t>
                      </a:r>
                      <a:endParaRPr lang="en-US" sz="1100" b="0" i="0" u="none" strike="noStrike" kern="1200" baseline="30000" dirty="0">
                        <a:solidFill>
                          <a:srgbClr val="000000"/>
                        </a:solidFill>
                        <a:latin typeface="思源黑体 CN Regular" pitchFamily="34" charset="-122"/>
                        <a:ea typeface="思源黑体 CN Regular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1548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100" b="0" i="0" u="none" strike="noStrike" dirty="0">
                          <a:latin typeface="思源黑体 CN Regular" pitchFamily="34" charset="-122"/>
                          <a:ea typeface="思源黑体 CN Regular" pitchFamily="34" charset="-122"/>
                        </a:rPr>
                        <a:t>对照细胞</a:t>
                      </a:r>
                      <a:r>
                        <a:rPr lang="en-US" altLang="zh-CN" sz="1100" b="0" i="0" u="none" strike="noStrike" dirty="0">
                          <a:latin typeface="思源黑体 CN Regular" pitchFamily="34" charset="-122"/>
                          <a:ea typeface="思源黑体 CN Regular" pitchFamily="34" charset="-122"/>
                        </a:rPr>
                        <a:t>1</a:t>
                      </a:r>
                      <a:endParaRPr lang="en-US" altLang="zh-CN" sz="1100" b="0" i="0" u="none" strike="noStrike" dirty="0">
                        <a:latin typeface="思源黑体 CN Regular" pitchFamily="34" charset="-122"/>
                        <a:ea typeface="思源黑体 CN Regular" pitchFamily="34" charset="-122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</a:rPr>
                        <a:t>CD20</a:t>
                      </a:r>
                      <a:r>
                        <a:rPr lang="en-US" sz="1100" b="0" i="0" u="none" strike="noStrike" kern="1200" baseline="30000" dirty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  <a:cs typeface="+mn-cs"/>
                        </a:rPr>
                        <a:t>-</a:t>
                      </a:r>
                      <a:endParaRPr lang="en-US" sz="1100" b="0" i="0" u="none" strike="noStrike" kern="1200" baseline="30000" dirty="0">
                        <a:solidFill>
                          <a:srgbClr val="000000"/>
                        </a:solidFill>
                        <a:latin typeface="思源黑体 CN Regular" pitchFamily="34" charset="-122"/>
                        <a:ea typeface="思源黑体 CN Regular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</a:rPr>
                        <a:t>CD19</a:t>
                      </a:r>
                      <a:r>
                        <a:rPr lang="en-US" sz="1100" b="0" i="0" u="none" strike="noStrike" kern="1200" baseline="30000" dirty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  <a:cs typeface="+mn-cs"/>
                        </a:rPr>
                        <a:t>-</a:t>
                      </a:r>
                      <a:endParaRPr lang="en-US" sz="1100" b="0" i="0" u="none" strike="noStrike" kern="1200" baseline="30000" dirty="0">
                        <a:solidFill>
                          <a:srgbClr val="000000"/>
                        </a:solidFill>
                        <a:latin typeface="思源黑体 CN Regular" pitchFamily="34" charset="-122"/>
                        <a:ea typeface="思源黑体 CN Regular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</a:rPr>
                        <a:t>CD45RA</a:t>
                      </a:r>
                      <a:r>
                        <a:rPr lang="en-US" sz="1100" b="0" i="0" u="none" strike="noStrike" kern="1200" baseline="30000" dirty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  <a:cs typeface="+mn-cs"/>
                        </a:rPr>
                        <a:t>-</a:t>
                      </a:r>
                      <a:endParaRPr lang="en-US" sz="1100" b="0" i="0" u="none" strike="noStrike" kern="1200" baseline="30000" dirty="0">
                        <a:solidFill>
                          <a:srgbClr val="000000"/>
                        </a:solidFill>
                        <a:latin typeface="思源黑体 CN Regular" pitchFamily="34" charset="-122"/>
                        <a:ea typeface="思源黑体 CN Regular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</a:rPr>
                        <a:t>CD10</a:t>
                      </a:r>
                      <a:r>
                        <a:rPr lang="en-US" sz="1100" b="0" i="0" u="none" strike="noStrike" kern="1200" baseline="30000" dirty="0" smtClean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  <a:cs typeface="+mn-cs"/>
                        </a:rPr>
                        <a:t>dim</a:t>
                      </a:r>
                      <a:endParaRPr lang="en-US" sz="1100" b="0" i="0" u="none" strike="noStrike" kern="1200" baseline="30000" dirty="0">
                        <a:solidFill>
                          <a:srgbClr val="000000"/>
                        </a:solidFill>
                        <a:latin typeface="思源黑体 CN Regular" pitchFamily="34" charset="-122"/>
                        <a:ea typeface="思源黑体 CN Regular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1548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100" b="0" i="0" u="none" strike="noStrike" dirty="0">
                          <a:latin typeface="思源黑体 CN Regular" pitchFamily="34" charset="-122"/>
                          <a:ea typeface="思源黑体 CN Regular" pitchFamily="34" charset="-122"/>
                        </a:rPr>
                        <a:t>对照细胞</a:t>
                      </a:r>
                      <a:r>
                        <a:rPr lang="en-US" altLang="zh-CN" sz="1100" b="0" i="0" u="none" strike="noStrike" dirty="0">
                          <a:latin typeface="思源黑体 CN Regular" pitchFamily="34" charset="-122"/>
                          <a:ea typeface="思源黑体 CN Regular" pitchFamily="34" charset="-122"/>
                        </a:rPr>
                        <a:t>2</a:t>
                      </a:r>
                      <a:endParaRPr lang="en-US" altLang="zh-CN" sz="1100" b="0" i="0" u="none" strike="noStrike" dirty="0">
                        <a:latin typeface="思源黑体 CN Regular" pitchFamily="34" charset="-122"/>
                        <a:ea typeface="思源黑体 CN Regular" pitchFamily="34" charset="-122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</a:rPr>
                        <a:t>CD20</a:t>
                      </a:r>
                      <a:r>
                        <a:rPr lang="en-US" sz="1100" b="0" i="0" u="none" strike="noStrike" kern="1200" baseline="30000" dirty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  <a:cs typeface="+mn-cs"/>
                        </a:rPr>
                        <a:t>-</a:t>
                      </a:r>
                      <a:endParaRPr lang="en-US" sz="1100" b="0" i="0" u="none" strike="noStrike" kern="1200" baseline="30000" dirty="0">
                        <a:solidFill>
                          <a:srgbClr val="000000"/>
                        </a:solidFill>
                        <a:latin typeface="思源黑体 CN Regular" pitchFamily="34" charset="-122"/>
                        <a:ea typeface="思源黑体 CN Regular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</a:rPr>
                        <a:t>CD19</a:t>
                      </a:r>
                      <a:r>
                        <a:rPr lang="en-US" sz="1100" b="0" i="0" u="none" strike="noStrike" kern="1200" baseline="30000" dirty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  <a:cs typeface="+mn-cs"/>
                        </a:rPr>
                        <a:t>-</a:t>
                      </a:r>
                      <a:endParaRPr lang="en-US" sz="1100" b="0" i="0" u="none" strike="noStrike" kern="1200" baseline="30000" dirty="0">
                        <a:solidFill>
                          <a:srgbClr val="000000"/>
                        </a:solidFill>
                        <a:latin typeface="思源黑体 CN Regular" pitchFamily="34" charset="-122"/>
                        <a:ea typeface="思源黑体 CN Regular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</a:rPr>
                        <a:t>CD45RA</a:t>
                      </a:r>
                      <a:r>
                        <a:rPr lang="en-US" sz="1100" b="0" i="0" u="none" strike="noStrike" kern="1200" baseline="30000" dirty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  <a:cs typeface="+mn-cs"/>
                        </a:rPr>
                        <a:t>-</a:t>
                      </a:r>
                      <a:endParaRPr lang="en-US" sz="1100" b="0" i="0" u="none" strike="noStrike" kern="1200" baseline="30000" dirty="0">
                        <a:solidFill>
                          <a:srgbClr val="000000"/>
                        </a:solidFill>
                        <a:latin typeface="思源黑体 CN Regular" pitchFamily="34" charset="-122"/>
                        <a:ea typeface="思源黑体 CN Regular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</a:rPr>
                        <a:t>CD10</a:t>
                      </a:r>
                      <a:r>
                        <a:rPr lang="en-US" sz="1100" b="0" i="0" u="none" strike="noStrike" kern="1200" baseline="30000" dirty="0" smtClean="0">
                          <a:solidFill>
                            <a:srgbClr val="000000"/>
                          </a:solidFill>
                          <a:latin typeface="思源黑体 CN Regular" pitchFamily="34" charset="-122"/>
                          <a:ea typeface="思源黑体 CN Regular" pitchFamily="34" charset="-122"/>
                          <a:cs typeface="+mn-cs"/>
                        </a:rPr>
                        <a:t>dim</a:t>
                      </a:r>
                      <a:endParaRPr lang="en-US" sz="1100" b="0" i="0" u="none" strike="noStrike" kern="1200" baseline="30000" dirty="0">
                        <a:solidFill>
                          <a:srgbClr val="000000"/>
                        </a:solidFill>
                        <a:latin typeface="思源黑体 CN Regular" pitchFamily="34" charset="-122"/>
                        <a:ea typeface="思源黑体 CN Regular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44" name="组合 43"/>
          <p:cNvGrpSpPr/>
          <p:nvPr/>
        </p:nvGrpSpPr>
        <p:grpSpPr>
          <a:xfrm>
            <a:off x="5143504" y="2786064"/>
            <a:ext cx="3429024" cy="2071702"/>
            <a:chOff x="428596" y="1274196"/>
            <a:chExt cx="4051702" cy="2571768"/>
          </a:xfrm>
        </p:grpSpPr>
        <p:pic>
          <p:nvPicPr>
            <p:cNvPr id="45" name="Picture 4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428596" y="1643050"/>
              <a:ext cx="1980000" cy="2202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6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00298" y="1643050"/>
              <a:ext cx="1980000" cy="2202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47" name="直接连接符 46"/>
            <p:cNvCxnSpPr/>
            <p:nvPr/>
          </p:nvCxnSpPr>
          <p:spPr>
            <a:xfrm>
              <a:off x="571472" y="1417072"/>
              <a:ext cx="357190" cy="158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823389" y="1282949"/>
              <a:ext cx="767487" cy="305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Control</a:t>
              </a:r>
              <a:endParaRPr lang="zh-CN" altLang="en-US" sz="1000" dirty="0">
                <a:latin typeface="Poppins" pitchFamily="2" charset="0"/>
                <a:ea typeface="思源黑体 CN Regular" pitchFamily="34" charset="-122"/>
                <a:cs typeface="Poppins" pitchFamily="2" charset="0"/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1500166" y="1415484"/>
              <a:ext cx="357190" cy="1588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1857356" y="1274196"/>
              <a:ext cx="1589523" cy="305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00" dirty="0" smtClean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商品化</a:t>
              </a:r>
              <a:r>
                <a:rPr lang="en-US" altLang="zh-CN" sz="1000" dirty="0" smtClean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CD45RA</a:t>
              </a:r>
              <a:r>
                <a:rPr lang="zh-CN" altLang="en-US" sz="1000" dirty="0" smtClean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抗体</a:t>
              </a:r>
              <a:endParaRPr lang="zh-CN" altLang="en-US" sz="1000" dirty="0">
                <a:latin typeface="Poppins" pitchFamily="2" charset="0"/>
                <a:ea typeface="思源黑体 CN Regular" pitchFamily="34" charset="-122"/>
                <a:cs typeface="Poppins" pitchFamily="2" charset="0"/>
              </a:endParaRP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571472" y="1638551"/>
              <a:ext cx="357190" cy="1588"/>
            </a:xfrm>
            <a:prstGeom prst="line">
              <a:avLst/>
            </a:prstGeom>
            <a:ln w="12700">
              <a:solidFill>
                <a:srgbClr val="33CC3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857224" y="1497263"/>
              <a:ext cx="2479746" cy="305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00" dirty="0" smtClean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细胞免疫免疫生产的</a:t>
              </a:r>
              <a:r>
                <a:rPr lang="en-US" altLang="zh-CN" sz="1000" dirty="0" smtClean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CD45RA</a:t>
              </a:r>
              <a:r>
                <a:rPr lang="zh-CN" altLang="en-US" sz="1000" dirty="0" smtClean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抗体</a:t>
              </a:r>
              <a:endParaRPr lang="zh-CN" altLang="en-US" sz="1000" dirty="0">
                <a:latin typeface="Poppins" pitchFamily="2" charset="0"/>
                <a:ea typeface="思源黑体 CN Regular" pitchFamily="34" charset="-122"/>
                <a:cs typeface="Poppins" pitchFamily="2" charset="0"/>
              </a:endParaRPr>
            </a:p>
          </p:txBody>
        </p:sp>
      </p:grpSp>
      <p:sp>
        <p:nvSpPr>
          <p:cNvPr id="68" name="矩形 67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9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70" name="矩形 6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2" name="Picture 2" descr="D:\桌面\新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7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74" name="椭圆 73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  <p:graphicFrame>
        <p:nvGraphicFramePr>
          <p:cNvPr id="53" name="图示 52"/>
          <p:cNvGraphicFramePr/>
          <p:nvPr/>
        </p:nvGraphicFramePr>
        <p:xfrm>
          <a:off x="-828600" y="1203598"/>
          <a:ext cx="6096000" cy="3760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76000" y="720000"/>
            <a:ext cx="585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凝胶免疫案例</a:t>
            </a:r>
            <a:endParaRPr lang="zh-CN" altLang="en-US" b="1" dirty="0">
              <a:solidFill>
                <a:srgbClr val="007E66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499992" y="1785932"/>
            <a:ext cx="3858222" cy="954107"/>
          </a:xfrm>
          <a:prstGeom prst="rect">
            <a:avLst/>
          </a:prstGeom>
          <a:noFill/>
          <a:ln>
            <a:solidFill>
              <a:srgbClr val="00A27B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0.1 </a:t>
            </a:r>
            <a:r>
              <a:rPr lang="el-GR" altLang="zh-CN" sz="14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μ</a:t>
            </a:r>
            <a:r>
              <a:rPr lang="en-US" altLang="zh-CN" sz="14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g/</a:t>
            </a:r>
            <a:r>
              <a:rPr lang="en-US" altLang="zh-CN" sz="1400" dirty="0" err="1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mL</a:t>
            </a:r>
            <a:r>
              <a:rPr lang="zh-CN" altLang="en-US" sz="14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包被目的蛋白进行</a:t>
            </a:r>
            <a:r>
              <a:rPr lang="en-US" altLang="zh-CN" sz="14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ELISA</a:t>
            </a:r>
            <a:r>
              <a:rPr lang="zh-CN" altLang="en-US" sz="14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结合检测，</a:t>
            </a:r>
            <a:endParaRPr lang="en-US" altLang="zh-CN" sz="1400" dirty="0" smtClean="0"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14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8</a:t>
            </a:r>
            <a:r>
              <a:rPr lang="zh-CN" altLang="en-US" sz="14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株抗体均有强结合反应。</a:t>
            </a:r>
            <a:endParaRPr lang="zh-CN" altLang="en-US" sz="1400" dirty="0"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45" name="矩形 44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47" name="矩形 46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9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50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51" name="椭圆 50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41" name="表格 40"/>
          <p:cNvGraphicFramePr>
            <a:graphicFrameLocks noGrp="1"/>
          </p:cNvGraphicFramePr>
          <p:nvPr/>
        </p:nvGraphicFramePr>
        <p:xfrm>
          <a:off x="4286248" y="3357568"/>
          <a:ext cx="4645747" cy="703661"/>
        </p:xfrm>
        <a:graphic>
          <a:graphicData uri="http://schemas.openxmlformats.org/drawingml/2006/table">
            <a:tbl>
              <a:tblPr/>
              <a:tblGrid>
                <a:gridCol w="962219"/>
                <a:gridCol w="460441"/>
                <a:gridCol w="460441"/>
                <a:gridCol w="460441"/>
                <a:gridCol w="460441"/>
                <a:gridCol w="460441"/>
                <a:gridCol w="460441"/>
                <a:gridCol w="460441"/>
                <a:gridCol w="460441"/>
              </a:tblGrid>
              <a:tr h="29391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抗体编号</a:t>
                      </a:r>
                      <a:endParaRPr lang="en-US" altLang="zh-CN" sz="10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克隆</a:t>
                      </a:r>
                      <a:r>
                        <a:rPr lang="en-US" altLang="zh-CN" sz="1000" b="0" i="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1</a:t>
                      </a:r>
                      <a:endParaRPr lang="en-US" altLang="zh-CN" sz="10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克隆</a:t>
                      </a:r>
                      <a:r>
                        <a:rPr lang="en-US" altLang="zh-CN" sz="1000" b="0" i="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2</a:t>
                      </a:r>
                      <a:endParaRPr lang="en-US" altLang="zh-CN" sz="10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克隆</a:t>
                      </a:r>
                      <a:r>
                        <a:rPr lang="en-US" altLang="zh-CN" sz="1000" b="0" i="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3</a:t>
                      </a:r>
                      <a:endParaRPr lang="en-US" altLang="zh-CN" sz="10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克隆</a:t>
                      </a:r>
                      <a:r>
                        <a:rPr lang="en-US" altLang="zh-CN" sz="1000" b="0" i="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4</a:t>
                      </a:r>
                      <a:endParaRPr lang="en-US" altLang="zh-CN" sz="10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克隆</a:t>
                      </a:r>
                      <a:r>
                        <a:rPr lang="en-US" altLang="zh-CN" sz="1000" b="0" i="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5</a:t>
                      </a:r>
                      <a:endParaRPr lang="en-US" altLang="zh-CN" sz="10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克隆</a:t>
                      </a:r>
                      <a:r>
                        <a:rPr lang="en-US" altLang="zh-CN" sz="1000" b="0" i="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6</a:t>
                      </a:r>
                      <a:endParaRPr lang="en-US" altLang="zh-CN" sz="10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克隆</a:t>
                      </a:r>
                      <a:r>
                        <a:rPr lang="en-US" altLang="zh-CN" sz="1000" b="0" i="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7</a:t>
                      </a:r>
                      <a:endParaRPr lang="en-US" altLang="zh-CN" sz="10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克隆</a:t>
                      </a:r>
                      <a:r>
                        <a:rPr lang="en-US" altLang="zh-CN" sz="1000" b="0" i="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8</a:t>
                      </a:r>
                      <a:endParaRPr lang="en-US" altLang="zh-CN" sz="10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66"/>
                    </a:solidFill>
                  </a:tcPr>
                </a:tc>
              </a:tr>
              <a:tr h="4097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ELISA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检测</a:t>
                      </a:r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OD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值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1.390 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2.761 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2.932 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2.239 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2.526 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2.609 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2.375 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2.970 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  <p:graphicFrame>
        <p:nvGraphicFramePr>
          <p:cNvPr id="42" name="图示 41"/>
          <p:cNvGraphicFramePr/>
          <p:nvPr/>
        </p:nvGraphicFramePr>
        <p:xfrm>
          <a:off x="-1044624" y="1203598"/>
          <a:ext cx="6096000" cy="3760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1071538" y="3206262"/>
            <a:ext cx="2016000" cy="108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7E66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  <a:buSzPct val="50000"/>
            </a:pPr>
            <a:r>
              <a:rPr lang="zh-CN" altLang="en-US" sz="1400" dirty="0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  <a:sym typeface="+mn-ea"/>
              </a:rPr>
              <a:t>根据最终需求选择合适的免疫原、佐剂、免疫方式</a:t>
            </a:r>
            <a:endParaRPr lang="en-US" altLang="zh-CN" sz="1400" dirty="0" smtClean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  <a:sym typeface="+mn-ea"/>
            </a:endParaRPr>
          </a:p>
        </p:txBody>
      </p:sp>
      <p:sp>
        <p:nvSpPr>
          <p:cNvPr id="14" name="Arrow: Pentagon 10"/>
          <p:cNvSpPr/>
          <p:nvPr/>
        </p:nvSpPr>
        <p:spPr>
          <a:xfrm>
            <a:off x="6084005" y="1949549"/>
            <a:ext cx="2043618" cy="1112026"/>
          </a:xfrm>
          <a:prstGeom prst="homePlate">
            <a:avLst>
              <a:gd name="adj" fmla="val 41472"/>
            </a:avLst>
          </a:prstGeom>
          <a:solidFill>
            <a:srgbClr val="00544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en-US" sz="1125" dirty="0">
              <a:solidFill>
                <a:srgbClr val="FFFFFF"/>
              </a:solidFill>
              <a:latin typeface="思源黑体 CN Regular" pitchFamily="34" charset="-122"/>
              <a:ea typeface="思源黑体 CN Regular" pitchFamily="34" charset="-122"/>
              <a:cs typeface="Times New Roman" panose="02020603050405020304" charset="0"/>
              <a:sym typeface="思源黑体" panose="020B0500000000000000" pitchFamily="34" charset="-122"/>
            </a:endParaRPr>
          </a:p>
        </p:txBody>
      </p:sp>
      <p:sp>
        <p:nvSpPr>
          <p:cNvPr id="15" name="Arrow: Pentagon 11"/>
          <p:cNvSpPr/>
          <p:nvPr/>
        </p:nvSpPr>
        <p:spPr>
          <a:xfrm>
            <a:off x="6329258" y="2240417"/>
            <a:ext cx="563918" cy="561866"/>
          </a:xfrm>
          <a:prstGeom prst="homePlate">
            <a:avLst>
              <a:gd name="adj" fmla="val 41472"/>
            </a:avLst>
          </a:prstGeom>
          <a:solidFill>
            <a:schemeClr val="bg1"/>
          </a:solidFill>
          <a:ln>
            <a:noFill/>
          </a:ln>
          <a:effectLst>
            <a:outerShdw blurRad="228600" dist="165100" dir="2700000" sx="90000" sy="9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en-US" sz="1125">
              <a:solidFill>
                <a:srgbClr val="FFFFFF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思源黑体" panose="020B0500000000000000" pitchFamily="34" charset="-122"/>
            </a:endParaRPr>
          </a:p>
        </p:txBody>
      </p:sp>
      <p:sp>
        <p:nvSpPr>
          <p:cNvPr id="16" name="Arrow: Pentagon 8"/>
          <p:cNvSpPr/>
          <p:nvPr/>
        </p:nvSpPr>
        <p:spPr>
          <a:xfrm>
            <a:off x="3577772" y="1949549"/>
            <a:ext cx="2043618" cy="1112026"/>
          </a:xfrm>
          <a:prstGeom prst="homePlate">
            <a:avLst>
              <a:gd name="adj" fmla="val 41472"/>
            </a:avLst>
          </a:prstGeom>
          <a:solidFill>
            <a:srgbClr val="00705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en-US" sz="1125" dirty="0">
              <a:solidFill>
                <a:srgbClr val="FFFFFF"/>
              </a:solidFill>
              <a:latin typeface="思源黑体 CN Regular" pitchFamily="34" charset="-122"/>
              <a:ea typeface="思源黑体 CN Regular" pitchFamily="34" charset="-122"/>
              <a:cs typeface="Times New Roman" panose="02020603050405020304" charset="0"/>
              <a:sym typeface="思源黑体" panose="020B0500000000000000" pitchFamily="34" charset="-122"/>
            </a:endParaRPr>
          </a:p>
        </p:txBody>
      </p:sp>
      <p:sp>
        <p:nvSpPr>
          <p:cNvPr id="17" name="Arrow: Pentagon 9"/>
          <p:cNvSpPr/>
          <p:nvPr/>
        </p:nvSpPr>
        <p:spPr>
          <a:xfrm>
            <a:off x="3725637" y="2224629"/>
            <a:ext cx="563918" cy="561866"/>
          </a:xfrm>
          <a:prstGeom prst="homePlate">
            <a:avLst>
              <a:gd name="adj" fmla="val 41472"/>
            </a:avLst>
          </a:prstGeom>
          <a:solidFill>
            <a:schemeClr val="bg1"/>
          </a:solidFill>
          <a:ln>
            <a:noFill/>
          </a:ln>
          <a:effectLst>
            <a:outerShdw blurRad="228600" dist="165100" dir="2700000" sx="90000" sy="9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en-US" sz="1125">
              <a:solidFill>
                <a:srgbClr val="FFFFFF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思源黑体" panose="020B0500000000000000" pitchFamily="34" charset="-122"/>
            </a:endParaRPr>
          </a:p>
        </p:txBody>
      </p:sp>
      <p:sp>
        <p:nvSpPr>
          <p:cNvPr id="18" name="Arrow: Pentagon 6"/>
          <p:cNvSpPr/>
          <p:nvPr/>
        </p:nvSpPr>
        <p:spPr>
          <a:xfrm>
            <a:off x="1071538" y="1949549"/>
            <a:ext cx="2043618" cy="1112026"/>
          </a:xfrm>
          <a:prstGeom prst="homePlate">
            <a:avLst>
              <a:gd name="adj" fmla="val 41472"/>
            </a:avLst>
          </a:prstGeom>
          <a:solidFill>
            <a:srgbClr val="00A27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en-US" sz="1125" dirty="0">
              <a:solidFill>
                <a:srgbClr val="FFFFFF"/>
              </a:solidFill>
              <a:latin typeface="思源黑体 CN Regular" pitchFamily="34" charset="-122"/>
              <a:ea typeface="思源黑体 CN Regular" pitchFamily="34" charset="-122"/>
              <a:cs typeface="Times New Roman" panose="02020603050405020304" charset="0"/>
              <a:sym typeface="思源黑体" panose="020B0500000000000000" pitchFamily="34" charset="-122"/>
            </a:endParaRPr>
          </a:p>
        </p:txBody>
      </p:sp>
      <p:sp>
        <p:nvSpPr>
          <p:cNvPr id="19" name="Arrow: Pentagon 7"/>
          <p:cNvSpPr/>
          <p:nvPr/>
        </p:nvSpPr>
        <p:spPr>
          <a:xfrm>
            <a:off x="1316792" y="2240417"/>
            <a:ext cx="563918" cy="561866"/>
          </a:xfrm>
          <a:prstGeom prst="homePlate">
            <a:avLst>
              <a:gd name="adj" fmla="val 41472"/>
            </a:avLst>
          </a:prstGeom>
          <a:solidFill>
            <a:schemeClr val="bg1"/>
          </a:solidFill>
          <a:ln>
            <a:noFill/>
          </a:ln>
          <a:effectLst>
            <a:outerShdw blurRad="228600" dist="165100" dir="2700000" sx="90000" sy="9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en-US" sz="1125">
              <a:solidFill>
                <a:srgbClr val="FFFFFF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思源黑体" panose="020B0500000000000000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51088" y="2400699"/>
            <a:ext cx="11640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思源黑体 CN Regular" pitchFamily="34" charset="-122"/>
                <a:ea typeface="思源黑体 CN Regular" pitchFamily="34" charset="-122"/>
                <a:cs typeface="Poppins" pitchFamily="2" charset="0"/>
              </a:rPr>
              <a:t>动物免疫</a:t>
            </a:r>
            <a:endParaRPr lang="zh-CN" altLang="en-US" sz="1400" dirty="0" smtClean="0">
              <a:solidFill>
                <a:schemeClr val="bg1"/>
              </a:solidFill>
              <a:latin typeface="思源黑体 CN Regular" pitchFamily="34" charset="-122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75388" y="2384911"/>
            <a:ext cx="9543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思源黑体 CN Regular" pitchFamily="34" charset="-122"/>
                <a:ea typeface="思源黑体 CN Regular" pitchFamily="34" charset="-122"/>
                <a:cs typeface="Poppins" pitchFamily="2" charset="0"/>
              </a:rPr>
              <a:t>效价检测</a:t>
            </a:r>
            <a:endParaRPr lang="zh-CN" altLang="en-US" sz="1400" dirty="0" smtClean="0">
              <a:solidFill>
                <a:schemeClr val="bg1"/>
              </a:solidFill>
              <a:latin typeface="思源黑体 CN Regular" pitchFamily="34" charset="-122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22460" y="2400699"/>
            <a:ext cx="10504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思源黑体 CN Regular" pitchFamily="34" charset="-122"/>
                <a:ea typeface="思源黑体 CN Regular" pitchFamily="34" charset="-122"/>
                <a:cs typeface="Poppins" pitchFamily="2" charset="0"/>
              </a:rPr>
              <a:t>筛选方式</a:t>
            </a:r>
            <a:endParaRPr lang="zh-CN" altLang="en-US" sz="1400" dirty="0" smtClean="0">
              <a:solidFill>
                <a:schemeClr val="bg1"/>
              </a:solidFill>
              <a:latin typeface="思源黑体 CN Regular" pitchFamily="34" charset="-122"/>
              <a:ea typeface="思源黑体 CN Regular" pitchFamily="34" charset="-122"/>
              <a:cs typeface="Poppins" pitchFamily="2" charset="0"/>
            </a:endParaRPr>
          </a:p>
        </p:txBody>
      </p:sp>
      <p:grpSp>
        <p:nvGrpSpPr>
          <p:cNvPr id="23" name="组合 124"/>
          <p:cNvGrpSpPr/>
          <p:nvPr/>
        </p:nvGrpSpPr>
        <p:grpSpPr bwMode="auto">
          <a:xfrm rot="19598991">
            <a:off x="6452107" y="2349805"/>
            <a:ext cx="254731" cy="366393"/>
            <a:chOff x="2897889" y="1555828"/>
            <a:chExt cx="1134882" cy="1675025"/>
          </a:xfrm>
          <a:solidFill>
            <a:srgbClr val="00A27B"/>
          </a:solidFill>
        </p:grpSpPr>
        <p:sp>
          <p:nvSpPr>
            <p:cNvPr id="24" name="椭圆 23"/>
            <p:cNvSpPr/>
            <p:nvPr/>
          </p:nvSpPr>
          <p:spPr>
            <a:xfrm>
              <a:off x="3329366" y="243840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 rot="20063569">
              <a:off x="2897889" y="1623187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 rot="20063569">
              <a:off x="3073667" y="1987060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 rot="20063569">
              <a:off x="3021714" y="1566123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 rot="20063569">
              <a:off x="3197492" y="1929996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rot="600000" flipV="1">
              <a:off x="3239908" y="2265720"/>
              <a:ext cx="106234" cy="71786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椭圆 29"/>
            <p:cNvSpPr/>
            <p:nvPr/>
          </p:nvSpPr>
          <p:spPr>
            <a:xfrm rot="1628293">
              <a:off x="3782869" y="1555828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 rot="1628293">
              <a:off x="3600204" y="1916719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 rot="1628293">
              <a:off x="3903248" y="1619843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 rot="1628293">
              <a:off x="3720583" y="1980734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 rot="3764724" flipV="1">
              <a:off x="3598677" y="2271950"/>
              <a:ext cx="109010" cy="69959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弧形 34"/>
            <p:cNvSpPr/>
            <p:nvPr/>
          </p:nvSpPr>
          <p:spPr>
            <a:xfrm>
              <a:off x="3291729" y="2281673"/>
              <a:ext cx="108824" cy="247265"/>
            </a:xfrm>
            <a:prstGeom prst="arc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endParaRPr>
            </a:p>
          </p:txBody>
        </p:sp>
        <p:sp>
          <p:nvSpPr>
            <p:cNvPr id="36" name="弧形 35"/>
            <p:cNvSpPr/>
            <p:nvPr/>
          </p:nvSpPr>
          <p:spPr>
            <a:xfrm flipH="1">
              <a:off x="3530106" y="2273696"/>
              <a:ext cx="108824" cy="247266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472241" y="243840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3334129" y="283658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467479" y="2838453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3390189" y="2305601"/>
              <a:ext cx="160645" cy="0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3400554" y="2337506"/>
              <a:ext cx="134735" cy="2660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圆角矩形 42"/>
          <p:cNvSpPr/>
          <p:nvPr/>
        </p:nvSpPr>
        <p:spPr>
          <a:xfrm>
            <a:off x="3582281" y="3206262"/>
            <a:ext cx="2016000" cy="108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7E66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en-US" sz="1400" dirty="0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  <a:sym typeface="+mn-ea"/>
              </a:rPr>
              <a:t>ELISA </a:t>
            </a:r>
            <a:r>
              <a:rPr lang="zh-CN" altLang="en-US" sz="1400" dirty="0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  <a:sym typeface="+mn-ea"/>
              </a:rPr>
              <a:t>效价检测为主，辅助功能性检测</a:t>
            </a:r>
            <a:endParaRPr lang="zh-CN" altLang="en-US" sz="1400" dirty="0">
              <a:solidFill>
                <a:schemeClr val="tx1"/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6093024" y="3206262"/>
            <a:ext cx="2016000" cy="108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7E66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  <a:sym typeface="+mn-ea"/>
              </a:rPr>
              <a:t>主克隆</a:t>
            </a:r>
            <a:r>
              <a:rPr lang="zh-CN" altLang="en-US" sz="1400" dirty="0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  <a:sym typeface="+mn-ea"/>
              </a:rPr>
              <a:t>及亚克隆</a:t>
            </a:r>
            <a:r>
              <a:rPr lang="zh-CN" altLang="en-US" sz="1400" dirty="0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  <a:sym typeface="+mn-ea"/>
              </a:rPr>
              <a:t>阶段，进行相应功能介入筛选</a:t>
            </a:r>
            <a:endParaRPr lang="en-US" altLang="zh-CN" sz="1400" dirty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  <a:sym typeface="+mn-ea"/>
            </a:endParaRPr>
          </a:p>
        </p:txBody>
      </p:sp>
      <p:sp>
        <p:nvSpPr>
          <p:cNvPr id="45" name="上弧形箭头 44"/>
          <p:cNvSpPr/>
          <p:nvPr/>
        </p:nvSpPr>
        <p:spPr>
          <a:xfrm>
            <a:off x="3786182" y="2410919"/>
            <a:ext cx="356297" cy="214314"/>
          </a:xfrm>
          <a:prstGeom prst="curvedDownArrow">
            <a:avLst/>
          </a:pr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348939" y="2319492"/>
            <a:ext cx="365541" cy="347650"/>
            <a:chOff x="2352250" y="571486"/>
            <a:chExt cx="3219883" cy="3062294"/>
          </a:xfrm>
        </p:grpSpPr>
        <p:sp>
          <p:nvSpPr>
            <p:cNvPr id="47" name="任意多边形 46"/>
            <p:cNvSpPr/>
            <p:nvPr/>
          </p:nvSpPr>
          <p:spPr>
            <a:xfrm>
              <a:off x="2352250" y="571486"/>
              <a:ext cx="3219883" cy="3062294"/>
            </a:xfrm>
            <a:custGeom>
              <a:avLst/>
              <a:gdLst>
                <a:gd name="connsiteX0" fmla="*/ 89694 w 1963738"/>
                <a:gd name="connsiteY0" fmla="*/ 450056 h 2062162"/>
                <a:gd name="connsiteX1" fmla="*/ 575469 w 1963738"/>
                <a:gd name="connsiteY1" fmla="*/ 302419 h 2062162"/>
                <a:gd name="connsiteX2" fmla="*/ 713582 w 1963738"/>
                <a:gd name="connsiteY2" fmla="*/ 335756 h 2062162"/>
                <a:gd name="connsiteX3" fmla="*/ 870744 w 1963738"/>
                <a:gd name="connsiteY3" fmla="*/ 40481 h 2062162"/>
                <a:gd name="connsiteX4" fmla="*/ 1023144 w 1963738"/>
                <a:gd name="connsiteY4" fmla="*/ 92869 h 2062162"/>
                <a:gd name="connsiteX5" fmla="*/ 808832 w 1963738"/>
                <a:gd name="connsiteY5" fmla="*/ 369094 h 2062162"/>
                <a:gd name="connsiteX6" fmla="*/ 913607 w 1963738"/>
                <a:gd name="connsiteY6" fmla="*/ 397669 h 2062162"/>
                <a:gd name="connsiteX7" fmla="*/ 1280319 w 1963738"/>
                <a:gd name="connsiteY7" fmla="*/ 211931 h 2062162"/>
                <a:gd name="connsiteX8" fmla="*/ 1275557 w 1963738"/>
                <a:gd name="connsiteY8" fmla="*/ 392906 h 2062162"/>
                <a:gd name="connsiteX9" fmla="*/ 932657 w 1963738"/>
                <a:gd name="connsiteY9" fmla="*/ 483394 h 2062162"/>
                <a:gd name="connsiteX10" fmla="*/ 1337469 w 1963738"/>
                <a:gd name="connsiteY10" fmla="*/ 769144 h 2062162"/>
                <a:gd name="connsiteX11" fmla="*/ 1637507 w 1963738"/>
                <a:gd name="connsiteY11" fmla="*/ 1497806 h 2062162"/>
                <a:gd name="connsiteX12" fmla="*/ 1542257 w 1963738"/>
                <a:gd name="connsiteY12" fmla="*/ 1854994 h 2062162"/>
                <a:gd name="connsiteX13" fmla="*/ 1637507 w 1963738"/>
                <a:gd name="connsiteY13" fmla="*/ 1864519 h 2062162"/>
                <a:gd name="connsiteX14" fmla="*/ 1870869 w 1963738"/>
                <a:gd name="connsiteY14" fmla="*/ 1507331 h 2062162"/>
                <a:gd name="connsiteX15" fmla="*/ 1770857 w 1963738"/>
                <a:gd name="connsiteY15" fmla="*/ 1035844 h 2062162"/>
                <a:gd name="connsiteX16" fmla="*/ 1913732 w 1963738"/>
                <a:gd name="connsiteY16" fmla="*/ 864394 h 2062162"/>
                <a:gd name="connsiteX17" fmla="*/ 1828007 w 1963738"/>
                <a:gd name="connsiteY17" fmla="*/ 1102519 h 2062162"/>
                <a:gd name="connsiteX18" fmla="*/ 1947069 w 1963738"/>
                <a:gd name="connsiteY18" fmla="*/ 1378744 h 2062162"/>
                <a:gd name="connsiteX19" fmla="*/ 1913732 w 1963738"/>
                <a:gd name="connsiteY19" fmla="*/ 1664494 h 2062162"/>
                <a:gd name="connsiteX20" fmla="*/ 1647032 w 1963738"/>
                <a:gd name="connsiteY20" fmla="*/ 1988344 h 2062162"/>
                <a:gd name="connsiteX21" fmla="*/ 1389857 w 1963738"/>
                <a:gd name="connsiteY21" fmla="*/ 2050256 h 2062162"/>
                <a:gd name="connsiteX22" fmla="*/ 975519 w 1963738"/>
                <a:gd name="connsiteY22" fmla="*/ 1916906 h 2062162"/>
                <a:gd name="connsiteX23" fmla="*/ 494507 w 1963738"/>
                <a:gd name="connsiteY23" fmla="*/ 1978819 h 2062162"/>
                <a:gd name="connsiteX24" fmla="*/ 427832 w 1963738"/>
                <a:gd name="connsiteY24" fmla="*/ 1840706 h 2062162"/>
                <a:gd name="connsiteX25" fmla="*/ 970757 w 1963738"/>
                <a:gd name="connsiteY25" fmla="*/ 1831181 h 2062162"/>
                <a:gd name="connsiteX26" fmla="*/ 689769 w 1963738"/>
                <a:gd name="connsiteY26" fmla="*/ 1631156 h 2062162"/>
                <a:gd name="connsiteX27" fmla="*/ 546894 w 1963738"/>
                <a:gd name="connsiteY27" fmla="*/ 1150144 h 2062162"/>
                <a:gd name="connsiteX28" fmla="*/ 442119 w 1963738"/>
                <a:gd name="connsiteY28" fmla="*/ 1064419 h 2062162"/>
                <a:gd name="connsiteX29" fmla="*/ 294482 w 1963738"/>
                <a:gd name="connsiteY29" fmla="*/ 1145381 h 2062162"/>
                <a:gd name="connsiteX30" fmla="*/ 456407 w 1963738"/>
                <a:gd name="connsiteY30" fmla="*/ 983456 h 2062162"/>
                <a:gd name="connsiteX31" fmla="*/ 537369 w 1963738"/>
                <a:gd name="connsiteY31" fmla="*/ 978694 h 2062162"/>
                <a:gd name="connsiteX32" fmla="*/ 446882 w 1963738"/>
                <a:gd name="connsiteY32" fmla="*/ 773906 h 2062162"/>
                <a:gd name="connsiteX33" fmla="*/ 232569 w 1963738"/>
                <a:gd name="connsiteY33" fmla="*/ 550069 h 2062162"/>
                <a:gd name="connsiteX34" fmla="*/ 37307 w 1963738"/>
                <a:gd name="connsiteY34" fmla="*/ 492919 h 2062162"/>
                <a:gd name="connsiteX35" fmla="*/ 89694 w 1963738"/>
                <a:gd name="connsiteY35" fmla="*/ 450056 h 2062162"/>
                <a:gd name="connsiteX0-1" fmla="*/ 89694 w 1963738"/>
                <a:gd name="connsiteY0-2" fmla="*/ 450056 h 2062162"/>
                <a:gd name="connsiteX1-3" fmla="*/ 575469 w 1963738"/>
                <a:gd name="connsiteY1-4" fmla="*/ 302419 h 2062162"/>
                <a:gd name="connsiteX2-5" fmla="*/ 713582 w 1963738"/>
                <a:gd name="connsiteY2-6" fmla="*/ 335756 h 2062162"/>
                <a:gd name="connsiteX3-7" fmla="*/ 870744 w 1963738"/>
                <a:gd name="connsiteY3-8" fmla="*/ 40481 h 2062162"/>
                <a:gd name="connsiteX4-9" fmla="*/ 1023144 w 1963738"/>
                <a:gd name="connsiteY4-10" fmla="*/ 92869 h 2062162"/>
                <a:gd name="connsiteX5-11" fmla="*/ 808832 w 1963738"/>
                <a:gd name="connsiteY5-12" fmla="*/ 369094 h 2062162"/>
                <a:gd name="connsiteX6-13" fmla="*/ 913607 w 1963738"/>
                <a:gd name="connsiteY6-14" fmla="*/ 397669 h 2062162"/>
                <a:gd name="connsiteX7-15" fmla="*/ 1280319 w 1963738"/>
                <a:gd name="connsiteY7-16" fmla="*/ 211931 h 2062162"/>
                <a:gd name="connsiteX8-17" fmla="*/ 1275557 w 1963738"/>
                <a:gd name="connsiteY8-18" fmla="*/ 392906 h 2062162"/>
                <a:gd name="connsiteX9-19" fmla="*/ 932657 w 1963738"/>
                <a:gd name="connsiteY9-20" fmla="*/ 483394 h 2062162"/>
                <a:gd name="connsiteX10-21" fmla="*/ 1337469 w 1963738"/>
                <a:gd name="connsiteY10-22" fmla="*/ 769144 h 2062162"/>
                <a:gd name="connsiteX11-23" fmla="*/ 1637507 w 1963738"/>
                <a:gd name="connsiteY11-24" fmla="*/ 1497806 h 2062162"/>
                <a:gd name="connsiteX12-25" fmla="*/ 1542257 w 1963738"/>
                <a:gd name="connsiteY12-26" fmla="*/ 1854994 h 2062162"/>
                <a:gd name="connsiteX13-27" fmla="*/ 1637507 w 1963738"/>
                <a:gd name="connsiteY13-28" fmla="*/ 1864519 h 2062162"/>
                <a:gd name="connsiteX14-29" fmla="*/ 1870869 w 1963738"/>
                <a:gd name="connsiteY14-30" fmla="*/ 1507331 h 2062162"/>
                <a:gd name="connsiteX15-31" fmla="*/ 1770857 w 1963738"/>
                <a:gd name="connsiteY15-32" fmla="*/ 1035844 h 2062162"/>
                <a:gd name="connsiteX16-33" fmla="*/ 1913732 w 1963738"/>
                <a:gd name="connsiteY16-34" fmla="*/ 864394 h 2062162"/>
                <a:gd name="connsiteX17-35" fmla="*/ 1829735 w 1963738"/>
                <a:gd name="connsiteY17-36" fmla="*/ 1004384 h 2062162"/>
                <a:gd name="connsiteX18-37" fmla="*/ 1947069 w 1963738"/>
                <a:gd name="connsiteY18-38" fmla="*/ 1378744 h 2062162"/>
                <a:gd name="connsiteX19-39" fmla="*/ 1913732 w 1963738"/>
                <a:gd name="connsiteY19-40" fmla="*/ 1664494 h 2062162"/>
                <a:gd name="connsiteX20-41" fmla="*/ 1647032 w 1963738"/>
                <a:gd name="connsiteY20-42" fmla="*/ 1988344 h 2062162"/>
                <a:gd name="connsiteX21-43" fmla="*/ 1389857 w 1963738"/>
                <a:gd name="connsiteY21-44" fmla="*/ 2050256 h 2062162"/>
                <a:gd name="connsiteX22-45" fmla="*/ 975519 w 1963738"/>
                <a:gd name="connsiteY22-46" fmla="*/ 1916906 h 2062162"/>
                <a:gd name="connsiteX23-47" fmla="*/ 494507 w 1963738"/>
                <a:gd name="connsiteY23-48" fmla="*/ 1978819 h 2062162"/>
                <a:gd name="connsiteX24-49" fmla="*/ 427832 w 1963738"/>
                <a:gd name="connsiteY24-50" fmla="*/ 1840706 h 2062162"/>
                <a:gd name="connsiteX25-51" fmla="*/ 970757 w 1963738"/>
                <a:gd name="connsiteY25-52" fmla="*/ 1831181 h 2062162"/>
                <a:gd name="connsiteX26-53" fmla="*/ 689769 w 1963738"/>
                <a:gd name="connsiteY26-54" fmla="*/ 1631156 h 2062162"/>
                <a:gd name="connsiteX27-55" fmla="*/ 546894 w 1963738"/>
                <a:gd name="connsiteY27-56" fmla="*/ 1150144 h 2062162"/>
                <a:gd name="connsiteX28-57" fmla="*/ 442119 w 1963738"/>
                <a:gd name="connsiteY28-58" fmla="*/ 1064419 h 2062162"/>
                <a:gd name="connsiteX29-59" fmla="*/ 294482 w 1963738"/>
                <a:gd name="connsiteY29-60" fmla="*/ 1145381 h 2062162"/>
                <a:gd name="connsiteX30-61" fmla="*/ 456407 w 1963738"/>
                <a:gd name="connsiteY30-62" fmla="*/ 983456 h 2062162"/>
                <a:gd name="connsiteX31-63" fmla="*/ 537369 w 1963738"/>
                <a:gd name="connsiteY31-64" fmla="*/ 978694 h 2062162"/>
                <a:gd name="connsiteX32-65" fmla="*/ 446882 w 1963738"/>
                <a:gd name="connsiteY32-66" fmla="*/ 773906 h 2062162"/>
                <a:gd name="connsiteX33-67" fmla="*/ 232569 w 1963738"/>
                <a:gd name="connsiteY33-68" fmla="*/ 550069 h 2062162"/>
                <a:gd name="connsiteX34-69" fmla="*/ 37307 w 1963738"/>
                <a:gd name="connsiteY34-70" fmla="*/ 492919 h 2062162"/>
                <a:gd name="connsiteX35-71" fmla="*/ 89694 w 1963738"/>
                <a:gd name="connsiteY35-72" fmla="*/ 450056 h 2062162"/>
                <a:gd name="connsiteX0-73" fmla="*/ 89694 w 1963738"/>
                <a:gd name="connsiteY0-74" fmla="*/ 450056 h 2062162"/>
                <a:gd name="connsiteX1-75" fmla="*/ 575469 w 1963738"/>
                <a:gd name="connsiteY1-76" fmla="*/ 302419 h 2062162"/>
                <a:gd name="connsiteX2-77" fmla="*/ 713582 w 1963738"/>
                <a:gd name="connsiteY2-78" fmla="*/ 335756 h 2062162"/>
                <a:gd name="connsiteX3-79" fmla="*/ 870744 w 1963738"/>
                <a:gd name="connsiteY3-80" fmla="*/ 40481 h 2062162"/>
                <a:gd name="connsiteX4-81" fmla="*/ 1023144 w 1963738"/>
                <a:gd name="connsiteY4-82" fmla="*/ 92869 h 2062162"/>
                <a:gd name="connsiteX5-83" fmla="*/ 808832 w 1963738"/>
                <a:gd name="connsiteY5-84" fmla="*/ 369094 h 2062162"/>
                <a:gd name="connsiteX6-85" fmla="*/ 913607 w 1963738"/>
                <a:gd name="connsiteY6-86" fmla="*/ 397669 h 2062162"/>
                <a:gd name="connsiteX7-87" fmla="*/ 1280319 w 1963738"/>
                <a:gd name="connsiteY7-88" fmla="*/ 211931 h 2062162"/>
                <a:gd name="connsiteX8-89" fmla="*/ 1275557 w 1963738"/>
                <a:gd name="connsiteY8-90" fmla="*/ 392906 h 2062162"/>
                <a:gd name="connsiteX9-91" fmla="*/ 932657 w 1963738"/>
                <a:gd name="connsiteY9-92" fmla="*/ 483394 h 2062162"/>
                <a:gd name="connsiteX10-93" fmla="*/ 1337469 w 1963738"/>
                <a:gd name="connsiteY10-94" fmla="*/ 769144 h 2062162"/>
                <a:gd name="connsiteX11-95" fmla="*/ 1637507 w 1963738"/>
                <a:gd name="connsiteY11-96" fmla="*/ 1497806 h 2062162"/>
                <a:gd name="connsiteX12-97" fmla="*/ 1542257 w 1963738"/>
                <a:gd name="connsiteY12-98" fmla="*/ 1854994 h 2062162"/>
                <a:gd name="connsiteX13-99" fmla="*/ 1637507 w 1963738"/>
                <a:gd name="connsiteY13-100" fmla="*/ 1864519 h 2062162"/>
                <a:gd name="connsiteX14-101" fmla="*/ 1870869 w 1963738"/>
                <a:gd name="connsiteY14-102" fmla="*/ 1507331 h 2062162"/>
                <a:gd name="connsiteX15-103" fmla="*/ 1770857 w 1963738"/>
                <a:gd name="connsiteY15-104" fmla="*/ 1035844 h 2062162"/>
                <a:gd name="connsiteX16-105" fmla="*/ 1913732 w 1963738"/>
                <a:gd name="connsiteY16-106" fmla="*/ 864394 h 2062162"/>
                <a:gd name="connsiteX17-107" fmla="*/ 1829735 w 1963738"/>
                <a:gd name="connsiteY17-108" fmla="*/ 1004384 h 2062162"/>
                <a:gd name="connsiteX18-109" fmla="*/ 1947069 w 1963738"/>
                <a:gd name="connsiteY18-110" fmla="*/ 1378744 h 2062162"/>
                <a:gd name="connsiteX19-111" fmla="*/ 1913732 w 1963738"/>
                <a:gd name="connsiteY19-112" fmla="*/ 1664494 h 2062162"/>
                <a:gd name="connsiteX20-113" fmla="*/ 1647032 w 1963738"/>
                <a:gd name="connsiteY20-114" fmla="*/ 1988344 h 2062162"/>
                <a:gd name="connsiteX21-115" fmla="*/ 1389857 w 1963738"/>
                <a:gd name="connsiteY21-116" fmla="*/ 2050256 h 2062162"/>
                <a:gd name="connsiteX22-117" fmla="*/ 975519 w 1963738"/>
                <a:gd name="connsiteY22-118" fmla="*/ 1916906 h 2062162"/>
                <a:gd name="connsiteX23-119" fmla="*/ 494507 w 1963738"/>
                <a:gd name="connsiteY23-120" fmla="*/ 1978819 h 2062162"/>
                <a:gd name="connsiteX24-121" fmla="*/ 427832 w 1963738"/>
                <a:gd name="connsiteY24-122" fmla="*/ 1840706 h 2062162"/>
                <a:gd name="connsiteX25-123" fmla="*/ 970757 w 1963738"/>
                <a:gd name="connsiteY25-124" fmla="*/ 1831181 h 2062162"/>
                <a:gd name="connsiteX26-125" fmla="*/ 689769 w 1963738"/>
                <a:gd name="connsiteY26-126" fmla="*/ 1631156 h 2062162"/>
                <a:gd name="connsiteX27-127" fmla="*/ 546894 w 1963738"/>
                <a:gd name="connsiteY27-128" fmla="*/ 1150144 h 2062162"/>
                <a:gd name="connsiteX28-129" fmla="*/ 442119 w 1963738"/>
                <a:gd name="connsiteY28-130" fmla="*/ 1064419 h 2062162"/>
                <a:gd name="connsiteX29-131" fmla="*/ 294482 w 1963738"/>
                <a:gd name="connsiteY29-132" fmla="*/ 1145381 h 2062162"/>
                <a:gd name="connsiteX30-133" fmla="*/ 424087 w 1963738"/>
                <a:gd name="connsiteY30-134" fmla="*/ 983456 h 2062162"/>
                <a:gd name="connsiteX31-135" fmla="*/ 537369 w 1963738"/>
                <a:gd name="connsiteY31-136" fmla="*/ 978694 h 2062162"/>
                <a:gd name="connsiteX32-137" fmla="*/ 446882 w 1963738"/>
                <a:gd name="connsiteY32-138" fmla="*/ 773906 h 2062162"/>
                <a:gd name="connsiteX33-139" fmla="*/ 232569 w 1963738"/>
                <a:gd name="connsiteY33-140" fmla="*/ 550069 h 2062162"/>
                <a:gd name="connsiteX34-141" fmla="*/ 37307 w 1963738"/>
                <a:gd name="connsiteY34-142" fmla="*/ 492919 h 2062162"/>
                <a:gd name="connsiteX35-143" fmla="*/ 89694 w 1963738"/>
                <a:gd name="connsiteY35-144" fmla="*/ 450056 h 2062162"/>
                <a:gd name="connsiteX0-145" fmla="*/ 76993 w 1951037"/>
                <a:gd name="connsiteY0-146" fmla="*/ 450056 h 2062162"/>
                <a:gd name="connsiteX1-147" fmla="*/ 408091 w 1951037"/>
                <a:gd name="connsiteY1-148" fmla="*/ 292156 h 2062162"/>
                <a:gd name="connsiteX2-149" fmla="*/ 700881 w 1951037"/>
                <a:gd name="connsiteY2-150" fmla="*/ 335756 h 2062162"/>
                <a:gd name="connsiteX3-151" fmla="*/ 858043 w 1951037"/>
                <a:gd name="connsiteY3-152" fmla="*/ 40481 h 2062162"/>
                <a:gd name="connsiteX4-153" fmla="*/ 1010443 w 1951037"/>
                <a:gd name="connsiteY4-154" fmla="*/ 92869 h 2062162"/>
                <a:gd name="connsiteX5-155" fmla="*/ 796131 w 1951037"/>
                <a:gd name="connsiteY5-156" fmla="*/ 369094 h 2062162"/>
                <a:gd name="connsiteX6-157" fmla="*/ 900906 w 1951037"/>
                <a:gd name="connsiteY6-158" fmla="*/ 397669 h 2062162"/>
                <a:gd name="connsiteX7-159" fmla="*/ 1267618 w 1951037"/>
                <a:gd name="connsiteY7-160" fmla="*/ 211931 h 2062162"/>
                <a:gd name="connsiteX8-161" fmla="*/ 1262856 w 1951037"/>
                <a:gd name="connsiteY8-162" fmla="*/ 392906 h 2062162"/>
                <a:gd name="connsiteX9-163" fmla="*/ 919956 w 1951037"/>
                <a:gd name="connsiteY9-164" fmla="*/ 483394 h 2062162"/>
                <a:gd name="connsiteX10-165" fmla="*/ 1324768 w 1951037"/>
                <a:gd name="connsiteY10-166" fmla="*/ 769144 h 2062162"/>
                <a:gd name="connsiteX11-167" fmla="*/ 1624806 w 1951037"/>
                <a:gd name="connsiteY11-168" fmla="*/ 1497806 h 2062162"/>
                <a:gd name="connsiteX12-169" fmla="*/ 1529556 w 1951037"/>
                <a:gd name="connsiteY12-170" fmla="*/ 1854994 h 2062162"/>
                <a:gd name="connsiteX13-171" fmla="*/ 1624806 w 1951037"/>
                <a:gd name="connsiteY13-172" fmla="*/ 1864519 h 2062162"/>
                <a:gd name="connsiteX14-173" fmla="*/ 1858168 w 1951037"/>
                <a:gd name="connsiteY14-174" fmla="*/ 1507331 h 2062162"/>
                <a:gd name="connsiteX15-175" fmla="*/ 1758156 w 1951037"/>
                <a:gd name="connsiteY15-176" fmla="*/ 1035844 h 2062162"/>
                <a:gd name="connsiteX16-177" fmla="*/ 1901031 w 1951037"/>
                <a:gd name="connsiteY16-178" fmla="*/ 864394 h 2062162"/>
                <a:gd name="connsiteX17-179" fmla="*/ 1817034 w 1951037"/>
                <a:gd name="connsiteY17-180" fmla="*/ 1004384 h 2062162"/>
                <a:gd name="connsiteX18-181" fmla="*/ 1934368 w 1951037"/>
                <a:gd name="connsiteY18-182" fmla="*/ 1378744 h 2062162"/>
                <a:gd name="connsiteX19-183" fmla="*/ 1901031 w 1951037"/>
                <a:gd name="connsiteY19-184" fmla="*/ 1664494 h 2062162"/>
                <a:gd name="connsiteX20-185" fmla="*/ 1634331 w 1951037"/>
                <a:gd name="connsiteY20-186" fmla="*/ 1988344 h 2062162"/>
                <a:gd name="connsiteX21-187" fmla="*/ 1377156 w 1951037"/>
                <a:gd name="connsiteY21-188" fmla="*/ 2050256 h 2062162"/>
                <a:gd name="connsiteX22-189" fmla="*/ 962818 w 1951037"/>
                <a:gd name="connsiteY22-190" fmla="*/ 1916906 h 2062162"/>
                <a:gd name="connsiteX23-191" fmla="*/ 481806 w 1951037"/>
                <a:gd name="connsiteY23-192" fmla="*/ 1978819 h 2062162"/>
                <a:gd name="connsiteX24-193" fmla="*/ 415131 w 1951037"/>
                <a:gd name="connsiteY24-194" fmla="*/ 1840706 h 2062162"/>
                <a:gd name="connsiteX25-195" fmla="*/ 958056 w 1951037"/>
                <a:gd name="connsiteY25-196" fmla="*/ 1831181 h 2062162"/>
                <a:gd name="connsiteX26-197" fmla="*/ 677068 w 1951037"/>
                <a:gd name="connsiteY26-198" fmla="*/ 1631156 h 2062162"/>
                <a:gd name="connsiteX27-199" fmla="*/ 534193 w 1951037"/>
                <a:gd name="connsiteY27-200" fmla="*/ 1150144 h 2062162"/>
                <a:gd name="connsiteX28-201" fmla="*/ 429418 w 1951037"/>
                <a:gd name="connsiteY28-202" fmla="*/ 1064419 h 2062162"/>
                <a:gd name="connsiteX29-203" fmla="*/ 281781 w 1951037"/>
                <a:gd name="connsiteY29-204" fmla="*/ 1145381 h 2062162"/>
                <a:gd name="connsiteX30-205" fmla="*/ 411386 w 1951037"/>
                <a:gd name="connsiteY30-206" fmla="*/ 983456 h 2062162"/>
                <a:gd name="connsiteX31-207" fmla="*/ 524668 w 1951037"/>
                <a:gd name="connsiteY31-208" fmla="*/ 978694 h 2062162"/>
                <a:gd name="connsiteX32-209" fmla="*/ 434181 w 1951037"/>
                <a:gd name="connsiteY32-210" fmla="*/ 773906 h 2062162"/>
                <a:gd name="connsiteX33-211" fmla="*/ 219868 w 1951037"/>
                <a:gd name="connsiteY33-212" fmla="*/ 550069 h 2062162"/>
                <a:gd name="connsiteX34-213" fmla="*/ 24606 w 1951037"/>
                <a:gd name="connsiteY34-214" fmla="*/ 492919 h 2062162"/>
                <a:gd name="connsiteX35-215" fmla="*/ 76993 w 1951037"/>
                <a:gd name="connsiteY35-216" fmla="*/ 450056 h 2062162"/>
                <a:gd name="connsiteX0-217" fmla="*/ 76993 w 1951037"/>
                <a:gd name="connsiteY0-218" fmla="*/ 450056 h 2062162"/>
                <a:gd name="connsiteX1-219" fmla="*/ 408091 w 1951037"/>
                <a:gd name="connsiteY1-220" fmla="*/ 292156 h 2062162"/>
                <a:gd name="connsiteX2-221" fmla="*/ 700881 w 1951037"/>
                <a:gd name="connsiteY2-222" fmla="*/ 335756 h 2062162"/>
                <a:gd name="connsiteX3-223" fmla="*/ 858043 w 1951037"/>
                <a:gd name="connsiteY3-224" fmla="*/ 40481 h 2062162"/>
                <a:gd name="connsiteX4-225" fmla="*/ 1010443 w 1951037"/>
                <a:gd name="connsiteY4-226" fmla="*/ 92869 h 2062162"/>
                <a:gd name="connsiteX5-227" fmla="*/ 796131 w 1951037"/>
                <a:gd name="connsiteY5-228" fmla="*/ 369094 h 2062162"/>
                <a:gd name="connsiteX6-229" fmla="*/ 900906 w 1951037"/>
                <a:gd name="connsiteY6-230" fmla="*/ 397669 h 2062162"/>
                <a:gd name="connsiteX7-231" fmla="*/ 1267618 w 1951037"/>
                <a:gd name="connsiteY7-232" fmla="*/ 211931 h 2062162"/>
                <a:gd name="connsiteX8-233" fmla="*/ 1262856 w 1951037"/>
                <a:gd name="connsiteY8-234" fmla="*/ 392906 h 2062162"/>
                <a:gd name="connsiteX9-235" fmla="*/ 919956 w 1951037"/>
                <a:gd name="connsiteY9-236" fmla="*/ 483394 h 2062162"/>
                <a:gd name="connsiteX10-237" fmla="*/ 1324768 w 1951037"/>
                <a:gd name="connsiteY10-238" fmla="*/ 769144 h 2062162"/>
                <a:gd name="connsiteX11-239" fmla="*/ 1624806 w 1951037"/>
                <a:gd name="connsiteY11-240" fmla="*/ 1497806 h 2062162"/>
                <a:gd name="connsiteX12-241" fmla="*/ 1529556 w 1951037"/>
                <a:gd name="connsiteY12-242" fmla="*/ 1854994 h 2062162"/>
                <a:gd name="connsiteX13-243" fmla="*/ 1624806 w 1951037"/>
                <a:gd name="connsiteY13-244" fmla="*/ 1864519 h 2062162"/>
                <a:gd name="connsiteX14-245" fmla="*/ 1858168 w 1951037"/>
                <a:gd name="connsiteY14-246" fmla="*/ 1507331 h 2062162"/>
                <a:gd name="connsiteX15-247" fmla="*/ 1758156 w 1951037"/>
                <a:gd name="connsiteY15-248" fmla="*/ 1035844 h 2062162"/>
                <a:gd name="connsiteX16-249" fmla="*/ 1901031 w 1951037"/>
                <a:gd name="connsiteY16-250" fmla="*/ 864394 h 2062162"/>
                <a:gd name="connsiteX17-251" fmla="*/ 1817034 w 1951037"/>
                <a:gd name="connsiteY17-252" fmla="*/ 1004384 h 2062162"/>
                <a:gd name="connsiteX18-253" fmla="*/ 1934368 w 1951037"/>
                <a:gd name="connsiteY18-254" fmla="*/ 1378744 h 2062162"/>
                <a:gd name="connsiteX19-255" fmla="*/ 1901031 w 1951037"/>
                <a:gd name="connsiteY19-256" fmla="*/ 1664494 h 2062162"/>
                <a:gd name="connsiteX20-257" fmla="*/ 1634331 w 1951037"/>
                <a:gd name="connsiteY20-258" fmla="*/ 1988344 h 2062162"/>
                <a:gd name="connsiteX21-259" fmla="*/ 1377156 w 1951037"/>
                <a:gd name="connsiteY21-260" fmla="*/ 2050256 h 2062162"/>
                <a:gd name="connsiteX22-261" fmla="*/ 962818 w 1951037"/>
                <a:gd name="connsiteY22-262" fmla="*/ 1916906 h 2062162"/>
                <a:gd name="connsiteX23-263" fmla="*/ 481806 w 1951037"/>
                <a:gd name="connsiteY23-264" fmla="*/ 1978819 h 2062162"/>
                <a:gd name="connsiteX24-265" fmla="*/ 415131 w 1951037"/>
                <a:gd name="connsiteY24-266" fmla="*/ 1840706 h 2062162"/>
                <a:gd name="connsiteX25-267" fmla="*/ 958056 w 1951037"/>
                <a:gd name="connsiteY25-268" fmla="*/ 1831181 h 2062162"/>
                <a:gd name="connsiteX26-269" fmla="*/ 677068 w 1951037"/>
                <a:gd name="connsiteY26-270" fmla="*/ 1631156 h 2062162"/>
                <a:gd name="connsiteX27-271" fmla="*/ 534193 w 1951037"/>
                <a:gd name="connsiteY27-272" fmla="*/ 1150144 h 2062162"/>
                <a:gd name="connsiteX28-273" fmla="*/ 429418 w 1951037"/>
                <a:gd name="connsiteY28-274" fmla="*/ 1064419 h 2062162"/>
                <a:gd name="connsiteX29-275" fmla="*/ 281781 w 1951037"/>
                <a:gd name="connsiteY29-276" fmla="*/ 1145381 h 2062162"/>
                <a:gd name="connsiteX30-277" fmla="*/ 411386 w 1951037"/>
                <a:gd name="connsiteY30-278" fmla="*/ 983456 h 2062162"/>
                <a:gd name="connsiteX31-279" fmla="*/ 515434 w 1951037"/>
                <a:gd name="connsiteY31-280" fmla="*/ 945340 h 2062162"/>
                <a:gd name="connsiteX32-281" fmla="*/ 434181 w 1951037"/>
                <a:gd name="connsiteY32-282" fmla="*/ 773906 h 2062162"/>
                <a:gd name="connsiteX33-283" fmla="*/ 219868 w 1951037"/>
                <a:gd name="connsiteY33-284" fmla="*/ 550069 h 2062162"/>
                <a:gd name="connsiteX34-285" fmla="*/ 24606 w 1951037"/>
                <a:gd name="connsiteY34-286" fmla="*/ 492919 h 2062162"/>
                <a:gd name="connsiteX35-287" fmla="*/ 76993 w 1951037"/>
                <a:gd name="connsiteY35-288" fmla="*/ 450056 h 2062162"/>
                <a:gd name="connsiteX0-289" fmla="*/ 76993 w 1951037"/>
                <a:gd name="connsiteY0-290" fmla="*/ 450056 h 2062162"/>
                <a:gd name="connsiteX1-291" fmla="*/ 408091 w 1951037"/>
                <a:gd name="connsiteY1-292" fmla="*/ 292156 h 2062162"/>
                <a:gd name="connsiteX2-293" fmla="*/ 700881 w 1951037"/>
                <a:gd name="connsiteY2-294" fmla="*/ 335756 h 2062162"/>
                <a:gd name="connsiteX3-295" fmla="*/ 858043 w 1951037"/>
                <a:gd name="connsiteY3-296" fmla="*/ 40481 h 2062162"/>
                <a:gd name="connsiteX4-297" fmla="*/ 1010443 w 1951037"/>
                <a:gd name="connsiteY4-298" fmla="*/ 92869 h 2062162"/>
                <a:gd name="connsiteX5-299" fmla="*/ 796131 w 1951037"/>
                <a:gd name="connsiteY5-300" fmla="*/ 369094 h 2062162"/>
                <a:gd name="connsiteX6-301" fmla="*/ 900906 w 1951037"/>
                <a:gd name="connsiteY6-302" fmla="*/ 397669 h 2062162"/>
                <a:gd name="connsiteX7-303" fmla="*/ 1267618 w 1951037"/>
                <a:gd name="connsiteY7-304" fmla="*/ 211931 h 2062162"/>
                <a:gd name="connsiteX8-305" fmla="*/ 1262856 w 1951037"/>
                <a:gd name="connsiteY8-306" fmla="*/ 392906 h 2062162"/>
                <a:gd name="connsiteX9-307" fmla="*/ 919956 w 1951037"/>
                <a:gd name="connsiteY9-308" fmla="*/ 483394 h 2062162"/>
                <a:gd name="connsiteX10-309" fmla="*/ 1324768 w 1951037"/>
                <a:gd name="connsiteY10-310" fmla="*/ 769144 h 2062162"/>
                <a:gd name="connsiteX11-311" fmla="*/ 1682522 w 1951037"/>
                <a:gd name="connsiteY11-312" fmla="*/ 1392614 h 2062162"/>
                <a:gd name="connsiteX12-313" fmla="*/ 1529556 w 1951037"/>
                <a:gd name="connsiteY12-314" fmla="*/ 1854994 h 2062162"/>
                <a:gd name="connsiteX13-315" fmla="*/ 1624806 w 1951037"/>
                <a:gd name="connsiteY13-316" fmla="*/ 1864519 h 2062162"/>
                <a:gd name="connsiteX14-317" fmla="*/ 1858168 w 1951037"/>
                <a:gd name="connsiteY14-318" fmla="*/ 1507331 h 2062162"/>
                <a:gd name="connsiteX15-319" fmla="*/ 1758156 w 1951037"/>
                <a:gd name="connsiteY15-320" fmla="*/ 1035844 h 2062162"/>
                <a:gd name="connsiteX16-321" fmla="*/ 1901031 w 1951037"/>
                <a:gd name="connsiteY16-322" fmla="*/ 864394 h 2062162"/>
                <a:gd name="connsiteX17-323" fmla="*/ 1817034 w 1951037"/>
                <a:gd name="connsiteY17-324" fmla="*/ 1004384 h 2062162"/>
                <a:gd name="connsiteX18-325" fmla="*/ 1934368 w 1951037"/>
                <a:gd name="connsiteY18-326" fmla="*/ 1378744 h 2062162"/>
                <a:gd name="connsiteX19-327" fmla="*/ 1901031 w 1951037"/>
                <a:gd name="connsiteY19-328" fmla="*/ 1664494 h 2062162"/>
                <a:gd name="connsiteX20-329" fmla="*/ 1634331 w 1951037"/>
                <a:gd name="connsiteY20-330" fmla="*/ 1988344 h 2062162"/>
                <a:gd name="connsiteX21-331" fmla="*/ 1377156 w 1951037"/>
                <a:gd name="connsiteY21-332" fmla="*/ 2050256 h 2062162"/>
                <a:gd name="connsiteX22-333" fmla="*/ 962818 w 1951037"/>
                <a:gd name="connsiteY22-334" fmla="*/ 1916906 h 2062162"/>
                <a:gd name="connsiteX23-335" fmla="*/ 481806 w 1951037"/>
                <a:gd name="connsiteY23-336" fmla="*/ 1978819 h 2062162"/>
                <a:gd name="connsiteX24-337" fmla="*/ 415131 w 1951037"/>
                <a:gd name="connsiteY24-338" fmla="*/ 1840706 h 2062162"/>
                <a:gd name="connsiteX25-339" fmla="*/ 958056 w 1951037"/>
                <a:gd name="connsiteY25-340" fmla="*/ 1831181 h 2062162"/>
                <a:gd name="connsiteX26-341" fmla="*/ 677068 w 1951037"/>
                <a:gd name="connsiteY26-342" fmla="*/ 1631156 h 2062162"/>
                <a:gd name="connsiteX27-343" fmla="*/ 534193 w 1951037"/>
                <a:gd name="connsiteY27-344" fmla="*/ 1150144 h 2062162"/>
                <a:gd name="connsiteX28-345" fmla="*/ 429418 w 1951037"/>
                <a:gd name="connsiteY28-346" fmla="*/ 1064419 h 2062162"/>
                <a:gd name="connsiteX29-347" fmla="*/ 281781 w 1951037"/>
                <a:gd name="connsiteY29-348" fmla="*/ 1145381 h 2062162"/>
                <a:gd name="connsiteX30-349" fmla="*/ 411386 w 1951037"/>
                <a:gd name="connsiteY30-350" fmla="*/ 983456 h 2062162"/>
                <a:gd name="connsiteX31-351" fmla="*/ 515434 w 1951037"/>
                <a:gd name="connsiteY31-352" fmla="*/ 945340 h 2062162"/>
                <a:gd name="connsiteX32-353" fmla="*/ 434181 w 1951037"/>
                <a:gd name="connsiteY32-354" fmla="*/ 773906 h 2062162"/>
                <a:gd name="connsiteX33-355" fmla="*/ 219868 w 1951037"/>
                <a:gd name="connsiteY33-356" fmla="*/ 550069 h 2062162"/>
                <a:gd name="connsiteX34-357" fmla="*/ 24606 w 1951037"/>
                <a:gd name="connsiteY34-358" fmla="*/ 492919 h 2062162"/>
                <a:gd name="connsiteX35-359" fmla="*/ 76993 w 1951037"/>
                <a:gd name="connsiteY35-360" fmla="*/ 450056 h 2062162"/>
                <a:gd name="connsiteX0-361" fmla="*/ 76993 w 1951037"/>
                <a:gd name="connsiteY0-362" fmla="*/ 450056 h 2062162"/>
                <a:gd name="connsiteX1-363" fmla="*/ 408091 w 1951037"/>
                <a:gd name="connsiteY1-364" fmla="*/ 292156 h 2062162"/>
                <a:gd name="connsiteX2-365" fmla="*/ 700881 w 1951037"/>
                <a:gd name="connsiteY2-366" fmla="*/ 335756 h 2062162"/>
                <a:gd name="connsiteX3-367" fmla="*/ 858043 w 1951037"/>
                <a:gd name="connsiteY3-368" fmla="*/ 40481 h 2062162"/>
                <a:gd name="connsiteX4-369" fmla="*/ 1010443 w 1951037"/>
                <a:gd name="connsiteY4-370" fmla="*/ 92869 h 2062162"/>
                <a:gd name="connsiteX5-371" fmla="*/ 796131 w 1951037"/>
                <a:gd name="connsiteY5-372" fmla="*/ 369094 h 2062162"/>
                <a:gd name="connsiteX6-373" fmla="*/ 900906 w 1951037"/>
                <a:gd name="connsiteY6-374" fmla="*/ 397669 h 2062162"/>
                <a:gd name="connsiteX7-375" fmla="*/ 1267618 w 1951037"/>
                <a:gd name="connsiteY7-376" fmla="*/ 211931 h 2062162"/>
                <a:gd name="connsiteX8-377" fmla="*/ 1262856 w 1951037"/>
                <a:gd name="connsiteY8-378" fmla="*/ 392906 h 2062162"/>
                <a:gd name="connsiteX9-379" fmla="*/ 919956 w 1951037"/>
                <a:gd name="connsiteY9-380" fmla="*/ 483394 h 2062162"/>
                <a:gd name="connsiteX10-381" fmla="*/ 1324768 w 1951037"/>
                <a:gd name="connsiteY10-382" fmla="*/ 769144 h 2062162"/>
                <a:gd name="connsiteX11-383" fmla="*/ 1682522 w 1951037"/>
                <a:gd name="connsiteY11-384" fmla="*/ 1392614 h 2062162"/>
                <a:gd name="connsiteX12-385" fmla="*/ 1529556 w 1951037"/>
                <a:gd name="connsiteY12-386" fmla="*/ 1854994 h 2062162"/>
                <a:gd name="connsiteX13-387" fmla="*/ 1624806 w 1951037"/>
                <a:gd name="connsiteY13-388" fmla="*/ 1864519 h 2062162"/>
                <a:gd name="connsiteX14-389" fmla="*/ 1858168 w 1951037"/>
                <a:gd name="connsiteY14-390" fmla="*/ 1507331 h 2062162"/>
                <a:gd name="connsiteX15-391" fmla="*/ 1758156 w 1951037"/>
                <a:gd name="connsiteY15-392" fmla="*/ 1035844 h 2062162"/>
                <a:gd name="connsiteX16-393" fmla="*/ 1901031 w 1951037"/>
                <a:gd name="connsiteY16-394" fmla="*/ 864394 h 2062162"/>
                <a:gd name="connsiteX17-395" fmla="*/ 1817034 w 1951037"/>
                <a:gd name="connsiteY17-396" fmla="*/ 1004384 h 2062162"/>
                <a:gd name="connsiteX18-397" fmla="*/ 1934368 w 1951037"/>
                <a:gd name="connsiteY18-398" fmla="*/ 1378744 h 2062162"/>
                <a:gd name="connsiteX19-399" fmla="*/ 1901031 w 1951037"/>
                <a:gd name="connsiteY19-400" fmla="*/ 1664494 h 2062162"/>
                <a:gd name="connsiteX20-401" fmla="*/ 1634331 w 1951037"/>
                <a:gd name="connsiteY20-402" fmla="*/ 1988344 h 2062162"/>
                <a:gd name="connsiteX21-403" fmla="*/ 1377156 w 1951037"/>
                <a:gd name="connsiteY21-404" fmla="*/ 2050256 h 2062162"/>
                <a:gd name="connsiteX22-405" fmla="*/ 962818 w 1951037"/>
                <a:gd name="connsiteY22-406" fmla="*/ 1916906 h 2062162"/>
                <a:gd name="connsiteX23-407" fmla="*/ 481806 w 1951037"/>
                <a:gd name="connsiteY23-408" fmla="*/ 1978819 h 2062162"/>
                <a:gd name="connsiteX24-409" fmla="*/ 472275 w 1951037"/>
                <a:gd name="connsiteY24-410" fmla="*/ 1849683 h 2062162"/>
                <a:gd name="connsiteX25-411" fmla="*/ 958056 w 1951037"/>
                <a:gd name="connsiteY25-412" fmla="*/ 1831181 h 2062162"/>
                <a:gd name="connsiteX26-413" fmla="*/ 677068 w 1951037"/>
                <a:gd name="connsiteY26-414" fmla="*/ 1631156 h 2062162"/>
                <a:gd name="connsiteX27-415" fmla="*/ 534193 w 1951037"/>
                <a:gd name="connsiteY27-416" fmla="*/ 1150144 h 2062162"/>
                <a:gd name="connsiteX28-417" fmla="*/ 429418 w 1951037"/>
                <a:gd name="connsiteY28-418" fmla="*/ 1064419 h 2062162"/>
                <a:gd name="connsiteX29-419" fmla="*/ 281781 w 1951037"/>
                <a:gd name="connsiteY29-420" fmla="*/ 1145381 h 2062162"/>
                <a:gd name="connsiteX30-421" fmla="*/ 411386 w 1951037"/>
                <a:gd name="connsiteY30-422" fmla="*/ 983456 h 2062162"/>
                <a:gd name="connsiteX31-423" fmla="*/ 515434 w 1951037"/>
                <a:gd name="connsiteY31-424" fmla="*/ 945340 h 2062162"/>
                <a:gd name="connsiteX32-425" fmla="*/ 434181 w 1951037"/>
                <a:gd name="connsiteY32-426" fmla="*/ 773906 h 2062162"/>
                <a:gd name="connsiteX33-427" fmla="*/ 219868 w 1951037"/>
                <a:gd name="connsiteY33-428" fmla="*/ 550069 h 2062162"/>
                <a:gd name="connsiteX34-429" fmla="*/ 24606 w 1951037"/>
                <a:gd name="connsiteY34-430" fmla="*/ 492919 h 2062162"/>
                <a:gd name="connsiteX35-431" fmla="*/ 76993 w 1951037"/>
                <a:gd name="connsiteY35-432" fmla="*/ 450056 h 2062162"/>
                <a:gd name="connsiteX0-433" fmla="*/ 76993 w 1951037"/>
                <a:gd name="connsiteY0-434" fmla="*/ 450056 h 2062162"/>
                <a:gd name="connsiteX1-435" fmla="*/ 408091 w 1951037"/>
                <a:gd name="connsiteY1-436" fmla="*/ 292156 h 2062162"/>
                <a:gd name="connsiteX2-437" fmla="*/ 700881 w 1951037"/>
                <a:gd name="connsiteY2-438" fmla="*/ 335756 h 2062162"/>
                <a:gd name="connsiteX3-439" fmla="*/ 858043 w 1951037"/>
                <a:gd name="connsiteY3-440" fmla="*/ 40481 h 2062162"/>
                <a:gd name="connsiteX4-441" fmla="*/ 1010443 w 1951037"/>
                <a:gd name="connsiteY4-442" fmla="*/ 92869 h 2062162"/>
                <a:gd name="connsiteX5-443" fmla="*/ 796131 w 1951037"/>
                <a:gd name="connsiteY5-444" fmla="*/ 369094 h 2062162"/>
                <a:gd name="connsiteX6-445" fmla="*/ 900906 w 1951037"/>
                <a:gd name="connsiteY6-446" fmla="*/ 397669 h 2062162"/>
                <a:gd name="connsiteX7-447" fmla="*/ 1267618 w 1951037"/>
                <a:gd name="connsiteY7-448" fmla="*/ 211931 h 2062162"/>
                <a:gd name="connsiteX8-449" fmla="*/ 1262856 w 1951037"/>
                <a:gd name="connsiteY8-450" fmla="*/ 392906 h 2062162"/>
                <a:gd name="connsiteX9-451" fmla="*/ 919956 w 1951037"/>
                <a:gd name="connsiteY9-452" fmla="*/ 483394 h 2062162"/>
                <a:gd name="connsiteX10-453" fmla="*/ 1324768 w 1951037"/>
                <a:gd name="connsiteY10-454" fmla="*/ 769144 h 2062162"/>
                <a:gd name="connsiteX11-455" fmla="*/ 1682522 w 1951037"/>
                <a:gd name="connsiteY11-456" fmla="*/ 1392614 h 2062162"/>
                <a:gd name="connsiteX12-457" fmla="*/ 1529556 w 1951037"/>
                <a:gd name="connsiteY12-458" fmla="*/ 1854994 h 2062162"/>
                <a:gd name="connsiteX13-459" fmla="*/ 1624806 w 1951037"/>
                <a:gd name="connsiteY13-460" fmla="*/ 1864519 h 2062162"/>
                <a:gd name="connsiteX14-461" fmla="*/ 1858168 w 1951037"/>
                <a:gd name="connsiteY14-462" fmla="*/ 1507331 h 2062162"/>
                <a:gd name="connsiteX15-463" fmla="*/ 1758156 w 1951037"/>
                <a:gd name="connsiteY15-464" fmla="*/ 1035844 h 2062162"/>
                <a:gd name="connsiteX16-465" fmla="*/ 1901031 w 1951037"/>
                <a:gd name="connsiteY16-466" fmla="*/ 864394 h 2062162"/>
                <a:gd name="connsiteX17-467" fmla="*/ 1817034 w 1951037"/>
                <a:gd name="connsiteY17-468" fmla="*/ 1004384 h 2062162"/>
                <a:gd name="connsiteX18-469" fmla="*/ 1934368 w 1951037"/>
                <a:gd name="connsiteY18-470" fmla="*/ 1378744 h 2062162"/>
                <a:gd name="connsiteX19-471" fmla="*/ 1901031 w 1951037"/>
                <a:gd name="connsiteY19-472" fmla="*/ 1664494 h 2062162"/>
                <a:gd name="connsiteX20-473" fmla="*/ 1634331 w 1951037"/>
                <a:gd name="connsiteY20-474" fmla="*/ 1988344 h 2062162"/>
                <a:gd name="connsiteX21-475" fmla="*/ 1377156 w 1951037"/>
                <a:gd name="connsiteY21-476" fmla="*/ 2050256 h 2062162"/>
                <a:gd name="connsiteX22-477" fmla="*/ 962818 w 1951037"/>
                <a:gd name="connsiteY22-478" fmla="*/ 1916906 h 2062162"/>
                <a:gd name="connsiteX23-479" fmla="*/ 521052 w 1951037"/>
                <a:gd name="connsiteY23-480" fmla="*/ 1940334 h 2062162"/>
                <a:gd name="connsiteX24-481" fmla="*/ 472275 w 1951037"/>
                <a:gd name="connsiteY24-482" fmla="*/ 1849683 h 2062162"/>
                <a:gd name="connsiteX25-483" fmla="*/ 958056 w 1951037"/>
                <a:gd name="connsiteY25-484" fmla="*/ 1831181 h 2062162"/>
                <a:gd name="connsiteX26-485" fmla="*/ 677068 w 1951037"/>
                <a:gd name="connsiteY26-486" fmla="*/ 1631156 h 2062162"/>
                <a:gd name="connsiteX27-487" fmla="*/ 534193 w 1951037"/>
                <a:gd name="connsiteY27-488" fmla="*/ 1150144 h 2062162"/>
                <a:gd name="connsiteX28-489" fmla="*/ 429418 w 1951037"/>
                <a:gd name="connsiteY28-490" fmla="*/ 1064419 h 2062162"/>
                <a:gd name="connsiteX29-491" fmla="*/ 281781 w 1951037"/>
                <a:gd name="connsiteY29-492" fmla="*/ 1145381 h 2062162"/>
                <a:gd name="connsiteX30-493" fmla="*/ 411386 w 1951037"/>
                <a:gd name="connsiteY30-494" fmla="*/ 983456 h 2062162"/>
                <a:gd name="connsiteX31-495" fmla="*/ 515434 w 1951037"/>
                <a:gd name="connsiteY31-496" fmla="*/ 945340 h 2062162"/>
                <a:gd name="connsiteX32-497" fmla="*/ 434181 w 1951037"/>
                <a:gd name="connsiteY32-498" fmla="*/ 773906 h 2062162"/>
                <a:gd name="connsiteX33-499" fmla="*/ 219868 w 1951037"/>
                <a:gd name="connsiteY33-500" fmla="*/ 550069 h 2062162"/>
                <a:gd name="connsiteX34-501" fmla="*/ 24606 w 1951037"/>
                <a:gd name="connsiteY34-502" fmla="*/ 492919 h 2062162"/>
                <a:gd name="connsiteX35-503" fmla="*/ 76993 w 1951037"/>
                <a:gd name="connsiteY35-504" fmla="*/ 450056 h 206216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</a:cxnLst>
              <a:rect l="l" t="t" r="r" b="b"/>
              <a:pathLst>
                <a:path w="1951037" h="2062162">
                  <a:moveTo>
                    <a:pt x="76993" y="450056"/>
                  </a:moveTo>
                  <a:cubicBezTo>
                    <a:pt x="140907" y="416596"/>
                    <a:pt x="304110" y="311206"/>
                    <a:pt x="408091" y="292156"/>
                  </a:cubicBezTo>
                  <a:cubicBezTo>
                    <a:pt x="512072" y="273106"/>
                    <a:pt x="625889" y="377702"/>
                    <a:pt x="700881" y="335756"/>
                  </a:cubicBezTo>
                  <a:cubicBezTo>
                    <a:pt x="775873" y="293810"/>
                    <a:pt x="806449" y="80962"/>
                    <a:pt x="858043" y="40481"/>
                  </a:cubicBezTo>
                  <a:cubicBezTo>
                    <a:pt x="909637" y="0"/>
                    <a:pt x="1020762" y="38100"/>
                    <a:pt x="1010443" y="92869"/>
                  </a:cubicBezTo>
                  <a:cubicBezTo>
                    <a:pt x="1000124" y="147638"/>
                    <a:pt x="814387" y="318294"/>
                    <a:pt x="796131" y="369094"/>
                  </a:cubicBezTo>
                  <a:cubicBezTo>
                    <a:pt x="777875" y="419894"/>
                    <a:pt x="822325" y="423863"/>
                    <a:pt x="900906" y="397669"/>
                  </a:cubicBezTo>
                  <a:cubicBezTo>
                    <a:pt x="979487" y="371475"/>
                    <a:pt x="1207293" y="212725"/>
                    <a:pt x="1267618" y="211931"/>
                  </a:cubicBezTo>
                  <a:cubicBezTo>
                    <a:pt x="1327943" y="211137"/>
                    <a:pt x="1320800" y="347662"/>
                    <a:pt x="1262856" y="392906"/>
                  </a:cubicBezTo>
                  <a:cubicBezTo>
                    <a:pt x="1204912" y="438150"/>
                    <a:pt x="909637" y="420688"/>
                    <a:pt x="919956" y="483394"/>
                  </a:cubicBezTo>
                  <a:cubicBezTo>
                    <a:pt x="930275" y="546100"/>
                    <a:pt x="1197674" y="617607"/>
                    <a:pt x="1324768" y="769144"/>
                  </a:cubicBezTo>
                  <a:cubicBezTo>
                    <a:pt x="1451862" y="920681"/>
                    <a:pt x="1648391" y="1211639"/>
                    <a:pt x="1682522" y="1392614"/>
                  </a:cubicBezTo>
                  <a:cubicBezTo>
                    <a:pt x="1716653" y="1573589"/>
                    <a:pt x="1539175" y="1776343"/>
                    <a:pt x="1529556" y="1854994"/>
                  </a:cubicBezTo>
                  <a:cubicBezTo>
                    <a:pt x="1519937" y="1933645"/>
                    <a:pt x="1570037" y="1922463"/>
                    <a:pt x="1624806" y="1864519"/>
                  </a:cubicBezTo>
                  <a:cubicBezTo>
                    <a:pt x="1679575" y="1806575"/>
                    <a:pt x="1835943" y="1645443"/>
                    <a:pt x="1858168" y="1507331"/>
                  </a:cubicBezTo>
                  <a:cubicBezTo>
                    <a:pt x="1880393" y="1369219"/>
                    <a:pt x="1751012" y="1143000"/>
                    <a:pt x="1758156" y="1035844"/>
                  </a:cubicBezTo>
                  <a:cubicBezTo>
                    <a:pt x="1765300" y="928688"/>
                    <a:pt x="1891218" y="869637"/>
                    <a:pt x="1901031" y="864394"/>
                  </a:cubicBezTo>
                  <a:cubicBezTo>
                    <a:pt x="1910844" y="859151"/>
                    <a:pt x="1811478" y="918659"/>
                    <a:pt x="1817034" y="1004384"/>
                  </a:cubicBezTo>
                  <a:cubicBezTo>
                    <a:pt x="1822590" y="1090109"/>
                    <a:pt x="1920369" y="1268726"/>
                    <a:pt x="1934368" y="1378744"/>
                  </a:cubicBezTo>
                  <a:cubicBezTo>
                    <a:pt x="1948367" y="1488762"/>
                    <a:pt x="1951037" y="1562894"/>
                    <a:pt x="1901031" y="1664494"/>
                  </a:cubicBezTo>
                  <a:cubicBezTo>
                    <a:pt x="1851025" y="1766094"/>
                    <a:pt x="1721643" y="1924050"/>
                    <a:pt x="1634331" y="1988344"/>
                  </a:cubicBezTo>
                  <a:cubicBezTo>
                    <a:pt x="1547019" y="2052638"/>
                    <a:pt x="1489075" y="2062162"/>
                    <a:pt x="1377156" y="2050256"/>
                  </a:cubicBezTo>
                  <a:cubicBezTo>
                    <a:pt x="1265237" y="2038350"/>
                    <a:pt x="1105502" y="1935226"/>
                    <a:pt x="962818" y="1916906"/>
                  </a:cubicBezTo>
                  <a:cubicBezTo>
                    <a:pt x="820134" y="1898586"/>
                    <a:pt x="602809" y="1951538"/>
                    <a:pt x="521052" y="1940334"/>
                  </a:cubicBezTo>
                  <a:cubicBezTo>
                    <a:pt x="439295" y="1929130"/>
                    <a:pt x="399441" y="1867875"/>
                    <a:pt x="472275" y="1849683"/>
                  </a:cubicBezTo>
                  <a:cubicBezTo>
                    <a:pt x="545109" y="1831491"/>
                    <a:pt x="923924" y="1867602"/>
                    <a:pt x="958056" y="1831181"/>
                  </a:cubicBezTo>
                  <a:cubicBezTo>
                    <a:pt x="992188" y="1794760"/>
                    <a:pt x="747712" y="1744662"/>
                    <a:pt x="677068" y="1631156"/>
                  </a:cubicBezTo>
                  <a:cubicBezTo>
                    <a:pt x="606424" y="1517650"/>
                    <a:pt x="575468" y="1244600"/>
                    <a:pt x="534193" y="1150144"/>
                  </a:cubicBezTo>
                  <a:cubicBezTo>
                    <a:pt x="492918" y="1055688"/>
                    <a:pt x="471487" y="1065213"/>
                    <a:pt x="429418" y="1064419"/>
                  </a:cubicBezTo>
                  <a:cubicBezTo>
                    <a:pt x="387349" y="1063625"/>
                    <a:pt x="284786" y="1158875"/>
                    <a:pt x="281781" y="1145381"/>
                  </a:cubicBezTo>
                  <a:cubicBezTo>
                    <a:pt x="278776" y="1131887"/>
                    <a:pt x="372444" y="1016796"/>
                    <a:pt x="411386" y="983456"/>
                  </a:cubicBezTo>
                  <a:cubicBezTo>
                    <a:pt x="450328" y="950116"/>
                    <a:pt x="511635" y="980265"/>
                    <a:pt x="515434" y="945340"/>
                  </a:cubicBezTo>
                  <a:cubicBezTo>
                    <a:pt x="519233" y="910415"/>
                    <a:pt x="483442" y="839785"/>
                    <a:pt x="434181" y="773906"/>
                  </a:cubicBezTo>
                  <a:cubicBezTo>
                    <a:pt x="384920" y="708028"/>
                    <a:pt x="288131" y="596900"/>
                    <a:pt x="219868" y="550069"/>
                  </a:cubicBezTo>
                  <a:cubicBezTo>
                    <a:pt x="151606" y="503238"/>
                    <a:pt x="49212" y="508794"/>
                    <a:pt x="24606" y="492919"/>
                  </a:cubicBezTo>
                  <a:cubicBezTo>
                    <a:pt x="0" y="477044"/>
                    <a:pt x="13079" y="483516"/>
                    <a:pt x="76993" y="450056"/>
                  </a:cubicBezTo>
                  <a:close/>
                </a:path>
              </a:pathLst>
            </a:cu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143240" y="1142990"/>
              <a:ext cx="106680" cy="1066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214282" y="648000"/>
            <a:ext cx="8246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2. </a:t>
            </a:r>
            <a:r>
              <a:rPr lang="zh-CN" altLang="en-US" sz="2400" b="1" dirty="0" smtClean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指定功能（</a:t>
            </a:r>
            <a:r>
              <a:rPr lang="en-US" altLang="zh-CN" sz="2400" b="1" dirty="0" smtClean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FACS</a:t>
            </a:r>
            <a:r>
              <a:rPr lang="zh-CN" altLang="en-US" sz="2400" b="1" dirty="0" smtClean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、</a:t>
            </a:r>
            <a:r>
              <a:rPr lang="en-US" altLang="zh-CN" sz="2400" b="1" dirty="0" smtClean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WB</a:t>
            </a:r>
            <a:r>
              <a:rPr lang="zh-CN" altLang="en-US" sz="2400" b="1" dirty="0" smtClean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、</a:t>
            </a:r>
            <a:r>
              <a:rPr lang="en-US" altLang="zh-CN" sz="2400" b="1" dirty="0" smtClean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IF/ICC</a:t>
            </a:r>
            <a:r>
              <a:rPr lang="zh-CN" altLang="en-US" sz="2400" b="1" dirty="0" smtClean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、</a:t>
            </a:r>
            <a:r>
              <a:rPr lang="en-US" altLang="zh-CN" sz="2400" b="1" dirty="0" smtClean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IHC</a:t>
            </a:r>
            <a:r>
              <a:rPr lang="zh-CN" altLang="en-US" sz="2400" b="1" dirty="0" smtClean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）的抗体开发</a:t>
            </a:r>
            <a:endParaRPr lang="zh-CN" altLang="en-US" sz="2400" b="1" dirty="0">
              <a:solidFill>
                <a:srgbClr val="007E66"/>
              </a:solidFill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00034" y="1306607"/>
            <a:ext cx="7929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sz="1600" dirty="0" smtClean="0">
                <a:solidFill>
                  <a:srgbClr val="005440"/>
                </a:solidFill>
                <a:latin typeface="思源黑体 CN Normal" pitchFamily="34" charset="-122"/>
                <a:ea typeface="思源黑体 CN Normal" pitchFamily="34" charset="-122"/>
              </a:rPr>
              <a:t> 功能需求为导向，尽早开展应用特异性筛选</a:t>
            </a:r>
            <a:endParaRPr lang="zh-CN" altLang="en-US" sz="1600" dirty="0">
              <a:solidFill>
                <a:srgbClr val="005440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53" name="矩形 52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56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57" name="椭圆 56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76000" y="720000"/>
            <a:ext cx="585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CN" b="1" dirty="0" smtClean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FACS</a:t>
            </a:r>
            <a:r>
              <a:rPr lang="zh-CN" altLang="en-US" b="1" dirty="0" smtClean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应用抗体开发案例</a:t>
            </a:r>
            <a:endParaRPr lang="zh-CN" altLang="en-US" b="1" dirty="0">
              <a:solidFill>
                <a:srgbClr val="007E66"/>
              </a:solidFill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148064" y="4299942"/>
            <a:ext cx="3500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5</a:t>
            </a:r>
            <a:r>
              <a:rPr lang="zh-CN" altLang="en-US" sz="16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株抗体</a:t>
            </a:r>
            <a:r>
              <a:rPr lang="en-US" altLang="zh-CN" sz="16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FACS</a:t>
            </a:r>
            <a:r>
              <a:rPr lang="zh-CN" altLang="en-US" sz="16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检测结果良好</a:t>
            </a:r>
            <a:endParaRPr lang="zh-CN" altLang="en-US" sz="1600" dirty="0"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  <p:pic>
        <p:nvPicPr>
          <p:cNvPr id="12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585" y="1214428"/>
            <a:ext cx="1413051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0771" y="1214428"/>
            <a:ext cx="1415636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3834" y="1214428"/>
            <a:ext cx="1415593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6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2750345"/>
            <a:ext cx="1415593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7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50793" y="2750345"/>
            <a:ext cx="1415593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8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29586" y="3500444"/>
            <a:ext cx="87179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1" name="图示 50"/>
          <p:cNvGraphicFramePr/>
          <p:nvPr/>
        </p:nvGraphicFramePr>
        <p:xfrm>
          <a:off x="-1044624" y="1203598"/>
          <a:ext cx="6096000" cy="3760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76000" y="720000"/>
            <a:ext cx="585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CN" b="1" dirty="0" smtClean="0">
                <a:solidFill>
                  <a:srgbClr val="007E66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IHC</a:t>
            </a:r>
            <a:r>
              <a:rPr lang="zh-CN" altLang="en-US" b="1" dirty="0" smtClean="0">
                <a:solidFill>
                  <a:srgbClr val="007E66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应用抗体开发案例</a:t>
            </a:r>
            <a:r>
              <a:rPr lang="en-US" altLang="zh-CN" b="1" dirty="0" smtClean="0">
                <a:solidFill>
                  <a:srgbClr val="007E66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——</a:t>
            </a:r>
            <a:r>
              <a:rPr lang="zh-CN" altLang="en-US" b="1" dirty="0" smtClean="0">
                <a:solidFill>
                  <a:srgbClr val="007E66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诊断原料抗体开发</a:t>
            </a:r>
            <a:endParaRPr lang="zh-CN" altLang="en-US" b="1" dirty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pic>
        <p:nvPicPr>
          <p:cNvPr id="52" name="图片 5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884" y="1532091"/>
            <a:ext cx="1440000" cy="1080000"/>
          </a:xfrm>
          <a:prstGeom prst="rect">
            <a:avLst/>
          </a:prstGeom>
        </p:spPr>
      </p:pic>
      <p:pic>
        <p:nvPicPr>
          <p:cNvPr id="53" name="图片 5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520" y="1532091"/>
            <a:ext cx="1440000" cy="1080000"/>
          </a:xfrm>
          <a:prstGeom prst="rect">
            <a:avLst/>
          </a:prstGeom>
        </p:spPr>
      </p:pic>
      <p:pic>
        <p:nvPicPr>
          <p:cNvPr id="55" name="图片 5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156" y="1532091"/>
            <a:ext cx="1440000" cy="1080000"/>
          </a:xfrm>
          <a:prstGeom prst="rect">
            <a:avLst/>
          </a:prstGeom>
        </p:spPr>
      </p:pic>
      <p:pic>
        <p:nvPicPr>
          <p:cNvPr id="59" name="图片 5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124" y="3206262"/>
            <a:ext cx="1440000" cy="1080000"/>
          </a:xfrm>
          <a:prstGeom prst="rect">
            <a:avLst/>
          </a:prstGeom>
        </p:spPr>
      </p:pic>
      <p:pic>
        <p:nvPicPr>
          <p:cNvPr id="60" name="图片 5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60" y="3206262"/>
            <a:ext cx="1440000" cy="1080000"/>
          </a:xfrm>
          <a:prstGeom prst="rect">
            <a:avLst/>
          </a:prstGeom>
        </p:spPr>
      </p:pic>
      <p:pic>
        <p:nvPicPr>
          <p:cNvPr id="61" name="图片 60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396" y="3206262"/>
            <a:ext cx="1440000" cy="1080000"/>
          </a:xfrm>
          <a:prstGeom prst="rect">
            <a:avLst/>
          </a:prstGeom>
        </p:spPr>
      </p:pic>
      <p:sp>
        <p:nvSpPr>
          <p:cNvPr id="62" name="矩形 61"/>
          <p:cNvSpPr/>
          <p:nvPr/>
        </p:nvSpPr>
        <p:spPr>
          <a:xfrm>
            <a:off x="4670761" y="2603661"/>
            <a:ext cx="98135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小肠（</a:t>
            </a:r>
            <a:r>
              <a:rPr lang="en-US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20</a:t>
            </a:r>
            <a:r>
              <a:rPr lang="en-US" altLang="zh-CN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×</a:t>
            </a:r>
            <a:r>
              <a:rPr lang="zh-CN" altLang="en-US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）</a:t>
            </a:r>
            <a:endParaRPr lang="zh-CN" altLang="en-US" sz="1000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142473" y="2611281"/>
            <a:ext cx="123783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十二指肠（</a:t>
            </a:r>
            <a:r>
              <a:rPr lang="en-US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20</a:t>
            </a:r>
            <a:r>
              <a:rPr lang="en-US" altLang="zh-CN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×</a:t>
            </a:r>
            <a:r>
              <a:rPr lang="zh-CN" altLang="en-US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）</a:t>
            </a:r>
            <a:endParaRPr lang="zh-CN" altLang="en-US" sz="1000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7911121" y="2603661"/>
            <a:ext cx="98135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结肠（</a:t>
            </a:r>
            <a:r>
              <a:rPr lang="en-US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20</a:t>
            </a:r>
            <a:r>
              <a:rPr lang="en-US" altLang="zh-CN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×</a:t>
            </a:r>
            <a:r>
              <a:rPr lang="zh-CN" altLang="en-US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）</a:t>
            </a:r>
            <a:endParaRPr lang="zh-CN" altLang="en-US" sz="1000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703768" y="1246339"/>
            <a:ext cx="20717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b="1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阳性组织（部分数据展示）</a:t>
            </a:r>
            <a:endParaRPr lang="zh-CN" altLang="en-US" sz="1050" b="1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786446" y="2960776"/>
            <a:ext cx="20717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b="1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阳性组织（部分数据展示）</a:t>
            </a:r>
            <a:endParaRPr lang="zh-CN" altLang="en-US" sz="1050" b="1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4614529" y="4286262"/>
            <a:ext cx="110959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平滑肌（</a:t>
            </a:r>
            <a:r>
              <a:rPr lang="en-US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20</a:t>
            </a:r>
            <a:r>
              <a:rPr lang="en-US" altLang="zh-CN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×</a:t>
            </a:r>
            <a:r>
              <a:rPr lang="zh-CN" altLang="en-US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）</a:t>
            </a:r>
            <a:endParaRPr lang="zh-CN" altLang="en-US" sz="1000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6142473" y="4286262"/>
            <a:ext cx="123783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前列腺癌（</a:t>
            </a:r>
            <a:r>
              <a:rPr lang="en-US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20</a:t>
            </a:r>
            <a:r>
              <a:rPr lang="en-US" altLang="zh-CN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×</a:t>
            </a:r>
            <a:r>
              <a:rPr lang="zh-CN" altLang="en-US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）</a:t>
            </a:r>
            <a:endParaRPr lang="zh-CN" altLang="en-US" sz="1000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7668344" y="4286262"/>
            <a:ext cx="123783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平滑肌瘤（</a:t>
            </a:r>
            <a:r>
              <a:rPr lang="en-US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20</a:t>
            </a:r>
            <a:r>
              <a:rPr lang="en-US" altLang="zh-CN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×</a:t>
            </a:r>
            <a:r>
              <a:rPr lang="zh-CN" altLang="en-US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）</a:t>
            </a:r>
            <a:endParaRPr lang="zh-CN" altLang="en-US" sz="1000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072066" y="4643452"/>
            <a:ext cx="3500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抗体经多种组织检测合格</a:t>
            </a:r>
            <a:endParaRPr lang="zh-CN" altLang="en-US" sz="1600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  <p:graphicFrame>
        <p:nvGraphicFramePr>
          <p:cNvPr id="101" name="图示 100"/>
          <p:cNvGraphicFramePr/>
          <p:nvPr/>
        </p:nvGraphicFramePr>
        <p:xfrm>
          <a:off x="-1044624" y="1203598"/>
          <a:ext cx="6096000" cy="3760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16000" y="642924"/>
            <a:ext cx="7572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3. </a:t>
            </a:r>
            <a:r>
              <a:rPr lang="zh-CN" altLang="en-US" sz="2400" b="1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试剂盒应用抗体开发</a:t>
            </a:r>
            <a:endParaRPr lang="zh-CN" altLang="en-US" sz="2400" b="1" dirty="0">
              <a:solidFill>
                <a:srgbClr val="007E66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8596" y="1142990"/>
            <a:ext cx="792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005440"/>
                </a:solidFill>
                <a:latin typeface="思源黑体 CN Normal" pitchFamily="34" charset="-122"/>
                <a:ea typeface="思源黑体 CN Normal" pitchFamily="34" charset="-122"/>
              </a:rPr>
              <a:t> 增加多样性、保证亲和力、关注特异性</a:t>
            </a:r>
            <a:endParaRPr lang="zh-CN" altLang="en-US" dirty="0">
              <a:solidFill>
                <a:srgbClr val="005440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-142908" y="2427734"/>
            <a:ext cx="3571900" cy="3501602"/>
            <a:chOff x="2143108" y="1954082"/>
            <a:chExt cx="2484000" cy="3501602"/>
          </a:xfrm>
        </p:grpSpPr>
        <p:grpSp>
          <p:nvGrpSpPr>
            <p:cNvPr id="23" name="组合 59"/>
            <p:cNvGrpSpPr/>
            <p:nvPr/>
          </p:nvGrpSpPr>
          <p:grpSpPr>
            <a:xfrm>
              <a:off x="2143108" y="1954082"/>
              <a:ext cx="2484000" cy="3501602"/>
              <a:chOff x="655912" y="1942026"/>
              <a:chExt cx="2607791" cy="4856528"/>
            </a:xfrm>
          </p:grpSpPr>
          <p:sp>
            <p:nvSpPr>
              <p:cNvPr id="24" name="直角三角形 69"/>
              <p:cNvSpPr/>
              <p:nvPr/>
            </p:nvSpPr>
            <p:spPr>
              <a:xfrm rot="5400000" flipH="1">
                <a:off x="735314" y="4270165"/>
                <a:ext cx="4693421" cy="363357"/>
              </a:xfrm>
              <a:custGeom>
                <a:avLst/>
                <a:gdLst>
                  <a:gd name="connsiteX0" fmla="*/ 172657 w 2265926"/>
                  <a:gd name="connsiteY0" fmla="*/ 316231 h 316231"/>
                  <a:gd name="connsiteX1" fmla="*/ 0 w 2265926"/>
                  <a:gd name="connsiteY1" fmla="*/ 0 h 316231"/>
                  <a:gd name="connsiteX2" fmla="*/ 2265926 w 2265926"/>
                  <a:gd name="connsiteY2" fmla="*/ 303531 h 316231"/>
                  <a:gd name="connsiteX3" fmla="*/ 172657 w 2265926"/>
                  <a:gd name="connsiteY3" fmla="*/ 316231 h 316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5926" h="316231">
                    <a:moveTo>
                      <a:pt x="172657" y="316231"/>
                    </a:moveTo>
                    <a:lnTo>
                      <a:pt x="0" y="0"/>
                    </a:lnTo>
                    <a:lnTo>
                      <a:pt x="2265926" y="303531"/>
                    </a:lnTo>
                    <a:lnTo>
                      <a:pt x="172657" y="316231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200">
                  <a:latin typeface="思源黑体 CN Regular" pitchFamily="34" charset="-122"/>
                  <a:ea typeface="思源黑体 CN Regular" pitchFamily="34" charset="-122"/>
                </a:endParaRPr>
              </a:p>
            </p:txBody>
          </p:sp>
          <p:sp>
            <p:nvSpPr>
              <p:cNvPr id="25" name="直角三角形 69"/>
              <p:cNvSpPr/>
              <p:nvPr/>
            </p:nvSpPr>
            <p:spPr>
              <a:xfrm flipH="1" flipV="1">
                <a:off x="655912" y="6409659"/>
                <a:ext cx="2605627" cy="334172"/>
              </a:xfrm>
              <a:custGeom>
                <a:avLst/>
                <a:gdLst>
                  <a:gd name="connsiteX0" fmla="*/ 273050 w 2267687"/>
                  <a:gd name="connsiteY0" fmla="*/ 290831 h 290831"/>
                  <a:gd name="connsiteX1" fmla="*/ 0 w 2267687"/>
                  <a:gd name="connsiteY1" fmla="*/ 0 h 290831"/>
                  <a:gd name="connsiteX2" fmla="*/ 2267687 w 2267687"/>
                  <a:gd name="connsiteY2" fmla="*/ 290831 h 290831"/>
                  <a:gd name="connsiteX3" fmla="*/ 273050 w 2267687"/>
                  <a:gd name="connsiteY3" fmla="*/ 290831 h 290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7687" h="290831">
                    <a:moveTo>
                      <a:pt x="273050" y="290831"/>
                    </a:moveTo>
                    <a:lnTo>
                      <a:pt x="0" y="0"/>
                    </a:lnTo>
                    <a:lnTo>
                      <a:pt x="2267687" y="290831"/>
                    </a:lnTo>
                    <a:lnTo>
                      <a:pt x="273050" y="290831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200">
                  <a:latin typeface="思源黑体 CN Regular" pitchFamily="34" charset="-122"/>
                  <a:ea typeface="思源黑体 CN Regular" pitchFamily="34" charset="-122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037203" y="1942026"/>
                <a:ext cx="1894121" cy="330543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200">
                  <a:latin typeface="思源黑体 CN Regular" pitchFamily="34" charset="-122"/>
                  <a:ea typeface="思源黑体 CN Regular" pitchFamily="34" charset="-122"/>
                </a:endParaRPr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2468902" y="2428874"/>
              <a:ext cx="1837370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latin typeface="思源黑体 CN Regular" pitchFamily="34" charset="-122"/>
                  <a:ea typeface="思源黑体 CN Regular" pitchFamily="34" charset="-122"/>
                </a:rPr>
                <a:t> 抗原选择：蛋白、多肽、颗粒抗原</a:t>
              </a:r>
              <a:endParaRPr lang="en-US" altLang="zh-CN" sz="1200" dirty="0" smtClean="0">
                <a:latin typeface="思源黑体 CN Regular" pitchFamily="34" charset="-122"/>
                <a:ea typeface="思源黑体 CN Regular" pitchFamily="34" charset="-122"/>
              </a:endParaRPr>
            </a:p>
            <a:p>
              <a:pPr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latin typeface="思源黑体 CN Regular" pitchFamily="34" charset="-122"/>
                  <a:ea typeface="思源黑体 CN Regular" pitchFamily="34" charset="-122"/>
                </a:rPr>
                <a:t> 免疫方式：佐剂、给药部位</a:t>
              </a:r>
              <a:endParaRPr lang="en-US" altLang="zh-CN" sz="1200" dirty="0" smtClean="0">
                <a:latin typeface="思源黑体 CN Regular" pitchFamily="34" charset="-122"/>
                <a:ea typeface="思源黑体 CN Regular" pitchFamily="34" charset="-122"/>
              </a:endParaRPr>
            </a:p>
            <a:p>
              <a:pPr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zh-CN" sz="1200" dirty="0" smtClean="0">
                  <a:latin typeface="思源黑体 CN Regular" pitchFamily="34" charset="-122"/>
                  <a:ea typeface="思源黑体 CN Regular" pitchFamily="34" charset="-122"/>
                </a:rPr>
                <a:t> </a:t>
              </a:r>
              <a:r>
                <a:rPr lang="zh-CN" altLang="en-US" sz="1200" dirty="0" smtClean="0">
                  <a:latin typeface="思源黑体 CN Regular" pitchFamily="34" charset="-122"/>
                  <a:ea typeface="思源黑体 CN Regular" pitchFamily="34" charset="-122"/>
                </a:rPr>
                <a:t>动物品系</a:t>
              </a:r>
              <a:endParaRPr lang="zh-CN" altLang="zh-CN" sz="1200" dirty="0" smtClean="0">
                <a:latin typeface="思源黑体 CN Regular" pitchFamily="34" charset="-122"/>
                <a:ea typeface="思源黑体 CN Regular" pitchFamily="34" charset="-122"/>
              </a:endParaRPr>
            </a:p>
            <a:p>
              <a:pPr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latin typeface="思源黑体 CN Regular" pitchFamily="34" charset="-122"/>
                  <a:ea typeface="思源黑体 CN Regular" pitchFamily="34" charset="-122"/>
                </a:rPr>
                <a:t>保留足够杂交瘤细胞株</a:t>
              </a:r>
              <a:endParaRPr lang="en-US" altLang="zh-CN" sz="1200" dirty="0" smtClean="0">
                <a:latin typeface="思源黑体 CN Regular" pitchFamily="34" charset="-122"/>
                <a:ea typeface="思源黑体 CN Regular" pitchFamily="34" charset="-122"/>
              </a:endParaRPr>
            </a:p>
            <a:p>
              <a:pPr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latin typeface="思源黑体 CN Regular" pitchFamily="34" charset="-122"/>
                  <a:ea typeface="思源黑体 CN Regular" pitchFamily="34" charset="-122"/>
                </a:rPr>
                <a:t>筛选方式</a:t>
              </a:r>
              <a:endParaRPr lang="en-US" altLang="zh-CN" sz="1200" dirty="0" smtClean="0"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714612" y="2427734"/>
            <a:ext cx="3571904" cy="3501602"/>
            <a:chOff x="2143109" y="1954082"/>
            <a:chExt cx="2484003" cy="3501602"/>
          </a:xfrm>
        </p:grpSpPr>
        <p:grpSp>
          <p:nvGrpSpPr>
            <p:cNvPr id="29" name="组合 59"/>
            <p:cNvGrpSpPr/>
            <p:nvPr/>
          </p:nvGrpSpPr>
          <p:grpSpPr>
            <a:xfrm>
              <a:off x="2143109" y="1954082"/>
              <a:ext cx="2484003" cy="3501602"/>
              <a:chOff x="655912" y="1942026"/>
              <a:chExt cx="2607791" cy="4856528"/>
            </a:xfrm>
          </p:grpSpPr>
          <p:sp>
            <p:nvSpPr>
              <p:cNvPr id="31" name="直角三角形 69"/>
              <p:cNvSpPr/>
              <p:nvPr/>
            </p:nvSpPr>
            <p:spPr>
              <a:xfrm rot="5400000" flipH="1">
                <a:off x="735314" y="4270165"/>
                <a:ext cx="4693421" cy="363357"/>
              </a:xfrm>
              <a:custGeom>
                <a:avLst/>
                <a:gdLst>
                  <a:gd name="connsiteX0" fmla="*/ 172657 w 2265926"/>
                  <a:gd name="connsiteY0" fmla="*/ 316231 h 316231"/>
                  <a:gd name="connsiteX1" fmla="*/ 0 w 2265926"/>
                  <a:gd name="connsiteY1" fmla="*/ 0 h 316231"/>
                  <a:gd name="connsiteX2" fmla="*/ 2265926 w 2265926"/>
                  <a:gd name="connsiteY2" fmla="*/ 303531 h 316231"/>
                  <a:gd name="connsiteX3" fmla="*/ 172657 w 2265926"/>
                  <a:gd name="connsiteY3" fmla="*/ 316231 h 316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5926" h="316231">
                    <a:moveTo>
                      <a:pt x="172657" y="316231"/>
                    </a:moveTo>
                    <a:lnTo>
                      <a:pt x="0" y="0"/>
                    </a:lnTo>
                    <a:lnTo>
                      <a:pt x="2265926" y="303531"/>
                    </a:lnTo>
                    <a:lnTo>
                      <a:pt x="172657" y="316231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200">
                  <a:latin typeface="思源黑体 CN Regular" pitchFamily="34" charset="-122"/>
                  <a:ea typeface="思源黑体 CN Regular" pitchFamily="34" charset="-122"/>
                </a:endParaRPr>
              </a:p>
            </p:txBody>
          </p:sp>
          <p:sp>
            <p:nvSpPr>
              <p:cNvPr id="32" name="直角三角形 69"/>
              <p:cNvSpPr/>
              <p:nvPr/>
            </p:nvSpPr>
            <p:spPr>
              <a:xfrm flipH="1" flipV="1">
                <a:off x="655912" y="6409659"/>
                <a:ext cx="2605627" cy="334172"/>
              </a:xfrm>
              <a:custGeom>
                <a:avLst/>
                <a:gdLst>
                  <a:gd name="connsiteX0" fmla="*/ 273050 w 2267687"/>
                  <a:gd name="connsiteY0" fmla="*/ 290831 h 290831"/>
                  <a:gd name="connsiteX1" fmla="*/ 0 w 2267687"/>
                  <a:gd name="connsiteY1" fmla="*/ 0 h 290831"/>
                  <a:gd name="connsiteX2" fmla="*/ 2267687 w 2267687"/>
                  <a:gd name="connsiteY2" fmla="*/ 290831 h 290831"/>
                  <a:gd name="connsiteX3" fmla="*/ 273050 w 2267687"/>
                  <a:gd name="connsiteY3" fmla="*/ 290831 h 290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7687" h="290831">
                    <a:moveTo>
                      <a:pt x="273050" y="290831"/>
                    </a:moveTo>
                    <a:lnTo>
                      <a:pt x="0" y="0"/>
                    </a:lnTo>
                    <a:lnTo>
                      <a:pt x="2267687" y="290831"/>
                    </a:lnTo>
                    <a:lnTo>
                      <a:pt x="273050" y="290831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200">
                  <a:latin typeface="思源黑体 CN Regular" pitchFamily="34" charset="-122"/>
                  <a:ea typeface="思源黑体 CN Regular" pitchFamily="34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1037203" y="1942026"/>
                <a:ext cx="1894121" cy="330543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200">
                  <a:latin typeface="思源黑体 CN Regular" pitchFamily="34" charset="-122"/>
                  <a:ea typeface="思源黑体 CN Regular" pitchFamily="34" charset="-122"/>
                </a:endParaRPr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2540549" y="2455288"/>
              <a:ext cx="174553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latin typeface="思源黑体 CN Regular" pitchFamily="34" charset="-122"/>
                  <a:ea typeface="思源黑体 CN Regular" pitchFamily="34" charset="-122"/>
                </a:rPr>
                <a:t> 动物免疫：少量、多次</a:t>
              </a:r>
              <a:endParaRPr lang="en-US" altLang="zh-CN" sz="1200" dirty="0" smtClean="0">
                <a:latin typeface="思源黑体 CN Regular" pitchFamily="34" charset="-122"/>
                <a:ea typeface="思源黑体 CN Regular" pitchFamily="34" charset="-122"/>
              </a:endParaRPr>
            </a:p>
            <a:p>
              <a:pPr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latin typeface="思源黑体 CN Regular" pitchFamily="34" charset="-122"/>
                  <a:ea typeface="思源黑体 CN Regular" pitchFamily="34" charset="-122"/>
                </a:rPr>
                <a:t> 效价检测：挑选高表现小鼠</a:t>
              </a:r>
              <a:endParaRPr lang="en-US" altLang="zh-CN" sz="1200" dirty="0" smtClean="0">
                <a:latin typeface="思源黑体 CN Regular" pitchFamily="34" charset="-122"/>
                <a:ea typeface="思源黑体 CN Regular" pitchFamily="34" charset="-122"/>
              </a:endParaRPr>
            </a:p>
            <a:p>
              <a:pPr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zh-CN" sz="1200" dirty="0" smtClean="0">
                  <a:latin typeface="思源黑体 CN Regular" pitchFamily="34" charset="-122"/>
                  <a:ea typeface="思源黑体 CN Regular" pitchFamily="34" charset="-122"/>
                </a:rPr>
                <a:t> </a:t>
              </a:r>
              <a:r>
                <a:rPr lang="zh-CN" altLang="en-US" sz="1200" dirty="0" smtClean="0">
                  <a:latin typeface="思源黑体 CN Regular" pitchFamily="34" charset="-122"/>
                  <a:ea typeface="思源黑体 CN Regular" pitchFamily="34" charset="-122"/>
                </a:rPr>
                <a:t>克隆筛选：亲和力初筛</a:t>
              </a:r>
              <a:endParaRPr lang="zh-CN" altLang="zh-CN" sz="1200" dirty="0" smtClean="0"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572132" y="2427734"/>
            <a:ext cx="3571904" cy="3501602"/>
            <a:chOff x="2143109" y="1954082"/>
            <a:chExt cx="2484003" cy="3501602"/>
          </a:xfrm>
        </p:grpSpPr>
        <p:grpSp>
          <p:nvGrpSpPr>
            <p:cNvPr id="35" name="组合 59"/>
            <p:cNvGrpSpPr/>
            <p:nvPr/>
          </p:nvGrpSpPr>
          <p:grpSpPr>
            <a:xfrm>
              <a:off x="2143109" y="1954082"/>
              <a:ext cx="2484003" cy="3501602"/>
              <a:chOff x="655912" y="1942026"/>
              <a:chExt cx="2607791" cy="4856528"/>
            </a:xfrm>
          </p:grpSpPr>
          <p:sp>
            <p:nvSpPr>
              <p:cNvPr id="37" name="直角三角形 69"/>
              <p:cNvSpPr/>
              <p:nvPr/>
            </p:nvSpPr>
            <p:spPr>
              <a:xfrm rot="5400000" flipH="1">
                <a:off x="735314" y="4270165"/>
                <a:ext cx="4693421" cy="363357"/>
              </a:xfrm>
              <a:custGeom>
                <a:avLst/>
                <a:gdLst>
                  <a:gd name="connsiteX0" fmla="*/ 172657 w 2265926"/>
                  <a:gd name="connsiteY0" fmla="*/ 316231 h 316231"/>
                  <a:gd name="connsiteX1" fmla="*/ 0 w 2265926"/>
                  <a:gd name="connsiteY1" fmla="*/ 0 h 316231"/>
                  <a:gd name="connsiteX2" fmla="*/ 2265926 w 2265926"/>
                  <a:gd name="connsiteY2" fmla="*/ 303531 h 316231"/>
                  <a:gd name="connsiteX3" fmla="*/ 172657 w 2265926"/>
                  <a:gd name="connsiteY3" fmla="*/ 316231 h 316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5926" h="316231">
                    <a:moveTo>
                      <a:pt x="172657" y="316231"/>
                    </a:moveTo>
                    <a:lnTo>
                      <a:pt x="0" y="0"/>
                    </a:lnTo>
                    <a:lnTo>
                      <a:pt x="2265926" y="303531"/>
                    </a:lnTo>
                    <a:lnTo>
                      <a:pt x="172657" y="316231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200">
                  <a:latin typeface="思源黑体 CN Regular" pitchFamily="34" charset="-122"/>
                  <a:ea typeface="思源黑体 CN Regular" pitchFamily="34" charset="-122"/>
                </a:endParaRPr>
              </a:p>
            </p:txBody>
          </p:sp>
          <p:sp>
            <p:nvSpPr>
              <p:cNvPr id="38" name="直角三角形 69"/>
              <p:cNvSpPr/>
              <p:nvPr/>
            </p:nvSpPr>
            <p:spPr>
              <a:xfrm flipH="1" flipV="1">
                <a:off x="655912" y="6409659"/>
                <a:ext cx="2605627" cy="334172"/>
              </a:xfrm>
              <a:custGeom>
                <a:avLst/>
                <a:gdLst>
                  <a:gd name="connsiteX0" fmla="*/ 273050 w 2267687"/>
                  <a:gd name="connsiteY0" fmla="*/ 290831 h 290831"/>
                  <a:gd name="connsiteX1" fmla="*/ 0 w 2267687"/>
                  <a:gd name="connsiteY1" fmla="*/ 0 h 290831"/>
                  <a:gd name="connsiteX2" fmla="*/ 2267687 w 2267687"/>
                  <a:gd name="connsiteY2" fmla="*/ 290831 h 290831"/>
                  <a:gd name="connsiteX3" fmla="*/ 273050 w 2267687"/>
                  <a:gd name="connsiteY3" fmla="*/ 290831 h 290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7687" h="290831">
                    <a:moveTo>
                      <a:pt x="273050" y="290831"/>
                    </a:moveTo>
                    <a:lnTo>
                      <a:pt x="0" y="0"/>
                    </a:lnTo>
                    <a:lnTo>
                      <a:pt x="2267687" y="290831"/>
                    </a:lnTo>
                    <a:lnTo>
                      <a:pt x="273050" y="290831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200">
                  <a:latin typeface="思源黑体 CN Regular" pitchFamily="34" charset="-122"/>
                  <a:ea typeface="思源黑体 CN Regular" pitchFamily="34" charset="-122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1037203" y="1942026"/>
                <a:ext cx="1894121" cy="3305437"/>
              </a:xfrm>
              <a:prstGeom prst="rect">
                <a:avLst/>
              </a:prstGeom>
              <a:solidFill>
                <a:srgbClr val="F7F7F7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200">
                  <a:latin typeface="思源黑体 CN Regular" pitchFamily="34" charset="-122"/>
                  <a:ea typeface="思源黑体 CN Regular" pitchFamily="34" charset="-122"/>
                </a:endParaRPr>
              </a:p>
            </p:txBody>
          </p:sp>
        </p:grpSp>
        <p:sp>
          <p:nvSpPr>
            <p:cNvPr id="36" name="矩形 35"/>
            <p:cNvSpPr/>
            <p:nvPr/>
          </p:nvSpPr>
          <p:spPr>
            <a:xfrm>
              <a:off x="2540549" y="2455288"/>
              <a:ext cx="161116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latin typeface="思源黑体 CN Regular" pitchFamily="34" charset="-122"/>
                  <a:ea typeface="思源黑体 CN Regular" pitchFamily="34" charset="-122"/>
                </a:rPr>
                <a:t> 个性化免疫方案</a:t>
              </a:r>
              <a:endParaRPr lang="en-US" altLang="zh-CN" sz="1200" dirty="0" smtClean="0">
                <a:latin typeface="思源黑体 CN Regular" pitchFamily="34" charset="-122"/>
                <a:ea typeface="思源黑体 CN Regular" pitchFamily="34" charset="-122"/>
              </a:endParaRPr>
            </a:p>
            <a:p>
              <a:pPr indent="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latin typeface="思源黑体 CN Regular" pitchFamily="34" charset="-122"/>
                  <a:ea typeface="思源黑体 CN Regular" pitchFamily="34" charset="-122"/>
                </a:rPr>
                <a:t>高通量筛选模式</a:t>
              </a:r>
              <a:endParaRPr lang="zh-CN" altLang="en-US" sz="1200" dirty="0" smtClean="0"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40" name="椭圆 39"/>
          <p:cNvSpPr/>
          <p:nvPr/>
        </p:nvSpPr>
        <p:spPr>
          <a:xfrm>
            <a:off x="1142976" y="1714494"/>
            <a:ext cx="1000132" cy="1000132"/>
          </a:xfrm>
          <a:prstGeom prst="ellipse">
            <a:avLst/>
          </a:prstGeom>
          <a:solidFill>
            <a:srgbClr val="00CC9B"/>
          </a:solidFill>
          <a:ln>
            <a:solidFill>
              <a:srgbClr val="00CC9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14414" y="2071684"/>
            <a:ext cx="857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rPr>
              <a:t>多样性</a:t>
            </a:r>
            <a:endParaRPr lang="zh-CN" altLang="en-US" sz="1600" b="1" dirty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4000496" y="1714494"/>
            <a:ext cx="1000132" cy="1000132"/>
          </a:xfrm>
          <a:prstGeom prst="ellipse">
            <a:avLst/>
          </a:prstGeom>
          <a:solidFill>
            <a:srgbClr val="00A27B"/>
          </a:solidFill>
          <a:ln>
            <a:solidFill>
              <a:srgbClr val="00A2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4071934" y="2071684"/>
            <a:ext cx="857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rPr>
              <a:t>亲和力</a:t>
            </a:r>
            <a:endParaRPr lang="zh-CN" altLang="en-US" sz="1600" b="1" dirty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6786578" y="1714494"/>
            <a:ext cx="1000132" cy="1000132"/>
          </a:xfrm>
          <a:prstGeom prst="ellipse">
            <a:avLst/>
          </a:prstGeom>
          <a:solidFill>
            <a:srgbClr val="007E66"/>
          </a:solidFill>
          <a:ln>
            <a:solidFill>
              <a:srgbClr val="007E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6858016" y="2071684"/>
            <a:ext cx="857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rPr>
              <a:t>特异性</a:t>
            </a:r>
            <a:endParaRPr lang="zh-CN" altLang="en-US" sz="1600" b="1" dirty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76000" y="720000"/>
            <a:ext cx="585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试剂盒抗体开发案例</a:t>
            </a:r>
            <a:r>
              <a:rPr lang="en-US" altLang="zh-CN" b="1" dirty="0" smtClean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——IL6</a:t>
            </a:r>
            <a:endParaRPr lang="zh-CN" altLang="en-US" b="1" dirty="0">
              <a:solidFill>
                <a:srgbClr val="007E66"/>
              </a:solidFill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00694" y="1357304"/>
            <a:ext cx="2428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005440"/>
                </a:solidFill>
                <a:latin typeface="思源黑体 CN Normal" pitchFamily="34" charset="-122"/>
                <a:ea typeface="思源黑体 CN Normal" pitchFamily="34" charset="-122"/>
              </a:rPr>
              <a:t>配对抗体筛选方法</a:t>
            </a:r>
            <a:endParaRPr lang="zh-CN" altLang="en-US" sz="1600" b="1" dirty="0" smtClean="0">
              <a:solidFill>
                <a:srgbClr val="005440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4500562" y="1944769"/>
            <a:ext cx="2143140" cy="2198617"/>
            <a:chOff x="4500562" y="1944769"/>
            <a:chExt cx="2571768" cy="2643205"/>
          </a:xfrm>
        </p:grpSpPr>
        <p:sp>
          <p:nvSpPr>
            <p:cNvPr id="46" name="矩形 45"/>
            <p:cNvSpPr/>
            <p:nvPr/>
          </p:nvSpPr>
          <p:spPr bwMode="auto">
            <a:xfrm>
              <a:off x="4500562" y="1944769"/>
              <a:ext cx="2571768" cy="264320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6BBDA8"/>
              </a:solidFill>
              <a:prstDash val="lgDashDot"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Tx/>
                <a:buNone/>
                <a:defRPr/>
              </a:pPr>
              <a:endParaRPr lang="zh-CN" altLang="en-US" sz="10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" name="矩形 48"/>
            <p:cNvSpPr/>
            <p:nvPr/>
          </p:nvSpPr>
          <p:spPr bwMode="auto">
            <a:xfrm>
              <a:off x="4776817" y="4150843"/>
              <a:ext cx="1647825" cy="133820"/>
            </a:xfrm>
            <a:prstGeom prst="rect">
              <a:avLst/>
            </a:prstGeom>
            <a:solidFill>
              <a:srgbClr val="CFE9E2"/>
            </a:solidFill>
            <a:ln w="9525">
              <a:noFill/>
              <a:prstDash val="lgDashDot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Tx/>
                <a:buNone/>
                <a:defRPr/>
              </a:pPr>
              <a:endParaRPr lang="zh-CN" altLang="en-US" sz="100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50" name="TextBox 50"/>
            <p:cNvSpPr txBox="1">
              <a:spLocks noChangeArrowheads="1"/>
            </p:cNvSpPr>
            <p:nvPr/>
          </p:nvSpPr>
          <p:spPr bwMode="auto">
            <a:xfrm rot="2968793">
              <a:off x="4826889" y="2941578"/>
              <a:ext cx="710559" cy="246221"/>
            </a:xfrm>
            <a:prstGeom prst="rect">
              <a:avLst/>
            </a:prstGeom>
            <a:noFill/>
            <a:ln w="9525">
              <a:noFill/>
              <a:prstDash val="lgDashDot"/>
              <a:miter lim="800000"/>
            </a:ln>
            <a:scene3d>
              <a:camera prst="orthographicFront"/>
              <a:lightRig rig="threePt" dir="t"/>
            </a:scene3d>
            <a:sp3d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1000" b="1" dirty="0">
                  <a:latin typeface="思源黑体 CN Normal" pitchFamily="34" charset="-122"/>
                  <a:ea typeface="思源黑体 CN Normal" pitchFamily="34" charset="-122"/>
                </a:rPr>
                <a:t>待检抗体</a:t>
              </a:r>
              <a:endParaRPr lang="en-US" altLang="zh-CN" sz="1000" b="1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51" name="TextBox 44"/>
            <p:cNvSpPr txBox="1">
              <a:spLocks noChangeArrowheads="1"/>
            </p:cNvSpPr>
            <p:nvPr/>
          </p:nvSpPr>
          <p:spPr bwMode="auto">
            <a:xfrm>
              <a:off x="5053670" y="3786196"/>
              <a:ext cx="1075679" cy="444016"/>
            </a:xfrm>
            <a:prstGeom prst="rect">
              <a:avLst/>
            </a:prstGeom>
            <a:noFill/>
            <a:ln w="9525">
              <a:noFill/>
              <a:prstDash val="lgDashDot"/>
              <a:miter lim="800000"/>
            </a:ln>
            <a:scene3d>
              <a:camera prst="orthographicFront"/>
              <a:lightRig rig="threePt" dir="t"/>
            </a:scene3d>
            <a:sp3d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900" b="1" dirty="0" smtClean="0">
                  <a:latin typeface="思源黑体 CN Normal" pitchFamily="34" charset="-122"/>
                  <a:ea typeface="思源黑体 CN Normal" pitchFamily="34" charset="-122"/>
                </a:rPr>
                <a:t>备用抗体</a:t>
              </a:r>
              <a:endParaRPr lang="en-US" altLang="zh-CN" sz="900" b="1" dirty="0" smtClean="0">
                <a:latin typeface="思源黑体 CN Normal" pitchFamily="34" charset="-122"/>
                <a:ea typeface="思源黑体 CN Normal" pitchFamily="34" charset="-122"/>
              </a:endParaRPr>
            </a:p>
            <a:p>
              <a:pPr algn="ctr">
                <a:defRPr/>
              </a:pPr>
              <a:r>
                <a:rPr lang="zh-CN" altLang="en-US" sz="900" b="1" dirty="0" smtClean="0">
                  <a:latin typeface="思源黑体 CN Normal" pitchFamily="34" charset="-122"/>
                  <a:ea typeface="思源黑体 CN Normal" pitchFamily="34" charset="-122"/>
                </a:rPr>
                <a:t>（非鼠单抗）</a:t>
              </a:r>
              <a:endParaRPr lang="zh-CN" altLang="en-US" sz="900" b="1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52" name="TextBox 45"/>
            <p:cNvSpPr txBox="1">
              <a:spLocks noChangeArrowheads="1"/>
            </p:cNvSpPr>
            <p:nvPr/>
          </p:nvSpPr>
          <p:spPr bwMode="auto">
            <a:xfrm>
              <a:off x="5045226" y="2143122"/>
              <a:ext cx="1725858" cy="277509"/>
            </a:xfrm>
            <a:prstGeom prst="rect">
              <a:avLst/>
            </a:prstGeom>
            <a:noFill/>
            <a:ln w="9525">
              <a:noFill/>
              <a:prstDash val="lgDashDot"/>
              <a:miter lim="800000"/>
            </a:ln>
            <a:scene3d>
              <a:camera prst="orthographicFront"/>
              <a:lightRig rig="threePt" dir="t"/>
            </a:scene3d>
            <a:sp3d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900" b="1" dirty="0" smtClean="0">
                  <a:solidFill>
                    <a:srgbClr val="000000"/>
                  </a:solidFill>
                  <a:latin typeface="思源黑体 CN Normal" pitchFamily="34" charset="-122"/>
                  <a:ea typeface="思源黑体 CN Normal" pitchFamily="34" charset="-122"/>
                </a:rPr>
                <a:t>特异性小</a:t>
              </a:r>
              <a:r>
                <a:rPr lang="zh-CN" altLang="en-US" sz="900" b="1" dirty="0">
                  <a:solidFill>
                    <a:srgbClr val="000000"/>
                  </a:solidFill>
                  <a:latin typeface="思源黑体 CN Normal" pitchFamily="34" charset="-122"/>
                  <a:ea typeface="思源黑体 CN Normal" pitchFamily="34" charset="-122"/>
                </a:rPr>
                <a:t>鼠</a:t>
              </a:r>
              <a:r>
                <a:rPr lang="en-US" altLang="zh-CN" sz="900" b="1" dirty="0" err="1">
                  <a:solidFill>
                    <a:srgbClr val="000000"/>
                  </a:solidFill>
                  <a:latin typeface="思源黑体 CN Normal" pitchFamily="34" charset="-122"/>
                  <a:ea typeface="思源黑体 CN Normal" pitchFamily="34" charset="-122"/>
                </a:rPr>
                <a:t>IgG</a:t>
              </a:r>
              <a:r>
                <a:rPr lang="zh-CN" altLang="en-US" sz="900" b="1" dirty="0">
                  <a:solidFill>
                    <a:srgbClr val="000000"/>
                  </a:solidFill>
                  <a:latin typeface="思源黑体 CN Normal" pitchFamily="34" charset="-122"/>
                  <a:ea typeface="思源黑体 CN Normal" pitchFamily="34" charset="-122"/>
                </a:rPr>
                <a:t>检测二抗</a:t>
              </a:r>
              <a:endParaRPr lang="zh-CN" altLang="en-US" sz="900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sp>
          <p:nvSpPr>
            <p:cNvPr id="53" name="TextBox 79"/>
            <p:cNvSpPr txBox="1">
              <a:spLocks noChangeArrowheads="1"/>
            </p:cNvSpPr>
            <p:nvPr/>
          </p:nvSpPr>
          <p:spPr bwMode="auto">
            <a:xfrm>
              <a:off x="6215092" y="3302000"/>
              <a:ext cx="790986" cy="27750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900" b="1" dirty="0" smtClean="0">
                  <a:latin typeface="思源黑体 CN Normal" pitchFamily="34" charset="-122"/>
                  <a:ea typeface="思源黑体 CN Normal" pitchFamily="34" charset="-122"/>
                </a:rPr>
                <a:t>目标蛋白</a:t>
              </a:r>
              <a:endParaRPr lang="zh-CN" altLang="en-US" sz="900" b="1" dirty="0">
                <a:latin typeface="思源黑体 CN Normal" pitchFamily="34" charset="-122"/>
                <a:ea typeface="思源黑体 CN Normal" pitchFamily="34" charset="-122"/>
              </a:endParaRPr>
            </a:p>
          </p:txBody>
        </p:sp>
        <p:grpSp>
          <p:nvGrpSpPr>
            <p:cNvPr id="54" name="组合 54"/>
            <p:cNvGrpSpPr/>
            <p:nvPr/>
          </p:nvGrpSpPr>
          <p:grpSpPr bwMode="auto">
            <a:xfrm>
              <a:off x="5929342" y="3516313"/>
              <a:ext cx="458787" cy="639762"/>
              <a:chOff x="3995936" y="3268957"/>
              <a:chExt cx="444343" cy="624891"/>
            </a:xfrm>
          </p:grpSpPr>
          <p:grpSp>
            <p:nvGrpSpPr>
              <p:cNvPr id="57" name="组合 22"/>
              <p:cNvGrpSpPr/>
              <p:nvPr/>
            </p:nvGrpSpPr>
            <p:grpSpPr bwMode="auto">
              <a:xfrm>
                <a:off x="3996156" y="3435846"/>
                <a:ext cx="280036" cy="458002"/>
                <a:chOff x="1207459" y="2440042"/>
                <a:chExt cx="594096" cy="774651"/>
              </a:xfrm>
            </p:grpSpPr>
            <p:cxnSp>
              <p:nvCxnSpPr>
                <p:cNvPr id="59" name="直接连接符 58"/>
                <p:cNvCxnSpPr/>
                <p:nvPr/>
              </p:nvCxnSpPr>
              <p:spPr>
                <a:xfrm rot="5400000">
                  <a:off x="1250310" y="2963865"/>
                  <a:ext cx="500067" cy="1589"/>
                </a:xfrm>
                <a:prstGeom prst="line">
                  <a:avLst/>
                </a:prstGeom>
                <a:ln w="76200">
                  <a:solidFill>
                    <a:srgbClr val="397F6D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直接连接符 59"/>
                <p:cNvCxnSpPr/>
                <p:nvPr/>
              </p:nvCxnSpPr>
              <p:spPr>
                <a:xfrm rot="5400000">
                  <a:off x="1515803" y="2440042"/>
                  <a:ext cx="285752" cy="285752"/>
                </a:xfrm>
                <a:prstGeom prst="line">
                  <a:avLst/>
                </a:prstGeom>
                <a:ln w="76200">
                  <a:solidFill>
                    <a:srgbClr val="397F6D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接连接符 60"/>
                <p:cNvCxnSpPr/>
                <p:nvPr/>
              </p:nvCxnSpPr>
              <p:spPr>
                <a:xfrm>
                  <a:off x="1207459" y="2450674"/>
                  <a:ext cx="285752" cy="285752"/>
                </a:xfrm>
                <a:prstGeom prst="line">
                  <a:avLst/>
                </a:prstGeom>
                <a:ln w="76200">
                  <a:solidFill>
                    <a:srgbClr val="397F6D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" name="椭圆 57"/>
              <p:cNvSpPr>
                <a:spLocks noChangeAspect="1"/>
              </p:cNvSpPr>
              <p:nvPr/>
            </p:nvSpPr>
            <p:spPr bwMode="auto">
              <a:xfrm>
                <a:off x="4211573" y="3268957"/>
                <a:ext cx="228706" cy="215555"/>
              </a:xfrm>
              <a:prstGeom prst="ellipse">
                <a:avLst/>
              </a:prstGeom>
              <a:solidFill>
                <a:srgbClr val="78C2AF"/>
              </a:solidFill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 sz="1000"/>
              </a:p>
            </p:txBody>
          </p:sp>
        </p:grpSp>
        <p:grpSp>
          <p:nvGrpSpPr>
            <p:cNvPr id="62" name="组合 12"/>
            <p:cNvGrpSpPr/>
            <p:nvPr/>
          </p:nvGrpSpPr>
          <p:grpSpPr bwMode="auto">
            <a:xfrm rot="8353283">
              <a:off x="5324289" y="2923720"/>
              <a:ext cx="306387" cy="574675"/>
              <a:chOff x="1207459" y="2440042"/>
              <a:chExt cx="594096" cy="774651"/>
            </a:xfrm>
          </p:grpSpPr>
          <p:cxnSp>
            <p:nvCxnSpPr>
              <p:cNvPr id="63" name="直接连接符 62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46999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组合 12"/>
            <p:cNvGrpSpPr/>
            <p:nvPr/>
          </p:nvGrpSpPr>
          <p:grpSpPr bwMode="auto">
            <a:xfrm rot="13246717" flipH="1">
              <a:off x="5769181" y="2329119"/>
              <a:ext cx="319087" cy="503238"/>
              <a:chOff x="1207459" y="2440042"/>
              <a:chExt cx="594096" cy="774651"/>
            </a:xfrm>
          </p:grpSpPr>
          <p:cxnSp>
            <p:nvCxnSpPr>
              <p:cNvPr id="67" name="直接连接符 66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4DB787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4DB787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4DB787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0" name="太阳形 69"/>
            <p:cNvSpPr/>
            <p:nvPr/>
          </p:nvSpPr>
          <p:spPr>
            <a:xfrm>
              <a:off x="6027943" y="2375157"/>
              <a:ext cx="214313" cy="214312"/>
            </a:xfrm>
            <a:prstGeom prst="sun">
              <a:avLst/>
            </a:prstGeom>
            <a:solidFill>
              <a:srgbClr val="CFE9E2"/>
            </a:solidFill>
            <a:ln>
              <a:solidFill>
                <a:srgbClr val="397F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1" name="椭圆 70"/>
            <p:cNvSpPr>
              <a:spLocks noChangeAspect="1"/>
            </p:cNvSpPr>
            <p:nvPr/>
          </p:nvSpPr>
          <p:spPr bwMode="auto">
            <a:xfrm>
              <a:off x="5746812" y="3500444"/>
              <a:ext cx="236140" cy="220685"/>
            </a:xfrm>
            <a:prstGeom prst="ellipse">
              <a:avLst/>
            </a:prstGeom>
            <a:solidFill>
              <a:srgbClr val="78C2AF"/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00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858016" y="1928808"/>
            <a:ext cx="2000264" cy="2214578"/>
            <a:chOff x="6357950" y="1928808"/>
            <a:chExt cx="2571750" cy="2643187"/>
          </a:xfrm>
        </p:grpSpPr>
        <p:grpSp>
          <p:nvGrpSpPr>
            <p:cNvPr id="74" name="组合 121"/>
            <p:cNvGrpSpPr/>
            <p:nvPr/>
          </p:nvGrpSpPr>
          <p:grpSpPr bwMode="auto">
            <a:xfrm>
              <a:off x="6357950" y="1928808"/>
              <a:ext cx="2571750" cy="2643187"/>
              <a:chOff x="6357962" y="1555738"/>
              <a:chExt cx="2571768" cy="2643205"/>
            </a:xfrm>
          </p:grpSpPr>
          <p:sp>
            <p:nvSpPr>
              <p:cNvPr id="77" name="矩形 76"/>
              <p:cNvSpPr/>
              <p:nvPr/>
            </p:nvSpPr>
            <p:spPr bwMode="auto">
              <a:xfrm>
                <a:off x="6357962" y="1555738"/>
                <a:ext cx="2571768" cy="26432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6BBDA8"/>
                </a:solidFill>
                <a:prstDash val="lgDashDot"/>
              </a:ln>
              <a:scene3d>
                <a:camera prst="orthographicFront"/>
                <a:lightRig rig="threeP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Tx/>
                  <a:buNone/>
                  <a:defRPr/>
                </a:pPr>
                <a:endParaRPr lang="zh-CN" altLang="en-US" sz="1000" dirty="0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78" name="矩形 77"/>
              <p:cNvSpPr/>
              <p:nvPr/>
            </p:nvSpPr>
            <p:spPr bwMode="auto">
              <a:xfrm>
                <a:off x="6786578" y="3857634"/>
                <a:ext cx="1647030" cy="133743"/>
              </a:xfrm>
              <a:prstGeom prst="rect">
                <a:avLst/>
              </a:prstGeom>
              <a:solidFill>
                <a:srgbClr val="CFE9E2"/>
              </a:solidFill>
              <a:ln w="9525">
                <a:noFill/>
                <a:prstDash val="lgDashDot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Tx/>
                  <a:buNone/>
                  <a:defRPr/>
                </a:pPr>
                <a:endParaRPr lang="zh-CN" altLang="en-US" sz="1000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79" name="椭圆 78"/>
              <p:cNvSpPr>
                <a:spLocks noChangeAspect="1"/>
              </p:cNvSpPr>
              <p:nvPr/>
            </p:nvSpPr>
            <p:spPr bwMode="auto">
              <a:xfrm rot="11509335">
                <a:off x="7663957" y="3434989"/>
                <a:ext cx="236146" cy="220681"/>
              </a:xfrm>
              <a:prstGeom prst="ellipse">
                <a:avLst/>
              </a:prstGeom>
              <a:solidFill>
                <a:srgbClr val="78C2AF"/>
              </a:solidFill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 sz="1000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80" name="TextBox 44"/>
              <p:cNvSpPr txBox="1">
                <a:spLocks noChangeArrowheads="1"/>
              </p:cNvSpPr>
              <p:nvPr/>
            </p:nvSpPr>
            <p:spPr bwMode="auto">
              <a:xfrm>
                <a:off x="6923040" y="3643320"/>
                <a:ext cx="710457" cy="246223"/>
              </a:xfrm>
              <a:prstGeom prst="rect">
                <a:avLst/>
              </a:prstGeom>
              <a:noFill/>
              <a:ln w="9525">
                <a:noFill/>
                <a:prstDash val="lgDashDot"/>
                <a:miter lim="800000"/>
              </a:ln>
              <a:scene3d>
                <a:camera prst="orthographicFront"/>
                <a:lightRig rig="threePt" dir="t"/>
              </a:scene3d>
              <a:sp3d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b="1" dirty="0" smtClean="0">
                    <a:latin typeface="思源黑体 CN Normal" pitchFamily="34" charset="-122"/>
                    <a:ea typeface="思源黑体 CN Normal" pitchFamily="34" charset="-122"/>
                  </a:rPr>
                  <a:t>目标蛋白</a:t>
                </a:r>
                <a:endParaRPr lang="zh-CN" altLang="en-US" sz="1000" b="1" dirty="0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grpSp>
            <p:nvGrpSpPr>
              <p:cNvPr id="81" name="组合 12"/>
              <p:cNvGrpSpPr/>
              <p:nvPr/>
            </p:nvGrpSpPr>
            <p:grpSpPr bwMode="auto">
              <a:xfrm rot="8353283">
                <a:off x="7121464" y="2502000"/>
                <a:ext cx="305460" cy="574820"/>
                <a:chOff x="914254" y="2442472"/>
                <a:chExt cx="594097" cy="774648"/>
              </a:xfrm>
            </p:grpSpPr>
            <p:cxnSp>
              <p:nvCxnSpPr>
                <p:cNvPr id="89" name="直接连接符 88"/>
                <p:cNvCxnSpPr/>
                <p:nvPr/>
              </p:nvCxnSpPr>
              <p:spPr>
                <a:xfrm rot="5400000">
                  <a:off x="956928" y="2966292"/>
                  <a:ext cx="500066" cy="1589"/>
                </a:xfrm>
                <a:prstGeom prst="line">
                  <a:avLst/>
                </a:prstGeom>
                <a:ln w="76200">
                  <a:solidFill>
                    <a:srgbClr val="46999D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直接连接符 89"/>
                <p:cNvCxnSpPr/>
                <p:nvPr/>
              </p:nvCxnSpPr>
              <p:spPr>
                <a:xfrm rot="5400000">
                  <a:off x="1222599" y="2442472"/>
                  <a:ext cx="285752" cy="285752"/>
                </a:xfrm>
                <a:prstGeom prst="line">
                  <a:avLst/>
                </a:prstGeom>
                <a:ln w="76200">
                  <a:solidFill>
                    <a:srgbClr val="46999D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直接连接符 90"/>
                <p:cNvCxnSpPr/>
                <p:nvPr/>
              </p:nvCxnSpPr>
              <p:spPr>
                <a:xfrm>
                  <a:off x="914254" y="2453102"/>
                  <a:ext cx="285753" cy="285752"/>
                </a:xfrm>
                <a:prstGeom prst="line">
                  <a:avLst/>
                </a:prstGeom>
                <a:ln w="76200">
                  <a:solidFill>
                    <a:srgbClr val="46999D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2" name="TextBox 50"/>
              <p:cNvSpPr txBox="1">
                <a:spLocks noChangeArrowheads="1"/>
              </p:cNvSpPr>
              <p:nvPr/>
            </p:nvSpPr>
            <p:spPr bwMode="auto">
              <a:xfrm rot="2968793">
                <a:off x="6638984" y="2568475"/>
                <a:ext cx="710457" cy="246223"/>
              </a:xfrm>
              <a:prstGeom prst="rect">
                <a:avLst/>
              </a:prstGeom>
              <a:noFill/>
              <a:ln w="9525">
                <a:noFill/>
                <a:prstDash val="lgDashDot"/>
                <a:miter lim="800000"/>
              </a:ln>
              <a:scene3d>
                <a:camera prst="orthographicFront"/>
                <a:lightRig rig="threePt" dir="t"/>
              </a:scene3d>
              <a:sp3d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b="1" dirty="0">
                    <a:latin typeface="思源黑体 CN Normal" pitchFamily="34" charset="-122"/>
                    <a:ea typeface="思源黑体 CN Normal" pitchFamily="34" charset="-122"/>
                  </a:rPr>
                  <a:t>待检抗体</a:t>
                </a:r>
                <a:endParaRPr lang="en-US" altLang="zh-CN" sz="1000" b="1" dirty="0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sp>
            <p:nvSpPr>
              <p:cNvPr id="83" name="TextBox 45"/>
              <p:cNvSpPr txBox="1">
                <a:spLocks noChangeArrowheads="1"/>
              </p:cNvSpPr>
              <p:nvPr/>
            </p:nvSpPr>
            <p:spPr bwMode="auto">
              <a:xfrm rot="18916346">
                <a:off x="7986844" y="2540081"/>
                <a:ext cx="659160" cy="230834"/>
              </a:xfrm>
              <a:prstGeom prst="rect">
                <a:avLst/>
              </a:prstGeom>
              <a:noFill/>
              <a:ln w="9525">
                <a:noFill/>
                <a:prstDash val="lgDashDot"/>
                <a:miter lim="800000"/>
              </a:ln>
              <a:scene3d>
                <a:camera prst="orthographicFront"/>
                <a:lightRig rig="threePt" dir="t"/>
              </a:scene3d>
              <a:sp3d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zh-CN" altLang="en-US" sz="900" b="1" dirty="0" smtClean="0">
                    <a:latin typeface="思源黑体 CN Normal" pitchFamily="34" charset="-122"/>
                    <a:ea typeface="思源黑体 CN Normal" pitchFamily="34" charset="-122"/>
                  </a:rPr>
                  <a:t>备用抗体</a:t>
                </a:r>
                <a:endParaRPr lang="zh-CN" altLang="en-US" sz="900" b="1" dirty="0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  <p:grpSp>
            <p:nvGrpSpPr>
              <p:cNvPr id="84" name="组合 83"/>
              <p:cNvGrpSpPr/>
              <p:nvPr/>
            </p:nvGrpSpPr>
            <p:grpSpPr bwMode="auto">
              <a:xfrm rot="13246717" flipH="1">
                <a:off x="8073146" y="2866483"/>
                <a:ext cx="318547" cy="503774"/>
                <a:chOff x="2292910" y="1675362"/>
                <a:chExt cx="594100" cy="774653"/>
              </a:xfrm>
            </p:grpSpPr>
            <p:cxnSp>
              <p:nvCxnSpPr>
                <p:cNvPr id="86" name="直接连接符 85"/>
                <p:cNvCxnSpPr/>
                <p:nvPr/>
              </p:nvCxnSpPr>
              <p:spPr>
                <a:xfrm rot="5400000">
                  <a:off x="2335586" y="2199186"/>
                  <a:ext cx="500068" cy="1589"/>
                </a:xfrm>
                <a:prstGeom prst="line">
                  <a:avLst/>
                </a:prstGeom>
                <a:ln w="76200">
                  <a:solidFill>
                    <a:srgbClr val="4DB787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直接连接符 86"/>
                <p:cNvCxnSpPr/>
                <p:nvPr/>
              </p:nvCxnSpPr>
              <p:spPr>
                <a:xfrm rot="5400000">
                  <a:off x="2601257" y="1675362"/>
                  <a:ext cx="285753" cy="285753"/>
                </a:xfrm>
                <a:prstGeom prst="line">
                  <a:avLst/>
                </a:prstGeom>
                <a:ln w="76200">
                  <a:solidFill>
                    <a:srgbClr val="4DB787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直接连接符 87"/>
                <p:cNvCxnSpPr/>
                <p:nvPr/>
              </p:nvCxnSpPr>
              <p:spPr>
                <a:xfrm>
                  <a:off x="2292910" y="1685993"/>
                  <a:ext cx="285754" cy="285753"/>
                </a:xfrm>
                <a:prstGeom prst="line">
                  <a:avLst/>
                </a:prstGeom>
                <a:ln w="76200">
                  <a:solidFill>
                    <a:srgbClr val="4DB787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5" name="太阳形 84"/>
              <p:cNvSpPr/>
              <p:nvPr/>
            </p:nvSpPr>
            <p:spPr>
              <a:xfrm>
                <a:off x="8331249" y="2912517"/>
                <a:ext cx="214313" cy="214313"/>
              </a:xfrm>
              <a:prstGeom prst="sun">
                <a:avLst/>
              </a:prstGeom>
              <a:solidFill>
                <a:srgbClr val="CFE9E2"/>
              </a:solidFill>
              <a:ln>
                <a:solidFill>
                  <a:srgbClr val="397F6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 sz="1000">
                  <a:latin typeface="思源黑体 CN Normal" pitchFamily="34" charset="-122"/>
                  <a:ea typeface="思源黑体 CN Normal" pitchFamily="34" charset="-122"/>
                </a:endParaRPr>
              </a:p>
            </p:txBody>
          </p:sp>
        </p:grpSp>
        <p:cxnSp>
          <p:nvCxnSpPr>
            <p:cNvPr id="75" name="直接连接符 74"/>
            <p:cNvCxnSpPr/>
            <p:nvPr/>
          </p:nvCxnSpPr>
          <p:spPr>
            <a:xfrm rot="5400000">
              <a:off x="7696710" y="4130144"/>
              <a:ext cx="180000" cy="1588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椭圆 75"/>
            <p:cNvSpPr/>
            <p:nvPr/>
          </p:nvSpPr>
          <p:spPr>
            <a:xfrm>
              <a:off x="7754906" y="4016412"/>
              <a:ext cx="71438" cy="71438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  <p:graphicFrame>
        <p:nvGraphicFramePr>
          <p:cNvPr id="124" name="图示 123"/>
          <p:cNvGraphicFramePr/>
          <p:nvPr/>
        </p:nvGraphicFramePr>
        <p:xfrm>
          <a:off x="-1044624" y="1203598"/>
          <a:ext cx="6096000" cy="3760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矩形 153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156" name="矩形 155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椭圆 156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58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27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60" name="椭圆 159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椭圆 160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椭圆 161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9" name="TextBox 158"/>
          <p:cNvSpPr txBox="1"/>
          <p:nvPr/>
        </p:nvSpPr>
        <p:spPr>
          <a:xfrm>
            <a:off x="357158" y="1785932"/>
            <a:ext cx="3000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试剂盒标准曲线，灵敏度达到</a:t>
            </a:r>
            <a:r>
              <a:rPr lang="en-US" altLang="zh-CN" sz="1200" b="1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pg</a:t>
            </a:r>
            <a:r>
              <a:rPr lang="zh-CN" altLang="en-US" sz="1200" b="1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级别</a:t>
            </a:r>
            <a:endParaRPr lang="zh-CN" altLang="en-US" sz="1200" b="1" dirty="0"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5027988" y="3143254"/>
            <a:ext cx="3000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试剂盒抗体回收率</a:t>
            </a:r>
            <a:r>
              <a:rPr lang="en-US" altLang="zh-CN" sz="1200" b="1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&gt;80%</a:t>
            </a:r>
            <a:endParaRPr lang="zh-CN" altLang="en-US" sz="1200" b="1" dirty="0"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786314" y="1142990"/>
            <a:ext cx="3000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>
                <a:latin typeface="思源黑体 CN Normal" pitchFamily="34" charset="-122"/>
                <a:ea typeface="思源黑体 CN Normal" pitchFamily="34" charset="-122"/>
              </a:rPr>
              <a:t>试剂盒抗体稀释线性良好</a:t>
            </a:r>
            <a:endParaRPr lang="zh-CN" altLang="en-US" sz="1200" b="1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576000" y="720000"/>
            <a:ext cx="585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试剂盒抗体开发案例</a:t>
            </a:r>
            <a:r>
              <a:rPr lang="en-US" altLang="zh-CN" b="1" dirty="0" smtClean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——IL6</a:t>
            </a:r>
            <a:endParaRPr lang="zh-CN" altLang="en-US" b="1" dirty="0">
              <a:solidFill>
                <a:srgbClr val="007E66"/>
              </a:solidFill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graphicFrame>
        <p:nvGraphicFramePr>
          <p:cNvPr id="21" name="表格 20"/>
          <p:cNvGraphicFramePr>
            <a:graphicFrameLocks noGrp="1"/>
          </p:cNvGraphicFramePr>
          <p:nvPr/>
        </p:nvGraphicFramePr>
        <p:xfrm>
          <a:off x="3851920" y="1491630"/>
          <a:ext cx="5112569" cy="1226820"/>
        </p:xfrm>
        <a:graphic>
          <a:graphicData uri="http://schemas.openxmlformats.org/drawingml/2006/table">
            <a:tbl>
              <a:tblPr/>
              <a:tblGrid>
                <a:gridCol w="817553"/>
                <a:gridCol w="602605"/>
                <a:gridCol w="639071"/>
                <a:gridCol w="568063"/>
                <a:gridCol w="531040"/>
                <a:gridCol w="470808"/>
                <a:gridCol w="470808"/>
                <a:gridCol w="470808"/>
                <a:gridCol w="541813"/>
              </a:tblGrid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Sample</a:t>
                      </a:r>
                      <a:endParaRPr lang="en-US" sz="9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稀释</a:t>
                      </a:r>
                      <a:endParaRPr lang="en-US" altLang="zh-CN" sz="900" u="none" strike="noStrike" dirty="0" smtClean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  <a:p>
                      <a:pPr algn="ctr" fontAlgn="ctr"/>
                      <a:r>
                        <a:rPr lang="zh-CN" altLang="en-US" sz="90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倍数</a:t>
                      </a:r>
                      <a:endParaRPr lang="zh-CN" altLang="en-US" sz="9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OD</a:t>
                      </a:r>
                      <a:r>
                        <a:rPr lang="en-US" sz="900" u="none" strike="noStrike" baseline="-25000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450</a:t>
                      </a:r>
                      <a:r>
                        <a:rPr lang="en-US" sz="9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-1</a:t>
                      </a:r>
                      <a:endParaRPr lang="en-US" sz="9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OD</a:t>
                      </a:r>
                      <a:r>
                        <a:rPr lang="en-US" sz="900" u="none" strike="noStrike" baseline="-25000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450</a:t>
                      </a:r>
                      <a:r>
                        <a:rPr lang="en-US" sz="9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-2</a:t>
                      </a:r>
                      <a:endParaRPr lang="en-US" sz="9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OD</a:t>
                      </a:r>
                      <a:r>
                        <a:rPr lang="en-US" sz="900" u="none" strike="noStrike" baseline="-25000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450</a:t>
                      </a:r>
                      <a:r>
                        <a:rPr lang="en-US" sz="9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-3</a:t>
                      </a:r>
                      <a:endParaRPr lang="en-US" sz="9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Aver.</a:t>
                      </a:r>
                      <a:endParaRPr lang="en-US" sz="9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OD-B</a:t>
                      </a:r>
                      <a:r>
                        <a:rPr lang="en-US" altLang="zh-CN" sz="90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lank</a:t>
                      </a:r>
                      <a:endParaRPr lang="en-US" sz="9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标定含量</a:t>
                      </a:r>
                      <a:endParaRPr lang="zh-CN" altLang="en-US" sz="9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回收率</a:t>
                      </a:r>
                      <a:endParaRPr lang="zh-CN" altLang="en-US" sz="9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</a:tr>
              <a:tr h="190500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混合血清</a:t>
                      </a:r>
                      <a:r>
                        <a:rPr lang="en-US" altLang="zh-CN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-2</a:t>
                      </a:r>
                      <a:r>
                        <a:rPr lang="zh-CN" altLang="en-US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倍稀释</a:t>
                      </a:r>
                      <a:r>
                        <a:rPr lang="en-US" altLang="zh-CN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+0.25ng/</a:t>
                      </a:r>
                      <a:r>
                        <a:rPr lang="en-US" altLang="zh-CN" sz="800" b="0" i="0" u="none" strike="noStrike" dirty="0" err="1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mL</a:t>
                      </a:r>
                      <a:endParaRPr lang="en-US" altLang="zh-CN" sz="800" b="0" i="0" u="none" strike="noStrike" dirty="0" smtClean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1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2.112 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u="none" strike="noStrike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2.132 </a:t>
                      </a:r>
                      <a:endParaRPr lang="en-US" altLang="zh-CN" sz="900" b="0" i="0" u="none" strike="noStrike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1.580 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1.941 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1.852 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0.152 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76%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0500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2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1.499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1.434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0.865</a:t>
                      </a:r>
                      <a:endParaRPr lang="en-US" altLang="zh-CN" sz="900" b="0" i="0" u="none" strike="noStrike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1.266 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1.177 </a:t>
                      </a:r>
                      <a:endParaRPr lang="en-US" altLang="zh-CN" sz="900" b="0" i="0" u="none" strike="noStrike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u="none" strike="noStrike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0.193 </a:t>
                      </a:r>
                      <a:endParaRPr lang="en-US" altLang="zh-CN" sz="900" b="0" i="0" u="none" strike="noStrike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96%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0500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4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0.841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0.885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0.46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0.729 </a:t>
                      </a:r>
                      <a:endParaRPr lang="en-US" altLang="zh-CN" sz="900" b="0" i="0" u="none" strike="noStrike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0.640 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0.207 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104%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0500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8</a:t>
                      </a:r>
                      <a:endParaRPr lang="en-US" altLang="zh-CN" sz="900" b="0" i="0" u="none" strike="noStrike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0.465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0.469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0.271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0.402 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0.313 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0.196 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98%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0500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16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0.284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0.273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0.202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0.253 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0.164 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0.195 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98%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923928" y="3507854"/>
          <a:ext cx="4968551" cy="1036320"/>
        </p:xfrm>
        <a:graphic>
          <a:graphicData uri="http://schemas.openxmlformats.org/drawingml/2006/table">
            <a:tbl>
              <a:tblPr/>
              <a:tblGrid>
                <a:gridCol w="900684"/>
                <a:gridCol w="704054"/>
                <a:gridCol w="625826"/>
                <a:gridCol w="585038"/>
                <a:gridCol w="518681"/>
                <a:gridCol w="518681"/>
                <a:gridCol w="518681"/>
                <a:gridCol w="596906"/>
              </a:tblGrid>
              <a:tr h="18097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标准品</a:t>
                      </a:r>
                      <a:r>
                        <a:rPr lang="en-US" sz="90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:(</a:t>
                      </a:r>
                      <a:r>
                        <a:rPr lang="zh-CN" altLang="en-US" sz="9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添加</a:t>
                      </a:r>
                      <a:r>
                        <a:rPr lang="en-US" sz="900" u="none" strike="noStrike" dirty="0" err="1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ng</a:t>
                      </a:r>
                      <a:r>
                        <a:rPr lang="en-US" sz="90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/</a:t>
                      </a:r>
                      <a:r>
                        <a:rPr lang="en-US" sz="900" u="none" strike="noStrike" dirty="0" err="1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mL</a:t>
                      </a:r>
                      <a:r>
                        <a:rPr lang="en-US" sz="90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）</a:t>
                      </a:r>
                      <a:endParaRPr lang="en-US" sz="9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 hMerge="1"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OD</a:t>
                      </a:r>
                      <a:r>
                        <a:rPr lang="en-US" sz="900" u="none" strike="noStrike" baseline="-25000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450</a:t>
                      </a:r>
                      <a:r>
                        <a:rPr lang="en-US" sz="9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-1</a:t>
                      </a:r>
                      <a:endParaRPr lang="en-US" sz="9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OD</a:t>
                      </a:r>
                      <a:r>
                        <a:rPr lang="en-US" sz="900" u="none" strike="noStrike" baseline="-25000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450</a:t>
                      </a:r>
                      <a:r>
                        <a:rPr lang="en-US" sz="9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-2</a:t>
                      </a:r>
                      <a:endParaRPr lang="en-US" sz="9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Aver.</a:t>
                      </a:r>
                      <a:endParaRPr lang="en-US" sz="9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标定含量</a:t>
                      </a:r>
                      <a:endParaRPr lang="zh-CN" altLang="en-US" sz="9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标定含量</a:t>
                      </a:r>
                      <a:r>
                        <a:rPr lang="en-US" altLang="zh-CN" sz="9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-</a:t>
                      </a:r>
                      <a:r>
                        <a:rPr lang="en-US" sz="9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Blank</a:t>
                      </a:r>
                      <a:endParaRPr lang="en-US" sz="9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回收率</a:t>
                      </a:r>
                      <a:endParaRPr lang="zh-CN" altLang="en-US" sz="9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</a:tr>
              <a:tr h="19050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混合血清</a:t>
                      </a:r>
                      <a:r>
                        <a:rPr lang="en-US" altLang="zh-CN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-2</a:t>
                      </a:r>
                      <a:r>
                        <a:rPr lang="zh-CN" altLang="en-US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倍稀释</a:t>
                      </a:r>
                      <a:endParaRPr lang="en-US" altLang="zh-CN" sz="800" b="0" i="0" u="none" strike="noStrike" dirty="0" smtClean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0.106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0.109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0.1075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0.000 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　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　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0500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0.02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0.289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0.292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0.2905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0.017 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u="none" strike="noStrike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0.017 </a:t>
                      </a:r>
                      <a:endParaRPr lang="en-US" altLang="zh-CN" sz="900" b="0" i="0" u="none" strike="noStrike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85%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0500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0.04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0.451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0.473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0.462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0.032 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0.032 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80%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0500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0.08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0.838</a:t>
                      </a:r>
                      <a:endParaRPr lang="en-US" altLang="zh-CN" sz="900" b="0" i="0" u="none" strike="noStrike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0.88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0.859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0.079 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0.079 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99%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  <p:pic>
        <p:nvPicPr>
          <p:cNvPr id="1028" name="Picture 4" descr="D:\qq记录\qq记录\1490190819\Image\C2C\2}0$49_VR23U{X8SF]T`GR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11710"/>
            <a:ext cx="3353924" cy="2160000"/>
          </a:xfrm>
          <a:prstGeom prst="rect">
            <a:avLst/>
          </a:prstGeom>
          <a:noFill/>
          <a:ln>
            <a:solidFill>
              <a:srgbClr val="007E66"/>
            </a:solidFill>
            <a:prstDash val="dashDot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16000" y="642924"/>
            <a:ext cx="7572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4. </a:t>
            </a:r>
            <a:r>
              <a:rPr lang="zh-CN" altLang="en-US" sz="2400" b="1" dirty="0" smtClean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成药性抗体开发</a:t>
            </a:r>
            <a:endParaRPr lang="zh-CN" altLang="en-US" sz="2400" b="1" dirty="0">
              <a:solidFill>
                <a:srgbClr val="007E66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4" name="Freeform: Shape 3"/>
          <p:cNvSpPr/>
          <p:nvPr/>
        </p:nvSpPr>
        <p:spPr>
          <a:xfrm>
            <a:off x="3609852" y="2272213"/>
            <a:ext cx="1622580" cy="18414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9" h="21570" extrusionOk="0">
                <a:moveTo>
                  <a:pt x="538" y="6909"/>
                </a:moveTo>
                <a:cubicBezTo>
                  <a:pt x="1461" y="7610"/>
                  <a:pt x="2084" y="8535"/>
                  <a:pt x="2344" y="9550"/>
                </a:cubicBezTo>
                <a:cubicBezTo>
                  <a:pt x="2607" y="10563"/>
                  <a:pt x="2500" y="11653"/>
                  <a:pt x="2066" y="12653"/>
                </a:cubicBezTo>
                <a:cubicBezTo>
                  <a:pt x="1851" y="13153"/>
                  <a:pt x="1549" y="13624"/>
                  <a:pt x="1175" y="14047"/>
                </a:cubicBezTo>
                <a:cubicBezTo>
                  <a:pt x="988" y="14258"/>
                  <a:pt x="783" y="14456"/>
                  <a:pt x="563" y="14641"/>
                </a:cubicBezTo>
                <a:cubicBezTo>
                  <a:pt x="535" y="14664"/>
                  <a:pt x="508" y="14687"/>
                  <a:pt x="480" y="14710"/>
                </a:cubicBezTo>
                <a:cubicBezTo>
                  <a:pt x="448" y="14736"/>
                  <a:pt x="416" y="14761"/>
                  <a:pt x="384" y="14787"/>
                </a:cubicBezTo>
                <a:cubicBezTo>
                  <a:pt x="262" y="14888"/>
                  <a:pt x="169" y="15015"/>
                  <a:pt x="114" y="15148"/>
                </a:cubicBezTo>
                <a:cubicBezTo>
                  <a:pt x="5" y="15419"/>
                  <a:pt x="39" y="15673"/>
                  <a:pt x="115" y="15884"/>
                </a:cubicBezTo>
                <a:cubicBezTo>
                  <a:pt x="195" y="16097"/>
                  <a:pt x="324" y="16283"/>
                  <a:pt x="510" y="16443"/>
                </a:cubicBezTo>
                <a:cubicBezTo>
                  <a:pt x="604" y="16523"/>
                  <a:pt x="714" y="16596"/>
                  <a:pt x="845" y="16653"/>
                </a:cubicBezTo>
                <a:cubicBezTo>
                  <a:pt x="977" y="16710"/>
                  <a:pt x="1132" y="16749"/>
                  <a:pt x="1297" y="16755"/>
                </a:cubicBezTo>
                <a:cubicBezTo>
                  <a:pt x="1379" y="16758"/>
                  <a:pt x="1462" y="16752"/>
                  <a:pt x="1542" y="16738"/>
                </a:cubicBezTo>
                <a:cubicBezTo>
                  <a:pt x="1582" y="16731"/>
                  <a:pt x="1622" y="16722"/>
                  <a:pt x="1660" y="16711"/>
                </a:cubicBezTo>
                <a:cubicBezTo>
                  <a:pt x="1682" y="16705"/>
                  <a:pt x="1703" y="16698"/>
                  <a:pt x="1725" y="16692"/>
                </a:cubicBezTo>
                <a:cubicBezTo>
                  <a:pt x="1761" y="16682"/>
                  <a:pt x="1797" y="16672"/>
                  <a:pt x="1833" y="16661"/>
                </a:cubicBezTo>
                <a:cubicBezTo>
                  <a:pt x="1870" y="16652"/>
                  <a:pt x="1906" y="16642"/>
                  <a:pt x="1942" y="16633"/>
                </a:cubicBezTo>
                <a:cubicBezTo>
                  <a:pt x="2088" y="16595"/>
                  <a:pt x="2235" y="16563"/>
                  <a:pt x="2384" y="16535"/>
                </a:cubicBezTo>
                <a:cubicBezTo>
                  <a:pt x="2977" y="16425"/>
                  <a:pt x="3590" y="16393"/>
                  <a:pt x="4193" y="16443"/>
                </a:cubicBezTo>
                <a:cubicBezTo>
                  <a:pt x="5401" y="16540"/>
                  <a:pt x="6568" y="16973"/>
                  <a:pt x="7492" y="17666"/>
                </a:cubicBezTo>
                <a:cubicBezTo>
                  <a:pt x="8420" y="18356"/>
                  <a:pt x="9100" y="19300"/>
                  <a:pt x="9406" y="20334"/>
                </a:cubicBezTo>
                <a:cubicBezTo>
                  <a:pt x="9425" y="20399"/>
                  <a:pt x="9443" y="20464"/>
                  <a:pt x="9460" y="20529"/>
                </a:cubicBezTo>
                <a:cubicBezTo>
                  <a:pt x="9468" y="20561"/>
                  <a:pt x="9475" y="20594"/>
                  <a:pt x="9483" y="20627"/>
                </a:cubicBezTo>
                <a:cubicBezTo>
                  <a:pt x="9488" y="20647"/>
                  <a:pt x="9492" y="20666"/>
                  <a:pt x="9497" y="20686"/>
                </a:cubicBezTo>
                <a:cubicBezTo>
                  <a:pt x="9499" y="20695"/>
                  <a:pt x="9501" y="20704"/>
                  <a:pt x="9503" y="20713"/>
                </a:cubicBezTo>
                <a:cubicBezTo>
                  <a:pt x="9508" y="20728"/>
                  <a:pt x="9512" y="20744"/>
                  <a:pt x="9517" y="20759"/>
                </a:cubicBezTo>
                <a:cubicBezTo>
                  <a:pt x="9552" y="20878"/>
                  <a:pt x="9606" y="20989"/>
                  <a:pt x="9688" y="21099"/>
                </a:cubicBezTo>
                <a:cubicBezTo>
                  <a:pt x="9769" y="21207"/>
                  <a:pt x="9878" y="21306"/>
                  <a:pt x="10002" y="21381"/>
                </a:cubicBezTo>
                <a:cubicBezTo>
                  <a:pt x="10253" y="21532"/>
                  <a:pt x="10545" y="21583"/>
                  <a:pt x="10808" y="21567"/>
                </a:cubicBezTo>
                <a:cubicBezTo>
                  <a:pt x="11073" y="21551"/>
                  <a:pt x="11324" y="21474"/>
                  <a:pt x="11546" y="21332"/>
                </a:cubicBezTo>
                <a:cubicBezTo>
                  <a:pt x="11766" y="21192"/>
                  <a:pt x="11953" y="20969"/>
                  <a:pt x="12021" y="20712"/>
                </a:cubicBezTo>
                <a:cubicBezTo>
                  <a:pt x="12040" y="20640"/>
                  <a:pt x="12058" y="20569"/>
                  <a:pt x="12076" y="20498"/>
                </a:cubicBezTo>
                <a:cubicBezTo>
                  <a:pt x="12094" y="20432"/>
                  <a:pt x="12113" y="20368"/>
                  <a:pt x="12134" y="20303"/>
                </a:cubicBezTo>
                <a:cubicBezTo>
                  <a:pt x="12215" y="20044"/>
                  <a:pt x="12319" y="19791"/>
                  <a:pt x="12442" y="19546"/>
                </a:cubicBezTo>
                <a:cubicBezTo>
                  <a:pt x="12933" y="18564"/>
                  <a:pt x="13762" y="17719"/>
                  <a:pt x="14798" y="17166"/>
                </a:cubicBezTo>
                <a:cubicBezTo>
                  <a:pt x="15832" y="16609"/>
                  <a:pt x="17063" y="16343"/>
                  <a:pt x="18274" y="16412"/>
                </a:cubicBezTo>
                <a:cubicBezTo>
                  <a:pt x="18576" y="16429"/>
                  <a:pt x="18877" y="16466"/>
                  <a:pt x="19174" y="16523"/>
                </a:cubicBezTo>
                <a:cubicBezTo>
                  <a:pt x="19322" y="16551"/>
                  <a:pt x="19469" y="16584"/>
                  <a:pt x="19614" y="16622"/>
                </a:cubicBezTo>
                <a:cubicBezTo>
                  <a:pt x="19687" y="16641"/>
                  <a:pt x="19759" y="16661"/>
                  <a:pt x="19831" y="16683"/>
                </a:cubicBezTo>
                <a:cubicBezTo>
                  <a:pt x="19845" y="16687"/>
                  <a:pt x="19859" y="16690"/>
                  <a:pt x="19873" y="16694"/>
                </a:cubicBezTo>
                <a:cubicBezTo>
                  <a:pt x="19893" y="16699"/>
                  <a:pt x="19914" y="16704"/>
                  <a:pt x="19934" y="16709"/>
                </a:cubicBezTo>
                <a:cubicBezTo>
                  <a:pt x="19975" y="16717"/>
                  <a:pt x="20008" y="16723"/>
                  <a:pt x="20046" y="16728"/>
                </a:cubicBezTo>
                <a:cubicBezTo>
                  <a:pt x="20121" y="16737"/>
                  <a:pt x="20197" y="16740"/>
                  <a:pt x="20272" y="16737"/>
                </a:cubicBezTo>
                <a:cubicBezTo>
                  <a:pt x="20577" y="16722"/>
                  <a:pt x="20847" y="16603"/>
                  <a:pt x="21043" y="16447"/>
                </a:cubicBezTo>
                <a:cubicBezTo>
                  <a:pt x="21241" y="16290"/>
                  <a:pt x="21384" y="16093"/>
                  <a:pt x="21460" y="15864"/>
                </a:cubicBezTo>
                <a:cubicBezTo>
                  <a:pt x="21536" y="15637"/>
                  <a:pt x="21535" y="15362"/>
                  <a:pt x="21412" y="15118"/>
                </a:cubicBezTo>
                <a:cubicBezTo>
                  <a:pt x="21352" y="14997"/>
                  <a:pt x="21266" y="14888"/>
                  <a:pt x="21168" y="14801"/>
                </a:cubicBezTo>
                <a:cubicBezTo>
                  <a:pt x="21156" y="14789"/>
                  <a:pt x="21144" y="14778"/>
                  <a:pt x="21131" y="14768"/>
                </a:cubicBezTo>
                <a:cubicBezTo>
                  <a:pt x="21121" y="14759"/>
                  <a:pt x="21110" y="14751"/>
                  <a:pt x="21100" y="14742"/>
                </a:cubicBezTo>
                <a:cubicBezTo>
                  <a:pt x="21085" y="14730"/>
                  <a:pt x="21069" y="14718"/>
                  <a:pt x="21054" y="14706"/>
                </a:cubicBezTo>
                <a:cubicBezTo>
                  <a:pt x="21027" y="14683"/>
                  <a:pt x="21000" y="14660"/>
                  <a:pt x="20972" y="14638"/>
                </a:cubicBezTo>
                <a:cubicBezTo>
                  <a:pt x="20086" y="13898"/>
                  <a:pt x="19447" y="12932"/>
                  <a:pt x="19183" y="11888"/>
                </a:cubicBezTo>
                <a:cubicBezTo>
                  <a:pt x="18915" y="10846"/>
                  <a:pt x="19029" y="9733"/>
                  <a:pt x="19498" y="8745"/>
                </a:cubicBezTo>
                <a:cubicBezTo>
                  <a:pt x="19730" y="8251"/>
                  <a:pt x="20049" y="7788"/>
                  <a:pt x="20437" y="7376"/>
                </a:cubicBezTo>
                <a:cubicBezTo>
                  <a:pt x="20631" y="7169"/>
                  <a:pt x="20842" y="6976"/>
                  <a:pt x="21068" y="6797"/>
                </a:cubicBezTo>
                <a:cubicBezTo>
                  <a:pt x="21086" y="6783"/>
                  <a:pt x="21103" y="6768"/>
                  <a:pt x="21121" y="6754"/>
                </a:cubicBezTo>
                <a:cubicBezTo>
                  <a:pt x="21140" y="6738"/>
                  <a:pt x="21177" y="6706"/>
                  <a:pt x="21195" y="6687"/>
                </a:cubicBezTo>
                <a:cubicBezTo>
                  <a:pt x="21240" y="6644"/>
                  <a:pt x="21282" y="6597"/>
                  <a:pt x="21321" y="6545"/>
                </a:cubicBezTo>
                <a:cubicBezTo>
                  <a:pt x="21398" y="6443"/>
                  <a:pt x="21460" y="6324"/>
                  <a:pt x="21494" y="6198"/>
                </a:cubicBezTo>
                <a:cubicBezTo>
                  <a:pt x="21566" y="5945"/>
                  <a:pt x="21523" y="5678"/>
                  <a:pt x="21405" y="5462"/>
                </a:cubicBezTo>
                <a:cubicBezTo>
                  <a:pt x="21288" y="5244"/>
                  <a:pt x="21102" y="5063"/>
                  <a:pt x="20863" y="4939"/>
                </a:cubicBezTo>
                <a:cubicBezTo>
                  <a:pt x="20627" y="4815"/>
                  <a:pt x="20327" y="4759"/>
                  <a:pt x="20047" y="4795"/>
                </a:cubicBezTo>
                <a:cubicBezTo>
                  <a:pt x="19977" y="4804"/>
                  <a:pt x="19909" y="4818"/>
                  <a:pt x="19844" y="4836"/>
                </a:cubicBezTo>
                <a:cubicBezTo>
                  <a:pt x="19803" y="4847"/>
                  <a:pt x="19762" y="4859"/>
                  <a:pt x="19721" y="4870"/>
                </a:cubicBezTo>
                <a:cubicBezTo>
                  <a:pt x="19653" y="4889"/>
                  <a:pt x="19577" y="4908"/>
                  <a:pt x="19505" y="4926"/>
                </a:cubicBezTo>
                <a:cubicBezTo>
                  <a:pt x="19358" y="4961"/>
                  <a:pt x="19209" y="4992"/>
                  <a:pt x="19060" y="5018"/>
                </a:cubicBezTo>
                <a:cubicBezTo>
                  <a:pt x="18463" y="5122"/>
                  <a:pt x="17850" y="5149"/>
                  <a:pt x="17246" y="5096"/>
                </a:cubicBezTo>
                <a:cubicBezTo>
                  <a:pt x="16038" y="4993"/>
                  <a:pt x="14878" y="4552"/>
                  <a:pt x="13961" y="3850"/>
                </a:cubicBezTo>
                <a:cubicBezTo>
                  <a:pt x="13041" y="3153"/>
                  <a:pt x="12371" y="2203"/>
                  <a:pt x="12075" y="1166"/>
                </a:cubicBezTo>
                <a:cubicBezTo>
                  <a:pt x="12057" y="1101"/>
                  <a:pt x="12039" y="1036"/>
                  <a:pt x="12023" y="971"/>
                </a:cubicBezTo>
                <a:cubicBezTo>
                  <a:pt x="12015" y="934"/>
                  <a:pt x="12006" y="898"/>
                  <a:pt x="11998" y="861"/>
                </a:cubicBezTo>
                <a:cubicBezTo>
                  <a:pt x="11995" y="852"/>
                  <a:pt x="11993" y="843"/>
                  <a:pt x="11991" y="833"/>
                </a:cubicBezTo>
                <a:cubicBezTo>
                  <a:pt x="11985" y="815"/>
                  <a:pt x="11979" y="796"/>
                  <a:pt x="11974" y="777"/>
                </a:cubicBezTo>
                <a:cubicBezTo>
                  <a:pt x="11963" y="745"/>
                  <a:pt x="11951" y="715"/>
                  <a:pt x="11937" y="684"/>
                </a:cubicBezTo>
                <a:cubicBezTo>
                  <a:pt x="11829" y="437"/>
                  <a:pt x="11599" y="233"/>
                  <a:pt x="11351" y="127"/>
                </a:cubicBezTo>
                <a:cubicBezTo>
                  <a:pt x="11101" y="18"/>
                  <a:pt x="10837" y="-17"/>
                  <a:pt x="10575" y="7"/>
                </a:cubicBezTo>
                <a:cubicBezTo>
                  <a:pt x="10315" y="32"/>
                  <a:pt x="10046" y="122"/>
                  <a:pt x="9826" y="300"/>
                </a:cubicBezTo>
                <a:cubicBezTo>
                  <a:pt x="9718" y="388"/>
                  <a:pt x="9626" y="498"/>
                  <a:pt x="9562" y="615"/>
                </a:cubicBezTo>
                <a:cubicBezTo>
                  <a:pt x="9530" y="674"/>
                  <a:pt x="9505" y="735"/>
                  <a:pt x="9485" y="795"/>
                </a:cubicBezTo>
                <a:cubicBezTo>
                  <a:pt x="9481" y="810"/>
                  <a:pt x="9476" y="825"/>
                  <a:pt x="9472" y="840"/>
                </a:cubicBezTo>
                <a:cubicBezTo>
                  <a:pt x="9469" y="853"/>
                  <a:pt x="9466" y="866"/>
                  <a:pt x="9463" y="879"/>
                </a:cubicBezTo>
                <a:cubicBezTo>
                  <a:pt x="9459" y="897"/>
                  <a:pt x="9455" y="914"/>
                  <a:pt x="9450" y="932"/>
                </a:cubicBezTo>
                <a:cubicBezTo>
                  <a:pt x="9420" y="1060"/>
                  <a:pt x="9382" y="1193"/>
                  <a:pt x="9340" y="1321"/>
                </a:cubicBezTo>
                <a:cubicBezTo>
                  <a:pt x="9256" y="1578"/>
                  <a:pt x="9150" y="1830"/>
                  <a:pt x="9023" y="2073"/>
                </a:cubicBezTo>
                <a:cubicBezTo>
                  <a:pt x="8517" y="3047"/>
                  <a:pt x="7672" y="3880"/>
                  <a:pt x="6626" y="4420"/>
                </a:cubicBezTo>
                <a:cubicBezTo>
                  <a:pt x="5578" y="4965"/>
                  <a:pt x="4368" y="5265"/>
                  <a:pt x="3198" y="5207"/>
                </a:cubicBezTo>
                <a:cubicBezTo>
                  <a:pt x="2906" y="5192"/>
                  <a:pt x="2617" y="5155"/>
                  <a:pt x="2336" y="5095"/>
                </a:cubicBezTo>
                <a:cubicBezTo>
                  <a:pt x="2195" y="5065"/>
                  <a:pt x="2056" y="5030"/>
                  <a:pt x="1920" y="4988"/>
                </a:cubicBezTo>
                <a:cubicBezTo>
                  <a:pt x="1886" y="4977"/>
                  <a:pt x="1852" y="4966"/>
                  <a:pt x="1818" y="4956"/>
                </a:cubicBezTo>
                <a:cubicBezTo>
                  <a:pt x="1781" y="4943"/>
                  <a:pt x="1743" y="4930"/>
                  <a:pt x="1706" y="4918"/>
                </a:cubicBezTo>
                <a:cubicBezTo>
                  <a:pt x="1594" y="4880"/>
                  <a:pt x="1468" y="4854"/>
                  <a:pt x="1337" y="4844"/>
                </a:cubicBezTo>
                <a:cubicBezTo>
                  <a:pt x="1075" y="4823"/>
                  <a:pt x="781" y="4881"/>
                  <a:pt x="542" y="5026"/>
                </a:cubicBezTo>
                <a:cubicBezTo>
                  <a:pt x="302" y="5169"/>
                  <a:pt x="123" y="5392"/>
                  <a:pt x="46" y="5641"/>
                </a:cubicBezTo>
                <a:cubicBezTo>
                  <a:pt x="-34" y="5890"/>
                  <a:pt x="-4" y="6161"/>
                  <a:pt x="100" y="6382"/>
                </a:cubicBezTo>
                <a:cubicBezTo>
                  <a:pt x="203" y="6605"/>
                  <a:pt x="368" y="6779"/>
                  <a:pt x="541" y="6911"/>
                </a:cubicBezTo>
                <a:cubicBezTo>
                  <a:pt x="599" y="6852"/>
                  <a:pt x="656" y="6793"/>
                  <a:pt x="714" y="6734"/>
                </a:cubicBezTo>
                <a:cubicBezTo>
                  <a:pt x="772" y="6675"/>
                  <a:pt x="830" y="6616"/>
                  <a:pt x="888" y="6557"/>
                </a:cubicBezTo>
                <a:cubicBezTo>
                  <a:pt x="945" y="6497"/>
                  <a:pt x="1003" y="6438"/>
                  <a:pt x="1061" y="6379"/>
                </a:cubicBezTo>
                <a:cubicBezTo>
                  <a:pt x="1119" y="6320"/>
                  <a:pt x="1176" y="6261"/>
                  <a:pt x="1234" y="6202"/>
                </a:cubicBezTo>
                <a:cubicBezTo>
                  <a:pt x="1158" y="6144"/>
                  <a:pt x="1109" y="6084"/>
                  <a:pt x="1087" y="6034"/>
                </a:cubicBezTo>
                <a:cubicBezTo>
                  <a:pt x="1065" y="5985"/>
                  <a:pt x="1065" y="5946"/>
                  <a:pt x="1075" y="5913"/>
                </a:cubicBezTo>
                <a:cubicBezTo>
                  <a:pt x="1086" y="5879"/>
                  <a:pt x="1110" y="5850"/>
                  <a:pt x="1143" y="5831"/>
                </a:cubicBezTo>
                <a:cubicBezTo>
                  <a:pt x="1175" y="5812"/>
                  <a:pt x="1215" y="5802"/>
                  <a:pt x="1274" y="5806"/>
                </a:cubicBezTo>
                <a:cubicBezTo>
                  <a:pt x="1304" y="5809"/>
                  <a:pt x="1337" y="5815"/>
                  <a:pt x="1375" y="5828"/>
                </a:cubicBezTo>
                <a:cubicBezTo>
                  <a:pt x="1413" y="5841"/>
                  <a:pt x="1451" y="5854"/>
                  <a:pt x="1489" y="5866"/>
                </a:cubicBezTo>
                <a:cubicBezTo>
                  <a:pt x="1530" y="5880"/>
                  <a:pt x="1572" y="5893"/>
                  <a:pt x="1614" y="5907"/>
                </a:cubicBezTo>
                <a:cubicBezTo>
                  <a:pt x="1782" y="5959"/>
                  <a:pt x="1952" y="6003"/>
                  <a:pt x="2124" y="6040"/>
                </a:cubicBezTo>
                <a:cubicBezTo>
                  <a:pt x="2467" y="6114"/>
                  <a:pt x="2816" y="6157"/>
                  <a:pt x="3164" y="6173"/>
                </a:cubicBezTo>
                <a:cubicBezTo>
                  <a:pt x="4563" y="6236"/>
                  <a:pt x="5942" y="5862"/>
                  <a:pt x="7165" y="5228"/>
                </a:cubicBezTo>
                <a:cubicBezTo>
                  <a:pt x="8398" y="4591"/>
                  <a:pt x="9394" y="3609"/>
                  <a:pt x="9987" y="2465"/>
                </a:cubicBezTo>
                <a:cubicBezTo>
                  <a:pt x="10136" y="2179"/>
                  <a:pt x="10261" y="1883"/>
                  <a:pt x="10360" y="1582"/>
                </a:cubicBezTo>
                <a:cubicBezTo>
                  <a:pt x="10410" y="1430"/>
                  <a:pt x="10452" y="1280"/>
                  <a:pt x="10490" y="1122"/>
                </a:cubicBezTo>
                <a:cubicBezTo>
                  <a:pt x="10494" y="1105"/>
                  <a:pt x="10498" y="1087"/>
                  <a:pt x="10502" y="1069"/>
                </a:cubicBezTo>
                <a:cubicBezTo>
                  <a:pt x="10503" y="1064"/>
                  <a:pt x="10505" y="1059"/>
                  <a:pt x="10506" y="1054"/>
                </a:cubicBezTo>
                <a:cubicBezTo>
                  <a:pt x="10506" y="1051"/>
                  <a:pt x="10508" y="1049"/>
                  <a:pt x="10508" y="1047"/>
                </a:cubicBezTo>
                <a:cubicBezTo>
                  <a:pt x="10511" y="1037"/>
                  <a:pt x="10515" y="1029"/>
                  <a:pt x="10518" y="1022"/>
                </a:cubicBezTo>
                <a:cubicBezTo>
                  <a:pt x="10526" y="1009"/>
                  <a:pt x="10534" y="999"/>
                  <a:pt x="10547" y="989"/>
                </a:cubicBezTo>
                <a:cubicBezTo>
                  <a:pt x="10570" y="968"/>
                  <a:pt x="10622" y="945"/>
                  <a:pt x="10690" y="939"/>
                </a:cubicBezTo>
                <a:cubicBezTo>
                  <a:pt x="10756" y="932"/>
                  <a:pt x="10830" y="944"/>
                  <a:pt x="10876" y="965"/>
                </a:cubicBezTo>
                <a:cubicBezTo>
                  <a:pt x="10924" y="988"/>
                  <a:pt x="10939" y="1006"/>
                  <a:pt x="10951" y="1031"/>
                </a:cubicBezTo>
                <a:cubicBezTo>
                  <a:pt x="10952" y="1034"/>
                  <a:pt x="10954" y="1038"/>
                  <a:pt x="10955" y="1041"/>
                </a:cubicBezTo>
                <a:cubicBezTo>
                  <a:pt x="10955" y="1040"/>
                  <a:pt x="10955" y="1039"/>
                  <a:pt x="10955" y="1037"/>
                </a:cubicBezTo>
                <a:cubicBezTo>
                  <a:pt x="10957" y="1046"/>
                  <a:pt x="10959" y="1054"/>
                  <a:pt x="10961" y="1063"/>
                </a:cubicBezTo>
                <a:cubicBezTo>
                  <a:pt x="10969" y="1098"/>
                  <a:pt x="10977" y="1132"/>
                  <a:pt x="10985" y="1167"/>
                </a:cubicBezTo>
                <a:cubicBezTo>
                  <a:pt x="11004" y="1244"/>
                  <a:pt x="11024" y="1321"/>
                  <a:pt x="11046" y="1397"/>
                </a:cubicBezTo>
                <a:cubicBezTo>
                  <a:pt x="11396" y="2621"/>
                  <a:pt x="12185" y="3739"/>
                  <a:pt x="13267" y="4560"/>
                </a:cubicBezTo>
                <a:cubicBezTo>
                  <a:pt x="13808" y="4971"/>
                  <a:pt x="14418" y="5310"/>
                  <a:pt x="15075" y="5559"/>
                </a:cubicBezTo>
                <a:cubicBezTo>
                  <a:pt x="15732" y="5808"/>
                  <a:pt x="16432" y="5966"/>
                  <a:pt x="17141" y="6028"/>
                </a:cubicBezTo>
                <a:cubicBezTo>
                  <a:pt x="17850" y="6091"/>
                  <a:pt x="18568" y="6059"/>
                  <a:pt x="19266" y="5938"/>
                </a:cubicBezTo>
                <a:cubicBezTo>
                  <a:pt x="19440" y="5907"/>
                  <a:pt x="19613" y="5871"/>
                  <a:pt x="19784" y="5830"/>
                </a:cubicBezTo>
                <a:cubicBezTo>
                  <a:pt x="19871" y="5809"/>
                  <a:pt x="19954" y="5788"/>
                  <a:pt x="20043" y="5763"/>
                </a:cubicBezTo>
                <a:cubicBezTo>
                  <a:pt x="20080" y="5753"/>
                  <a:pt x="20118" y="5742"/>
                  <a:pt x="20156" y="5731"/>
                </a:cubicBezTo>
                <a:cubicBezTo>
                  <a:pt x="20169" y="5728"/>
                  <a:pt x="20182" y="5725"/>
                  <a:pt x="20194" y="5724"/>
                </a:cubicBezTo>
                <a:cubicBezTo>
                  <a:pt x="20240" y="5719"/>
                  <a:pt x="20281" y="5725"/>
                  <a:pt x="20329" y="5749"/>
                </a:cubicBezTo>
                <a:cubicBezTo>
                  <a:pt x="20376" y="5773"/>
                  <a:pt x="20422" y="5816"/>
                  <a:pt x="20445" y="5861"/>
                </a:cubicBezTo>
                <a:cubicBezTo>
                  <a:pt x="20469" y="5907"/>
                  <a:pt x="20472" y="5946"/>
                  <a:pt x="20463" y="5976"/>
                </a:cubicBezTo>
                <a:cubicBezTo>
                  <a:pt x="20459" y="5992"/>
                  <a:pt x="20451" y="6008"/>
                  <a:pt x="20437" y="6026"/>
                </a:cubicBezTo>
                <a:cubicBezTo>
                  <a:pt x="20430" y="6036"/>
                  <a:pt x="20422" y="6046"/>
                  <a:pt x="20411" y="6056"/>
                </a:cubicBezTo>
                <a:cubicBezTo>
                  <a:pt x="20407" y="6060"/>
                  <a:pt x="20403" y="6064"/>
                  <a:pt x="20399" y="6067"/>
                </a:cubicBezTo>
                <a:cubicBezTo>
                  <a:pt x="20386" y="6078"/>
                  <a:pt x="20373" y="6088"/>
                  <a:pt x="20360" y="6099"/>
                </a:cubicBezTo>
                <a:cubicBezTo>
                  <a:pt x="20095" y="6308"/>
                  <a:pt x="19847" y="6535"/>
                  <a:pt x="19620" y="6777"/>
                </a:cubicBezTo>
                <a:cubicBezTo>
                  <a:pt x="19165" y="7260"/>
                  <a:pt x="18791" y="7804"/>
                  <a:pt x="18518" y="8385"/>
                </a:cubicBezTo>
                <a:cubicBezTo>
                  <a:pt x="17966" y="9547"/>
                  <a:pt x="17830" y="10862"/>
                  <a:pt x="18148" y="12094"/>
                </a:cubicBezTo>
                <a:cubicBezTo>
                  <a:pt x="18460" y="13326"/>
                  <a:pt x="19211" y="14457"/>
                  <a:pt x="20241" y="15317"/>
                </a:cubicBezTo>
                <a:cubicBezTo>
                  <a:pt x="20296" y="15363"/>
                  <a:pt x="20351" y="15408"/>
                  <a:pt x="20406" y="15453"/>
                </a:cubicBezTo>
                <a:cubicBezTo>
                  <a:pt x="20424" y="15469"/>
                  <a:pt x="20433" y="15482"/>
                  <a:pt x="20440" y="15495"/>
                </a:cubicBezTo>
                <a:cubicBezTo>
                  <a:pt x="20451" y="15518"/>
                  <a:pt x="20457" y="15552"/>
                  <a:pt x="20440" y="15604"/>
                </a:cubicBezTo>
                <a:cubicBezTo>
                  <a:pt x="20424" y="15654"/>
                  <a:pt x="20383" y="15712"/>
                  <a:pt x="20336" y="15749"/>
                </a:cubicBezTo>
                <a:cubicBezTo>
                  <a:pt x="20287" y="15787"/>
                  <a:pt x="20242" y="15800"/>
                  <a:pt x="20216" y="15801"/>
                </a:cubicBezTo>
                <a:cubicBezTo>
                  <a:pt x="20209" y="15801"/>
                  <a:pt x="20160" y="15792"/>
                  <a:pt x="20160" y="15791"/>
                </a:cubicBezTo>
                <a:cubicBezTo>
                  <a:pt x="20156" y="15791"/>
                  <a:pt x="20001" y="15746"/>
                  <a:pt x="19916" y="15723"/>
                </a:cubicBezTo>
                <a:cubicBezTo>
                  <a:pt x="19745" y="15679"/>
                  <a:pt x="19572" y="15640"/>
                  <a:pt x="19398" y="15607"/>
                </a:cubicBezTo>
                <a:cubicBezTo>
                  <a:pt x="19050" y="15540"/>
                  <a:pt x="18696" y="15496"/>
                  <a:pt x="18340" y="15477"/>
                </a:cubicBezTo>
                <a:cubicBezTo>
                  <a:pt x="16917" y="15396"/>
                  <a:pt x="15466" y="15708"/>
                  <a:pt x="14247" y="16365"/>
                </a:cubicBezTo>
                <a:cubicBezTo>
                  <a:pt x="13022" y="17018"/>
                  <a:pt x="12047" y="18016"/>
                  <a:pt x="11472" y="19165"/>
                </a:cubicBezTo>
                <a:cubicBezTo>
                  <a:pt x="11327" y="19452"/>
                  <a:pt x="11207" y="19748"/>
                  <a:pt x="11111" y="20050"/>
                </a:cubicBezTo>
                <a:cubicBezTo>
                  <a:pt x="11087" y="20126"/>
                  <a:pt x="11065" y="20202"/>
                  <a:pt x="11044" y="20278"/>
                </a:cubicBezTo>
                <a:cubicBezTo>
                  <a:pt x="11024" y="20350"/>
                  <a:pt x="11000" y="20449"/>
                  <a:pt x="10990" y="20490"/>
                </a:cubicBezTo>
                <a:cubicBezTo>
                  <a:pt x="10982" y="20518"/>
                  <a:pt x="10965" y="20545"/>
                  <a:pt x="10918" y="20576"/>
                </a:cubicBezTo>
                <a:cubicBezTo>
                  <a:pt x="10873" y="20606"/>
                  <a:pt x="10802" y="20629"/>
                  <a:pt x="10738" y="20632"/>
                </a:cubicBezTo>
                <a:cubicBezTo>
                  <a:pt x="10672" y="20636"/>
                  <a:pt x="10624" y="20621"/>
                  <a:pt x="10602" y="20607"/>
                </a:cubicBezTo>
                <a:cubicBezTo>
                  <a:pt x="10581" y="20594"/>
                  <a:pt x="10560" y="20574"/>
                  <a:pt x="10543" y="20522"/>
                </a:cubicBezTo>
                <a:cubicBezTo>
                  <a:pt x="10543" y="20519"/>
                  <a:pt x="10537" y="20497"/>
                  <a:pt x="10535" y="20489"/>
                </a:cubicBezTo>
                <a:cubicBezTo>
                  <a:pt x="10531" y="20473"/>
                  <a:pt x="10527" y="20457"/>
                  <a:pt x="10524" y="20441"/>
                </a:cubicBezTo>
                <a:cubicBezTo>
                  <a:pt x="10514" y="20402"/>
                  <a:pt x="10505" y="20364"/>
                  <a:pt x="10496" y="20325"/>
                </a:cubicBezTo>
                <a:cubicBezTo>
                  <a:pt x="10477" y="20248"/>
                  <a:pt x="10455" y="20172"/>
                  <a:pt x="10433" y="20095"/>
                </a:cubicBezTo>
                <a:cubicBezTo>
                  <a:pt x="10071" y="18874"/>
                  <a:pt x="9269" y="17762"/>
                  <a:pt x="8178" y="16951"/>
                </a:cubicBezTo>
                <a:cubicBezTo>
                  <a:pt x="7091" y="16135"/>
                  <a:pt x="5713" y="15624"/>
                  <a:pt x="4292" y="15510"/>
                </a:cubicBezTo>
                <a:cubicBezTo>
                  <a:pt x="3582" y="15452"/>
                  <a:pt x="2863" y="15490"/>
                  <a:pt x="2166" y="15619"/>
                </a:cubicBezTo>
                <a:cubicBezTo>
                  <a:pt x="1991" y="15652"/>
                  <a:pt x="1818" y="15690"/>
                  <a:pt x="1647" y="15733"/>
                </a:cubicBezTo>
                <a:cubicBezTo>
                  <a:pt x="1604" y="15744"/>
                  <a:pt x="1562" y="15755"/>
                  <a:pt x="1519" y="15767"/>
                </a:cubicBezTo>
                <a:cubicBezTo>
                  <a:pt x="1385" y="15804"/>
                  <a:pt x="1250" y="15804"/>
                  <a:pt x="1168" y="15678"/>
                </a:cubicBezTo>
                <a:cubicBezTo>
                  <a:pt x="1062" y="15517"/>
                  <a:pt x="1174" y="15420"/>
                  <a:pt x="1197" y="15401"/>
                </a:cubicBezTo>
                <a:cubicBezTo>
                  <a:pt x="1229" y="15374"/>
                  <a:pt x="1262" y="15348"/>
                  <a:pt x="1294" y="15321"/>
                </a:cubicBezTo>
                <a:cubicBezTo>
                  <a:pt x="1552" y="15104"/>
                  <a:pt x="1793" y="14871"/>
                  <a:pt x="2012" y="14623"/>
                </a:cubicBezTo>
                <a:cubicBezTo>
                  <a:pt x="2450" y="14128"/>
                  <a:pt x="2805" y="13574"/>
                  <a:pt x="3058" y="12986"/>
                </a:cubicBezTo>
                <a:cubicBezTo>
                  <a:pt x="3570" y="11809"/>
                  <a:pt x="3690" y="10517"/>
                  <a:pt x="3374" y="9322"/>
                </a:cubicBezTo>
                <a:cubicBezTo>
                  <a:pt x="3218" y="8724"/>
                  <a:pt x="2955" y="8149"/>
                  <a:pt x="2595" y="7621"/>
                </a:cubicBezTo>
                <a:cubicBezTo>
                  <a:pt x="2236" y="7095"/>
                  <a:pt x="1772" y="6612"/>
                  <a:pt x="1237" y="6204"/>
                </a:cubicBezTo>
                <a:cubicBezTo>
                  <a:pt x="1179" y="6263"/>
                  <a:pt x="1121" y="6321"/>
                  <a:pt x="1062" y="6380"/>
                </a:cubicBezTo>
                <a:cubicBezTo>
                  <a:pt x="1004" y="6439"/>
                  <a:pt x="946" y="6498"/>
                  <a:pt x="888" y="6557"/>
                </a:cubicBezTo>
                <a:cubicBezTo>
                  <a:pt x="829" y="6615"/>
                  <a:pt x="771" y="6674"/>
                  <a:pt x="713" y="6733"/>
                </a:cubicBezTo>
                <a:cubicBezTo>
                  <a:pt x="655" y="6791"/>
                  <a:pt x="596" y="6850"/>
                  <a:pt x="538" y="690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5" name="Freeform: Shape 8"/>
          <p:cNvSpPr/>
          <p:nvPr/>
        </p:nvSpPr>
        <p:spPr>
          <a:xfrm>
            <a:off x="5116559" y="2902453"/>
            <a:ext cx="568498" cy="5685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06" h="19806" extrusionOk="0">
                <a:moveTo>
                  <a:pt x="11898" y="19600"/>
                </a:moveTo>
                <a:cubicBezTo>
                  <a:pt x="6542" y="20703"/>
                  <a:pt x="1307" y="17254"/>
                  <a:pt x="205" y="11898"/>
                </a:cubicBezTo>
                <a:cubicBezTo>
                  <a:pt x="-897" y="6542"/>
                  <a:pt x="2551" y="1307"/>
                  <a:pt x="7908" y="205"/>
                </a:cubicBezTo>
                <a:cubicBezTo>
                  <a:pt x="13261" y="-897"/>
                  <a:pt x="18494" y="2548"/>
                  <a:pt x="19599" y="7899"/>
                </a:cubicBezTo>
                <a:cubicBezTo>
                  <a:pt x="19600" y="7902"/>
                  <a:pt x="19600" y="7905"/>
                  <a:pt x="19600" y="7907"/>
                </a:cubicBezTo>
                <a:cubicBezTo>
                  <a:pt x="20703" y="13263"/>
                  <a:pt x="17254" y="18499"/>
                  <a:pt x="11898" y="19600"/>
                </a:cubicBezTo>
                <a:close/>
              </a:path>
            </a:pathLst>
          </a:custGeom>
          <a:solidFill>
            <a:srgbClr val="007055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6" name="Freeform: Shape 11"/>
          <p:cNvSpPr/>
          <p:nvPr/>
        </p:nvSpPr>
        <p:spPr>
          <a:xfrm>
            <a:off x="4630791" y="3737430"/>
            <a:ext cx="568519" cy="568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07" h="19806" extrusionOk="0">
                <a:moveTo>
                  <a:pt x="7908" y="205"/>
                </a:moveTo>
                <a:cubicBezTo>
                  <a:pt x="13264" y="-897"/>
                  <a:pt x="18500" y="2551"/>
                  <a:pt x="19602" y="7907"/>
                </a:cubicBezTo>
                <a:cubicBezTo>
                  <a:pt x="20703" y="13264"/>
                  <a:pt x="17254" y="18499"/>
                  <a:pt x="11899" y="19601"/>
                </a:cubicBezTo>
                <a:cubicBezTo>
                  <a:pt x="6545" y="20703"/>
                  <a:pt x="1312" y="17258"/>
                  <a:pt x="207" y="11907"/>
                </a:cubicBezTo>
                <a:cubicBezTo>
                  <a:pt x="206" y="11904"/>
                  <a:pt x="206" y="11901"/>
                  <a:pt x="205" y="11898"/>
                </a:cubicBezTo>
                <a:cubicBezTo>
                  <a:pt x="-897" y="6542"/>
                  <a:pt x="2552" y="1307"/>
                  <a:pt x="7908" y="205"/>
                </a:cubicBezTo>
                <a:close/>
              </a:path>
            </a:pathLst>
          </a:custGeom>
          <a:solidFill>
            <a:srgbClr val="005440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7" name="Freeform: Shape 20"/>
          <p:cNvSpPr/>
          <p:nvPr/>
        </p:nvSpPr>
        <p:spPr>
          <a:xfrm>
            <a:off x="3165249" y="2902456"/>
            <a:ext cx="568519" cy="568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07" h="19807" extrusionOk="0">
                <a:moveTo>
                  <a:pt x="11898" y="19602"/>
                </a:moveTo>
                <a:cubicBezTo>
                  <a:pt x="6542" y="20704"/>
                  <a:pt x="1306" y="17256"/>
                  <a:pt x="204" y="11899"/>
                </a:cubicBezTo>
                <a:cubicBezTo>
                  <a:pt x="-897" y="6542"/>
                  <a:pt x="2552" y="1307"/>
                  <a:pt x="7907" y="205"/>
                </a:cubicBezTo>
                <a:cubicBezTo>
                  <a:pt x="13261" y="-896"/>
                  <a:pt x="18494" y="2549"/>
                  <a:pt x="19599" y="7900"/>
                </a:cubicBezTo>
                <a:cubicBezTo>
                  <a:pt x="19600" y="7903"/>
                  <a:pt x="19600" y="7905"/>
                  <a:pt x="19601" y="7908"/>
                </a:cubicBezTo>
                <a:cubicBezTo>
                  <a:pt x="20703" y="13264"/>
                  <a:pt x="17254" y="18500"/>
                  <a:pt x="11898" y="19602"/>
                </a:cubicBezTo>
                <a:close/>
              </a:path>
            </a:pathLst>
          </a:custGeom>
          <a:solidFill>
            <a:srgbClr val="00C092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8" name="Freeform: Shape 5"/>
          <p:cNvSpPr/>
          <p:nvPr/>
        </p:nvSpPr>
        <p:spPr>
          <a:xfrm>
            <a:off x="4622556" y="2081848"/>
            <a:ext cx="568503" cy="568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07" h="19807" extrusionOk="0">
                <a:moveTo>
                  <a:pt x="7907" y="205"/>
                </a:moveTo>
                <a:cubicBezTo>
                  <a:pt x="13264" y="-897"/>
                  <a:pt x="18498" y="2551"/>
                  <a:pt x="19601" y="7908"/>
                </a:cubicBezTo>
                <a:cubicBezTo>
                  <a:pt x="20703" y="13264"/>
                  <a:pt x="17254" y="18500"/>
                  <a:pt x="11898" y="19602"/>
                </a:cubicBezTo>
                <a:cubicBezTo>
                  <a:pt x="6545" y="20703"/>
                  <a:pt x="1312" y="17258"/>
                  <a:pt x="206" y="11907"/>
                </a:cubicBezTo>
                <a:cubicBezTo>
                  <a:pt x="206" y="11904"/>
                  <a:pt x="205" y="11901"/>
                  <a:pt x="204" y="11899"/>
                </a:cubicBezTo>
                <a:cubicBezTo>
                  <a:pt x="-897" y="6542"/>
                  <a:pt x="2551" y="1307"/>
                  <a:pt x="7907" y="205"/>
                </a:cubicBezTo>
                <a:close/>
              </a:path>
            </a:pathLst>
          </a:custGeom>
          <a:solidFill>
            <a:srgbClr val="00926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9" name="Freeform: Shape 14"/>
          <p:cNvSpPr/>
          <p:nvPr/>
        </p:nvSpPr>
        <p:spPr>
          <a:xfrm>
            <a:off x="3659251" y="3737432"/>
            <a:ext cx="568498" cy="568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06" h="19807" extrusionOk="0">
                <a:moveTo>
                  <a:pt x="7908" y="205"/>
                </a:moveTo>
                <a:cubicBezTo>
                  <a:pt x="13264" y="-897"/>
                  <a:pt x="18499" y="2552"/>
                  <a:pt x="19601" y="7908"/>
                </a:cubicBezTo>
                <a:cubicBezTo>
                  <a:pt x="20703" y="13265"/>
                  <a:pt x="17255" y="18500"/>
                  <a:pt x="11899" y="19602"/>
                </a:cubicBezTo>
                <a:cubicBezTo>
                  <a:pt x="6545" y="20703"/>
                  <a:pt x="1313" y="17258"/>
                  <a:pt x="207" y="11907"/>
                </a:cubicBezTo>
                <a:cubicBezTo>
                  <a:pt x="207" y="11904"/>
                  <a:pt x="206" y="11901"/>
                  <a:pt x="206" y="11899"/>
                </a:cubicBezTo>
                <a:cubicBezTo>
                  <a:pt x="-897" y="6543"/>
                  <a:pt x="2552" y="1307"/>
                  <a:pt x="7908" y="205"/>
                </a:cubicBezTo>
                <a:close/>
              </a:path>
            </a:pathLst>
          </a:custGeom>
          <a:solidFill>
            <a:srgbClr val="003629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0" name="Freeform: Shape 17"/>
          <p:cNvSpPr/>
          <p:nvPr/>
        </p:nvSpPr>
        <p:spPr>
          <a:xfrm>
            <a:off x="3651019" y="2081841"/>
            <a:ext cx="568507" cy="568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06" h="19807" extrusionOk="0">
                <a:moveTo>
                  <a:pt x="11898" y="19602"/>
                </a:moveTo>
                <a:cubicBezTo>
                  <a:pt x="6542" y="20703"/>
                  <a:pt x="1307" y="17255"/>
                  <a:pt x="205" y="11898"/>
                </a:cubicBezTo>
                <a:cubicBezTo>
                  <a:pt x="-897" y="6542"/>
                  <a:pt x="2552" y="1307"/>
                  <a:pt x="7908" y="205"/>
                </a:cubicBezTo>
                <a:cubicBezTo>
                  <a:pt x="13261" y="-897"/>
                  <a:pt x="18494" y="2548"/>
                  <a:pt x="19599" y="7899"/>
                </a:cubicBezTo>
                <a:cubicBezTo>
                  <a:pt x="19600" y="7902"/>
                  <a:pt x="19600" y="7904"/>
                  <a:pt x="19601" y="7908"/>
                </a:cubicBezTo>
                <a:cubicBezTo>
                  <a:pt x="20703" y="13264"/>
                  <a:pt x="17254" y="18500"/>
                  <a:pt x="11898" y="19602"/>
                </a:cubicBezTo>
                <a:close/>
              </a:path>
            </a:pathLst>
          </a:custGeom>
          <a:solidFill>
            <a:srgbClr val="00A27B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72612" y="1943464"/>
            <a:ext cx="3098422" cy="606261"/>
            <a:chOff x="0" y="1491630"/>
            <a:chExt cx="3718054" cy="606261"/>
          </a:xfrm>
        </p:grpSpPr>
        <p:sp>
          <p:nvSpPr>
            <p:cNvPr id="22" name="TextBox 21"/>
            <p:cNvSpPr txBox="1"/>
            <p:nvPr/>
          </p:nvSpPr>
          <p:spPr>
            <a:xfrm>
              <a:off x="0" y="1491630"/>
              <a:ext cx="3676650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zh-CN" altLang="en-US" b="1" dirty="0" smtClean="0">
                  <a:solidFill>
                    <a:srgbClr val="007E66"/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抗原选择</a:t>
              </a:r>
              <a:endParaRPr lang="en-US" altLang="zh-CN" b="1" dirty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078305" y="1851670"/>
              <a:ext cx="263974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活性蛋白、</a:t>
              </a:r>
              <a:r>
                <a:rPr lang="en-US" altLang="zh-CN" sz="1000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DNA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、颗粒抗原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40122" y="3037059"/>
            <a:ext cx="2674556" cy="606261"/>
            <a:chOff x="0" y="1491630"/>
            <a:chExt cx="3729819" cy="606261"/>
          </a:xfrm>
        </p:grpSpPr>
        <p:sp>
          <p:nvSpPr>
            <p:cNvPr id="25" name="TextBox 24"/>
            <p:cNvSpPr txBox="1"/>
            <p:nvPr/>
          </p:nvSpPr>
          <p:spPr>
            <a:xfrm>
              <a:off x="0" y="1491630"/>
              <a:ext cx="3676650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zh-CN" altLang="en-US" b="1" dirty="0" smtClean="0">
                  <a:solidFill>
                    <a:srgbClr val="007E66"/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动物免疫</a:t>
              </a:r>
              <a:endParaRPr lang="en-US" altLang="zh-CN" b="1" dirty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0" y="1851670"/>
              <a:ext cx="372981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增加多样性、保护天然构象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245764" y="4180067"/>
            <a:ext cx="2487854" cy="606261"/>
            <a:chOff x="0" y="1491630"/>
            <a:chExt cx="3676650" cy="606261"/>
          </a:xfrm>
        </p:grpSpPr>
        <p:sp>
          <p:nvSpPr>
            <p:cNvPr id="28" name="TextBox 27"/>
            <p:cNvSpPr txBox="1"/>
            <p:nvPr/>
          </p:nvSpPr>
          <p:spPr>
            <a:xfrm>
              <a:off x="0" y="1491630"/>
              <a:ext cx="3676650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zh-CN" altLang="en-US" b="1" dirty="0" smtClean="0">
                  <a:solidFill>
                    <a:srgbClr val="007E66"/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杂交瘤融合</a:t>
              </a:r>
              <a:endParaRPr lang="en-US" altLang="zh-CN" b="1" dirty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0" y="1851670"/>
              <a:ext cx="3676650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高效融合方式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674920" y="3086472"/>
            <a:ext cx="2602548" cy="606261"/>
            <a:chOff x="0" y="1491630"/>
            <a:chExt cx="3676650" cy="606261"/>
          </a:xfrm>
        </p:grpSpPr>
        <p:sp>
          <p:nvSpPr>
            <p:cNvPr id="31" name="TextBox 30"/>
            <p:cNvSpPr txBox="1"/>
            <p:nvPr/>
          </p:nvSpPr>
          <p:spPr>
            <a:xfrm>
              <a:off x="0" y="1491630"/>
              <a:ext cx="3676650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b="1" dirty="0" smtClean="0">
                  <a:solidFill>
                    <a:srgbClr val="007E66"/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抗体生产</a:t>
              </a:r>
              <a:endParaRPr lang="en-US" altLang="zh-CN" b="1" dirty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0" y="1851670"/>
              <a:ext cx="3676650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减少动物源性污染、稳定、高量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129066" y="4037191"/>
            <a:ext cx="2453402" cy="606261"/>
            <a:chOff x="0" y="1491630"/>
            <a:chExt cx="3676650" cy="606261"/>
          </a:xfrm>
        </p:grpSpPr>
        <p:sp>
          <p:nvSpPr>
            <p:cNvPr id="34" name="TextBox 33"/>
            <p:cNvSpPr txBox="1"/>
            <p:nvPr/>
          </p:nvSpPr>
          <p:spPr>
            <a:xfrm>
              <a:off x="0" y="1491630"/>
              <a:ext cx="3676650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b="1" dirty="0" smtClean="0">
                  <a:solidFill>
                    <a:srgbClr val="007E66"/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克隆筛选</a:t>
              </a:r>
              <a:endParaRPr lang="en-US" altLang="zh-CN" b="1" dirty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0" y="1851670"/>
              <a:ext cx="3676650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快速、高效组合筛选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</p:grpSp>
      <p:grpSp>
        <p:nvGrpSpPr>
          <p:cNvPr id="36" name="组合 124"/>
          <p:cNvGrpSpPr/>
          <p:nvPr/>
        </p:nvGrpSpPr>
        <p:grpSpPr bwMode="auto">
          <a:xfrm>
            <a:off x="3831568" y="2218272"/>
            <a:ext cx="223956" cy="322128"/>
            <a:chOff x="2897889" y="1555828"/>
            <a:chExt cx="1134882" cy="1675025"/>
          </a:xfrm>
          <a:solidFill>
            <a:schemeClr val="bg1"/>
          </a:solidFill>
        </p:grpSpPr>
        <p:sp>
          <p:nvSpPr>
            <p:cNvPr id="37" name="椭圆 36"/>
            <p:cNvSpPr/>
            <p:nvPr/>
          </p:nvSpPr>
          <p:spPr>
            <a:xfrm>
              <a:off x="3329366" y="243840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 rot="20063569">
              <a:off x="2897889" y="1623187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 rot="20063569">
              <a:off x="3073667" y="1987060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 rot="20063569">
              <a:off x="3021714" y="1566123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 rot="20063569">
              <a:off x="3197492" y="1929996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 rot="600000" flipV="1">
              <a:off x="3239908" y="2265720"/>
              <a:ext cx="106234" cy="71786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/>
            <p:cNvSpPr/>
            <p:nvPr/>
          </p:nvSpPr>
          <p:spPr>
            <a:xfrm rot="1628293">
              <a:off x="3782869" y="1555828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 rot="1628293">
              <a:off x="3600204" y="1916719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 rot="1628293">
              <a:off x="3903248" y="1619843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 rot="1628293">
              <a:off x="3720583" y="1980734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 rot="3764724" flipV="1">
              <a:off x="3598677" y="2271950"/>
              <a:ext cx="109010" cy="69959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弧形 48"/>
            <p:cNvSpPr/>
            <p:nvPr/>
          </p:nvSpPr>
          <p:spPr>
            <a:xfrm>
              <a:off x="3291729" y="2281673"/>
              <a:ext cx="108824" cy="247265"/>
            </a:xfrm>
            <a:prstGeom prst="arc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50" name="弧形 49"/>
            <p:cNvSpPr/>
            <p:nvPr/>
          </p:nvSpPr>
          <p:spPr>
            <a:xfrm flipH="1">
              <a:off x="3530106" y="2273696"/>
              <a:ext cx="108824" cy="247266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472241" y="243840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334129" y="283658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3467479" y="2838453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3390189" y="2305601"/>
              <a:ext cx="160645" cy="0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3400554" y="2337506"/>
              <a:ext cx="134735" cy="2660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124"/>
          <p:cNvGrpSpPr/>
          <p:nvPr/>
        </p:nvGrpSpPr>
        <p:grpSpPr bwMode="auto">
          <a:xfrm>
            <a:off x="4806928" y="2203969"/>
            <a:ext cx="223956" cy="322128"/>
            <a:chOff x="2897889" y="1555828"/>
            <a:chExt cx="1134882" cy="1675025"/>
          </a:xfrm>
          <a:solidFill>
            <a:schemeClr val="bg1"/>
          </a:solidFill>
        </p:grpSpPr>
        <p:sp>
          <p:nvSpPr>
            <p:cNvPr id="57" name="椭圆 56"/>
            <p:cNvSpPr/>
            <p:nvPr/>
          </p:nvSpPr>
          <p:spPr>
            <a:xfrm>
              <a:off x="3329366" y="243840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 rot="20063569">
              <a:off x="2897889" y="1623187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 rot="20063569">
              <a:off x="3073667" y="1987060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 rot="20063569">
              <a:off x="3021714" y="1566123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61" name="椭圆 60"/>
            <p:cNvSpPr/>
            <p:nvPr/>
          </p:nvSpPr>
          <p:spPr>
            <a:xfrm rot="20063569">
              <a:off x="3197492" y="1929996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cxnSp>
          <p:nvCxnSpPr>
            <p:cNvPr id="62" name="直接连接符 61"/>
            <p:cNvCxnSpPr/>
            <p:nvPr/>
          </p:nvCxnSpPr>
          <p:spPr>
            <a:xfrm rot="600000" flipV="1">
              <a:off x="3239908" y="2265720"/>
              <a:ext cx="106234" cy="71786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椭圆 62"/>
            <p:cNvSpPr/>
            <p:nvPr/>
          </p:nvSpPr>
          <p:spPr>
            <a:xfrm rot="1628293">
              <a:off x="3782869" y="1555828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 rot="1628293">
              <a:off x="3600204" y="1916719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 rot="1628293">
              <a:off x="3903248" y="1619843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66" name="椭圆 65"/>
            <p:cNvSpPr/>
            <p:nvPr/>
          </p:nvSpPr>
          <p:spPr>
            <a:xfrm rot="1628293">
              <a:off x="3720583" y="1980734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>
            <a:xfrm rot="3764724" flipV="1">
              <a:off x="3598677" y="2271950"/>
              <a:ext cx="109010" cy="69959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弧形 67"/>
            <p:cNvSpPr/>
            <p:nvPr/>
          </p:nvSpPr>
          <p:spPr>
            <a:xfrm>
              <a:off x="3291729" y="2281673"/>
              <a:ext cx="108824" cy="247265"/>
            </a:xfrm>
            <a:prstGeom prst="arc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69" name="弧形 68"/>
            <p:cNvSpPr/>
            <p:nvPr/>
          </p:nvSpPr>
          <p:spPr>
            <a:xfrm flipH="1">
              <a:off x="3530106" y="2273696"/>
              <a:ext cx="108824" cy="247266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3472241" y="243840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3334129" y="283658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3467479" y="2838453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cxnSp>
          <p:nvCxnSpPr>
            <p:cNvPr id="73" name="直接连接符 72"/>
            <p:cNvCxnSpPr/>
            <p:nvPr/>
          </p:nvCxnSpPr>
          <p:spPr>
            <a:xfrm>
              <a:off x="3390189" y="2305601"/>
              <a:ext cx="160645" cy="0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3400554" y="2337506"/>
              <a:ext cx="134735" cy="2660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组合 124"/>
          <p:cNvGrpSpPr/>
          <p:nvPr/>
        </p:nvGrpSpPr>
        <p:grpSpPr bwMode="auto">
          <a:xfrm>
            <a:off x="5294236" y="3000631"/>
            <a:ext cx="223956" cy="322128"/>
            <a:chOff x="2897889" y="1555828"/>
            <a:chExt cx="1134882" cy="1675025"/>
          </a:xfrm>
          <a:solidFill>
            <a:schemeClr val="bg1"/>
          </a:solidFill>
        </p:grpSpPr>
        <p:sp>
          <p:nvSpPr>
            <p:cNvPr id="76" name="椭圆 75"/>
            <p:cNvSpPr/>
            <p:nvPr/>
          </p:nvSpPr>
          <p:spPr>
            <a:xfrm>
              <a:off x="3329366" y="243840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 rot="20063569">
              <a:off x="2897889" y="1623187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 rot="20063569">
              <a:off x="3073667" y="1987060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 rot="20063569">
              <a:off x="3021714" y="1566123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 rot="20063569">
              <a:off x="3197492" y="1929996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cxnSp>
          <p:nvCxnSpPr>
            <p:cNvPr id="81" name="直接连接符 80"/>
            <p:cNvCxnSpPr/>
            <p:nvPr/>
          </p:nvCxnSpPr>
          <p:spPr>
            <a:xfrm rot="600000" flipV="1">
              <a:off x="3239908" y="2265720"/>
              <a:ext cx="106234" cy="71786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椭圆 81"/>
            <p:cNvSpPr/>
            <p:nvPr/>
          </p:nvSpPr>
          <p:spPr>
            <a:xfrm rot="1628293">
              <a:off x="3782869" y="1555828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83" name="椭圆 82"/>
            <p:cNvSpPr/>
            <p:nvPr/>
          </p:nvSpPr>
          <p:spPr>
            <a:xfrm rot="1628293">
              <a:off x="3600204" y="1916719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84" name="椭圆 83"/>
            <p:cNvSpPr/>
            <p:nvPr/>
          </p:nvSpPr>
          <p:spPr>
            <a:xfrm rot="1628293">
              <a:off x="3903248" y="1619843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 rot="1628293">
              <a:off x="3720583" y="1980734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cxnSp>
          <p:nvCxnSpPr>
            <p:cNvPr id="86" name="直接连接符 85"/>
            <p:cNvCxnSpPr/>
            <p:nvPr/>
          </p:nvCxnSpPr>
          <p:spPr>
            <a:xfrm rot="3764724" flipV="1">
              <a:off x="3598677" y="2271950"/>
              <a:ext cx="109010" cy="69959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弧形 86"/>
            <p:cNvSpPr/>
            <p:nvPr/>
          </p:nvSpPr>
          <p:spPr>
            <a:xfrm>
              <a:off x="3291729" y="2281673"/>
              <a:ext cx="108824" cy="247265"/>
            </a:xfrm>
            <a:prstGeom prst="arc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88" name="弧形 87"/>
            <p:cNvSpPr/>
            <p:nvPr/>
          </p:nvSpPr>
          <p:spPr>
            <a:xfrm flipH="1">
              <a:off x="3530106" y="2273696"/>
              <a:ext cx="108824" cy="247266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3472241" y="243840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90" name="椭圆 89"/>
            <p:cNvSpPr/>
            <p:nvPr/>
          </p:nvSpPr>
          <p:spPr>
            <a:xfrm>
              <a:off x="3334129" y="283658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3467479" y="2838453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cxnSp>
          <p:nvCxnSpPr>
            <p:cNvPr id="92" name="直接连接符 91"/>
            <p:cNvCxnSpPr/>
            <p:nvPr/>
          </p:nvCxnSpPr>
          <p:spPr>
            <a:xfrm>
              <a:off x="3390189" y="2305601"/>
              <a:ext cx="160645" cy="0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/>
            <p:nvPr/>
          </p:nvCxnSpPr>
          <p:spPr>
            <a:xfrm>
              <a:off x="3400554" y="2337506"/>
              <a:ext cx="134735" cy="2660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组合 124"/>
          <p:cNvGrpSpPr/>
          <p:nvPr/>
        </p:nvGrpSpPr>
        <p:grpSpPr bwMode="auto">
          <a:xfrm>
            <a:off x="3338972" y="3020063"/>
            <a:ext cx="223956" cy="322128"/>
            <a:chOff x="2897889" y="1555828"/>
            <a:chExt cx="1134882" cy="1675025"/>
          </a:xfrm>
          <a:solidFill>
            <a:schemeClr val="bg1"/>
          </a:solidFill>
        </p:grpSpPr>
        <p:sp>
          <p:nvSpPr>
            <p:cNvPr id="95" name="椭圆 94"/>
            <p:cNvSpPr/>
            <p:nvPr/>
          </p:nvSpPr>
          <p:spPr>
            <a:xfrm>
              <a:off x="3329366" y="243840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96" name="椭圆 95"/>
            <p:cNvSpPr/>
            <p:nvPr/>
          </p:nvSpPr>
          <p:spPr>
            <a:xfrm rot="20063569">
              <a:off x="2897889" y="1623187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 rot="20063569">
              <a:off x="3073667" y="1987060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98" name="椭圆 97"/>
            <p:cNvSpPr/>
            <p:nvPr/>
          </p:nvSpPr>
          <p:spPr>
            <a:xfrm rot="20063569">
              <a:off x="3021714" y="1566123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 rot="20063569">
              <a:off x="3197492" y="1929996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cxnSp>
          <p:nvCxnSpPr>
            <p:cNvPr id="100" name="直接连接符 99"/>
            <p:cNvCxnSpPr/>
            <p:nvPr/>
          </p:nvCxnSpPr>
          <p:spPr>
            <a:xfrm rot="600000" flipV="1">
              <a:off x="3239908" y="2265720"/>
              <a:ext cx="106234" cy="71786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椭圆 100"/>
            <p:cNvSpPr/>
            <p:nvPr/>
          </p:nvSpPr>
          <p:spPr>
            <a:xfrm rot="1628293">
              <a:off x="3782869" y="1555828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02" name="椭圆 101"/>
            <p:cNvSpPr/>
            <p:nvPr/>
          </p:nvSpPr>
          <p:spPr>
            <a:xfrm rot="1628293">
              <a:off x="3600204" y="1916719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03" name="椭圆 102"/>
            <p:cNvSpPr/>
            <p:nvPr/>
          </p:nvSpPr>
          <p:spPr>
            <a:xfrm rot="1628293">
              <a:off x="3903248" y="1619843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04" name="椭圆 103"/>
            <p:cNvSpPr/>
            <p:nvPr/>
          </p:nvSpPr>
          <p:spPr>
            <a:xfrm rot="1628293">
              <a:off x="3720583" y="1980734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cxnSp>
          <p:nvCxnSpPr>
            <p:cNvPr id="105" name="直接连接符 104"/>
            <p:cNvCxnSpPr/>
            <p:nvPr/>
          </p:nvCxnSpPr>
          <p:spPr>
            <a:xfrm rot="3764724" flipV="1">
              <a:off x="3598677" y="2271950"/>
              <a:ext cx="109010" cy="69959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弧形 105"/>
            <p:cNvSpPr/>
            <p:nvPr/>
          </p:nvSpPr>
          <p:spPr>
            <a:xfrm>
              <a:off x="3291729" y="2281673"/>
              <a:ext cx="108824" cy="247265"/>
            </a:xfrm>
            <a:prstGeom prst="arc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07" name="弧形 106"/>
            <p:cNvSpPr/>
            <p:nvPr/>
          </p:nvSpPr>
          <p:spPr>
            <a:xfrm flipH="1">
              <a:off x="3530106" y="2273696"/>
              <a:ext cx="108824" cy="247266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08" name="椭圆 107"/>
            <p:cNvSpPr/>
            <p:nvPr/>
          </p:nvSpPr>
          <p:spPr>
            <a:xfrm>
              <a:off x="3472241" y="243840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09" name="椭圆 108"/>
            <p:cNvSpPr/>
            <p:nvPr/>
          </p:nvSpPr>
          <p:spPr>
            <a:xfrm>
              <a:off x="3334129" y="283658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10" name="椭圆 109"/>
            <p:cNvSpPr/>
            <p:nvPr/>
          </p:nvSpPr>
          <p:spPr>
            <a:xfrm>
              <a:off x="3467479" y="2838453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cxnSp>
          <p:nvCxnSpPr>
            <p:cNvPr id="111" name="直接连接符 110"/>
            <p:cNvCxnSpPr/>
            <p:nvPr/>
          </p:nvCxnSpPr>
          <p:spPr>
            <a:xfrm>
              <a:off x="3390189" y="2305601"/>
              <a:ext cx="160645" cy="0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>
              <a:off x="3400554" y="2337506"/>
              <a:ext cx="134735" cy="2660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组合 112"/>
          <p:cNvGrpSpPr/>
          <p:nvPr/>
        </p:nvGrpSpPr>
        <p:grpSpPr bwMode="auto">
          <a:xfrm>
            <a:off x="3828924" y="3855217"/>
            <a:ext cx="223956" cy="322128"/>
            <a:chOff x="2897889" y="1555828"/>
            <a:chExt cx="1134882" cy="1675025"/>
          </a:xfrm>
          <a:solidFill>
            <a:schemeClr val="bg1"/>
          </a:solidFill>
        </p:grpSpPr>
        <p:sp>
          <p:nvSpPr>
            <p:cNvPr id="114" name="椭圆 113"/>
            <p:cNvSpPr/>
            <p:nvPr/>
          </p:nvSpPr>
          <p:spPr>
            <a:xfrm>
              <a:off x="3329366" y="243840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15" name="椭圆 114"/>
            <p:cNvSpPr/>
            <p:nvPr/>
          </p:nvSpPr>
          <p:spPr>
            <a:xfrm rot="20063569">
              <a:off x="2897889" y="1623187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16" name="椭圆 115"/>
            <p:cNvSpPr/>
            <p:nvPr/>
          </p:nvSpPr>
          <p:spPr>
            <a:xfrm rot="20063569">
              <a:off x="3073667" y="1987060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 rot="20063569">
              <a:off x="3021714" y="1566123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18" name="椭圆 117"/>
            <p:cNvSpPr/>
            <p:nvPr/>
          </p:nvSpPr>
          <p:spPr>
            <a:xfrm rot="20063569">
              <a:off x="3197492" y="1929996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cxnSp>
          <p:nvCxnSpPr>
            <p:cNvPr id="119" name="直接连接符 118"/>
            <p:cNvCxnSpPr/>
            <p:nvPr/>
          </p:nvCxnSpPr>
          <p:spPr>
            <a:xfrm rot="600000" flipV="1">
              <a:off x="3239908" y="2265720"/>
              <a:ext cx="106234" cy="71786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椭圆 119"/>
            <p:cNvSpPr/>
            <p:nvPr/>
          </p:nvSpPr>
          <p:spPr>
            <a:xfrm rot="1628293">
              <a:off x="3782869" y="1555828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21" name="椭圆 120"/>
            <p:cNvSpPr/>
            <p:nvPr/>
          </p:nvSpPr>
          <p:spPr>
            <a:xfrm rot="1628293">
              <a:off x="3600204" y="1916719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22" name="椭圆 121"/>
            <p:cNvSpPr/>
            <p:nvPr/>
          </p:nvSpPr>
          <p:spPr>
            <a:xfrm rot="1628293">
              <a:off x="3903248" y="1619843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23" name="椭圆 122"/>
            <p:cNvSpPr/>
            <p:nvPr/>
          </p:nvSpPr>
          <p:spPr>
            <a:xfrm rot="1628293">
              <a:off x="3720583" y="1980734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cxnSp>
          <p:nvCxnSpPr>
            <p:cNvPr id="124" name="直接连接符 123"/>
            <p:cNvCxnSpPr/>
            <p:nvPr/>
          </p:nvCxnSpPr>
          <p:spPr>
            <a:xfrm rot="3764724" flipV="1">
              <a:off x="3598677" y="2271950"/>
              <a:ext cx="109010" cy="69959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弧形 124"/>
            <p:cNvSpPr/>
            <p:nvPr/>
          </p:nvSpPr>
          <p:spPr>
            <a:xfrm>
              <a:off x="3291729" y="2281673"/>
              <a:ext cx="108824" cy="247265"/>
            </a:xfrm>
            <a:prstGeom prst="arc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26" name="弧形 125"/>
            <p:cNvSpPr/>
            <p:nvPr/>
          </p:nvSpPr>
          <p:spPr>
            <a:xfrm flipH="1">
              <a:off x="3530106" y="2273696"/>
              <a:ext cx="108824" cy="247266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3472241" y="243840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28" name="椭圆 127"/>
            <p:cNvSpPr/>
            <p:nvPr/>
          </p:nvSpPr>
          <p:spPr>
            <a:xfrm>
              <a:off x="3334129" y="283658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3467479" y="2838453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cxnSp>
          <p:nvCxnSpPr>
            <p:cNvPr id="130" name="直接连接符 129"/>
            <p:cNvCxnSpPr/>
            <p:nvPr/>
          </p:nvCxnSpPr>
          <p:spPr>
            <a:xfrm>
              <a:off x="3390189" y="2305601"/>
              <a:ext cx="160645" cy="0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接连接符 130"/>
            <p:cNvCxnSpPr/>
            <p:nvPr/>
          </p:nvCxnSpPr>
          <p:spPr>
            <a:xfrm>
              <a:off x="3400554" y="2337506"/>
              <a:ext cx="134735" cy="2660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组合 124"/>
          <p:cNvGrpSpPr/>
          <p:nvPr/>
        </p:nvGrpSpPr>
        <p:grpSpPr bwMode="auto">
          <a:xfrm>
            <a:off x="4814176" y="3857529"/>
            <a:ext cx="223956" cy="322128"/>
            <a:chOff x="2897889" y="1555828"/>
            <a:chExt cx="1134882" cy="1675025"/>
          </a:xfrm>
          <a:solidFill>
            <a:schemeClr val="bg1"/>
          </a:solidFill>
        </p:grpSpPr>
        <p:sp>
          <p:nvSpPr>
            <p:cNvPr id="133" name="椭圆 132"/>
            <p:cNvSpPr/>
            <p:nvPr/>
          </p:nvSpPr>
          <p:spPr>
            <a:xfrm>
              <a:off x="3329366" y="243840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34" name="椭圆 133"/>
            <p:cNvSpPr/>
            <p:nvPr/>
          </p:nvSpPr>
          <p:spPr>
            <a:xfrm rot="20063569">
              <a:off x="2897889" y="1623187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35" name="椭圆 134"/>
            <p:cNvSpPr/>
            <p:nvPr/>
          </p:nvSpPr>
          <p:spPr>
            <a:xfrm rot="20063569">
              <a:off x="3073667" y="1987060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36" name="椭圆 135"/>
            <p:cNvSpPr/>
            <p:nvPr/>
          </p:nvSpPr>
          <p:spPr>
            <a:xfrm rot="20063569">
              <a:off x="3021714" y="1566123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37" name="椭圆 136"/>
            <p:cNvSpPr/>
            <p:nvPr/>
          </p:nvSpPr>
          <p:spPr>
            <a:xfrm rot="20063569">
              <a:off x="3197492" y="1929996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cxnSp>
          <p:nvCxnSpPr>
            <p:cNvPr id="138" name="直接连接符 137"/>
            <p:cNvCxnSpPr/>
            <p:nvPr/>
          </p:nvCxnSpPr>
          <p:spPr>
            <a:xfrm rot="600000" flipV="1">
              <a:off x="3239908" y="2265720"/>
              <a:ext cx="106234" cy="71786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椭圆 138"/>
            <p:cNvSpPr/>
            <p:nvPr/>
          </p:nvSpPr>
          <p:spPr>
            <a:xfrm rot="1628293">
              <a:off x="3782869" y="1555828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40" name="椭圆 139"/>
            <p:cNvSpPr/>
            <p:nvPr/>
          </p:nvSpPr>
          <p:spPr>
            <a:xfrm rot="1628293">
              <a:off x="3600204" y="1916719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41" name="椭圆 140"/>
            <p:cNvSpPr/>
            <p:nvPr/>
          </p:nvSpPr>
          <p:spPr>
            <a:xfrm rot="1628293">
              <a:off x="3903248" y="1619843"/>
              <a:ext cx="129523" cy="39091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42" name="椭圆 141"/>
            <p:cNvSpPr/>
            <p:nvPr/>
          </p:nvSpPr>
          <p:spPr>
            <a:xfrm rot="1628293">
              <a:off x="3720583" y="1980734"/>
              <a:ext cx="130396" cy="38908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cxnSp>
          <p:nvCxnSpPr>
            <p:cNvPr id="143" name="直接连接符 142"/>
            <p:cNvCxnSpPr/>
            <p:nvPr/>
          </p:nvCxnSpPr>
          <p:spPr>
            <a:xfrm rot="3764724" flipV="1">
              <a:off x="3598677" y="2271950"/>
              <a:ext cx="109010" cy="69959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弧形 143"/>
            <p:cNvSpPr/>
            <p:nvPr/>
          </p:nvSpPr>
          <p:spPr>
            <a:xfrm>
              <a:off x="3291729" y="2281673"/>
              <a:ext cx="108824" cy="247265"/>
            </a:xfrm>
            <a:prstGeom prst="arc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45" name="弧形 144"/>
            <p:cNvSpPr/>
            <p:nvPr/>
          </p:nvSpPr>
          <p:spPr>
            <a:xfrm flipH="1">
              <a:off x="3530106" y="2273696"/>
              <a:ext cx="108824" cy="247266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46" name="椭圆 145"/>
            <p:cNvSpPr/>
            <p:nvPr/>
          </p:nvSpPr>
          <p:spPr>
            <a:xfrm>
              <a:off x="3472241" y="243840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47" name="椭圆 146"/>
            <p:cNvSpPr/>
            <p:nvPr/>
          </p:nvSpPr>
          <p:spPr>
            <a:xfrm>
              <a:off x="3334129" y="2836580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148" name="椭圆 147"/>
            <p:cNvSpPr/>
            <p:nvPr/>
          </p:nvSpPr>
          <p:spPr>
            <a:xfrm>
              <a:off x="3467479" y="2838453"/>
              <a:ext cx="129600" cy="3924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cxnSp>
          <p:nvCxnSpPr>
            <p:cNvPr id="149" name="直接连接符 148"/>
            <p:cNvCxnSpPr/>
            <p:nvPr/>
          </p:nvCxnSpPr>
          <p:spPr>
            <a:xfrm>
              <a:off x="3390189" y="2305601"/>
              <a:ext cx="160645" cy="0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连接符 149"/>
            <p:cNvCxnSpPr/>
            <p:nvPr/>
          </p:nvCxnSpPr>
          <p:spPr>
            <a:xfrm>
              <a:off x="3400554" y="2337506"/>
              <a:ext cx="134735" cy="2660"/>
            </a:xfrm>
            <a:prstGeom prst="line">
              <a:avLst/>
            </a:prstGeom>
            <a:grpFill/>
            <a:ln>
              <a:noFill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" name="组合 150"/>
          <p:cNvGrpSpPr/>
          <p:nvPr/>
        </p:nvGrpSpPr>
        <p:grpSpPr>
          <a:xfrm>
            <a:off x="5200504" y="1879395"/>
            <a:ext cx="2602548" cy="606261"/>
            <a:chOff x="0" y="1491630"/>
            <a:chExt cx="3676650" cy="606261"/>
          </a:xfrm>
        </p:grpSpPr>
        <p:sp>
          <p:nvSpPr>
            <p:cNvPr id="152" name="TextBox 151"/>
            <p:cNvSpPr txBox="1"/>
            <p:nvPr/>
          </p:nvSpPr>
          <p:spPr>
            <a:xfrm>
              <a:off x="0" y="1491630"/>
              <a:ext cx="3676650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b="1" dirty="0" smtClean="0">
                  <a:solidFill>
                    <a:srgbClr val="007E66"/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活性鉴定</a:t>
              </a:r>
              <a:endParaRPr lang="en-US" altLang="zh-CN" b="1" dirty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0" y="1851670"/>
              <a:ext cx="3676650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理化鉴定、体内外功能验证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</p:grpSp>
      <p:sp>
        <p:nvSpPr>
          <p:cNvPr id="154" name="矩形 153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5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156" name="矩形 155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椭圆 156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58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159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60" name="椭圆 159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椭圆 160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椭圆 161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3" name="TextBox 162"/>
          <p:cNvSpPr txBox="1"/>
          <p:nvPr/>
        </p:nvSpPr>
        <p:spPr>
          <a:xfrm>
            <a:off x="428596" y="1202286"/>
            <a:ext cx="792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005440"/>
                </a:solidFill>
                <a:latin typeface="思源黑体 CN Normal" pitchFamily="34" charset="-122"/>
                <a:ea typeface="思源黑体 CN Normal" pitchFamily="34" charset="-122"/>
              </a:rPr>
              <a:t> 功能活性、 亲和力、表位多样性</a:t>
            </a:r>
            <a:endParaRPr lang="zh-CN" altLang="en-US" dirty="0">
              <a:solidFill>
                <a:srgbClr val="005440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76000" y="720000"/>
            <a:ext cx="7572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成药性抗体开发案例</a:t>
            </a:r>
            <a:r>
              <a:rPr lang="en-US" altLang="zh-CN" b="1" dirty="0" smtClean="0">
                <a:solidFill>
                  <a:srgbClr val="007E66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——Anti-CD47</a:t>
            </a:r>
            <a:endParaRPr lang="zh-CN" altLang="en-US" b="1" dirty="0">
              <a:solidFill>
                <a:srgbClr val="007E66"/>
              </a:solidFill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pic>
        <p:nvPicPr>
          <p:cNvPr id="1026" name="Picture 2" descr="C:\Users\s\Desktop\1-s2.0-S095279151200012X-gr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428742"/>
            <a:ext cx="3655536" cy="2928958"/>
          </a:xfrm>
          <a:prstGeom prst="rect">
            <a:avLst/>
          </a:prstGeom>
          <a:noFill/>
        </p:spPr>
      </p:pic>
      <p:sp>
        <p:nvSpPr>
          <p:cNvPr id="45" name="矩形 44"/>
          <p:cNvSpPr/>
          <p:nvPr/>
        </p:nvSpPr>
        <p:spPr>
          <a:xfrm>
            <a:off x="4860032" y="4443958"/>
            <a:ext cx="4572000" cy="16927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ctr"/>
            <a:r>
              <a:rPr lang="en-US" sz="500" i="1" dirty="0" smtClean="0">
                <a:latin typeface="Poppins" pitchFamily="2" charset="0"/>
                <a:ea typeface="Arial Unicode MS" panose="020B0604020202020204" charset="-122"/>
                <a:cs typeface="Poppins" pitchFamily="2" charset="0"/>
              </a:rPr>
              <a:t>Current Opinion in Immunology Volume 24, Issue 2, April 2012, Pages 225-232</a:t>
            </a:r>
            <a:endParaRPr lang="zh-CN" altLang="en-US" sz="700" i="1" dirty="0">
              <a:latin typeface="Poppins" pitchFamily="2" charset="0"/>
              <a:ea typeface="Arial Unicode MS" panose="020B0604020202020204" charset="-122"/>
              <a:cs typeface="Poppins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  <p:graphicFrame>
        <p:nvGraphicFramePr>
          <p:cNvPr id="48" name="图示 47"/>
          <p:cNvGraphicFramePr/>
          <p:nvPr/>
        </p:nvGraphicFramePr>
        <p:xfrm>
          <a:off x="-1044624" y="1203598"/>
          <a:ext cx="6096000" cy="3760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31744" y="948539"/>
            <a:ext cx="2396040" cy="1805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576000" y="612000"/>
            <a:ext cx="550069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005440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抗体功能验证</a:t>
            </a:r>
            <a:endParaRPr lang="zh-CN" altLang="en-US" b="1" dirty="0">
              <a:solidFill>
                <a:srgbClr val="005440"/>
              </a:solidFill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graphicFrame>
        <p:nvGraphicFramePr>
          <p:cNvPr id="25" name="表格 24"/>
          <p:cNvGraphicFramePr>
            <a:graphicFrameLocks noGrp="1"/>
          </p:cNvGraphicFramePr>
          <p:nvPr/>
        </p:nvGraphicFramePr>
        <p:xfrm>
          <a:off x="3143240" y="2194458"/>
          <a:ext cx="1928827" cy="334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0428"/>
                <a:gridCol w="723310"/>
                <a:gridCol w="675089"/>
              </a:tblGrid>
              <a:tr h="0">
                <a:tc>
                  <a:txBody>
                    <a:bodyPr/>
                    <a:lstStyle/>
                    <a:p>
                      <a:pPr marL="0" indent="0" algn="ctr" defTabSz="6858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700" b="1" u="none" kern="1200" baseline="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K</a:t>
                      </a:r>
                      <a:r>
                        <a:rPr lang="en-US" altLang="zh-CN" sz="700" b="1" u="none" kern="1200" baseline="-2500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D</a:t>
                      </a:r>
                      <a:r>
                        <a:rPr lang="en-US" altLang="zh-CN" sz="700" b="1" u="none" kern="1200" baseline="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 (M)</a:t>
                      </a:r>
                      <a:endParaRPr lang="en-US" altLang="zh-CN" sz="700" b="1" i="0" u="none" kern="1200" baseline="0" dirty="0">
                        <a:solidFill>
                          <a:schemeClr val="bg1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T="36000" marB="36000" anchor="ctr">
                    <a:solidFill>
                      <a:srgbClr val="377D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6858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700" b="1" u="none" kern="1200" baseline="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K</a:t>
                      </a:r>
                      <a:r>
                        <a:rPr lang="en-US" altLang="zh-CN" sz="800" b="1" u="none" kern="1200" baseline="-2500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on</a:t>
                      </a:r>
                      <a:r>
                        <a:rPr lang="en-US" altLang="zh-CN" sz="700" b="1" u="none" kern="1200" baseline="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(1/Ms)</a:t>
                      </a:r>
                      <a:endParaRPr lang="zh-CN" altLang="en-US" sz="700" b="1" i="0" u="none" kern="1200" baseline="0" dirty="0">
                        <a:solidFill>
                          <a:schemeClr val="bg1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T="36000" marB="36000" anchor="ctr">
                    <a:solidFill>
                      <a:srgbClr val="377D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6858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700" b="1" u="none" kern="1200" baseline="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K</a:t>
                      </a:r>
                      <a:r>
                        <a:rPr lang="en-US" altLang="zh-CN" sz="700" b="1" u="none" kern="1200" baseline="-2500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dis</a:t>
                      </a:r>
                      <a:r>
                        <a:rPr lang="en-US" altLang="zh-CN" sz="700" b="1" u="none" kern="1200" baseline="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(1/s)</a:t>
                      </a:r>
                      <a:endParaRPr lang="en-US" altLang="zh-CN" sz="700" b="1" i="0" u="none" kern="1200" baseline="0" dirty="0">
                        <a:solidFill>
                          <a:schemeClr val="bg1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T="36000" marB="36000" anchor="ctr">
                    <a:solidFill>
                      <a:srgbClr val="377D6C"/>
                    </a:solidFill>
                  </a:tcPr>
                </a:tc>
              </a:tr>
              <a:tr h="1554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8.78E-11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4.15E+05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3.64E-05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表格 25"/>
          <p:cNvGraphicFramePr>
            <a:graphicFrameLocks noGrp="1"/>
          </p:cNvGraphicFramePr>
          <p:nvPr/>
        </p:nvGraphicFramePr>
        <p:xfrm>
          <a:off x="5225772" y="2194458"/>
          <a:ext cx="1928827" cy="334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0428"/>
                <a:gridCol w="723310"/>
                <a:gridCol w="675089"/>
              </a:tblGrid>
              <a:tr h="0">
                <a:tc>
                  <a:txBody>
                    <a:bodyPr/>
                    <a:lstStyle/>
                    <a:p>
                      <a:pPr marL="0" indent="0" algn="ctr" defTabSz="6858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700" b="1" u="none" kern="1200" baseline="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K</a:t>
                      </a:r>
                      <a:r>
                        <a:rPr lang="en-US" altLang="zh-CN" sz="700" b="1" u="none" kern="1200" baseline="-2500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D</a:t>
                      </a:r>
                      <a:r>
                        <a:rPr lang="en-US" altLang="zh-CN" sz="700" b="1" u="none" kern="1200" baseline="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 (M)</a:t>
                      </a:r>
                      <a:endParaRPr lang="en-US" altLang="zh-CN" sz="700" b="1" i="0" u="none" kern="1200" baseline="0" dirty="0">
                        <a:solidFill>
                          <a:schemeClr val="bg1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T="36000" marB="36000" anchor="ctr">
                    <a:solidFill>
                      <a:srgbClr val="377D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6858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700" b="1" u="none" kern="1200" baseline="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K</a:t>
                      </a:r>
                      <a:r>
                        <a:rPr lang="en-US" altLang="zh-CN" sz="800" b="1" u="none" kern="1200" baseline="-2500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on</a:t>
                      </a:r>
                      <a:r>
                        <a:rPr lang="en-US" altLang="zh-CN" sz="700" b="1" u="none" kern="1200" baseline="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(1/Ms)</a:t>
                      </a:r>
                      <a:endParaRPr lang="zh-CN" altLang="en-US" sz="700" b="1" i="0" u="none" kern="1200" baseline="0" dirty="0">
                        <a:solidFill>
                          <a:schemeClr val="bg1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T="36000" marB="36000" anchor="ctr">
                    <a:solidFill>
                      <a:srgbClr val="377D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6858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700" b="1" u="none" kern="1200" baseline="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K</a:t>
                      </a:r>
                      <a:r>
                        <a:rPr lang="en-US" altLang="zh-CN" sz="700" b="1" u="none" kern="1200" baseline="-2500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dis</a:t>
                      </a:r>
                      <a:r>
                        <a:rPr lang="en-US" altLang="zh-CN" sz="700" b="1" u="none" kern="1200" baseline="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(1/s)</a:t>
                      </a:r>
                      <a:endParaRPr lang="en-US" altLang="zh-CN" sz="700" b="1" i="0" u="none" kern="1200" baseline="0" dirty="0">
                        <a:solidFill>
                          <a:schemeClr val="bg1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T="36000" marB="36000" anchor="ctr">
                    <a:solidFill>
                      <a:srgbClr val="377D6C"/>
                    </a:solidFill>
                  </a:tcPr>
                </a:tc>
              </a:tr>
              <a:tr h="1554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2.47E-10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1.97E+05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4.88E-05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表格 26"/>
          <p:cNvGraphicFramePr>
            <a:graphicFrameLocks noGrp="1"/>
          </p:cNvGraphicFramePr>
          <p:nvPr/>
        </p:nvGraphicFramePr>
        <p:xfrm>
          <a:off x="7308304" y="2194458"/>
          <a:ext cx="1764290" cy="334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180"/>
                <a:gridCol w="661609"/>
                <a:gridCol w="617501"/>
              </a:tblGrid>
              <a:tr h="0">
                <a:tc>
                  <a:txBody>
                    <a:bodyPr/>
                    <a:lstStyle/>
                    <a:p>
                      <a:pPr marL="0" indent="0" algn="ctr" defTabSz="6858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700" b="1" u="none" kern="1200" baseline="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K</a:t>
                      </a:r>
                      <a:r>
                        <a:rPr lang="en-US" altLang="zh-CN" sz="700" b="1" u="none" kern="1200" baseline="-2500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D</a:t>
                      </a:r>
                      <a:r>
                        <a:rPr lang="en-US" altLang="zh-CN" sz="700" b="1" u="none" kern="1200" baseline="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 (M)</a:t>
                      </a:r>
                      <a:endParaRPr lang="en-US" altLang="zh-CN" sz="700" b="1" i="0" u="none" kern="1200" baseline="0" dirty="0">
                        <a:solidFill>
                          <a:schemeClr val="bg1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T="36000" marB="36000" anchor="ctr">
                    <a:solidFill>
                      <a:srgbClr val="377D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6858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700" b="1" u="none" kern="1200" baseline="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K</a:t>
                      </a:r>
                      <a:r>
                        <a:rPr lang="en-US" altLang="zh-CN" sz="800" b="1" u="none" kern="1200" baseline="-2500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on</a:t>
                      </a:r>
                      <a:r>
                        <a:rPr lang="en-US" altLang="zh-CN" sz="700" b="1" u="none" kern="1200" baseline="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(1/Ms)</a:t>
                      </a:r>
                      <a:endParaRPr lang="zh-CN" altLang="en-US" sz="700" b="1" i="0" u="none" kern="1200" baseline="0" dirty="0">
                        <a:solidFill>
                          <a:schemeClr val="bg1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T="36000" marB="36000" anchor="ctr">
                    <a:solidFill>
                      <a:srgbClr val="377D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6858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700" b="1" u="none" kern="1200" baseline="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K</a:t>
                      </a:r>
                      <a:r>
                        <a:rPr lang="en-US" altLang="zh-CN" sz="700" b="1" u="none" kern="1200" baseline="-2500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dis</a:t>
                      </a:r>
                      <a:r>
                        <a:rPr lang="en-US" altLang="zh-CN" sz="700" b="1" u="none" kern="1200" baseline="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(1/s)</a:t>
                      </a:r>
                      <a:endParaRPr lang="en-US" altLang="zh-CN" sz="700" b="1" i="0" u="none" kern="1200" baseline="0" dirty="0">
                        <a:solidFill>
                          <a:schemeClr val="bg1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T="36000" marB="36000" anchor="ctr">
                    <a:solidFill>
                      <a:srgbClr val="377D6C"/>
                    </a:solidFill>
                  </a:tcPr>
                </a:tc>
              </a:tr>
              <a:tr h="1554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2.29E-10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3.91E+05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8.94E-05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9525" marR="9525" marT="9525" marB="0" anchor="ctr"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sp>
        <p:nvSpPr>
          <p:cNvPr id="47" name="圆角矩形 46"/>
          <p:cNvSpPr/>
          <p:nvPr/>
        </p:nvSpPr>
        <p:spPr>
          <a:xfrm>
            <a:off x="214282" y="2857502"/>
            <a:ext cx="2714644" cy="285752"/>
          </a:xfrm>
          <a:prstGeom prst="roundRect">
            <a:avLst/>
          </a:prstGeom>
          <a:noFill/>
          <a:ln w="12700">
            <a:solidFill>
              <a:srgbClr val="007E66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18</a:t>
            </a:r>
            <a:r>
              <a:rPr lang="zh-CN" altLang="en-US" sz="1000" dirty="0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株抗体具有</a:t>
            </a:r>
            <a:r>
              <a:rPr lang="en-US" altLang="zh-CN" sz="1000" dirty="0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ELISA</a:t>
            </a:r>
            <a:r>
              <a:rPr lang="zh-CN" altLang="en-US" sz="1000" dirty="0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竞争活性达</a:t>
            </a:r>
            <a:r>
              <a:rPr lang="en-US" altLang="zh-CN" sz="1000" dirty="0" err="1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ng</a:t>
            </a:r>
            <a:r>
              <a:rPr lang="en-US" altLang="zh-CN" sz="1000" dirty="0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/</a:t>
            </a:r>
            <a:r>
              <a:rPr lang="en-US" altLang="zh-CN" sz="1000" dirty="0" err="1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mL</a:t>
            </a:r>
            <a:r>
              <a:rPr lang="zh-CN" altLang="en-US" sz="1000" dirty="0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级别</a:t>
            </a:r>
            <a:endParaRPr lang="zh-CN" altLang="en-US" sz="1000" dirty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grpSp>
        <p:nvGrpSpPr>
          <p:cNvPr id="5" name="组合 48"/>
          <p:cNvGrpSpPr/>
          <p:nvPr/>
        </p:nvGrpSpPr>
        <p:grpSpPr>
          <a:xfrm>
            <a:off x="214282" y="3500445"/>
            <a:ext cx="3650323" cy="934976"/>
            <a:chOff x="4929190" y="3429009"/>
            <a:chExt cx="3650323" cy="934976"/>
          </a:xfrm>
        </p:grpSpPr>
        <p:grpSp>
          <p:nvGrpSpPr>
            <p:cNvPr id="6" name="组合 39"/>
            <p:cNvGrpSpPr/>
            <p:nvPr/>
          </p:nvGrpSpPr>
          <p:grpSpPr>
            <a:xfrm>
              <a:off x="4929190" y="3429009"/>
              <a:ext cx="3650323" cy="692631"/>
              <a:chOff x="3312620" y="2466975"/>
              <a:chExt cx="3630407" cy="759517"/>
            </a:xfrm>
          </p:grpSpPr>
          <p:pic>
            <p:nvPicPr>
              <p:cNvPr id="5128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315735" y="2466975"/>
                <a:ext cx="2628000" cy="2215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5129" name="Picture 9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314574" y="2714626"/>
                <a:ext cx="2628000" cy="2373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5130" name="Picture 10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312620" y="3006264"/>
                <a:ext cx="2628000" cy="2084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31" name="TextBox 30"/>
              <p:cNvSpPr txBox="1"/>
              <p:nvPr/>
            </p:nvSpPr>
            <p:spPr>
              <a:xfrm>
                <a:off x="5871457" y="2487061"/>
                <a:ext cx="1071570" cy="236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800" b="1" dirty="0" smtClean="0">
                    <a:latin typeface="Poppins" pitchFamily="2" charset="0"/>
                    <a:ea typeface="思源黑体 CN Normal" pitchFamily="34" charset="-122"/>
                    <a:cs typeface="Poppins" pitchFamily="2" charset="0"/>
                  </a:rPr>
                  <a:t>抗体</a:t>
                </a:r>
                <a:r>
                  <a:rPr lang="en-US" altLang="zh-CN" sz="800" b="1" dirty="0" smtClean="0">
                    <a:latin typeface="Poppins" pitchFamily="2" charset="0"/>
                    <a:ea typeface="思源黑体 CN Normal" pitchFamily="34" charset="-122"/>
                    <a:cs typeface="Poppins" pitchFamily="2" charset="0"/>
                  </a:rPr>
                  <a:t>MM39</a:t>
                </a:r>
                <a:endParaRPr lang="zh-CN" altLang="en-US" sz="800" b="1" dirty="0">
                  <a:latin typeface="Poppins" pitchFamily="2" charset="0"/>
                  <a:ea typeface="思源黑体 CN Normal" pitchFamily="34" charset="-122"/>
                  <a:cs typeface="Poppins" pitchFamily="2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5871457" y="2738652"/>
                <a:ext cx="1071570" cy="236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800" b="1" dirty="0" smtClean="0">
                    <a:latin typeface="Poppins" pitchFamily="2" charset="0"/>
                    <a:ea typeface="思源黑体 CN Normal" pitchFamily="34" charset="-122"/>
                    <a:cs typeface="Poppins" pitchFamily="2" charset="0"/>
                  </a:rPr>
                  <a:t>抗体</a:t>
                </a:r>
                <a:r>
                  <a:rPr lang="en-US" altLang="zh-CN" sz="800" b="1" dirty="0" smtClean="0">
                    <a:latin typeface="Poppins" pitchFamily="2" charset="0"/>
                    <a:ea typeface="思源黑体 CN Normal" pitchFamily="34" charset="-122"/>
                    <a:cs typeface="Poppins" pitchFamily="2" charset="0"/>
                  </a:rPr>
                  <a:t>MM52</a:t>
                </a:r>
                <a:endParaRPr lang="zh-CN" altLang="en-US" sz="800" b="1" dirty="0">
                  <a:latin typeface="Poppins" pitchFamily="2" charset="0"/>
                  <a:ea typeface="思源黑体 CN Normal" pitchFamily="34" charset="-122"/>
                  <a:cs typeface="Poppins" pitchFamily="2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871457" y="2990243"/>
                <a:ext cx="1071570" cy="236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800" b="1" dirty="0" smtClean="0">
                    <a:latin typeface="Poppins" pitchFamily="2" charset="0"/>
                    <a:ea typeface="思源黑体 CN Normal" pitchFamily="34" charset="-122"/>
                    <a:cs typeface="Poppins" pitchFamily="2" charset="0"/>
                  </a:rPr>
                  <a:t>阳性对照抗体</a:t>
                </a:r>
                <a:endParaRPr lang="zh-CN" altLang="en-US" sz="800" b="1" dirty="0">
                  <a:latin typeface="Poppins" pitchFamily="2" charset="0"/>
                  <a:ea typeface="思源黑体 CN Normal" pitchFamily="34" charset="-122"/>
                  <a:cs typeface="Poppins" pitchFamily="2" charset="0"/>
                </a:endParaRPr>
              </a:p>
            </p:txBody>
          </p:sp>
        </p:grpSp>
        <p:pic>
          <p:nvPicPr>
            <p:cNvPr id="5131" name="Picture 1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29190" y="4143386"/>
              <a:ext cx="2628000" cy="220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8" name="TextBox 47"/>
            <p:cNvSpPr txBox="1"/>
            <p:nvPr/>
          </p:nvSpPr>
          <p:spPr>
            <a:xfrm>
              <a:off x="7502064" y="4135630"/>
              <a:ext cx="107744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b="1" dirty="0" smtClean="0"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阴性对照抗体</a:t>
              </a:r>
              <a:endParaRPr lang="zh-CN" altLang="en-US" sz="800" b="1" dirty="0"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</p:grpSp>
      <p:sp>
        <p:nvSpPr>
          <p:cNvPr id="50" name="圆角矩形 49"/>
          <p:cNvSpPr/>
          <p:nvPr/>
        </p:nvSpPr>
        <p:spPr>
          <a:xfrm>
            <a:off x="5165734" y="4643452"/>
            <a:ext cx="2214578" cy="285752"/>
          </a:xfrm>
          <a:prstGeom prst="roundRect">
            <a:avLst/>
          </a:prstGeom>
          <a:noFill/>
          <a:ln w="12700">
            <a:solidFill>
              <a:srgbClr val="007E66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26</a:t>
            </a:r>
            <a:r>
              <a:rPr lang="zh-CN" altLang="en-US" sz="1000" dirty="0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株抗体</a:t>
            </a:r>
            <a:r>
              <a:rPr lang="en-US" altLang="zh-CN" sz="1000" dirty="0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FACS</a:t>
            </a:r>
            <a:r>
              <a:rPr lang="zh-CN" altLang="en-US" sz="1000" dirty="0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检测阳性</a:t>
            </a:r>
            <a:endParaRPr lang="zh-CN" altLang="en-US" sz="1000" dirty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5165734" y="2681262"/>
            <a:ext cx="2214578" cy="285752"/>
          </a:xfrm>
          <a:prstGeom prst="roundRect">
            <a:avLst/>
          </a:prstGeom>
          <a:noFill/>
          <a:ln w="12700">
            <a:solidFill>
              <a:srgbClr val="007E66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抗体亲和力达到亚 </a:t>
            </a:r>
            <a:r>
              <a:rPr lang="en-US" altLang="zh-CN" sz="1000" dirty="0" err="1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nM</a:t>
            </a:r>
            <a:r>
              <a:rPr lang="zh-CN" altLang="en-US" sz="1000" dirty="0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级别</a:t>
            </a:r>
            <a:endParaRPr lang="zh-CN" altLang="en-US" sz="1000" dirty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428596" y="4643452"/>
            <a:ext cx="2214578" cy="285752"/>
          </a:xfrm>
          <a:prstGeom prst="roundRect">
            <a:avLst/>
          </a:prstGeom>
          <a:noFill/>
          <a:ln w="12700">
            <a:solidFill>
              <a:srgbClr val="007E66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2</a:t>
            </a:r>
            <a:r>
              <a:rPr lang="zh-CN" altLang="en-US" sz="1000" dirty="0" smtClean="0">
                <a:solidFill>
                  <a:schemeClr val="tx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株抗体不引起红细胞凝集</a:t>
            </a:r>
            <a:endParaRPr lang="zh-CN" altLang="en-US" sz="1000" dirty="0">
              <a:solidFill>
                <a:schemeClr val="tx1"/>
              </a:solidFill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pic>
        <p:nvPicPr>
          <p:cNvPr id="5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28672" y="940874"/>
            <a:ext cx="1919711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9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71460" y="869436"/>
            <a:ext cx="1967755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62293" y="934524"/>
            <a:ext cx="1942962" cy="1149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矩形 27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30" name="矩形 2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5" name="Picture 2" descr="D:\桌面\新logo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6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37" name="椭圆 36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  <p:pic>
        <p:nvPicPr>
          <p:cNvPr id="42" name="Picture 2" descr="E:\义翘工作文件\设计\0512 PPT优化\图层 1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86182" y="3000378"/>
            <a:ext cx="5063271" cy="150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矩形 212"/>
          <p:cNvSpPr/>
          <p:nvPr/>
        </p:nvSpPr>
        <p:spPr>
          <a:xfrm>
            <a:off x="357158" y="3357568"/>
            <a:ext cx="2016000" cy="150019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00A2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16000" y="642924"/>
            <a:ext cx="7572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005440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5. </a:t>
            </a:r>
            <a:r>
              <a:rPr lang="zh-CN" altLang="en-US" sz="2400" b="1" dirty="0" smtClean="0">
                <a:solidFill>
                  <a:srgbClr val="005440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抗独特型抗体（</a:t>
            </a:r>
            <a:r>
              <a:rPr lang="en-US" altLang="zh-CN" sz="2400" b="1" dirty="0" smtClean="0">
                <a:solidFill>
                  <a:srgbClr val="005440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Anti-ID Ab.</a:t>
            </a:r>
            <a:r>
              <a:rPr lang="zh-CN" altLang="en-US" sz="2400" b="1" dirty="0" smtClean="0">
                <a:solidFill>
                  <a:srgbClr val="005440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）开发</a:t>
            </a:r>
            <a:endParaRPr lang="zh-CN" altLang="en-US" sz="2400" b="1" dirty="0">
              <a:solidFill>
                <a:srgbClr val="005440"/>
              </a:solidFill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grpSp>
        <p:nvGrpSpPr>
          <p:cNvPr id="212" name="组合 211"/>
          <p:cNvGrpSpPr/>
          <p:nvPr/>
        </p:nvGrpSpPr>
        <p:grpSpPr>
          <a:xfrm>
            <a:off x="428596" y="3429006"/>
            <a:ext cx="1928826" cy="1280971"/>
            <a:chOff x="1285852" y="1896902"/>
            <a:chExt cx="2286017" cy="1607454"/>
          </a:xfrm>
        </p:grpSpPr>
        <p:grpSp>
          <p:nvGrpSpPr>
            <p:cNvPr id="162" name="组合 161"/>
            <p:cNvGrpSpPr/>
            <p:nvPr/>
          </p:nvGrpSpPr>
          <p:grpSpPr>
            <a:xfrm>
              <a:off x="1785918" y="2071684"/>
              <a:ext cx="1071525" cy="1143002"/>
              <a:chOff x="3319362" y="1609061"/>
              <a:chExt cx="1090212" cy="1156130"/>
            </a:xfrm>
          </p:grpSpPr>
          <p:grpSp>
            <p:nvGrpSpPr>
              <p:cNvPr id="163" name="组合 1126"/>
              <p:cNvGrpSpPr/>
              <p:nvPr/>
            </p:nvGrpSpPr>
            <p:grpSpPr>
              <a:xfrm>
                <a:off x="3319362" y="1790334"/>
                <a:ext cx="500069" cy="785817"/>
                <a:chOff x="6558848" y="2254047"/>
                <a:chExt cx="1208694" cy="1637806"/>
              </a:xfrm>
              <a:solidFill>
                <a:srgbClr val="32947A"/>
              </a:solidFill>
            </p:grpSpPr>
            <p:sp>
              <p:nvSpPr>
                <p:cNvPr id="184" name="椭圆 183"/>
                <p:cNvSpPr/>
                <p:nvPr/>
              </p:nvSpPr>
              <p:spPr>
                <a:xfrm>
                  <a:off x="7010419" y="3099400"/>
                  <a:ext cx="129600" cy="392400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185" name="椭圆 184"/>
                <p:cNvSpPr/>
                <p:nvPr/>
              </p:nvSpPr>
              <p:spPr>
                <a:xfrm rot="20063569">
                  <a:off x="6558848" y="2311882"/>
                  <a:ext cx="129524" cy="390911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186" name="椭圆 185"/>
                <p:cNvSpPr/>
                <p:nvPr/>
              </p:nvSpPr>
              <p:spPr>
                <a:xfrm rot="20063569">
                  <a:off x="6754719" y="2675754"/>
                  <a:ext cx="130396" cy="389089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187" name="椭圆 186"/>
                <p:cNvSpPr/>
                <p:nvPr/>
              </p:nvSpPr>
              <p:spPr>
                <a:xfrm rot="20063569">
                  <a:off x="6682670" y="2260025"/>
                  <a:ext cx="129524" cy="390911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188" name="椭圆 187"/>
                <p:cNvSpPr/>
                <p:nvPr/>
              </p:nvSpPr>
              <p:spPr>
                <a:xfrm rot="20063569">
                  <a:off x="6878543" y="2581469"/>
                  <a:ext cx="130396" cy="389089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cxnSp>
              <p:nvCxnSpPr>
                <p:cNvPr id="189" name="直接连接符 188"/>
                <p:cNvCxnSpPr/>
                <p:nvPr/>
              </p:nvCxnSpPr>
              <p:spPr>
                <a:xfrm rot="600000" flipV="1">
                  <a:off x="6919930" y="2955643"/>
                  <a:ext cx="108000" cy="71438"/>
                </a:xfrm>
                <a:prstGeom prst="lin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0" name="椭圆 189"/>
                <p:cNvSpPr/>
                <p:nvPr/>
              </p:nvSpPr>
              <p:spPr>
                <a:xfrm rot="1628293">
                  <a:off x="7517641" y="2254047"/>
                  <a:ext cx="129524" cy="390911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191" name="椭圆 190"/>
                <p:cNvSpPr/>
                <p:nvPr/>
              </p:nvSpPr>
              <p:spPr>
                <a:xfrm rot="1628293">
                  <a:off x="7281256" y="2614938"/>
                  <a:ext cx="130396" cy="389089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192" name="椭圆 191"/>
                <p:cNvSpPr/>
                <p:nvPr/>
              </p:nvSpPr>
              <p:spPr>
                <a:xfrm rot="1628293">
                  <a:off x="7638018" y="2318060"/>
                  <a:ext cx="129524" cy="390911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 dirty="0">
                    <a:solidFill>
                      <a:srgbClr val="00B050"/>
                    </a:solidFill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193" name="椭圆 192"/>
                <p:cNvSpPr/>
                <p:nvPr/>
              </p:nvSpPr>
              <p:spPr>
                <a:xfrm rot="1628293">
                  <a:off x="7401635" y="2678953"/>
                  <a:ext cx="130396" cy="389089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cxnSp>
              <p:nvCxnSpPr>
                <p:cNvPr id="194" name="直接连接符 193"/>
                <p:cNvCxnSpPr/>
                <p:nvPr/>
              </p:nvCxnSpPr>
              <p:spPr>
                <a:xfrm rot="3764724" flipV="1">
                  <a:off x="7280186" y="2969828"/>
                  <a:ext cx="108000" cy="71438"/>
                </a:xfrm>
                <a:prstGeom prst="lin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5" name="弧形 194"/>
                <p:cNvSpPr/>
                <p:nvPr/>
              </p:nvSpPr>
              <p:spPr>
                <a:xfrm>
                  <a:off x="6972318" y="2969930"/>
                  <a:ext cx="109538" cy="247652"/>
                </a:xfrm>
                <a:prstGeom prst="arc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196" name="弧形 195"/>
                <p:cNvSpPr/>
                <p:nvPr/>
              </p:nvSpPr>
              <p:spPr>
                <a:xfrm flipH="1">
                  <a:off x="7210994" y="2972404"/>
                  <a:ext cx="108000" cy="247652"/>
                </a:xfrm>
                <a:prstGeom prst="arc">
                  <a:avLst>
                    <a:gd name="adj1" fmla="val 16200000"/>
                    <a:gd name="adj2" fmla="val 484390"/>
                  </a:avLst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197" name="椭圆 196"/>
                <p:cNvSpPr/>
                <p:nvPr/>
              </p:nvSpPr>
              <p:spPr>
                <a:xfrm>
                  <a:off x="7153293" y="3099400"/>
                  <a:ext cx="129600" cy="392400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199" name="椭圆 198"/>
                <p:cNvSpPr/>
                <p:nvPr/>
              </p:nvSpPr>
              <p:spPr>
                <a:xfrm>
                  <a:off x="7015181" y="3497579"/>
                  <a:ext cx="129600" cy="392400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206" name="椭圆 205"/>
                <p:cNvSpPr/>
                <p:nvPr/>
              </p:nvSpPr>
              <p:spPr>
                <a:xfrm>
                  <a:off x="7148530" y="3499453"/>
                  <a:ext cx="129600" cy="392400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cxnSp>
              <p:nvCxnSpPr>
                <p:cNvPr id="207" name="直接连接符 206"/>
                <p:cNvCxnSpPr/>
                <p:nvPr/>
              </p:nvCxnSpPr>
              <p:spPr>
                <a:xfrm>
                  <a:off x="7072331" y="3003268"/>
                  <a:ext cx="158400" cy="1588"/>
                </a:xfrm>
                <a:prstGeom prst="lin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直接连接符 207"/>
                <p:cNvCxnSpPr/>
                <p:nvPr/>
              </p:nvCxnSpPr>
              <p:spPr>
                <a:xfrm>
                  <a:off x="7081856" y="3036606"/>
                  <a:ext cx="133200" cy="1588"/>
                </a:xfrm>
                <a:prstGeom prst="lin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" name="组合 1126"/>
              <p:cNvGrpSpPr/>
              <p:nvPr/>
            </p:nvGrpSpPr>
            <p:grpSpPr>
              <a:xfrm>
                <a:off x="3819395" y="2035836"/>
                <a:ext cx="590179" cy="729355"/>
                <a:chOff x="6591908" y="2219710"/>
                <a:chExt cx="1109508" cy="1672143"/>
              </a:xfrm>
              <a:solidFill>
                <a:srgbClr val="0070C0"/>
              </a:solidFill>
            </p:grpSpPr>
            <p:sp>
              <p:nvSpPr>
                <p:cNvPr id="166" name="椭圆 165"/>
                <p:cNvSpPr/>
                <p:nvPr/>
              </p:nvSpPr>
              <p:spPr>
                <a:xfrm>
                  <a:off x="7010419" y="3099400"/>
                  <a:ext cx="129600" cy="392400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167" name="椭圆 166"/>
                <p:cNvSpPr/>
                <p:nvPr/>
              </p:nvSpPr>
              <p:spPr>
                <a:xfrm rot="20063569">
                  <a:off x="6591908" y="2311883"/>
                  <a:ext cx="129524" cy="390911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168" name="椭圆 167"/>
                <p:cNvSpPr/>
                <p:nvPr/>
              </p:nvSpPr>
              <p:spPr>
                <a:xfrm rot="20063569">
                  <a:off x="6754719" y="2675754"/>
                  <a:ext cx="130396" cy="389089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169" name="椭圆 168"/>
                <p:cNvSpPr/>
                <p:nvPr/>
              </p:nvSpPr>
              <p:spPr>
                <a:xfrm rot="20063569">
                  <a:off x="6715727" y="2219710"/>
                  <a:ext cx="129524" cy="390911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170" name="椭圆 169"/>
                <p:cNvSpPr/>
                <p:nvPr/>
              </p:nvSpPr>
              <p:spPr>
                <a:xfrm rot="20063569">
                  <a:off x="6878543" y="2581469"/>
                  <a:ext cx="130396" cy="389089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cxnSp>
              <p:nvCxnSpPr>
                <p:cNvPr id="171" name="直接连接符 170"/>
                <p:cNvCxnSpPr/>
                <p:nvPr/>
              </p:nvCxnSpPr>
              <p:spPr>
                <a:xfrm rot="600000" flipV="1">
                  <a:off x="6919930" y="2955643"/>
                  <a:ext cx="108000" cy="71438"/>
                </a:xfrm>
                <a:prstGeom prst="lin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2" name="椭圆 171"/>
                <p:cNvSpPr/>
                <p:nvPr/>
              </p:nvSpPr>
              <p:spPr>
                <a:xfrm rot="1628293">
                  <a:off x="7434994" y="2274203"/>
                  <a:ext cx="129524" cy="390911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173" name="椭圆 172"/>
                <p:cNvSpPr/>
                <p:nvPr/>
              </p:nvSpPr>
              <p:spPr>
                <a:xfrm rot="1628293">
                  <a:off x="7281256" y="2614938"/>
                  <a:ext cx="130396" cy="389089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174" name="椭圆 173"/>
                <p:cNvSpPr/>
                <p:nvPr/>
              </p:nvSpPr>
              <p:spPr>
                <a:xfrm rot="1628293">
                  <a:off x="7571892" y="2358373"/>
                  <a:ext cx="129524" cy="390911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 dirty="0">
                    <a:solidFill>
                      <a:srgbClr val="00B050"/>
                    </a:solidFill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175" name="椭圆 174"/>
                <p:cNvSpPr/>
                <p:nvPr/>
              </p:nvSpPr>
              <p:spPr>
                <a:xfrm rot="1628293">
                  <a:off x="7401635" y="2678953"/>
                  <a:ext cx="130396" cy="389089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cxnSp>
              <p:nvCxnSpPr>
                <p:cNvPr id="176" name="直接连接符 175"/>
                <p:cNvCxnSpPr/>
                <p:nvPr/>
              </p:nvCxnSpPr>
              <p:spPr>
                <a:xfrm rot="3764724" flipV="1">
                  <a:off x="7280186" y="2969828"/>
                  <a:ext cx="108000" cy="71438"/>
                </a:xfrm>
                <a:prstGeom prst="lin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7" name="弧形 176"/>
                <p:cNvSpPr/>
                <p:nvPr/>
              </p:nvSpPr>
              <p:spPr>
                <a:xfrm>
                  <a:off x="6972318" y="2969930"/>
                  <a:ext cx="109538" cy="247652"/>
                </a:xfrm>
                <a:prstGeom prst="arc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178" name="弧形 177"/>
                <p:cNvSpPr/>
                <p:nvPr/>
              </p:nvSpPr>
              <p:spPr>
                <a:xfrm flipH="1">
                  <a:off x="7210994" y="2972404"/>
                  <a:ext cx="108000" cy="247652"/>
                </a:xfrm>
                <a:prstGeom prst="arc">
                  <a:avLst>
                    <a:gd name="adj1" fmla="val 16200000"/>
                    <a:gd name="adj2" fmla="val 484390"/>
                  </a:avLst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179" name="椭圆 178"/>
                <p:cNvSpPr/>
                <p:nvPr/>
              </p:nvSpPr>
              <p:spPr>
                <a:xfrm>
                  <a:off x="7153293" y="3099400"/>
                  <a:ext cx="129600" cy="392400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180" name="椭圆 179"/>
                <p:cNvSpPr/>
                <p:nvPr/>
              </p:nvSpPr>
              <p:spPr>
                <a:xfrm>
                  <a:off x="7015181" y="3497579"/>
                  <a:ext cx="129600" cy="392400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181" name="椭圆 180"/>
                <p:cNvSpPr/>
                <p:nvPr/>
              </p:nvSpPr>
              <p:spPr>
                <a:xfrm>
                  <a:off x="7148530" y="3499453"/>
                  <a:ext cx="129600" cy="392400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900">
                    <a:latin typeface="Poppins" pitchFamily="2" charset="0"/>
                    <a:cs typeface="Poppins" pitchFamily="2" charset="0"/>
                  </a:endParaRPr>
                </a:p>
              </p:txBody>
            </p:sp>
            <p:cxnSp>
              <p:nvCxnSpPr>
                <p:cNvPr id="182" name="直接连接符 181"/>
                <p:cNvCxnSpPr/>
                <p:nvPr/>
              </p:nvCxnSpPr>
              <p:spPr>
                <a:xfrm>
                  <a:off x="7072331" y="3003268"/>
                  <a:ext cx="158400" cy="1588"/>
                </a:xfrm>
                <a:prstGeom prst="lin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直接连接符 182"/>
                <p:cNvCxnSpPr/>
                <p:nvPr/>
              </p:nvCxnSpPr>
              <p:spPr>
                <a:xfrm>
                  <a:off x="7081856" y="3036606"/>
                  <a:ext cx="133200" cy="1588"/>
                </a:xfrm>
                <a:prstGeom prst="lin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5" name="流程图: 联系 164"/>
              <p:cNvSpPr/>
              <p:nvPr/>
            </p:nvSpPr>
            <p:spPr>
              <a:xfrm>
                <a:off x="3763112" y="1609061"/>
                <a:ext cx="205522" cy="202659"/>
              </a:xfrm>
              <a:prstGeom prst="flowChartConnector">
                <a:avLst/>
              </a:prstGeom>
              <a:solidFill>
                <a:srgbClr val="00A27B"/>
              </a:solidFill>
              <a:ln>
                <a:solidFill>
                  <a:srgbClr val="00A27B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31" tIns="45715" rIns="91431" bIns="45715" rtlCol="0" anchor="ctr">
                <a:noAutofit/>
              </a:bodyPr>
              <a:lstStyle/>
              <a:p>
                <a:pPr algn="ctr"/>
                <a:endParaRPr lang="zh-CN" altLang="en-US" sz="900" b="1" dirty="0">
                  <a:solidFill>
                    <a:schemeClr val="bg1">
                      <a:lumMod val="50000"/>
                    </a:schemeClr>
                  </a:solidFill>
                  <a:latin typeface="Poppins" pitchFamily="2" charset="0"/>
                  <a:ea typeface="微软雅黑" panose="020B0503020204020204" charset="-122"/>
                  <a:cs typeface="Poppins" pitchFamily="2" charset="0"/>
                </a:endParaRPr>
              </a:p>
            </p:txBody>
          </p:sp>
        </p:grpSp>
        <p:sp>
          <p:nvSpPr>
            <p:cNvPr id="209" name="TextBox 78"/>
            <p:cNvSpPr txBox="1">
              <a:spLocks noChangeArrowheads="1"/>
            </p:cNvSpPr>
            <p:nvPr/>
          </p:nvSpPr>
          <p:spPr bwMode="auto">
            <a:xfrm>
              <a:off x="1285852" y="2743749"/>
              <a:ext cx="714381" cy="28966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zh-CN" altLang="en-US" sz="900" b="1" dirty="0" smtClean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抗体药</a:t>
              </a:r>
              <a:endParaRPr lang="zh-CN" altLang="en-US" sz="900" b="1" dirty="0">
                <a:latin typeface="Poppins" pitchFamily="2" charset="0"/>
                <a:ea typeface="思源黑体 CN Regular" pitchFamily="34" charset="-122"/>
                <a:cs typeface="Poppins" pitchFamily="2" charset="0"/>
              </a:endParaRPr>
            </a:p>
          </p:txBody>
        </p:sp>
        <p:sp>
          <p:nvSpPr>
            <p:cNvPr id="210" name="TextBox 78"/>
            <p:cNvSpPr txBox="1">
              <a:spLocks noChangeArrowheads="1"/>
            </p:cNvSpPr>
            <p:nvPr/>
          </p:nvSpPr>
          <p:spPr bwMode="auto">
            <a:xfrm>
              <a:off x="2214546" y="3214692"/>
              <a:ext cx="1214447" cy="28966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en-US" altLang="zh-CN" sz="900" b="1" dirty="0" smtClean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A </a:t>
              </a:r>
              <a:r>
                <a:rPr lang="en-US" altLang="zh-CN" sz="900" b="1" dirty="0" err="1" smtClean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nti</a:t>
              </a:r>
              <a:r>
                <a:rPr lang="en-US" altLang="zh-CN" sz="900" b="1" dirty="0" smtClean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-ID</a:t>
              </a:r>
              <a:r>
                <a:rPr lang="zh-CN" altLang="en-US" sz="900" b="1" dirty="0" smtClean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抗体</a:t>
              </a:r>
              <a:endParaRPr lang="en-US" altLang="zh-CN" sz="900" b="1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endParaRPr>
            </a:p>
          </p:txBody>
        </p:sp>
        <p:sp>
          <p:nvSpPr>
            <p:cNvPr id="211" name="TextBox 78"/>
            <p:cNvSpPr txBox="1">
              <a:spLocks noChangeArrowheads="1"/>
            </p:cNvSpPr>
            <p:nvPr/>
          </p:nvSpPr>
          <p:spPr bwMode="auto">
            <a:xfrm>
              <a:off x="2357422" y="1896902"/>
              <a:ext cx="1214447" cy="28966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zh-CN" altLang="en-US" sz="900" b="1" dirty="0" smtClean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靶标蛋白</a:t>
              </a:r>
              <a:endParaRPr lang="en-US" altLang="zh-CN" sz="900" b="1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endParaRPr>
            </a:p>
          </p:txBody>
        </p:sp>
      </p:grpSp>
      <p:sp>
        <p:nvSpPr>
          <p:cNvPr id="265" name="TextBox 68"/>
          <p:cNvSpPr txBox="1">
            <a:spLocks noChangeArrowheads="1"/>
          </p:cNvSpPr>
          <p:nvPr/>
        </p:nvSpPr>
        <p:spPr bwMode="auto">
          <a:xfrm>
            <a:off x="2714612" y="3429006"/>
            <a:ext cx="4572022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5440"/>
              </a:buClr>
              <a:buFont typeface="Wingdings" panose="05000000000000000000" pitchFamily="2" charset="2"/>
              <a:buChar char="Ø"/>
            </a:pPr>
            <a:r>
              <a:rPr lang="zh-CN" altLang="en-US" sz="1400" b="1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非竞争型 </a:t>
            </a:r>
            <a:r>
              <a:rPr lang="en-US" altLang="zh-CN" sz="1400" b="1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Anti-ID</a:t>
            </a:r>
            <a:r>
              <a:rPr lang="zh-CN" altLang="en-US" sz="1400" b="1" dirty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抗体 </a:t>
            </a:r>
            <a:r>
              <a:rPr lang="en-US" altLang="zh-CN" sz="1400" dirty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——</a:t>
            </a:r>
            <a:r>
              <a:rPr lang="zh-CN" altLang="en-US" sz="1400" dirty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检测总抗体药</a:t>
            </a:r>
            <a:endParaRPr lang="zh-CN" altLang="en-US" sz="1400" dirty="0"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grpSp>
        <p:nvGrpSpPr>
          <p:cNvPr id="274" name="组合 64"/>
          <p:cNvGrpSpPr/>
          <p:nvPr/>
        </p:nvGrpSpPr>
        <p:grpSpPr bwMode="auto">
          <a:xfrm>
            <a:off x="6394429" y="4247084"/>
            <a:ext cx="280987" cy="458787"/>
            <a:chOff x="1207459" y="2440042"/>
            <a:chExt cx="594096" cy="774651"/>
          </a:xfrm>
        </p:grpSpPr>
        <p:cxnSp>
          <p:nvCxnSpPr>
            <p:cNvPr id="275" name="直接连接符 274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直接连接符 275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直接连接符 276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2" name="组合 29"/>
          <p:cNvGrpSpPr/>
          <p:nvPr/>
        </p:nvGrpSpPr>
        <p:grpSpPr bwMode="auto">
          <a:xfrm rot="-897069">
            <a:off x="6697641" y="4316934"/>
            <a:ext cx="279400" cy="458787"/>
            <a:chOff x="1207459" y="2440042"/>
            <a:chExt cx="594096" cy="774651"/>
          </a:xfrm>
        </p:grpSpPr>
        <p:cxnSp>
          <p:nvCxnSpPr>
            <p:cNvPr id="283" name="直接连接符 282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直接连接符 283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直接连接符 284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4" name="组合 7"/>
          <p:cNvGrpSpPr/>
          <p:nvPr/>
        </p:nvGrpSpPr>
        <p:grpSpPr bwMode="auto">
          <a:xfrm>
            <a:off x="3000354" y="4258196"/>
            <a:ext cx="279400" cy="458788"/>
            <a:chOff x="1207459" y="2440042"/>
            <a:chExt cx="594096" cy="774651"/>
          </a:xfrm>
        </p:grpSpPr>
        <p:cxnSp>
          <p:nvCxnSpPr>
            <p:cNvPr id="295" name="直接连接符 294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直接连接符 295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直接连接符 296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8" name="组合 12"/>
          <p:cNvGrpSpPr/>
          <p:nvPr/>
        </p:nvGrpSpPr>
        <p:grpSpPr bwMode="auto">
          <a:xfrm>
            <a:off x="4752954" y="4216921"/>
            <a:ext cx="279400" cy="458788"/>
            <a:chOff x="1207459" y="2440042"/>
            <a:chExt cx="594096" cy="774651"/>
          </a:xfrm>
        </p:grpSpPr>
        <p:cxnSp>
          <p:nvCxnSpPr>
            <p:cNvPr id="299" name="直接连接符 298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直接连接符 299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直接连接符 300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2" name="组合 29"/>
          <p:cNvGrpSpPr/>
          <p:nvPr/>
        </p:nvGrpSpPr>
        <p:grpSpPr bwMode="auto">
          <a:xfrm rot="-2337132">
            <a:off x="5184754" y="4181996"/>
            <a:ext cx="279400" cy="458788"/>
            <a:chOff x="1207459" y="2440042"/>
            <a:chExt cx="594096" cy="774651"/>
          </a:xfrm>
        </p:grpSpPr>
        <p:cxnSp>
          <p:nvCxnSpPr>
            <p:cNvPr id="303" name="直接连接符 302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直接连接符 303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直接连接符 304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6" name="组合 29"/>
          <p:cNvGrpSpPr/>
          <p:nvPr/>
        </p:nvGrpSpPr>
        <p:grpSpPr bwMode="auto">
          <a:xfrm rot="-2730273">
            <a:off x="3407548" y="4176440"/>
            <a:ext cx="279400" cy="458787"/>
            <a:chOff x="1207459" y="2440042"/>
            <a:chExt cx="594096" cy="774651"/>
          </a:xfrm>
        </p:grpSpPr>
        <p:cxnSp>
          <p:nvCxnSpPr>
            <p:cNvPr id="307" name="直接连接符 306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直接连接符 307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直接连接符 308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7" name="椭圆 316"/>
          <p:cNvSpPr>
            <a:spLocks noChangeAspect="1"/>
          </p:cNvSpPr>
          <p:nvPr/>
        </p:nvSpPr>
        <p:spPr bwMode="auto">
          <a:xfrm>
            <a:off x="4584679" y="4048026"/>
            <a:ext cx="180000" cy="170000"/>
          </a:xfrm>
          <a:prstGeom prst="ellipse">
            <a:avLst/>
          </a:prstGeom>
          <a:solidFill>
            <a:srgbClr val="78C2AF"/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318" name="椭圆 317"/>
          <p:cNvSpPr>
            <a:spLocks noChangeAspect="1"/>
          </p:cNvSpPr>
          <p:nvPr/>
        </p:nvSpPr>
        <p:spPr bwMode="auto">
          <a:xfrm>
            <a:off x="6248696" y="4118692"/>
            <a:ext cx="180000" cy="170000"/>
          </a:xfrm>
          <a:prstGeom prst="ellipse">
            <a:avLst/>
          </a:prstGeom>
          <a:solidFill>
            <a:srgbClr val="78C2AF"/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319" name="椭圆 318"/>
          <p:cNvSpPr>
            <a:spLocks noChangeAspect="1"/>
          </p:cNvSpPr>
          <p:nvPr/>
        </p:nvSpPr>
        <p:spPr bwMode="auto">
          <a:xfrm>
            <a:off x="6597629" y="4119644"/>
            <a:ext cx="180000" cy="170000"/>
          </a:xfrm>
          <a:prstGeom prst="ellipse">
            <a:avLst/>
          </a:prstGeom>
          <a:solidFill>
            <a:srgbClr val="78C2AF"/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grpSp>
        <p:nvGrpSpPr>
          <p:cNvPr id="215" name="组合 214"/>
          <p:cNvGrpSpPr/>
          <p:nvPr/>
        </p:nvGrpSpPr>
        <p:grpSpPr>
          <a:xfrm>
            <a:off x="7539718" y="2057396"/>
            <a:ext cx="1928826" cy="1666482"/>
            <a:chOff x="7715272" y="2057396"/>
            <a:chExt cx="1928826" cy="1666482"/>
          </a:xfrm>
        </p:grpSpPr>
        <p:grpSp>
          <p:nvGrpSpPr>
            <p:cNvPr id="321" name="组合 29"/>
            <p:cNvGrpSpPr/>
            <p:nvPr/>
          </p:nvGrpSpPr>
          <p:grpSpPr bwMode="auto">
            <a:xfrm>
              <a:off x="7858148" y="3191822"/>
              <a:ext cx="214312" cy="288000"/>
              <a:chOff x="1207459" y="2440042"/>
              <a:chExt cx="594096" cy="774651"/>
            </a:xfrm>
          </p:grpSpPr>
          <p:cxnSp>
            <p:nvCxnSpPr>
              <p:cNvPr id="322" name="直接连接符 321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47B897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3" name="直接连接符 322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47B897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直接连接符 323"/>
              <p:cNvCxnSpPr/>
              <p:nvPr/>
            </p:nvCxnSpPr>
            <p:spPr>
              <a:xfrm>
                <a:off x="1207459" y="2450674"/>
                <a:ext cx="285753" cy="285753"/>
              </a:xfrm>
              <a:prstGeom prst="line">
                <a:avLst/>
              </a:prstGeom>
              <a:ln w="76200">
                <a:solidFill>
                  <a:srgbClr val="47B897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5" name="组合 7"/>
            <p:cNvGrpSpPr/>
            <p:nvPr/>
          </p:nvGrpSpPr>
          <p:grpSpPr bwMode="auto">
            <a:xfrm>
              <a:off x="7858131" y="2734617"/>
              <a:ext cx="216000" cy="288000"/>
              <a:chOff x="1207459" y="2440042"/>
              <a:chExt cx="594096" cy="774651"/>
            </a:xfrm>
          </p:grpSpPr>
          <p:cxnSp>
            <p:nvCxnSpPr>
              <p:cNvPr id="326" name="直接连接符 325"/>
              <p:cNvCxnSpPr/>
              <p:nvPr/>
            </p:nvCxnSpPr>
            <p:spPr>
              <a:xfrm rot="5400000">
                <a:off x="1250132" y="2963865"/>
                <a:ext cx="500066" cy="1589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7" name="直接连接符 326"/>
              <p:cNvCxnSpPr/>
              <p:nvPr/>
            </p:nvCxnSpPr>
            <p:spPr>
              <a:xfrm rot="5400000">
                <a:off x="1515803" y="2440042"/>
                <a:ext cx="285752" cy="285752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直接连接符 327"/>
              <p:cNvCxnSpPr/>
              <p:nvPr/>
            </p:nvCxnSpPr>
            <p:spPr>
              <a:xfrm>
                <a:off x="1207459" y="2450674"/>
                <a:ext cx="285752" cy="285752"/>
              </a:xfrm>
              <a:prstGeom prst="line">
                <a:avLst/>
              </a:prstGeom>
              <a:ln w="76200">
                <a:solidFill>
                  <a:srgbClr val="397F6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9" name="TextBox 121"/>
            <p:cNvSpPr txBox="1">
              <a:spLocks noChangeArrowheads="1"/>
            </p:cNvSpPr>
            <p:nvPr/>
          </p:nvSpPr>
          <p:spPr bwMode="auto">
            <a:xfrm>
              <a:off x="8072473" y="2057396"/>
              <a:ext cx="1571625" cy="147732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lnSpc>
                  <a:spcPct val="300000"/>
                </a:lnSpc>
              </a:pPr>
              <a:r>
                <a:rPr lang="zh-CN" altLang="en-US" sz="1000" b="1" dirty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靶标蛋白</a:t>
              </a:r>
              <a:endParaRPr lang="en-US" altLang="zh-CN" sz="1000" b="1" dirty="0">
                <a:latin typeface="Poppins" pitchFamily="2" charset="0"/>
                <a:ea typeface="思源黑体 CN Regular" pitchFamily="34" charset="-122"/>
                <a:cs typeface="Poppins" pitchFamily="2" charset="0"/>
              </a:endParaRPr>
            </a:p>
            <a:p>
              <a:pPr>
                <a:lnSpc>
                  <a:spcPct val="300000"/>
                </a:lnSpc>
              </a:pPr>
              <a:r>
                <a:rPr lang="zh-CN" altLang="en-US" sz="1000" b="1" dirty="0" smtClean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抗体药</a:t>
              </a:r>
              <a:endParaRPr lang="en-US" altLang="zh-CN" sz="1000" b="1" dirty="0">
                <a:latin typeface="Poppins" pitchFamily="2" charset="0"/>
                <a:ea typeface="思源黑体 CN Regular" pitchFamily="34" charset="-122"/>
                <a:cs typeface="Poppins" pitchFamily="2" charset="0"/>
              </a:endParaRPr>
            </a:p>
            <a:p>
              <a:pPr>
                <a:lnSpc>
                  <a:spcPct val="300000"/>
                </a:lnSpc>
              </a:pPr>
              <a:r>
                <a:rPr lang="en-US" altLang="zh-CN" sz="1000" b="1" dirty="0" smtClean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Anti-ID </a:t>
              </a:r>
              <a:r>
                <a:rPr lang="zh-CN" altLang="en-US" sz="1000" b="1" dirty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抗体</a:t>
              </a:r>
              <a:endParaRPr lang="en-US" altLang="zh-CN" sz="1000" b="1" dirty="0">
                <a:latin typeface="Poppins" pitchFamily="2" charset="0"/>
                <a:ea typeface="思源黑体 CN Regular" pitchFamily="34" charset="-122"/>
                <a:cs typeface="Poppins" pitchFamily="2" charset="0"/>
              </a:endParaRPr>
            </a:p>
          </p:txBody>
        </p:sp>
        <p:sp>
          <p:nvSpPr>
            <p:cNvPr id="330" name="矩形 329"/>
            <p:cNvSpPr/>
            <p:nvPr/>
          </p:nvSpPr>
          <p:spPr>
            <a:xfrm>
              <a:off x="7715272" y="2120252"/>
              <a:ext cx="1357322" cy="1603626"/>
            </a:xfrm>
            <a:prstGeom prst="rect">
              <a:avLst/>
            </a:prstGeom>
            <a:noFill/>
            <a:ln w="19050">
              <a:solidFill>
                <a:srgbClr val="377D6C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331" name="椭圆 330"/>
            <p:cNvSpPr>
              <a:spLocks noChangeAspect="1"/>
            </p:cNvSpPr>
            <p:nvPr/>
          </p:nvSpPr>
          <p:spPr bwMode="auto">
            <a:xfrm>
              <a:off x="7858148" y="2334566"/>
              <a:ext cx="144000" cy="136000"/>
            </a:xfrm>
            <a:prstGeom prst="ellipse">
              <a:avLst/>
            </a:prstGeom>
            <a:solidFill>
              <a:srgbClr val="78C2AF"/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</p:grpSp>
      <p:sp>
        <p:nvSpPr>
          <p:cNvPr id="161" name="矩形 160"/>
          <p:cNvSpPr/>
          <p:nvPr/>
        </p:nvSpPr>
        <p:spPr>
          <a:xfrm>
            <a:off x="428594" y="1428742"/>
            <a:ext cx="2016000" cy="150019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00A2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grpSp>
        <p:nvGrpSpPr>
          <p:cNvPr id="214" name="组合 213"/>
          <p:cNvGrpSpPr/>
          <p:nvPr/>
        </p:nvGrpSpPr>
        <p:grpSpPr>
          <a:xfrm>
            <a:off x="622930" y="1500180"/>
            <a:ext cx="1684243" cy="1385101"/>
            <a:chOff x="4673203" y="1571618"/>
            <a:chExt cx="2399128" cy="1971658"/>
          </a:xfrm>
        </p:grpSpPr>
        <p:grpSp>
          <p:nvGrpSpPr>
            <p:cNvPr id="218" name="组合 214"/>
            <p:cNvGrpSpPr/>
            <p:nvPr/>
          </p:nvGrpSpPr>
          <p:grpSpPr>
            <a:xfrm>
              <a:off x="5357833" y="1857363"/>
              <a:ext cx="1179668" cy="1643072"/>
              <a:chOff x="980366" y="1067531"/>
              <a:chExt cx="1233030" cy="1769387"/>
            </a:xfrm>
          </p:grpSpPr>
          <p:grpSp>
            <p:nvGrpSpPr>
              <p:cNvPr id="281" name="组合 1126"/>
              <p:cNvGrpSpPr/>
              <p:nvPr/>
            </p:nvGrpSpPr>
            <p:grpSpPr>
              <a:xfrm>
                <a:off x="980366" y="2051101"/>
                <a:ext cx="500069" cy="785817"/>
                <a:chOff x="6558848" y="2254047"/>
                <a:chExt cx="1208694" cy="1637806"/>
              </a:xfrm>
              <a:solidFill>
                <a:srgbClr val="32947A"/>
              </a:solidFill>
            </p:grpSpPr>
            <p:sp>
              <p:nvSpPr>
                <p:cNvPr id="344" name="椭圆 343"/>
                <p:cNvSpPr/>
                <p:nvPr/>
              </p:nvSpPr>
              <p:spPr>
                <a:xfrm>
                  <a:off x="7010419" y="3099400"/>
                  <a:ext cx="129600" cy="392400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345" name="椭圆 344"/>
                <p:cNvSpPr/>
                <p:nvPr/>
              </p:nvSpPr>
              <p:spPr>
                <a:xfrm rot="20063569">
                  <a:off x="6558848" y="2311882"/>
                  <a:ext cx="129524" cy="390911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346" name="椭圆 345"/>
                <p:cNvSpPr/>
                <p:nvPr/>
              </p:nvSpPr>
              <p:spPr>
                <a:xfrm rot="20063569">
                  <a:off x="6754719" y="2675754"/>
                  <a:ext cx="130396" cy="389089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347" name="椭圆 346"/>
                <p:cNvSpPr/>
                <p:nvPr/>
              </p:nvSpPr>
              <p:spPr>
                <a:xfrm rot="20063569">
                  <a:off x="6682670" y="2260025"/>
                  <a:ext cx="129524" cy="390911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348" name="椭圆 347"/>
                <p:cNvSpPr/>
                <p:nvPr/>
              </p:nvSpPr>
              <p:spPr>
                <a:xfrm rot="20063569">
                  <a:off x="6878543" y="2581469"/>
                  <a:ext cx="130396" cy="389089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cxnSp>
              <p:nvCxnSpPr>
                <p:cNvPr id="349" name="直接连接符 348"/>
                <p:cNvCxnSpPr/>
                <p:nvPr/>
              </p:nvCxnSpPr>
              <p:spPr>
                <a:xfrm rot="600000" flipV="1">
                  <a:off x="6919930" y="2955643"/>
                  <a:ext cx="108000" cy="71438"/>
                </a:xfrm>
                <a:prstGeom prst="lin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0" name="椭圆 349"/>
                <p:cNvSpPr/>
                <p:nvPr/>
              </p:nvSpPr>
              <p:spPr>
                <a:xfrm rot="1628293">
                  <a:off x="7517641" y="2254047"/>
                  <a:ext cx="129524" cy="390911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351" name="椭圆 350"/>
                <p:cNvSpPr/>
                <p:nvPr/>
              </p:nvSpPr>
              <p:spPr>
                <a:xfrm rot="1628293">
                  <a:off x="7281256" y="2614938"/>
                  <a:ext cx="130396" cy="389089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352" name="椭圆 351"/>
                <p:cNvSpPr/>
                <p:nvPr/>
              </p:nvSpPr>
              <p:spPr>
                <a:xfrm rot="1628293">
                  <a:off x="7638018" y="2318060"/>
                  <a:ext cx="129524" cy="390911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dirty="0">
                    <a:solidFill>
                      <a:srgbClr val="00B050"/>
                    </a:solidFill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353" name="椭圆 352"/>
                <p:cNvSpPr/>
                <p:nvPr/>
              </p:nvSpPr>
              <p:spPr>
                <a:xfrm rot="1628293">
                  <a:off x="7401635" y="2678953"/>
                  <a:ext cx="130396" cy="389089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cxnSp>
              <p:nvCxnSpPr>
                <p:cNvPr id="354" name="直接连接符 353"/>
                <p:cNvCxnSpPr/>
                <p:nvPr/>
              </p:nvCxnSpPr>
              <p:spPr>
                <a:xfrm rot="3764724" flipV="1">
                  <a:off x="7280186" y="2969828"/>
                  <a:ext cx="108000" cy="71438"/>
                </a:xfrm>
                <a:prstGeom prst="lin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5" name="弧形 354"/>
                <p:cNvSpPr/>
                <p:nvPr/>
              </p:nvSpPr>
              <p:spPr>
                <a:xfrm>
                  <a:off x="6972318" y="2969930"/>
                  <a:ext cx="109538" cy="247652"/>
                </a:xfrm>
                <a:prstGeom prst="arc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356" name="弧形 355"/>
                <p:cNvSpPr/>
                <p:nvPr/>
              </p:nvSpPr>
              <p:spPr>
                <a:xfrm flipH="1">
                  <a:off x="7210994" y="2972404"/>
                  <a:ext cx="108000" cy="247652"/>
                </a:xfrm>
                <a:prstGeom prst="arc">
                  <a:avLst>
                    <a:gd name="adj1" fmla="val 16200000"/>
                    <a:gd name="adj2" fmla="val 484390"/>
                  </a:avLst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357" name="椭圆 356"/>
                <p:cNvSpPr/>
                <p:nvPr/>
              </p:nvSpPr>
              <p:spPr>
                <a:xfrm>
                  <a:off x="7153293" y="3099400"/>
                  <a:ext cx="129600" cy="392400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358" name="椭圆 357"/>
                <p:cNvSpPr/>
                <p:nvPr/>
              </p:nvSpPr>
              <p:spPr>
                <a:xfrm>
                  <a:off x="7015181" y="3497579"/>
                  <a:ext cx="129600" cy="392400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359" name="椭圆 358"/>
                <p:cNvSpPr/>
                <p:nvPr/>
              </p:nvSpPr>
              <p:spPr>
                <a:xfrm>
                  <a:off x="7148530" y="3499453"/>
                  <a:ext cx="129600" cy="392400"/>
                </a:xfrm>
                <a:prstGeom prst="ellips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cxnSp>
              <p:nvCxnSpPr>
                <p:cNvPr id="360" name="直接连接符 359"/>
                <p:cNvCxnSpPr/>
                <p:nvPr/>
              </p:nvCxnSpPr>
              <p:spPr>
                <a:xfrm>
                  <a:off x="7072331" y="3003268"/>
                  <a:ext cx="158400" cy="1588"/>
                </a:xfrm>
                <a:prstGeom prst="lin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1" name="直接连接符 360"/>
                <p:cNvCxnSpPr/>
                <p:nvPr/>
              </p:nvCxnSpPr>
              <p:spPr>
                <a:xfrm>
                  <a:off x="7081856" y="3036606"/>
                  <a:ext cx="133200" cy="1588"/>
                </a:xfrm>
                <a:prstGeom prst="line">
                  <a:avLst/>
                </a:prstGeom>
                <a:grpFill/>
                <a:ln>
                  <a:solidFill>
                    <a:srgbClr val="32947A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0" name="组合 1126"/>
              <p:cNvGrpSpPr/>
              <p:nvPr/>
            </p:nvGrpSpPr>
            <p:grpSpPr>
              <a:xfrm rot="10800000">
                <a:off x="1641896" y="1067531"/>
                <a:ext cx="571500" cy="785818"/>
                <a:chOff x="6198798" y="2735069"/>
                <a:chExt cx="1208695" cy="1637805"/>
              </a:xfrm>
              <a:solidFill>
                <a:srgbClr val="0070C0"/>
              </a:solidFill>
            </p:grpSpPr>
            <p:sp>
              <p:nvSpPr>
                <p:cNvPr id="311" name="椭圆 310"/>
                <p:cNvSpPr/>
                <p:nvPr/>
              </p:nvSpPr>
              <p:spPr>
                <a:xfrm>
                  <a:off x="6650369" y="3580422"/>
                  <a:ext cx="129600" cy="392399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312" name="椭圆 311"/>
                <p:cNvSpPr/>
                <p:nvPr/>
              </p:nvSpPr>
              <p:spPr>
                <a:xfrm rot="20063569">
                  <a:off x="6198798" y="2792904"/>
                  <a:ext cx="129525" cy="390911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313" name="椭圆 312"/>
                <p:cNvSpPr/>
                <p:nvPr/>
              </p:nvSpPr>
              <p:spPr>
                <a:xfrm rot="20063569">
                  <a:off x="6394670" y="3156777"/>
                  <a:ext cx="130396" cy="389089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314" name="椭圆 313"/>
                <p:cNvSpPr/>
                <p:nvPr/>
              </p:nvSpPr>
              <p:spPr>
                <a:xfrm rot="20063569">
                  <a:off x="6322619" y="2741046"/>
                  <a:ext cx="129525" cy="390912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315" name="椭圆 314"/>
                <p:cNvSpPr/>
                <p:nvPr/>
              </p:nvSpPr>
              <p:spPr>
                <a:xfrm rot="20063569">
                  <a:off x="6518494" y="3062492"/>
                  <a:ext cx="130396" cy="389089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cxnSp>
              <p:nvCxnSpPr>
                <p:cNvPr id="320" name="直接连接符 319"/>
                <p:cNvCxnSpPr/>
                <p:nvPr/>
              </p:nvCxnSpPr>
              <p:spPr>
                <a:xfrm rot="600000" flipV="1">
                  <a:off x="6919930" y="2955643"/>
                  <a:ext cx="108000" cy="71438"/>
                </a:xfrm>
                <a:prstGeom prst="lin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2" name="椭圆 331"/>
                <p:cNvSpPr/>
                <p:nvPr/>
              </p:nvSpPr>
              <p:spPr>
                <a:xfrm rot="1628293">
                  <a:off x="7157593" y="2735069"/>
                  <a:ext cx="129525" cy="390911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333" name="椭圆 332"/>
                <p:cNvSpPr/>
                <p:nvPr/>
              </p:nvSpPr>
              <p:spPr>
                <a:xfrm rot="1628293">
                  <a:off x="6921208" y="3095962"/>
                  <a:ext cx="130396" cy="389089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334" name="椭圆 333"/>
                <p:cNvSpPr/>
                <p:nvPr/>
              </p:nvSpPr>
              <p:spPr>
                <a:xfrm rot="1628293">
                  <a:off x="7277968" y="2799083"/>
                  <a:ext cx="129525" cy="390911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dirty="0">
                    <a:solidFill>
                      <a:srgbClr val="00B050"/>
                    </a:solidFill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335" name="椭圆 334"/>
                <p:cNvSpPr/>
                <p:nvPr/>
              </p:nvSpPr>
              <p:spPr>
                <a:xfrm rot="1628293">
                  <a:off x="7041588" y="3159975"/>
                  <a:ext cx="130396" cy="389089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cxnSp>
              <p:nvCxnSpPr>
                <p:cNvPr id="336" name="直接连接符 335"/>
                <p:cNvCxnSpPr/>
                <p:nvPr/>
              </p:nvCxnSpPr>
              <p:spPr>
                <a:xfrm rot="3764724" flipV="1">
                  <a:off x="7280186" y="2969828"/>
                  <a:ext cx="108000" cy="71438"/>
                </a:xfrm>
                <a:prstGeom prst="lin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7" name="弧形 336"/>
                <p:cNvSpPr/>
                <p:nvPr/>
              </p:nvSpPr>
              <p:spPr>
                <a:xfrm>
                  <a:off x="6595720" y="3449666"/>
                  <a:ext cx="109539" cy="247651"/>
                </a:xfrm>
                <a:prstGeom prst="arc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338" name="弧形 337"/>
                <p:cNvSpPr/>
                <p:nvPr/>
              </p:nvSpPr>
              <p:spPr>
                <a:xfrm flipH="1">
                  <a:off x="7210994" y="2972404"/>
                  <a:ext cx="108000" cy="247652"/>
                </a:xfrm>
                <a:prstGeom prst="arc">
                  <a:avLst>
                    <a:gd name="adj1" fmla="val 16200000"/>
                    <a:gd name="adj2" fmla="val 484390"/>
                  </a:avLst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339" name="椭圆 338"/>
                <p:cNvSpPr/>
                <p:nvPr/>
              </p:nvSpPr>
              <p:spPr>
                <a:xfrm>
                  <a:off x="6793242" y="3580422"/>
                  <a:ext cx="129600" cy="392399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340" name="椭圆 339"/>
                <p:cNvSpPr/>
                <p:nvPr/>
              </p:nvSpPr>
              <p:spPr>
                <a:xfrm>
                  <a:off x="6655131" y="3978601"/>
                  <a:ext cx="129600" cy="392399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sp>
              <p:nvSpPr>
                <p:cNvPr id="341" name="椭圆 340"/>
                <p:cNvSpPr/>
                <p:nvPr/>
              </p:nvSpPr>
              <p:spPr>
                <a:xfrm>
                  <a:off x="6788480" y="3980475"/>
                  <a:ext cx="129600" cy="392399"/>
                </a:xfrm>
                <a:prstGeom prst="ellips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Poppins" pitchFamily="2" charset="0"/>
                    <a:cs typeface="Poppins" pitchFamily="2" charset="0"/>
                  </a:endParaRPr>
                </a:p>
              </p:txBody>
            </p:sp>
            <p:cxnSp>
              <p:nvCxnSpPr>
                <p:cNvPr id="342" name="直接连接符 341"/>
                <p:cNvCxnSpPr/>
                <p:nvPr/>
              </p:nvCxnSpPr>
              <p:spPr>
                <a:xfrm>
                  <a:off x="7072331" y="3003268"/>
                  <a:ext cx="158400" cy="1588"/>
                </a:xfrm>
                <a:prstGeom prst="lin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3" name="直接连接符 342"/>
                <p:cNvCxnSpPr/>
                <p:nvPr/>
              </p:nvCxnSpPr>
              <p:spPr>
                <a:xfrm>
                  <a:off x="7081856" y="3036606"/>
                  <a:ext cx="133200" cy="1588"/>
                </a:xfrm>
                <a:prstGeom prst="line">
                  <a:avLst/>
                </a:prstGeom>
                <a:grpFill/>
                <a:ln>
                  <a:solidFill>
                    <a:srgbClr val="0070C0">
                      <a:alpha val="0"/>
                    </a:srgb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62" name="弧形 261"/>
            <p:cNvSpPr/>
            <p:nvPr/>
          </p:nvSpPr>
          <p:spPr>
            <a:xfrm rot="10800000">
              <a:off x="6214101" y="2152798"/>
              <a:ext cx="49551" cy="110340"/>
            </a:xfrm>
            <a:prstGeom prst="arc">
              <a:avLst/>
            </a:prstGeom>
            <a:solidFill>
              <a:srgbClr val="0070C0"/>
            </a:solidFill>
            <a:ln>
              <a:solidFill>
                <a:srgbClr val="0070C0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Poppins" pitchFamily="2" charset="0"/>
                <a:cs typeface="Poppins" pitchFamily="2" charset="0"/>
              </a:endParaRPr>
            </a:p>
          </p:txBody>
        </p:sp>
        <p:sp>
          <p:nvSpPr>
            <p:cNvPr id="263" name="流程图: 联系 262"/>
            <p:cNvSpPr/>
            <p:nvPr/>
          </p:nvSpPr>
          <p:spPr>
            <a:xfrm>
              <a:off x="5715008" y="2500312"/>
              <a:ext cx="201999" cy="200358"/>
            </a:xfrm>
            <a:prstGeom prst="flowChartConnector">
              <a:avLst/>
            </a:prstGeom>
            <a:solidFill>
              <a:srgbClr val="00A27B"/>
            </a:solidFill>
            <a:ln>
              <a:solidFill>
                <a:srgbClr val="00A27B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31" tIns="45715" rIns="91431" bIns="45715" rtlCol="0" anchor="ctr">
              <a:noAutofit/>
            </a:bodyPr>
            <a:lstStyle/>
            <a:p>
              <a:pPr algn="ctr"/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endParaRPr>
            </a:p>
          </p:txBody>
        </p:sp>
        <p:sp>
          <p:nvSpPr>
            <p:cNvPr id="278" name="TextBox 78"/>
            <p:cNvSpPr txBox="1">
              <a:spLocks noChangeArrowheads="1"/>
            </p:cNvSpPr>
            <p:nvPr/>
          </p:nvSpPr>
          <p:spPr bwMode="auto">
            <a:xfrm>
              <a:off x="5857884" y="1571618"/>
              <a:ext cx="1214447" cy="32858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en-US" altLang="zh-CN" sz="900" b="1" dirty="0" smtClean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Anti-ID</a:t>
              </a:r>
              <a:r>
                <a:rPr lang="zh-CN" altLang="en-US" sz="900" b="1" dirty="0" smtClean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抗体</a:t>
              </a:r>
              <a:endParaRPr lang="en-US" altLang="zh-CN" sz="900" b="1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endParaRPr>
            </a:p>
          </p:txBody>
        </p:sp>
        <p:sp>
          <p:nvSpPr>
            <p:cNvPr id="279" name="TextBox 78"/>
            <p:cNvSpPr txBox="1">
              <a:spLocks noChangeArrowheads="1"/>
            </p:cNvSpPr>
            <p:nvPr/>
          </p:nvSpPr>
          <p:spPr bwMode="auto">
            <a:xfrm>
              <a:off x="4673203" y="3214692"/>
              <a:ext cx="898928" cy="32858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zh-CN" altLang="en-US" sz="900" b="1" dirty="0" smtClean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抗体药</a:t>
              </a:r>
              <a:endParaRPr lang="zh-CN" altLang="en-US" sz="900" b="1" dirty="0">
                <a:latin typeface="Poppins" pitchFamily="2" charset="0"/>
                <a:ea typeface="思源黑体 CN Regular" pitchFamily="34" charset="-122"/>
                <a:cs typeface="Poppins" pitchFamily="2" charset="0"/>
              </a:endParaRPr>
            </a:p>
          </p:txBody>
        </p:sp>
        <p:sp>
          <p:nvSpPr>
            <p:cNvPr id="280" name="TextBox 78"/>
            <p:cNvSpPr txBox="1">
              <a:spLocks noChangeArrowheads="1"/>
            </p:cNvSpPr>
            <p:nvPr/>
          </p:nvSpPr>
          <p:spPr bwMode="auto">
            <a:xfrm>
              <a:off x="4857751" y="2437071"/>
              <a:ext cx="1022533" cy="32858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zh-CN" altLang="en-US" sz="900" b="1" dirty="0" smtClean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靶标蛋白</a:t>
              </a:r>
              <a:endParaRPr lang="en-US" altLang="zh-CN" sz="900" b="1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endParaRPr>
            </a:p>
          </p:txBody>
        </p:sp>
      </p:grpSp>
      <p:sp>
        <p:nvSpPr>
          <p:cNvPr id="362" name="TextBox 67"/>
          <p:cNvSpPr txBox="1">
            <a:spLocks noChangeArrowheads="1"/>
          </p:cNvSpPr>
          <p:nvPr/>
        </p:nvSpPr>
        <p:spPr bwMode="auto">
          <a:xfrm>
            <a:off x="2714612" y="1405588"/>
            <a:ext cx="5929353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5440"/>
              </a:buClr>
              <a:buFont typeface="Wingdings" panose="05000000000000000000" pitchFamily="2" charset="2"/>
              <a:buChar char="Ø"/>
            </a:pPr>
            <a:r>
              <a:rPr lang="zh-CN" altLang="en-US" sz="1400" b="1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竞争型 </a:t>
            </a:r>
            <a:r>
              <a:rPr lang="en-US" altLang="zh-CN" sz="1400" b="1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Anti-ID </a:t>
            </a:r>
            <a:r>
              <a:rPr lang="zh-CN" altLang="en-US" sz="1400" b="1" dirty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抗体</a:t>
            </a:r>
            <a:r>
              <a:rPr lang="en-US" altLang="zh-CN" sz="1400" dirty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——</a:t>
            </a:r>
            <a:r>
              <a:rPr lang="zh-CN" altLang="en-US" sz="1400" dirty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检测游离抗体药和部分结合抗体</a:t>
            </a:r>
            <a:r>
              <a:rPr lang="zh-CN" altLang="en-US" sz="14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药</a:t>
            </a:r>
            <a:endParaRPr lang="zh-CN" altLang="en-US" sz="1400" dirty="0"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grpSp>
        <p:nvGrpSpPr>
          <p:cNvPr id="363" name="组合 7"/>
          <p:cNvGrpSpPr/>
          <p:nvPr/>
        </p:nvGrpSpPr>
        <p:grpSpPr bwMode="auto">
          <a:xfrm>
            <a:off x="3714744" y="2505643"/>
            <a:ext cx="290860" cy="354016"/>
            <a:chOff x="1207459" y="2440042"/>
            <a:chExt cx="594096" cy="774651"/>
          </a:xfrm>
        </p:grpSpPr>
        <p:cxnSp>
          <p:nvCxnSpPr>
            <p:cNvPr id="364" name="直接连接符 363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直接连接符 364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直接连接符 365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7" name="组合 12"/>
          <p:cNvGrpSpPr/>
          <p:nvPr/>
        </p:nvGrpSpPr>
        <p:grpSpPr bwMode="auto">
          <a:xfrm>
            <a:off x="5247276" y="2480863"/>
            <a:ext cx="266664" cy="378919"/>
            <a:chOff x="1207459" y="2440042"/>
            <a:chExt cx="594096" cy="774651"/>
          </a:xfrm>
        </p:grpSpPr>
        <p:cxnSp>
          <p:nvCxnSpPr>
            <p:cNvPr id="368" name="直接连接符 367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直接连接符 368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直接连接符 369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397F6D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1" name="组合 29"/>
          <p:cNvGrpSpPr/>
          <p:nvPr/>
        </p:nvGrpSpPr>
        <p:grpSpPr bwMode="auto">
          <a:xfrm rot="-9644084">
            <a:off x="5626612" y="2090290"/>
            <a:ext cx="266665" cy="378919"/>
            <a:chOff x="1207459" y="2440042"/>
            <a:chExt cx="594096" cy="774651"/>
          </a:xfrm>
        </p:grpSpPr>
        <p:cxnSp>
          <p:nvCxnSpPr>
            <p:cNvPr id="372" name="直接连接符 371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直接连接符 372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直接连接符 373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5" name="组合 29"/>
          <p:cNvGrpSpPr/>
          <p:nvPr/>
        </p:nvGrpSpPr>
        <p:grpSpPr bwMode="auto">
          <a:xfrm rot="-7094634">
            <a:off x="4010506" y="1965994"/>
            <a:ext cx="215594" cy="477605"/>
            <a:chOff x="1207459" y="2440042"/>
            <a:chExt cx="594096" cy="774651"/>
          </a:xfrm>
        </p:grpSpPr>
        <p:cxnSp>
          <p:nvCxnSpPr>
            <p:cNvPr id="376" name="直接连接符 375"/>
            <p:cNvCxnSpPr/>
            <p:nvPr/>
          </p:nvCxnSpPr>
          <p:spPr>
            <a:xfrm rot="5400000">
              <a:off x="1250132" y="2963865"/>
              <a:ext cx="500066" cy="1589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直接连接符 376"/>
            <p:cNvCxnSpPr/>
            <p:nvPr/>
          </p:nvCxnSpPr>
          <p:spPr>
            <a:xfrm rot="5400000">
              <a:off x="1515803" y="2440042"/>
              <a:ext cx="285752" cy="285752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直接连接符 377"/>
            <p:cNvCxnSpPr/>
            <p:nvPr/>
          </p:nvCxnSpPr>
          <p:spPr>
            <a:xfrm>
              <a:off x="1207459" y="2450674"/>
              <a:ext cx="285752" cy="285752"/>
            </a:xfrm>
            <a:prstGeom prst="line">
              <a:avLst/>
            </a:prstGeom>
            <a:ln w="76200">
              <a:solidFill>
                <a:srgbClr val="47B897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9" name="椭圆 378"/>
          <p:cNvSpPr>
            <a:spLocks noChangeAspect="1"/>
          </p:cNvSpPr>
          <p:nvPr/>
        </p:nvSpPr>
        <p:spPr bwMode="auto">
          <a:xfrm>
            <a:off x="5091066" y="2344036"/>
            <a:ext cx="180000" cy="170000"/>
          </a:xfrm>
          <a:prstGeom prst="ellipse">
            <a:avLst/>
          </a:prstGeom>
          <a:solidFill>
            <a:srgbClr val="78C2AF"/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216" name="TextBox 215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786050" y="21429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173540" y="166948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76000" y="720000"/>
            <a:ext cx="7572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005440"/>
                </a:solidFill>
                <a:latin typeface="思源黑体 CN Normal" pitchFamily="34" charset="-122"/>
                <a:ea typeface="思源黑体 CN Normal" pitchFamily="34" charset="-122"/>
              </a:rPr>
              <a:t>抗独特型抗体开发要点</a:t>
            </a:r>
            <a:endParaRPr lang="zh-CN" altLang="en-US" b="1" dirty="0">
              <a:solidFill>
                <a:srgbClr val="005440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graphicFrame>
        <p:nvGraphicFramePr>
          <p:cNvPr id="117" name="图示 116"/>
          <p:cNvGraphicFramePr/>
          <p:nvPr/>
        </p:nvGraphicFramePr>
        <p:xfrm>
          <a:off x="500034" y="1500180"/>
          <a:ext cx="4214842" cy="2357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629" y="804610"/>
            <a:ext cx="1857388" cy="1909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0628" y="2654377"/>
            <a:ext cx="1844576" cy="19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58016" y="876048"/>
            <a:ext cx="175506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58016" y="2707718"/>
            <a:ext cx="1760363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00" y="720000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005440"/>
                </a:solidFill>
                <a:latin typeface="思源黑体 CN Normal" pitchFamily="34" charset="-122"/>
                <a:ea typeface="思源黑体 CN Normal" pitchFamily="34" charset="-122"/>
              </a:rPr>
              <a:t>抗独特型抗体开发案例</a:t>
            </a:r>
            <a:r>
              <a:rPr lang="en-US" altLang="zh-CN" b="1" dirty="0" smtClean="0">
                <a:solidFill>
                  <a:srgbClr val="005440"/>
                </a:solidFill>
                <a:latin typeface="思源黑体 CN Normal" pitchFamily="34" charset="-122"/>
                <a:ea typeface="思源黑体 CN Normal" pitchFamily="34" charset="-122"/>
              </a:rPr>
              <a:t>1</a:t>
            </a:r>
            <a:endParaRPr lang="zh-CN" altLang="en-US" b="1" dirty="0">
              <a:solidFill>
                <a:srgbClr val="005440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209658" y="1955024"/>
            <a:ext cx="1724023" cy="1251885"/>
            <a:chOff x="1500165" y="2566218"/>
            <a:chExt cx="1724023" cy="1251885"/>
          </a:xfrm>
        </p:grpSpPr>
        <p:sp>
          <p:nvSpPr>
            <p:cNvPr id="16" name="椭圆 15"/>
            <p:cNvSpPr>
              <a:spLocks noChangeAspect="1"/>
            </p:cNvSpPr>
            <p:nvPr/>
          </p:nvSpPr>
          <p:spPr bwMode="auto">
            <a:xfrm>
              <a:off x="2505053" y="2754316"/>
              <a:ext cx="152471" cy="144000"/>
            </a:xfrm>
            <a:prstGeom prst="ellipse">
              <a:avLst/>
            </a:prstGeom>
            <a:solidFill>
              <a:srgbClr val="78C2AF"/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ea typeface="思源黑体 CN Regular" pitchFamily="34" charset="-122"/>
                <a:cs typeface="Poppins" pitchFamily="2" charset="0"/>
              </a:endParaRPr>
            </a:p>
          </p:txBody>
        </p:sp>
        <p:sp>
          <p:nvSpPr>
            <p:cNvPr id="17" name="TextBox 61"/>
            <p:cNvSpPr txBox="1">
              <a:spLocks noChangeArrowheads="1"/>
            </p:cNvSpPr>
            <p:nvPr/>
          </p:nvSpPr>
          <p:spPr bwMode="auto">
            <a:xfrm>
              <a:off x="2219301" y="2928940"/>
              <a:ext cx="1004887" cy="24606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000" dirty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靶标</a:t>
              </a:r>
              <a:r>
                <a:rPr lang="zh-CN" altLang="en-US" sz="1000" dirty="0" smtClean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蛋白</a:t>
              </a:r>
              <a:r>
                <a:rPr lang="en-US" altLang="zh-CN" sz="1000" dirty="0" smtClean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A</a:t>
              </a:r>
              <a:endParaRPr lang="zh-CN" altLang="en-US" sz="1000" dirty="0">
                <a:latin typeface="Poppins" pitchFamily="2" charset="0"/>
                <a:ea typeface="思源黑体 CN Regular" pitchFamily="34" charset="-122"/>
                <a:cs typeface="Poppins" pitchFamily="2" charset="0"/>
              </a:endParaRPr>
            </a:p>
          </p:txBody>
        </p:sp>
        <p:sp>
          <p:nvSpPr>
            <p:cNvPr id="18" name="TextBox 59"/>
            <p:cNvSpPr txBox="1">
              <a:spLocks noChangeArrowheads="1"/>
            </p:cNvSpPr>
            <p:nvPr/>
          </p:nvSpPr>
          <p:spPr bwMode="auto">
            <a:xfrm>
              <a:off x="1500165" y="3571882"/>
              <a:ext cx="1362077" cy="24622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zh-CN" altLang="en-US" sz="1000" dirty="0" smtClean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双特异性抗体</a:t>
              </a:r>
              <a:r>
                <a:rPr lang="zh-CN" altLang="en-US" sz="1000" dirty="0"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药物</a:t>
              </a:r>
              <a:endParaRPr lang="zh-CN" altLang="en-US" sz="1000" dirty="0">
                <a:latin typeface="Poppins" pitchFamily="2" charset="0"/>
                <a:ea typeface="思源黑体 CN Regular" pitchFamily="34" charset="-122"/>
                <a:cs typeface="Poppins" pitchFamily="2" charset="0"/>
              </a:endParaRPr>
            </a:p>
          </p:txBody>
        </p:sp>
        <p:grpSp>
          <p:nvGrpSpPr>
            <p:cNvPr id="19" name="组合 59"/>
            <p:cNvGrpSpPr/>
            <p:nvPr/>
          </p:nvGrpSpPr>
          <p:grpSpPr bwMode="auto">
            <a:xfrm>
              <a:off x="1624484" y="2566218"/>
              <a:ext cx="723429" cy="1026381"/>
              <a:chOff x="1624484" y="2085975"/>
              <a:chExt cx="723429" cy="1026381"/>
            </a:xfrm>
            <a:solidFill>
              <a:srgbClr val="377D6C"/>
            </a:solidFill>
          </p:grpSpPr>
          <p:sp>
            <p:nvSpPr>
              <p:cNvPr id="20" name="圆角矩形 19"/>
              <p:cNvSpPr/>
              <p:nvPr/>
            </p:nvSpPr>
            <p:spPr bwMode="auto">
              <a:xfrm rot="2094838">
                <a:off x="1700113" y="2224782"/>
                <a:ext cx="327025" cy="80963"/>
              </a:xfrm>
              <a:prstGeom prst="roundRect">
                <a:avLst/>
              </a:prstGeom>
              <a:solidFill>
                <a:srgbClr val="00A27B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Poppins" pitchFamily="2" charset="0"/>
                  <a:ea typeface="思源黑体 CN Regular" pitchFamily="34" charset="-122"/>
                  <a:cs typeface="Poppins" pitchFamily="2" charset="0"/>
                </a:endParaRPr>
              </a:p>
            </p:txBody>
          </p:sp>
          <p:sp>
            <p:nvSpPr>
              <p:cNvPr id="21" name="圆角矩形 20"/>
              <p:cNvSpPr/>
              <p:nvPr/>
            </p:nvSpPr>
            <p:spPr bwMode="auto">
              <a:xfrm rot="5400000">
                <a:off x="1595420" y="2686987"/>
                <a:ext cx="792000" cy="58737"/>
              </a:xfrm>
              <a:prstGeom prst="roundRect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Poppins" pitchFamily="2" charset="0"/>
                  <a:ea typeface="思源黑体 CN Regular" pitchFamily="34" charset="-122"/>
                  <a:cs typeface="Poppins" pitchFamily="2" charset="0"/>
                </a:endParaRPr>
              </a:p>
            </p:txBody>
          </p:sp>
          <p:sp>
            <p:nvSpPr>
              <p:cNvPr id="22" name="圆角矩形 21"/>
              <p:cNvSpPr/>
              <p:nvPr/>
            </p:nvSpPr>
            <p:spPr bwMode="auto">
              <a:xfrm rot="8018254">
                <a:off x="2142332" y="2280444"/>
                <a:ext cx="328612" cy="82550"/>
              </a:xfrm>
              <a:prstGeom prst="roundRect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Poppins" pitchFamily="2" charset="0"/>
                  <a:ea typeface="思源黑体 CN Regular" pitchFamily="34" charset="-122"/>
                  <a:cs typeface="Poppins" pitchFamily="2" charset="0"/>
                </a:endParaRPr>
              </a:p>
            </p:txBody>
          </p:sp>
          <p:cxnSp>
            <p:nvCxnSpPr>
              <p:cNvPr id="23" name="直接连接符 22"/>
              <p:cNvCxnSpPr/>
              <p:nvPr/>
            </p:nvCxnSpPr>
            <p:spPr bwMode="auto">
              <a:xfrm>
                <a:off x="1968500" y="2390775"/>
                <a:ext cx="150813" cy="1588"/>
              </a:xfrm>
              <a:prstGeom prst="line">
                <a:avLst/>
              </a:prstGeom>
              <a:grpFill/>
              <a:ln>
                <a:noFill/>
              </a:ln>
              <a:effectLst/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圆角矩形 23"/>
              <p:cNvSpPr/>
              <p:nvPr/>
            </p:nvSpPr>
            <p:spPr bwMode="auto">
              <a:xfrm rot="2094838">
                <a:off x="1624484" y="2310954"/>
                <a:ext cx="327025" cy="80963"/>
              </a:xfrm>
              <a:prstGeom prst="roundRect">
                <a:avLst/>
              </a:prstGeom>
              <a:solidFill>
                <a:srgbClr val="00A27B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Poppins" pitchFamily="2" charset="0"/>
                  <a:ea typeface="思源黑体 CN Regular" pitchFamily="34" charset="-122"/>
                  <a:cs typeface="Poppins" pitchFamily="2" charset="0"/>
                </a:endParaRPr>
              </a:p>
            </p:txBody>
          </p:sp>
          <p:sp>
            <p:nvSpPr>
              <p:cNvPr id="25" name="圆角矩形 24"/>
              <p:cNvSpPr/>
              <p:nvPr/>
            </p:nvSpPr>
            <p:spPr bwMode="auto">
              <a:xfrm rot="8018254">
                <a:off x="2051050" y="2208213"/>
                <a:ext cx="327025" cy="82550"/>
              </a:xfrm>
              <a:prstGeom prst="roundRect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Poppins" pitchFamily="2" charset="0"/>
                  <a:ea typeface="思源黑体 CN Regular" pitchFamily="34" charset="-122"/>
                  <a:cs typeface="Poppins" pitchFamily="2" charset="0"/>
                </a:endParaRPr>
              </a:p>
            </p:txBody>
          </p:sp>
          <p:sp>
            <p:nvSpPr>
              <p:cNvPr id="26" name="圆角矩形 25"/>
              <p:cNvSpPr/>
              <p:nvPr/>
            </p:nvSpPr>
            <p:spPr bwMode="auto">
              <a:xfrm rot="5400000">
                <a:off x="1712993" y="2684381"/>
                <a:ext cx="792000" cy="58738"/>
              </a:xfrm>
              <a:prstGeom prst="roundRect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Poppins" pitchFamily="2" charset="0"/>
                  <a:ea typeface="思源黑体 CN Regular" pitchFamily="34" charset="-122"/>
                  <a:cs typeface="Poppins" pitchFamily="2" charset="0"/>
                </a:endParaRPr>
              </a:p>
            </p:txBody>
          </p:sp>
          <p:sp>
            <p:nvSpPr>
              <p:cNvPr id="27" name="圆角矩形 26"/>
              <p:cNvSpPr/>
              <p:nvPr/>
            </p:nvSpPr>
            <p:spPr bwMode="auto">
              <a:xfrm rot="10800000">
                <a:off x="1979712" y="2403103"/>
                <a:ext cx="134939" cy="45719"/>
              </a:xfrm>
              <a:prstGeom prst="roundRect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Poppins" pitchFamily="2" charset="0"/>
                  <a:ea typeface="思源黑体 CN Regular" pitchFamily="34" charset="-122"/>
                  <a:cs typeface="Poppins" pitchFamily="2" charset="0"/>
                </a:endParaRPr>
              </a:p>
            </p:txBody>
          </p:sp>
        </p:grpSp>
      </p:grpSp>
      <p:sp>
        <p:nvSpPr>
          <p:cNvPr id="28" name="圆角矩形 27"/>
          <p:cNvSpPr/>
          <p:nvPr/>
        </p:nvSpPr>
        <p:spPr bwMode="auto">
          <a:xfrm rot="8018254">
            <a:off x="2127715" y="1932440"/>
            <a:ext cx="216000" cy="82800"/>
          </a:xfrm>
          <a:prstGeom prst="roundRect">
            <a:avLst/>
          </a:prstGeom>
          <a:solidFill>
            <a:srgbClr val="00A27B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9" name="圆角矩形 28"/>
          <p:cNvSpPr/>
          <p:nvPr/>
        </p:nvSpPr>
        <p:spPr bwMode="auto">
          <a:xfrm rot="8018254">
            <a:off x="2032953" y="1868622"/>
            <a:ext cx="216000" cy="82800"/>
          </a:xfrm>
          <a:prstGeom prst="roundRect">
            <a:avLst/>
          </a:prstGeom>
          <a:solidFill>
            <a:srgbClr val="00A27B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0" name="椭圆 29"/>
          <p:cNvSpPr>
            <a:spLocks noChangeAspect="1"/>
          </p:cNvSpPr>
          <p:nvPr/>
        </p:nvSpPr>
        <p:spPr bwMode="auto">
          <a:xfrm>
            <a:off x="2268769" y="1711388"/>
            <a:ext cx="152471" cy="144000"/>
          </a:xfrm>
          <a:prstGeom prst="ellipse">
            <a:avLst/>
          </a:prstGeom>
          <a:solidFill>
            <a:srgbClr val="00CC9B"/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1" name="TextBox 61"/>
          <p:cNvSpPr txBox="1">
            <a:spLocks noChangeArrowheads="1"/>
          </p:cNvSpPr>
          <p:nvPr/>
        </p:nvSpPr>
        <p:spPr bwMode="auto">
          <a:xfrm>
            <a:off x="2428860" y="1603366"/>
            <a:ext cx="1004887" cy="2460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000" dirty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靶标</a:t>
            </a:r>
            <a:r>
              <a:rPr lang="zh-CN" altLang="en-US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蛋白</a:t>
            </a:r>
            <a:r>
              <a:rPr lang="en-US" altLang="zh-CN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B</a:t>
            </a:r>
            <a:endParaRPr lang="zh-CN" altLang="en-US" sz="1000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32" name="椭圆 31"/>
          <p:cNvSpPr>
            <a:spLocks noChangeAspect="1"/>
          </p:cNvSpPr>
          <p:nvPr/>
        </p:nvSpPr>
        <p:spPr bwMode="auto">
          <a:xfrm>
            <a:off x="1188696" y="1922456"/>
            <a:ext cx="152471" cy="144000"/>
          </a:xfrm>
          <a:prstGeom prst="ellipse">
            <a:avLst/>
          </a:prstGeom>
          <a:solidFill>
            <a:srgbClr val="00CC9B"/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3" name="TextBox 61"/>
          <p:cNvSpPr txBox="1">
            <a:spLocks noChangeArrowheads="1"/>
          </p:cNvSpPr>
          <p:nvPr/>
        </p:nvSpPr>
        <p:spPr bwMode="auto">
          <a:xfrm>
            <a:off x="923907" y="1714494"/>
            <a:ext cx="1004887" cy="2460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000" dirty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靶标</a:t>
            </a:r>
            <a:r>
              <a:rPr lang="zh-CN" altLang="en-US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蛋白</a:t>
            </a:r>
            <a:r>
              <a:rPr lang="en-US" altLang="zh-CN" sz="10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B</a:t>
            </a:r>
            <a:endParaRPr lang="zh-CN" altLang="en-US" sz="1000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23528" y="3389316"/>
            <a:ext cx="3600400" cy="1200329"/>
          </a:xfrm>
          <a:prstGeom prst="rect">
            <a:avLst/>
          </a:prstGeom>
          <a:noFill/>
          <a:ln>
            <a:solidFill>
              <a:srgbClr val="00A27B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项目要求：</a:t>
            </a:r>
            <a:endParaRPr lang="en-US" altLang="zh-CN" sz="1200" b="1" dirty="0" smtClean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  <a:p>
            <a:pPr>
              <a:lnSpc>
                <a:spcPct val="150000"/>
              </a:lnSpc>
              <a:buClr>
                <a:srgbClr val="005440"/>
              </a:buClr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A</a:t>
            </a:r>
            <a:r>
              <a:rPr lang="zh-CN" altLang="en-US" sz="12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、</a:t>
            </a:r>
            <a:r>
              <a:rPr lang="en-US" altLang="zh-CN" sz="12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B</a:t>
            </a:r>
            <a:r>
              <a:rPr lang="zh-CN" altLang="en-US" sz="12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两个靶点的</a:t>
            </a:r>
            <a:r>
              <a:rPr lang="en-US" altLang="zh-CN" sz="12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Anti-ID</a:t>
            </a:r>
            <a:r>
              <a:rPr lang="zh-CN" altLang="en-US" sz="12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抗体各</a:t>
            </a:r>
            <a:r>
              <a:rPr lang="en-US" altLang="zh-CN" sz="12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2~10</a:t>
            </a:r>
            <a:r>
              <a:rPr lang="zh-CN" altLang="en-US" sz="12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株，包含竞争和非竞争至少</a:t>
            </a:r>
            <a:r>
              <a:rPr lang="en-US" altLang="zh-CN" sz="12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1</a:t>
            </a:r>
            <a:r>
              <a:rPr lang="zh-CN" altLang="en-US" sz="12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株；</a:t>
            </a:r>
            <a:endParaRPr lang="en-US" altLang="zh-CN" sz="1200" dirty="0" smtClean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  <a:p>
            <a:pPr>
              <a:lnSpc>
                <a:spcPct val="150000"/>
              </a:lnSpc>
              <a:buClr>
                <a:srgbClr val="005440"/>
              </a:buClr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完成抗体配对</a:t>
            </a:r>
            <a:endParaRPr lang="zh-CN" altLang="en-US" sz="1200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  <p:graphicFrame>
        <p:nvGraphicFramePr>
          <p:cNvPr id="64" name="图示 63"/>
          <p:cNvGraphicFramePr/>
          <p:nvPr/>
        </p:nvGraphicFramePr>
        <p:xfrm>
          <a:off x="3923928" y="987574"/>
          <a:ext cx="5040560" cy="4155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422618" y="1440648"/>
            <a:ext cx="2290909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9783" y="1440648"/>
            <a:ext cx="2574545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5" name="Picture 2" descr="D:\桌面\新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16000" y="720000"/>
            <a:ext cx="885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5440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配对结果展示</a:t>
            </a:r>
            <a:r>
              <a:rPr lang="en-US" altLang="zh-CN" b="1" dirty="0" smtClean="0">
                <a:solidFill>
                  <a:srgbClr val="005440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——</a:t>
            </a:r>
            <a:r>
              <a:rPr lang="zh-CN" altLang="en-US" sz="1200" b="1" dirty="0" smtClean="0">
                <a:solidFill>
                  <a:srgbClr val="005440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检测低限</a:t>
            </a:r>
            <a:r>
              <a:rPr lang="en-US" altLang="zh-CN" sz="1200" b="1" dirty="0" smtClean="0">
                <a:solidFill>
                  <a:srgbClr val="005440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0.09~0.2ng/</a:t>
            </a:r>
            <a:r>
              <a:rPr lang="en-US" altLang="zh-CN" sz="1200" b="1" dirty="0" err="1" smtClean="0">
                <a:solidFill>
                  <a:srgbClr val="005440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mL</a:t>
            </a:r>
            <a:r>
              <a:rPr lang="zh-CN" altLang="en-US" sz="1200" b="1" dirty="0" smtClean="0">
                <a:solidFill>
                  <a:srgbClr val="005440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，样品检测回收率可达</a:t>
            </a:r>
            <a:r>
              <a:rPr lang="en-US" altLang="zh-CN" sz="1200" b="1" dirty="0" smtClean="0">
                <a:solidFill>
                  <a:srgbClr val="005440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90%~110%</a:t>
            </a:r>
            <a:endParaRPr lang="zh-CN" altLang="en-US" sz="1200" b="1" dirty="0">
              <a:solidFill>
                <a:srgbClr val="005440"/>
              </a:solidFill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071670" y="1142990"/>
            <a:ext cx="12314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005440"/>
              </a:buClr>
              <a:buFont typeface="Wingdings" panose="05000000000000000000" pitchFamily="2" charset="2"/>
              <a:buChar char="u"/>
            </a:pPr>
            <a:r>
              <a:rPr lang="zh-CN" altLang="en-US" sz="1000" b="1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样品稀释剂稀释</a:t>
            </a:r>
            <a:endParaRPr lang="zh-CN" altLang="en-US" sz="1000" b="1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572132" y="1142990"/>
            <a:ext cx="136287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5440"/>
              </a:buClr>
              <a:buFont typeface="Wingdings" panose="05000000000000000000" pitchFamily="2" charset="2"/>
              <a:buChar char="u"/>
              <a:defRPr lang="zh-CN" sz="10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b="1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0.1%</a:t>
            </a:r>
            <a:r>
              <a:rPr lang="zh-CN" altLang="en-US" b="1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血清基质稀释</a:t>
            </a:r>
            <a:endParaRPr lang="zh-CN" altLang="en-US" b="1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214546" y="3286130"/>
            <a:ext cx="125867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rgbClr val="005440"/>
              </a:buClr>
              <a:buFont typeface="Wingdings" panose="05000000000000000000" pitchFamily="2" charset="2"/>
              <a:buChar char="u"/>
              <a:defRPr lang="zh-CN" sz="10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b="1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1%</a:t>
            </a:r>
            <a:r>
              <a:rPr lang="zh-CN" altLang="en-US" b="1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血清基质稀释</a:t>
            </a:r>
            <a:endParaRPr lang="zh-CN" altLang="en-US" b="1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715008" y="3214692"/>
            <a:ext cx="13292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rgbClr val="005440"/>
              </a:buClr>
              <a:buFont typeface="Wingdings" panose="05000000000000000000" pitchFamily="2" charset="2"/>
              <a:buChar char="u"/>
              <a:defRPr lang="zh-CN" sz="10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b="1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10%</a:t>
            </a:r>
            <a:r>
              <a:rPr lang="zh-CN" altLang="en-US" b="1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血清基质稀释</a:t>
            </a:r>
            <a:endParaRPr lang="zh-CN" altLang="en-US" b="1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56668" y="2844924"/>
            <a:ext cx="11430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靶标蛋白量 </a:t>
            </a:r>
            <a:r>
              <a:rPr lang="en-US" altLang="zh-CN" sz="800" dirty="0" err="1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ng</a:t>
            </a:r>
            <a:r>
              <a:rPr lang="en-US" altLang="zh-CN" sz="8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/</a:t>
            </a:r>
            <a:r>
              <a:rPr lang="en-US" altLang="zh-CN" sz="800" dirty="0" err="1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mL</a:t>
            </a:r>
            <a:endParaRPr lang="zh-CN" altLang="en-US" sz="800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01084" y="2844924"/>
            <a:ext cx="11430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靶标蛋白量 </a:t>
            </a:r>
            <a:r>
              <a:rPr lang="en-US" altLang="zh-CN" sz="800" dirty="0" err="1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ng</a:t>
            </a:r>
            <a:r>
              <a:rPr lang="en-US" altLang="zh-CN" sz="8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/</a:t>
            </a:r>
            <a:r>
              <a:rPr lang="en-US" altLang="zh-CN" sz="800" dirty="0" err="1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mL</a:t>
            </a:r>
            <a:endParaRPr lang="zh-CN" altLang="en-US" sz="800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  <p:pic>
        <p:nvPicPr>
          <p:cNvPr id="33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3508014"/>
            <a:ext cx="2443636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83275" y="3508014"/>
            <a:ext cx="2566364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TextBox 24"/>
          <p:cNvSpPr txBox="1"/>
          <p:nvPr/>
        </p:nvSpPr>
        <p:spPr>
          <a:xfrm>
            <a:off x="2214546" y="4928056"/>
            <a:ext cx="11430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靶标蛋白量 </a:t>
            </a:r>
            <a:r>
              <a:rPr lang="en-US" altLang="zh-CN" sz="800" dirty="0" err="1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ng</a:t>
            </a:r>
            <a:r>
              <a:rPr lang="en-US" altLang="zh-CN" sz="8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/</a:t>
            </a:r>
            <a:r>
              <a:rPr lang="en-US" altLang="zh-CN" sz="800" dirty="0" err="1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mL</a:t>
            </a:r>
            <a:endParaRPr lang="zh-CN" altLang="en-US" sz="800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57884" y="4928056"/>
            <a:ext cx="11430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靶标蛋白量 </a:t>
            </a:r>
            <a:r>
              <a:rPr lang="en-US" altLang="zh-CN" sz="800" dirty="0" err="1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ng</a:t>
            </a:r>
            <a:r>
              <a:rPr lang="en-US" altLang="zh-CN" sz="8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/</a:t>
            </a:r>
            <a:r>
              <a:rPr lang="en-US" altLang="zh-CN" sz="800" dirty="0" err="1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mL</a:t>
            </a:r>
            <a:endParaRPr lang="zh-CN" altLang="en-US" sz="800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200" name="矩形 199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3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00" y="714362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005440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抗独特型抗体开发案例</a:t>
            </a:r>
            <a:r>
              <a:rPr lang="en-US" altLang="zh-CN" b="1" dirty="0" smtClean="0">
                <a:solidFill>
                  <a:srgbClr val="005440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2</a:t>
            </a:r>
            <a:endParaRPr lang="zh-CN" altLang="en-US" b="1" dirty="0">
              <a:solidFill>
                <a:srgbClr val="005440"/>
              </a:solidFill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51520" y="3429006"/>
            <a:ext cx="3744416" cy="1200329"/>
          </a:xfrm>
          <a:prstGeom prst="rect">
            <a:avLst/>
          </a:prstGeom>
          <a:noFill/>
          <a:ln>
            <a:solidFill>
              <a:srgbClr val="00A27B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项目要求：</a:t>
            </a:r>
            <a:endParaRPr lang="en-US" altLang="zh-CN" sz="1200" b="1" dirty="0" smtClean="0"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  <a:p>
            <a:pPr>
              <a:lnSpc>
                <a:spcPct val="150000"/>
              </a:lnSpc>
              <a:buClr>
                <a:srgbClr val="005440"/>
              </a:buClr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2~10</a:t>
            </a:r>
            <a:r>
              <a:rPr lang="zh-CN" altLang="en-US" sz="12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株</a:t>
            </a:r>
            <a:r>
              <a:rPr lang="en-US" altLang="zh-CN" sz="12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Anti-ID</a:t>
            </a:r>
            <a:r>
              <a:rPr lang="zh-CN" altLang="en-US" sz="12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抗体，其中竞争型和非竞争型抗体各至少</a:t>
            </a:r>
            <a:r>
              <a:rPr lang="en-US" altLang="zh-CN" sz="12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1</a:t>
            </a:r>
            <a:r>
              <a:rPr lang="zh-CN" altLang="en-US" sz="12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株；</a:t>
            </a:r>
            <a:endParaRPr lang="en-US" altLang="zh-CN" sz="1200" dirty="0" smtClean="0"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  <a:p>
            <a:pPr>
              <a:lnSpc>
                <a:spcPct val="150000"/>
              </a:lnSpc>
              <a:buClr>
                <a:srgbClr val="005440"/>
              </a:buClr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筛选纯化抗体亲和力</a:t>
            </a:r>
            <a:r>
              <a:rPr lang="en-US" altLang="zh-CN" sz="12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EC</a:t>
            </a:r>
            <a:r>
              <a:rPr lang="en-US" altLang="zh-CN" sz="1200" baseline="-250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50</a:t>
            </a:r>
            <a:r>
              <a:rPr lang="zh-CN" altLang="en-US" sz="12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值在</a:t>
            </a:r>
            <a:r>
              <a:rPr lang="en-US" altLang="zh-CN" sz="12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0.1~100.0ng/</a:t>
            </a:r>
            <a:r>
              <a:rPr lang="en-US" altLang="zh-CN" sz="1200" dirty="0" err="1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mL</a:t>
            </a:r>
            <a:r>
              <a:rPr lang="zh-CN" altLang="en-US" sz="1200" dirty="0" smtClean="0">
                <a:latin typeface="Poppins" pitchFamily="2" charset="0"/>
                <a:ea typeface="思源黑体 CN Normal" pitchFamily="34" charset="-122"/>
                <a:cs typeface="Poppins" pitchFamily="2" charset="0"/>
              </a:rPr>
              <a:t>范围</a:t>
            </a:r>
            <a:endParaRPr lang="en-US" altLang="zh-CN" sz="1200" dirty="0" smtClean="0"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grpSp>
        <p:nvGrpSpPr>
          <p:cNvPr id="81" name="组合 14"/>
          <p:cNvGrpSpPr/>
          <p:nvPr/>
        </p:nvGrpSpPr>
        <p:grpSpPr>
          <a:xfrm>
            <a:off x="1214414" y="1396994"/>
            <a:ext cx="2219333" cy="1674822"/>
            <a:chOff x="1504921" y="2285998"/>
            <a:chExt cx="2219333" cy="1674822"/>
          </a:xfrm>
        </p:grpSpPr>
        <p:sp>
          <p:nvSpPr>
            <p:cNvPr id="82" name="TextBox 61"/>
            <p:cNvSpPr txBox="1">
              <a:spLocks noChangeArrowheads="1"/>
            </p:cNvSpPr>
            <p:nvPr/>
          </p:nvSpPr>
          <p:spPr bwMode="auto">
            <a:xfrm>
              <a:off x="2719367" y="2285998"/>
              <a:ext cx="1004887" cy="24606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000" dirty="0" smtClean="0"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靶标蛋白</a:t>
              </a:r>
              <a:r>
                <a:rPr lang="en-US" altLang="zh-CN" sz="1000" dirty="0" smtClean="0"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A</a:t>
              </a:r>
              <a:endParaRPr lang="zh-CN" altLang="en-US" sz="1000" dirty="0"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  <p:sp>
          <p:nvSpPr>
            <p:cNvPr id="83" name="TextBox 59"/>
            <p:cNvSpPr txBox="1">
              <a:spLocks noChangeArrowheads="1"/>
            </p:cNvSpPr>
            <p:nvPr/>
          </p:nvSpPr>
          <p:spPr bwMode="auto">
            <a:xfrm>
              <a:off x="1504921" y="3714758"/>
              <a:ext cx="1143008" cy="24606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en-US" altLang="zh-CN" sz="1000" dirty="0" err="1" smtClean="0"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scFv</a:t>
              </a:r>
              <a:r>
                <a:rPr lang="zh-CN" altLang="en-US" sz="1000" dirty="0" smtClean="0"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治疗</a:t>
              </a:r>
              <a:r>
                <a:rPr lang="zh-CN" altLang="en-US" sz="1000" dirty="0"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性</a:t>
              </a:r>
              <a:r>
                <a:rPr lang="zh-CN" altLang="en-US" sz="1000" dirty="0" smtClean="0"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抗体</a:t>
              </a:r>
              <a:endParaRPr lang="zh-CN" altLang="en-US" sz="1000" dirty="0"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  <p:cxnSp>
          <p:nvCxnSpPr>
            <p:cNvPr id="84" name="直接连接符 83"/>
            <p:cNvCxnSpPr/>
            <p:nvPr/>
          </p:nvCxnSpPr>
          <p:spPr bwMode="auto">
            <a:xfrm>
              <a:off x="1968500" y="2871018"/>
              <a:ext cx="150813" cy="1588"/>
            </a:xfrm>
            <a:prstGeom prst="line">
              <a:avLst/>
            </a:prstGeom>
            <a:solidFill>
              <a:srgbClr val="377D6C"/>
            </a:solidFill>
            <a:ln>
              <a:noFill/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椭圆 84"/>
            <p:cNvSpPr>
              <a:spLocks noChangeAspect="1"/>
            </p:cNvSpPr>
            <p:nvPr/>
          </p:nvSpPr>
          <p:spPr bwMode="auto">
            <a:xfrm>
              <a:off x="2433615" y="2356312"/>
              <a:ext cx="152471" cy="144000"/>
            </a:xfrm>
            <a:prstGeom prst="ellipse">
              <a:avLst/>
            </a:prstGeom>
            <a:solidFill>
              <a:srgbClr val="78C2AF"/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</p:grpSp>
      <p:sp>
        <p:nvSpPr>
          <p:cNvPr id="86" name="椭圆 85"/>
          <p:cNvSpPr/>
          <p:nvPr/>
        </p:nvSpPr>
        <p:spPr>
          <a:xfrm rot="19835950">
            <a:off x="1428728" y="2097301"/>
            <a:ext cx="357190" cy="142876"/>
          </a:xfrm>
          <a:prstGeom prst="ellipse">
            <a:avLst/>
          </a:prstGeom>
          <a:solidFill>
            <a:srgbClr val="00A27B"/>
          </a:solidFill>
          <a:ln>
            <a:solidFill>
              <a:srgbClr val="00A27B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 rot="19835950">
            <a:off x="1583673" y="2390089"/>
            <a:ext cx="357190" cy="142876"/>
          </a:xfrm>
          <a:prstGeom prst="ellipse">
            <a:avLst/>
          </a:prstGeom>
          <a:solidFill>
            <a:srgbClr val="007E66"/>
          </a:solidFill>
          <a:ln>
            <a:solidFill>
              <a:srgbClr val="007E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任意多边形 87"/>
          <p:cNvSpPr/>
          <p:nvPr/>
        </p:nvSpPr>
        <p:spPr>
          <a:xfrm>
            <a:off x="1468120" y="2057299"/>
            <a:ext cx="435610" cy="444500"/>
          </a:xfrm>
          <a:custGeom>
            <a:avLst/>
            <a:gdLst>
              <a:gd name="connsiteX0" fmla="*/ 307340 w 435610"/>
              <a:gd name="connsiteY0" fmla="*/ 38100 h 444500"/>
              <a:gd name="connsiteX1" fmla="*/ 391160 w 435610"/>
              <a:gd name="connsiteY1" fmla="*/ 53340 h 444500"/>
              <a:gd name="connsiteX2" fmla="*/ 40640 w 435610"/>
              <a:gd name="connsiteY2" fmla="*/ 358140 h 444500"/>
              <a:gd name="connsiteX3" fmla="*/ 147320 w 435610"/>
              <a:gd name="connsiteY3" fmla="*/ 434340 h 444500"/>
              <a:gd name="connsiteX4" fmla="*/ 124460 w 435610"/>
              <a:gd name="connsiteY4" fmla="*/ 419100 h 4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610" h="444500">
                <a:moveTo>
                  <a:pt x="307340" y="38100"/>
                </a:moveTo>
                <a:cubicBezTo>
                  <a:pt x="371475" y="19050"/>
                  <a:pt x="435610" y="0"/>
                  <a:pt x="391160" y="53340"/>
                </a:cubicBezTo>
                <a:cubicBezTo>
                  <a:pt x="346710" y="106680"/>
                  <a:pt x="81280" y="294640"/>
                  <a:pt x="40640" y="358140"/>
                </a:cubicBezTo>
                <a:cubicBezTo>
                  <a:pt x="0" y="421640"/>
                  <a:pt x="133350" y="424180"/>
                  <a:pt x="147320" y="434340"/>
                </a:cubicBezTo>
                <a:cubicBezTo>
                  <a:pt x="161290" y="444500"/>
                  <a:pt x="142875" y="431800"/>
                  <a:pt x="124460" y="41910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  <p:graphicFrame>
        <p:nvGraphicFramePr>
          <p:cNvPr id="51" name="图示 50"/>
          <p:cNvGraphicFramePr/>
          <p:nvPr/>
        </p:nvGraphicFramePr>
        <p:xfrm>
          <a:off x="3995936" y="987574"/>
          <a:ext cx="5040560" cy="4155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938536" y="1179552"/>
            <a:ext cx="18576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216000" y="720000"/>
            <a:ext cx="885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5440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纯化后抗体数据展示</a:t>
            </a:r>
            <a:r>
              <a:rPr lang="en-US" altLang="zh-CN" b="1" dirty="0" smtClean="0">
                <a:solidFill>
                  <a:srgbClr val="005440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—— </a:t>
            </a:r>
            <a:r>
              <a:rPr lang="zh-CN" altLang="en-US" sz="1200" b="1" dirty="0" smtClean="0">
                <a:solidFill>
                  <a:srgbClr val="005440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竞争型、非竞争型抗体分型明确，</a:t>
            </a:r>
            <a:r>
              <a:rPr lang="en-US" altLang="zh-CN" sz="1200" b="1" dirty="0" smtClean="0">
                <a:solidFill>
                  <a:srgbClr val="005440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EC</a:t>
            </a:r>
            <a:r>
              <a:rPr lang="en-US" altLang="zh-CN" sz="1200" b="1" baseline="-25000" dirty="0" smtClean="0">
                <a:solidFill>
                  <a:srgbClr val="005440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50</a:t>
            </a:r>
            <a:r>
              <a:rPr lang="zh-CN" altLang="en-US" sz="1200" b="1" dirty="0" smtClean="0">
                <a:solidFill>
                  <a:srgbClr val="005440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值</a:t>
            </a:r>
            <a:r>
              <a:rPr lang="en-US" altLang="zh-CN" sz="1200" b="1" dirty="0" smtClean="0">
                <a:solidFill>
                  <a:srgbClr val="005440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20~100ng/</a:t>
            </a:r>
            <a:r>
              <a:rPr lang="en-US" altLang="zh-CN" sz="1200" b="1" dirty="0" err="1" smtClean="0">
                <a:solidFill>
                  <a:srgbClr val="005440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mL</a:t>
            </a:r>
            <a:endParaRPr lang="en-US" altLang="zh-CN" b="1" dirty="0" smtClean="0">
              <a:solidFill>
                <a:srgbClr val="005440"/>
              </a:solidFill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graphicFrame>
        <p:nvGraphicFramePr>
          <p:cNvPr id="48" name="表格 47"/>
          <p:cNvGraphicFramePr>
            <a:graphicFrameLocks noGrp="1"/>
          </p:cNvGraphicFramePr>
          <p:nvPr/>
        </p:nvGraphicFramePr>
        <p:xfrm>
          <a:off x="179512" y="2715766"/>
          <a:ext cx="1057280" cy="190500"/>
        </p:xfrm>
        <a:graphic>
          <a:graphicData uri="http://schemas.openxmlformats.org/drawingml/2006/table">
            <a:tbl>
              <a:tblPr/>
              <a:tblGrid>
                <a:gridCol w="105728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8" name="表格 57"/>
          <p:cNvGraphicFramePr>
            <a:graphicFrameLocks noGrp="1"/>
          </p:cNvGraphicFramePr>
          <p:nvPr/>
        </p:nvGraphicFramePr>
        <p:xfrm>
          <a:off x="2285984" y="4643452"/>
          <a:ext cx="1057280" cy="190500"/>
        </p:xfrm>
        <a:graphic>
          <a:graphicData uri="http://schemas.openxmlformats.org/drawingml/2006/table">
            <a:tbl>
              <a:tblPr/>
              <a:tblGrid>
                <a:gridCol w="105728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3163054"/>
            <a:ext cx="1928826" cy="1775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2" name="TextBox 7"/>
          <p:cNvSpPr txBox="1">
            <a:spLocks noChangeArrowheads="1"/>
          </p:cNvSpPr>
          <p:nvPr/>
        </p:nvSpPr>
        <p:spPr bwMode="auto">
          <a:xfrm>
            <a:off x="6516216" y="2969890"/>
            <a:ext cx="1441450" cy="2462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1000" b="1" dirty="0">
                <a:latin typeface="思源黑体 CN Normal" pitchFamily="34" charset="-122"/>
                <a:ea typeface="思源黑体 CN Normal" pitchFamily="34" charset="-122"/>
              </a:rPr>
              <a:t>竞争</a:t>
            </a:r>
            <a:r>
              <a:rPr lang="zh-CN" altLang="en-US" sz="1000" b="1" dirty="0" smtClean="0">
                <a:latin typeface="思源黑体 CN Normal" pitchFamily="34" charset="-122"/>
                <a:ea typeface="思源黑体 CN Normal" pitchFamily="34" charset="-122"/>
              </a:rPr>
              <a:t>检测方法</a:t>
            </a:r>
            <a:endParaRPr lang="en-US" altLang="zh-CN" sz="1000" b="1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33" name="矩形 32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0" name="Picture 2" descr="D:\桌面\新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44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45" name="椭圆 44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29" name="表格 28"/>
          <p:cNvGraphicFramePr>
            <a:graphicFrameLocks noGrp="1"/>
          </p:cNvGraphicFramePr>
          <p:nvPr/>
        </p:nvGraphicFramePr>
        <p:xfrm>
          <a:off x="5868144" y="1104424"/>
          <a:ext cx="3096344" cy="1733097"/>
        </p:xfrm>
        <a:graphic>
          <a:graphicData uri="http://schemas.openxmlformats.org/drawingml/2006/table">
            <a:tbl>
              <a:tblPr/>
              <a:tblGrid>
                <a:gridCol w="901859"/>
                <a:gridCol w="705370"/>
                <a:gridCol w="705370"/>
                <a:gridCol w="783745"/>
              </a:tblGrid>
              <a:tr h="151752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2nd：SA-HRP-0.007</a:t>
                      </a:r>
                      <a:r>
                        <a:rPr lang="el-GR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μ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g/</a:t>
                      </a:r>
                      <a:r>
                        <a:rPr lang="en-US" sz="800" b="0" i="0" u="none" strike="noStrike" dirty="0" err="1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mL</a:t>
                      </a:r>
                      <a:endParaRPr lang="en-US" sz="800" b="0" i="0" u="none" strike="noStrike" dirty="0" smtClean="0">
                        <a:solidFill>
                          <a:schemeClr val="bg1"/>
                        </a:solidFill>
                        <a:latin typeface="Poppins" pitchFamily="2" charset="0"/>
                        <a:ea typeface="思源黑体 CN Regular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 hMerge="1">
                  <a:tcPr/>
                </a:tc>
                <a:tc hMerge="1"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 hMerge="1"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</a:tr>
              <a:tr h="16344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 Coating: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（Target Protein</a:t>
                      </a:r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）-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1</a:t>
                      </a:r>
                      <a:r>
                        <a:rPr lang="el-GR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μ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g/</a:t>
                      </a:r>
                      <a:r>
                        <a:rPr lang="en-US" sz="800" b="0" i="0" u="none" strike="noStrike" dirty="0" err="1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mL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 hMerge="1"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</a:tr>
              <a:tr h="29972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Sample1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:</a:t>
                      </a:r>
                      <a:r>
                        <a:rPr lang="en-US" sz="800" b="0" i="0" u="none" strike="noStrike" baseline="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 </a:t>
                      </a:r>
                      <a:r>
                        <a:rPr lang="pl-PL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(1</a:t>
                      </a:r>
                      <a:r>
                        <a:rPr lang="el-GR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μ</a:t>
                      </a:r>
                      <a:r>
                        <a:rPr lang="pl-PL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g/mL)-100</a:t>
                      </a:r>
                      <a:r>
                        <a:rPr lang="el-GR" altLang="zh-CN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μ</a:t>
                      </a:r>
                      <a:r>
                        <a:rPr lang="pl-PL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L </a:t>
                      </a:r>
                      <a:r>
                        <a:rPr lang="pl-PL" sz="800" b="0" i="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+ </a:t>
                      </a:r>
                      <a:r>
                        <a:rPr lang="pl-PL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Sample2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:</a:t>
                      </a:r>
                      <a:r>
                        <a:rPr lang="en-US" sz="800" b="0" i="0" u="none" strike="noStrike" baseline="0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 </a:t>
                      </a:r>
                      <a:r>
                        <a:rPr lang="pl-PL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(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1</a:t>
                      </a:r>
                      <a:r>
                        <a:rPr lang="el-GR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μ</a:t>
                      </a:r>
                      <a:r>
                        <a:rPr lang="pl-PL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g/mL)-100</a:t>
                      </a:r>
                      <a:r>
                        <a:rPr lang="el-GR" altLang="zh-CN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Regular" pitchFamily="34" charset="-122"/>
                          <a:cs typeface="Poppins" pitchFamily="2" charset="0"/>
                        </a:rPr>
                        <a:t>μ</a:t>
                      </a:r>
                      <a:r>
                        <a:rPr lang="pl-PL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L</a:t>
                      </a:r>
                      <a:endParaRPr lang="pl-PL" sz="8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 hMerge="1"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OD450-1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PI%</a:t>
                      </a:r>
                      <a:endParaRPr lang="en-US" sz="800" b="0" i="0" u="none" strike="noStrike" dirty="0">
                        <a:solidFill>
                          <a:srgbClr val="FF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</a:tr>
              <a:tr h="1597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Blank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scFv-His-B-0.25</a:t>
                      </a:r>
                      <a:r>
                        <a:rPr lang="el-GR" altLang="zh-CN" sz="800" b="0" i="0" u="none" strike="noStrike" dirty="0" smtClean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μ</a:t>
                      </a:r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g/</a:t>
                      </a:r>
                      <a:r>
                        <a:rPr lang="en-US" altLang="zh-CN" sz="800" b="0" i="0" u="none" strike="noStrike" dirty="0" err="1" smtClean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mL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0.9268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FF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/</a:t>
                      </a:r>
                      <a:endParaRPr lang="en-US" altLang="zh-CN" sz="800" b="0" i="0" u="none" strike="noStrike" dirty="0">
                        <a:solidFill>
                          <a:srgbClr val="FF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Clone #1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 vMerge="1"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0.1516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FF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83.6%</a:t>
                      </a:r>
                      <a:endParaRPr lang="en-US" altLang="zh-CN" sz="800" b="0" i="0" u="none" strike="noStrike" dirty="0">
                        <a:solidFill>
                          <a:srgbClr val="FF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Clone #2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 vMerge="1"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0.1169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FF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87.4%</a:t>
                      </a:r>
                      <a:endParaRPr lang="en-US" altLang="zh-CN" sz="800" b="0" i="0" u="none" strike="noStrike" dirty="0">
                        <a:solidFill>
                          <a:srgbClr val="FF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Clone #3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 vMerge="1"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0.8464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FF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8.7%</a:t>
                      </a:r>
                      <a:endParaRPr lang="en-US" altLang="zh-CN" sz="800" b="0" i="0" u="none" strike="noStrike" dirty="0">
                        <a:solidFill>
                          <a:srgbClr val="FF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Clone #4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 vMerge="1"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0.8476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FF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8.5%</a:t>
                      </a:r>
                      <a:endParaRPr lang="en-US" altLang="zh-CN" sz="800" b="0" i="0" u="none" strike="noStrike" dirty="0">
                        <a:solidFill>
                          <a:srgbClr val="FF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Clone #5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 vMerge="1"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0.1265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FF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86.4%</a:t>
                      </a:r>
                      <a:endParaRPr lang="en-US" altLang="zh-CN" sz="800" b="0" i="0" u="none" strike="noStrike" dirty="0">
                        <a:solidFill>
                          <a:srgbClr val="FF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 smtClean="0">
                          <a:solidFill>
                            <a:schemeClr val="bg1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Clone #6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 vMerge="1"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0.1687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FF0000"/>
                          </a:solidFill>
                          <a:latin typeface="Poppins" pitchFamily="2" charset="0"/>
                          <a:ea typeface="思源黑体 CN Light" pitchFamily="34" charset="-122"/>
                          <a:cs typeface="Poppins" pitchFamily="2" charset="0"/>
                        </a:rPr>
                        <a:t>81.8%</a:t>
                      </a:r>
                      <a:endParaRPr lang="en-US" altLang="zh-CN" sz="800" b="0" i="0" u="none" strike="noStrike" dirty="0">
                        <a:solidFill>
                          <a:srgbClr val="FF0000"/>
                        </a:solidFill>
                        <a:latin typeface="Poppins" pitchFamily="2" charset="0"/>
                        <a:ea typeface="思源黑体 CN Light" pitchFamily="34" charset="-122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14673" y="1179552"/>
            <a:ext cx="18576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43" y="1107552"/>
            <a:ext cx="1944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43" y="3114678"/>
            <a:ext cx="18576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71473" y="3114678"/>
            <a:ext cx="18576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38536" y="3114678"/>
            <a:ext cx="18576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3" name="矩形 42"/>
          <p:cNvSpPr/>
          <p:nvPr/>
        </p:nvSpPr>
        <p:spPr>
          <a:xfrm>
            <a:off x="384784" y="2734816"/>
            <a:ext cx="127791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latin typeface="Poppins" pitchFamily="2" charset="0"/>
                <a:cs typeface="Poppins" pitchFamily="2" charset="0"/>
              </a:rPr>
              <a:t>EC</a:t>
            </a:r>
            <a:r>
              <a:rPr lang="en-US" altLang="zh-CN" sz="1000" baseline="-25000" dirty="0" smtClean="0">
                <a:latin typeface="Poppins" pitchFamily="2" charset="0"/>
                <a:cs typeface="Poppins" pitchFamily="2" charset="0"/>
              </a:rPr>
              <a:t>50</a:t>
            </a:r>
            <a:r>
              <a:rPr lang="en-US" altLang="zh-CN" sz="1000" dirty="0" smtClean="0">
                <a:latin typeface="Poppins" pitchFamily="2" charset="0"/>
                <a:cs typeface="Poppins" pitchFamily="2" charset="0"/>
              </a:rPr>
              <a:t>=22.41ng/</a:t>
            </a:r>
            <a:r>
              <a:rPr lang="en-US" altLang="zh-CN" sz="1000" dirty="0" err="1" smtClean="0">
                <a:latin typeface="Poppins" pitchFamily="2" charset="0"/>
                <a:cs typeface="Poppins" pitchFamily="2" charset="0"/>
              </a:rPr>
              <a:t>mL</a:t>
            </a:r>
            <a:endParaRPr lang="en-US" altLang="zh-CN" sz="1000" dirty="0">
              <a:latin typeface="Poppins" pitchFamily="2" charset="0"/>
              <a:cs typeface="Poppins" pitchFamily="2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388740" y="2734816"/>
            <a:ext cx="132600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latin typeface="Poppins" pitchFamily="2" charset="0"/>
                <a:cs typeface="Poppins" pitchFamily="2" charset="0"/>
              </a:rPr>
              <a:t>EC</a:t>
            </a:r>
            <a:r>
              <a:rPr lang="en-US" altLang="zh-CN" sz="1000" baseline="-25000" dirty="0" smtClean="0">
                <a:latin typeface="Poppins" pitchFamily="2" charset="0"/>
                <a:cs typeface="Poppins" pitchFamily="2" charset="0"/>
              </a:rPr>
              <a:t>50</a:t>
            </a:r>
            <a:r>
              <a:rPr lang="en-US" altLang="zh-CN" sz="1000" dirty="0" smtClean="0">
                <a:latin typeface="Poppins" pitchFamily="2" charset="0"/>
                <a:cs typeface="Poppins" pitchFamily="2" charset="0"/>
              </a:rPr>
              <a:t>=24.59ng/</a:t>
            </a:r>
            <a:r>
              <a:rPr lang="en-US" altLang="zh-CN" sz="1000" dirty="0" err="1" smtClean="0">
                <a:latin typeface="Poppins" pitchFamily="2" charset="0"/>
                <a:cs typeface="Poppins" pitchFamily="2" charset="0"/>
              </a:rPr>
              <a:t>mL</a:t>
            </a:r>
            <a:endParaRPr lang="en-US" altLang="zh-CN" sz="1000" dirty="0">
              <a:latin typeface="Poppins" pitchFamily="2" charset="0"/>
              <a:cs typeface="Poppins" pitchFamily="2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319168" y="2734816"/>
            <a:ext cx="132440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latin typeface="Poppins" pitchFamily="2" charset="0"/>
                <a:cs typeface="Poppins" pitchFamily="2" charset="0"/>
              </a:rPr>
              <a:t>EC</a:t>
            </a:r>
            <a:r>
              <a:rPr lang="en-US" altLang="zh-CN" sz="1000" baseline="-25000" dirty="0" smtClean="0">
                <a:latin typeface="Poppins" pitchFamily="2" charset="0"/>
                <a:cs typeface="Poppins" pitchFamily="2" charset="0"/>
              </a:rPr>
              <a:t>50</a:t>
            </a:r>
            <a:r>
              <a:rPr lang="en-US" altLang="zh-CN" sz="1000" dirty="0" smtClean="0">
                <a:latin typeface="Poppins" pitchFamily="2" charset="0"/>
                <a:cs typeface="Poppins" pitchFamily="2" charset="0"/>
              </a:rPr>
              <a:t>=97.89ng/</a:t>
            </a:r>
            <a:r>
              <a:rPr lang="en-US" altLang="zh-CN" sz="1000" dirty="0" err="1" smtClean="0">
                <a:latin typeface="Poppins" pitchFamily="2" charset="0"/>
                <a:cs typeface="Poppins" pitchFamily="2" charset="0"/>
              </a:rPr>
              <a:t>mL</a:t>
            </a:r>
            <a:endParaRPr lang="en-US" altLang="zh-CN" sz="1000" dirty="0">
              <a:latin typeface="Poppins" pitchFamily="2" charset="0"/>
              <a:cs typeface="Poppins" pitchFamily="2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98791" y="4736068"/>
            <a:ext cx="12442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latin typeface="Poppins" pitchFamily="2" charset="0"/>
                <a:cs typeface="Poppins" pitchFamily="2" charset="0"/>
              </a:rPr>
              <a:t>EC</a:t>
            </a:r>
            <a:r>
              <a:rPr lang="en-US" altLang="zh-CN" sz="1000" baseline="-25000" dirty="0" smtClean="0">
                <a:latin typeface="Poppins" pitchFamily="2" charset="0"/>
                <a:cs typeface="Poppins" pitchFamily="2" charset="0"/>
              </a:rPr>
              <a:t>50</a:t>
            </a:r>
            <a:r>
              <a:rPr lang="en-US" altLang="zh-CN" sz="1000" dirty="0" smtClean="0">
                <a:latin typeface="Poppins" pitchFamily="2" charset="0"/>
                <a:cs typeface="Poppins" pitchFamily="2" charset="0"/>
              </a:rPr>
              <a:t>=91.71ng/</a:t>
            </a:r>
            <a:r>
              <a:rPr lang="en-US" altLang="zh-CN" sz="1000" dirty="0" err="1" smtClean="0">
                <a:latin typeface="Poppins" pitchFamily="2" charset="0"/>
                <a:cs typeface="Poppins" pitchFamily="2" charset="0"/>
              </a:rPr>
              <a:t>mL</a:t>
            </a:r>
            <a:endParaRPr lang="en-US" altLang="zh-CN" sz="1000" dirty="0">
              <a:latin typeface="Poppins" pitchFamily="2" charset="0"/>
              <a:cs typeface="Poppins" pitchFamily="2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2365870" y="4736068"/>
            <a:ext cx="132760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latin typeface="Poppins" pitchFamily="2" charset="0"/>
                <a:cs typeface="Poppins" pitchFamily="2" charset="0"/>
              </a:rPr>
              <a:t>EC</a:t>
            </a:r>
            <a:r>
              <a:rPr lang="en-US" altLang="zh-CN" sz="1000" baseline="-25000" dirty="0" smtClean="0">
                <a:latin typeface="Poppins" pitchFamily="2" charset="0"/>
                <a:cs typeface="Poppins" pitchFamily="2" charset="0"/>
              </a:rPr>
              <a:t>50</a:t>
            </a:r>
            <a:r>
              <a:rPr lang="en-US" altLang="zh-CN" sz="1000" dirty="0" smtClean="0">
                <a:latin typeface="Poppins" pitchFamily="2" charset="0"/>
                <a:cs typeface="Poppins" pitchFamily="2" charset="0"/>
              </a:rPr>
              <a:t>=35.45ng/</a:t>
            </a:r>
            <a:r>
              <a:rPr lang="en-US" altLang="zh-CN" sz="1000" dirty="0" err="1" smtClean="0">
                <a:latin typeface="Poppins" pitchFamily="2" charset="0"/>
                <a:cs typeface="Poppins" pitchFamily="2" charset="0"/>
              </a:rPr>
              <a:t>mL</a:t>
            </a:r>
            <a:endParaRPr lang="en-US" altLang="zh-CN" sz="1000" dirty="0">
              <a:latin typeface="Poppins" pitchFamily="2" charset="0"/>
              <a:cs typeface="Poppins" pitchFamily="2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382094" y="4736068"/>
            <a:ext cx="128753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latin typeface="Poppins" pitchFamily="2" charset="0"/>
                <a:cs typeface="Poppins" pitchFamily="2" charset="0"/>
              </a:rPr>
              <a:t>EC</a:t>
            </a:r>
            <a:r>
              <a:rPr lang="en-US" altLang="zh-CN" sz="1000" baseline="-25000" dirty="0" smtClean="0">
                <a:latin typeface="Poppins" pitchFamily="2" charset="0"/>
                <a:cs typeface="Poppins" pitchFamily="2" charset="0"/>
              </a:rPr>
              <a:t>50</a:t>
            </a:r>
            <a:r>
              <a:rPr lang="en-US" altLang="zh-CN" sz="1000" dirty="0" smtClean="0">
                <a:latin typeface="Poppins" pitchFamily="2" charset="0"/>
                <a:cs typeface="Poppins" pitchFamily="2" charset="0"/>
              </a:rPr>
              <a:t>=31.49ng/</a:t>
            </a:r>
            <a:r>
              <a:rPr lang="en-US" altLang="zh-CN" sz="1000" dirty="0" err="1" smtClean="0">
                <a:latin typeface="Poppins" pitchFamily="2" charset="0"/>
                <a:cs typeface="Poppins" pitchFamily="2" charset="0"/>
              </a:rPr>
              <a:t>mL</a:t>
            </a:r>
            <a:endParaRPr lang="en-US" altLang="zh-CN" sz="1000" dirty="0">
              <a:latin typeface="Poppins" pitchFamily="2" charset="0"/>
              <a:cs typeface="Poppin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125896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副标题 2"/>
          <p:cNvSpPr txBox="1"/>
          <p:nvPr/>
        </p:nvSpPr>
        <p:spPr>
          <a:xfrm>
            <a:off x="611560" y="2571750"/>
            <a:ext cx="7920880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rgbClr val="007E66"/>
                </a:solidFill>
                <a:latin typeface="思源黑体 CN Medium" pitchFamily="34" charset="-122"/>
                <a:ea typeface="思源黑体 CN Medium" pitchFamily="34" charset="-122"/>
                <a:cs typeface="Poppins" pitchFamily="2" charset="0"/>
              </a:rPr>
              <a:t>抗体开发相关平台介绍</a:t>
            </a:r>
            <a:endParaRPr lang="en-US" altLang="zh-CN" sz="2800" b="1" dirty="0">
              <a:solidFill>
                <a:srgbClr val="007E66"/>
              </a:solidFill>
              <a:latin typeface="思源黑体 CN Medium" pitchFamily="34" charset="-122"/>
              <a:ea typeface="思源黑体 CN Medium" pitchFamily="34" charset="-122"/>
              <a:cs typeface="Poppins" pitchFamily="2" charset="0"/>
            </a:endParaRPr>
          </a:p>
        </p:txBody>
      </p:sp>
      <p:sp>
        <p:nvSpPr>
          <p:cNvPr id="5" name="副标题 2"/>
          <p:cNvSpPr txBox="1"/>
          <p:nvPr/>
        </p:nvSpPr>
        <p:spPr>
          <a:xfrm>
            <a:off x="3311860" y="1491630"/>
            <a:ext cx="2520280" cy="187220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7200" b="1" dirty="0" smtClean="0">
                <a:solidFill>
                  <a:srgbClr val="007E66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03</a:t>
            </a:r>
            <a:endParaRPr lang="en-US" altLang="zh-CN" sz="7200" b="1" dirty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3492896" y="2571750"/>
            <a:ext cx="6071914" cy="6071914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524328" y="-1473802"/>
            <a:ext cx="2947603" cy="2947603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44" name="矩形 43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6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47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48" name="椭圆 47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椭圆 50"/>
          <p:cNvSpPr/>
          <p:nvPr/>
        </p:nvSpPr>
        <p:spPr>
          <a:xfrm>
            <a:off x="540710" y="3272485"/>
            <a:ext cx="1181100" cy="1085215"/>
          </a:xfrm>
          <a:prstGeom prst="ellipse">
            <a:avLst/>
          </a:prstGeom>
          <a:solidFill>
            <a:srgbClr val="007E66"/>
          </a:soli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zh-CN" altLang="en-US" dirty="0">
              <a:latin typeface="Poppins" pitchFamily="2" charset="0"/>
              <a:ea typeface="思源黑体 CN Heavy" pitchFamily="34" charset="-122"/>
              <a:cs typeface="Poppins" pitchFamily="2" charset="0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3355665" y="1638630"/>
            <a:ext cx="1181100" cy="1085215"/>
          </a:xfrm>
          <a:prstGeom prst="ellipse">
            <a:avLst/>
          </a:prstGeom>
          <a:solidFill>
            <a:srgbClr val="007E66"/>
          </a:soli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zh-CN" altLang="en-US" dirty="0">
              <a:latin typeface="Poppins" pitchFamily="2" charset="0"/>
              <a:ea typeface="思源黑体 CN Heavy" pitchFamily="34" charset="-122"/>
              <a:cs typeface="Poppins" pitchFamily="2" charset="0"/>
            </a:endParaRPr>
          </a:p>
        </p:txBody>
      </p:sp>
      <p:pic>
        <p:nvPicPr>
          <p:cNvPr id="5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5950" y="3373450"/>
            <a:ext cx="135636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707654"/>
            <a:ext cx="1104900" cy="1199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5" name="椭圆 54"/>
          <p:cNvSpPr/>
          <p:nvPr/>
        </p:nvSpPr>
        <p:spPr>
          <a:xfrm>
            <a:off x="501975" y="1583385"/>
            <a:ext cx="1181100" cy="1085215"/>
          </a:xfrm>
          <a:prstGeom prst="ellipse">
            <a:avLst/>
          </a:prstGeom>
          <a:solidFill>
            <a:srgbClr val="007E66"/>
          </a:soli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zh-CN" altLang="en-US" dirty="0">
              <a:latin typeface="Poppins" pitchFamily="2" charset="0"/>
              <a:ea typeface="思源黑体 CN Heavy" pitchFamily="34" charset="-122"/>
              <a:cs typeface="Poppins" pitchFamily="2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30245" y="1779662"/>
            <a:ext cx="861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杂交瘤</a:t>
            </a:r>
            <a:endParaRPr lang="zh-CN" altLang="en-US" sz="1200" b="1" dirty="0">
              <a:solidFill>
                <a:schemeClr val="bg1"/>
              </a:solidFill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技术</a:t>
            </a:r>
            <a:endParaRPr lang="zh-CN" altLang="en-US" sz="1200" b="1" dirty="0">
              <a:solidFill>
                <a:schemeClr val="bg1"/>
              </a:solidFill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130875" y="1789187"/>
            <a:ext cx="1655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噬菌体展示</a:t>
            </a:r>
            <a:endParaRPr lang="zh-CN" altLang="en-US" sz="1200" b="1" dirty="0">
              <a:solidFill>
                <a:schemeClr val="bg1"/>
              </a:solidFill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文库技术</a:t>
            </a:r>
            <a:endParaRPr lang="zh-CN" altLang="en-US" sz="1200" b="1" dirty="0">
              <a:solidFill>
                <a:schemeClr val="bg1"/>
              </a:solidFill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34690" y="3507854"/>
            <a:ext cx="9982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FACS</a:t>
            </a:r>
            <a:endParaRPr lang="en-US" altLang="zh-CN" sz="1200" b="1" dirty="0">
              <a:solidFill>
                <a:schemeClr val="bg1"/>
              </a:solidFill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分选技术</a:t>
            </a:r>
            <a:endParaRPr lang="zh-CN" altLang="en-US" sz="1200" b="1" dirty="0">
              <a:solidFill>
                <a:schemeClr val="bg1"/>
              </a:solidFill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4682180" y="1749755"/>
            <a:ext cx="961390" cy="763270"/>
            <a:chOff x="3471614" y="2350398"/>
            <a:chExt cx="814634" cy="714380"/>
          </a:xfrm>
        </p:grpSpPr>
        <p:pic>
          <p:nvPicPr>
            <p:cNvPr id="60" name="Picture 201" descr="D:\桌面\任为-全人源抗体库技术平台PPT\图片00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71614" y="2378335"/>
              <a:ext cx="147467" cy="638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" name="Picture 201" descr="D:\桌面\任为-全人源抗体库技术平台PPT\图片00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28340" y="2350398"/>
              <a:ext cx="147467" cy="638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2" name="Picture 201" descr="D:\桌面\任为-全人源抗体库技术平台PPT\图片00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98487" y="2426349"/>
              <a:ext cx="147467" cy="638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" name="Picture 201" descr="D:\桌面\任为-全人源抗体库技术平台PPT\图片00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68634" y="2426349"/>
              <a:ext cx="147467" cy="638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" name="Picture 201" descr="D:\桌面\任为-全人源抗体库技术平台PPT\图片00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38781" y="2426349"/>
              <a:ext cx="147467" cy="638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87920" y="3358845"/>
            <a:ext cx="678180" cy="88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8" name="椭圆 67"/>
          <p:cNvSpPr/>
          <p:nvPr/>
        </p:nvSpPr>
        <p:spPr>
          <a:xfrm>
            <a:off x="3482665" y="3272485"/>
            <a:ext cx="1181100" cy="1085215"/>
          </a:xfrm>
          <a:prstGeom prst="ellipse">
            <a:avLst/>
          </a:prstGeom>
          <a:solidFill>
            <a:srgbClr val="007E66"/>
          </a:soli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zh-CN" altLang="en-US" dirty="0">
              <a:latin typeface="Poppins" pitchFamily="2" charset="0"/>
              <a:ea typeface="思源黑体 CN Heavy" pitchFamily="34" charset="-122"/>
              <a:cs typeface="Poppins" pitchFamily="2" charset="0"/>
            </a:endParaRPr>
          </a:p>
        </p:txBody>
      </p:sp>
      <p:sp>
        <p:nvSpPr>
          <p:cNvPr id="69" name="TextBox 21"/>
          <p:cNvSpPr txBox="1"/>
          <p:nvPr/>
        </p:nvSpPr>
        <p:spPr>
          <a:xfrm>
            <a:off x="3576645" y="3507854"/>
            <a:ext cx="998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b="1" dirty="0">
                <a:solidFill>
                  <a:schemeClr val="bg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  <a:sym typeface="+mn-ea"/>
              </a:rPr>
              <a:t>Beacon</a:t>
            </a:r>
            <a:endParaRPr lang="en-US" altLang="zh-CN" sz="1200" b="1" dirty="0">
              <a:solidFill>
                <a:schemeClr val="bg1"/>
              </a:solidFill>
              <a:latin typeface="Poppins" pitchFamily="2" charset="0"/>
              <a:ea typeface="思源黑体 CN Normal" pitchFamily="34" charset="-122"/>
              <a:cs typeface="Poppins" pitchFamily="2" charset="0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Poppins" pitchFamily="2" charset="0"/>
                <a:ea typeface="思源黑体 CN Normal" pitchFamily="34" charset="-122"/>
                <a:cs typeface="Poppins" pitchFamily="2" charset="0"/>
              </a:rPr>
              <a:t>技术</a:t>
            </a:r>
            <a:endParaRPr lang="zh-CN" altLang="en-US" sz="1200" b="1" dirty="0">
              <a:solidFill>
                <a:schemeClr val="bg1"/>
              </a:solidFill>
              <a:latin typeface="Poppins" pitchFamily="2" charset="0"/>
              <a:ea typeface="思源黑体 CN Normal" pitchFamily="34" charset="-122"/>
              <a:cs typeface="Poppins" pitchFamily="2" charset="0"/>
            </a:endParaRPr>
          </a:p>
        </p:txBody>
      </p:sp>
      <p:sp>
        <p:nvSpPr>
          <p:cNvPr id="70" name="文本框 28"/>
          <p:cNvSpPr txBox="1"/>
          <p:nvPr/>
        </p:nvSpPr>
        <p:spPr>
          <a:xfrm>
            <a:off x="216000" y="720000"/>
            <a:ext cx="3658374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defTabSz="285750"/>
            <a:r>
              <a:rPr lang="zh-CN" altLang="en-US" sz="2400" b="1" kern="0" dirty="0" smtClean="0">
                <a:solidFill>
                  <a:srgbClr val="007E66"/>
                </a:solidFill>
                <a:latin typeface="思源黑体 CN Heavy" pitchFamily="34" charset="-122"/>
                <a:ea typeface="思源黑体 CN Heavy" pitchFamily="34" charset="-122"/>
                <a:sym typeface="+mn-ea"/>
              </a:rPr>
              <a:t>四大单克隆抗体制备技术</a:t>
            </a:r>
            <a:endParaRPr lang="zh-CN" altLang="en-US" sz="2400" b="1" kern="0" dirty="0" smtClean="0">
              <a:solidFill>
                <a:srgbClr val="007E66"/>
              </a:solidFill>
              <a:latin typeface="思源黑体 CN Heavy" pitchFamily="34" charset="-122"/>
              <a:ea typeface="思源黑体 CN Heavy" pitchFamily="34" charset="-122"/>
              <a:sym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228184" y="896715"/>
            <a:ext cx="2523600" cy="1747043"/>
            <a:chOff x="258057" y="1491633"/>
            <a:chExt cx="918499" cy="953415"/>
          </a:xfrm>
        </p:grpSpPr>
        <p:sp>
          <p:nvSpPr>
            <p:cNvPr id="35" name="Flowchart: Off-page Connector 86"/>
            <p:cNvSpPr/>
            <p:nvPr/>
          </p:nvSpPr>
          <p:spPr>
            <a:xfrm>
              <a:off x="258057" y="1491633"/>
              <a:ext cx="917571" cy="399302"/>
            </a:xfrm>
            <a:prstGeom prst="flowChartOffpageConnector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r>
                <a:rPr lang="zh-CN" altLang="en-US" sz="1200" b="1" dirty="0" smtClean="0">
                  <a:latin typeface="思源黑体 CN Regular" pitchFamily="34" charset="-122"/>
                  <a:ea typeface="思源黑体 CN Regular" pitchFamily="34" charset="-122"/>
                </a:rPr>
                <a:t>高效的抗体开发技术平台：</a:t>
              </a:r>
              <a:endParaRPr lang="zh-CN" altLang="en-US" sz="1200" b="1" dirty="0" smtClean="0"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258057" y="1537543"/>
              <a:ext cx="916363" cy="907505"/>
            </a:xfrm>
            <a:prstGeom prst="roundRect">
              <a:avLst/>
            </a:prstGeom>
            <a:noFill/>
            <a:ln w="12700">
              <a:solidFill>
                <a:srgbClr val="007E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98092" y="1942267"/>
              <a:ext cx="878464" cy="473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300"/>
                </a:spcBef>
                <a:spcAft>
                  <a:spcPts val="300"/>
                </a:spcAft>
                <a:buFont typeface="Wingdings" panose="05000000000000000000" pitchFamily="2" charset="2"/>
                <a:buChar char="ü"/>
              </a:pP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" pitchFamily="2" charset="0"/>
                  <a:ea typeface="思源黑体 CN Heavy" pitchFamily="34" charset="-122"/>
                  <a:cs typeface="Poppins" pitchFamily="2" charset="0"/>
                </a:rPr>
                <a:t>经典技术优化：电融合，建库技术</a:t>
              </a:r>
              <a:endParaRPr lang="en-US" altLang="zh-CN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oppins" pitchFamily="2" charset="0"/>
                <a:ea typeface="思源黑体 CN Heavy" pitchFamily="34" charset="-122"/>
                <a:cs typeface="Poppins" pitchFamily="2" charset="0"/>
              </a:endParaRPr>
            </a:p>
            <a:p>
              <a:pPr>
                <a:spcBef>
                  <a:spcPts val="300"/>
                </a:spcBef>
                <a:spcAft>
                  <a:spcPts val="300"/>
                </a:spcAft>
                <a:buFont typeface="Wingdings" panose="05000000000000000000" pitchFamily="2" charset="2"/>
                <a:buChar char="ü"/>
              </a:pP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" pitchFamily="2" charset="0"/>
                  <a:ea typeface="思源黑体 CN Heavy" pitchFamily="34" charset="-122"/>
                  <a:cs typeface="Poppins" pitchFamily="2" charset="0"/>
                </a:rPr>
                <a:t>新技术：单个</a:t>
              </a:r>
              <a:r>
                <a:rPr lang="en-US" altLang="zh-CN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" pitchFamily="2" charset="0"/>
                  <a:ea typeface="思源黑体 CN Heavy" pitchFamily="34" charset="-122"/>
                  <a:cs typeface="Poppins" pitchFamily="2" charset="0"/>
                </a:rPr>
                <a:t>B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" pitchFamily="2" charset="0"/>
                  <a:ea typeface="思源黑体 CN Heavy" pitchFamily="34" charset="-122"/>
                  <a:cs typeface="Poppins" pitchFamily="2" charset="0"/>
                </a:rPr>
                <a:t>细胞技术，更快的速度</a:t>
              </a:r>
              <a:endParaRPr lang="en-US" altLang="zh-CN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oppins" pitchFamily="2" charset="0"/>
                <a:ea typeface="思源黑体 CN Heavy" pitchFamily="34" charset="-122"/>
                <a:cs typeface="Poppins" pitchFamily="2" charset="0"/>
              </a:endParaRPr>
            </a:p>
            <a:p>
              <a:pPr>
                <a:spcBef>
                  <a:spcPts val="300"/>
                </a:spcBef>
                <a:spcAft>
                  <a:spcPts val="300"/>
                </a:spcAft>
                <a:buFont typeface="Wingdings" panose="05000000000000000000" pitchFamily="2" charset="2"/>
                <a:buChar char="ü"/>
              </a:pP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" pitchFamily="2" charset="0"/>
                  <a:ea typeface="思源黑体 CN Heavy" pitchFamily="34" charset="-122"/>
                  <a:cs typeface="Poppins" pitchFamily="2" charset="0"/>
                </a:rPr>
                <a:t>多种筛选方案组合</a:t>
              </a:r>
              <a:endParaRPr lang="en-US" altLang="zh-CN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oppins" pitchFamily="2" charset="0"/>
                <a:ea typeface="思源黑体 CN Heavy" pitchFamily="34" charset="-122"/>
                <a:cs typeface="Poppins" pitchFamily="2" charset="0"/>
              </a:endParaRPr>
            </a:p>
            <a:p>
              <a:pPr>
                <a:spcBef>
                  <a:spcPts val="300"/>
                </a:spcBef>
                <a:spcAft>
                  <a:spcPts val="300"/>
                </a:spcAft>
                <a:buFont typeface="Wingdings" panose="05000000000000000000" pitchFamily="2" charset="2"/>
                <a:buChar char="ü"/>
              </a:pP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" pitchFamily="2" charset="0"/>
                  <a:ea typeface="思源黑体 CN Heavy" pitchFamily="34" charset="-122"/>
                  <a:cs typeface="Poppins" pitchFamily="2" charset="0"/>
                </a:rPr>
                <a:t>高效的重组抗体表达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itchFamily="2" charset="0"/>
                <a:ea typeface="思源黑体 CN Heavy" pitchFamily="34" charset="-122"/>
                <a:cs typeface="Poppins" pitchFamily="2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228184" y="2931790"/>
            <a:ext cx="2523601" cy="1741909"/>
            <a:chOff x="258057" y="1491633"/>
            <a:chExt cx="917571" cy="953415"/>
          </a:xfrm>
        </p:grpSpPr>
        <p:sp>
          <p:nvSpPr>
            <p:cNvPr id="72" name="Flowchart: Off-page Connector 86"/>
            <p:cNvSpPr/>
            <p:nvPr/>
          </p:nvSpPr>
          <p:spPr>
            <a:xfrm>
              <a:off x="258057" y="1491633"/>
              <a:ext cx="917571" cy="399302"/>
            </a:xfrm>
            <a:prstGeom prst="flowChartOffpageConnector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r>
                <a:rPr lang="zh-CN" altLang="en-US" sz="1200" b="1" dirty="0" smtClean="0">
                  <a:latin typeface="思源黑体 CN Regular" pitchFamily="34" charset="-122"/>
                  <a:ea typeface="思源黑体 CN Regular" pitchFamily="34" charset="-122"/>
                </a:rPr>
                <a:t>高质量的候选抗体库：</a:t>
              </a:r>
              <a:endParaRPr lang="zh-CN" altLang="en-US" sz="1200" b="1" dirty="0" smtClean="0"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73" name="圆角矩形 72"/>
            <p:cNvSpPr/>
            <p:nvPr/>
          </p:nvSpPr>
          <p:spPr>
            <a:xfrm>
              <a:off x="258057" y="1537543"/>
              <a:ext cx="916363" cy="907505"/>
            </a:xfrm>
            <a:prstGeom prst="roundRect">
              <a:avLst/>
            </a:prstGeom>
            <a:noFill/>
            <a:ln w="12700">
              <a:solidFill>
                <a:srgbClr val="007E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36603" y="1942268"/>
              <a:ext cx="706909" cy="473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300"/>
                </a:spcBef>
                <a:spcAft>
                  <a:spcPts val="300"/>
                </a:spcAft>
                <a:buFont typeface="Wingdings" panose="05000000000000000000" pitchFamily="2" charset="2"/>
                <a:buChar char="ü"/>
              </a:pP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" pitchFamily="2" charset="0"/>
                  <a:ea typeface="思源黑体 CN Heavy" pitchFamily="34" charset="-122"/>
                  <a:cs typeface="Poppins" pitchFamily="2" charset="0"/>
                </a:rPr>
                <a:t>数百</a:t>
              </a:r>
              <a:r>
                <a:rPr lang="en-US" altLang="zh-CN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" pitchFamily="2" charset="0"/>
                  <a:ea typeface="思源黑体 CN Heavy" pitchFamily="34" charset="-122"/>
                  <a:cs typeface="Poppins" pitchFamily="2" charset="0"/>
                </a:rPr>
                <a:t>-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" pitchFamily="2" charset="0"/>
                  <a:ea typeface="思源黑体 CN Heavy" pitchFamily="34" charset="-122"/>
                  <a:cs typeface="Poppins" pitchFamily="2" charset="0"/>
                </a:rPr>
                <a:t>数千个候选抗体</a:t>
              </a:r>
              <a:endPara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oppins" pitchFamily="2" charset="0"/>
                <a:ea typeface="思源黑体 CN Heavy" pitchFamily="34" charset="-122"/>
                <a:cs typeface="Poppins" pitchFamily="2" charset="0"/>
              </a:endParaRPr>
            </a:p>
            <a:p>
              <a:pPr>
                <a:spcBef>
                  <a:spcPts val="300"/>
                </a:spcBef>
                <a:spcAft>
                  <a:spcPts val="300"/>
                </a:spcAft>
                <a:buFont typeface="Wingdings" panose="05000000000000000000" pitchFamily="2" charset="2"/>
                <a:buChar char="ü"/>
              </a:pP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" pitchFamily="2" charset="0"/>
                  <a:ea typeface="思源黑体 CN Heavy" pitchFamily="34" charset="-122"/>
                  <a:cs typeface="Poppins" pitchFamily="2" charset="0"/>
                </a:rPr>
                <a:t>亲和力达到</a:t>
              </a:r>
              <a:r>
                <a:rPr lang="en-US" altLang="zh-CN" sz="10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" pitchFamily="2" charset="0"/>
                  <a:ea typeface="思源黑体 CN Heavy" pitchFamily="34" charset="-122"/>
                  <a:cs typeface="Poppins" pitchFamily="2" charset="0"/>
                </a:rPr>
                <a:t>nM-pM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" pitchFamily="2" charset="0"/>
                  <a:ea typeface="思源黑体 CN Heavy" pitchFamily="34" charset="-122"/>
                  <a:cs typeface="Poppins" pitchFamily="2" charset="0"/>
                </a:rPr>
                <a:t>水平</a:t>
              </a:r>
              <a:endPara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oppins" pitchFamily="2" charset="0"/>
                <a:ea typeface="思源黑体 CN Heavy" pitchFamily="34" charset="-122"/>
                <a:cs typeface="Poppins" pitchFamily="2" charset="0"/>
              </a:endParaRPr>
            </a:p>
            <a:p>
              <a:pPr>
                <a:spcBef>
                  <a:spcPts val="300"/>
                </a:spcBef>
                <a:spcAft>
                  <a:spcPts val="300"/>
                </a:spcAft>
                <a:buFont typeface="Wingdings" panose="05000000000000000000" pitchFamily="2" charset="2"/>
                <a:buChar char="ü"/>
              </a:pP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" pitchFamily="2" charset="0"/>
                  <a:ea typeface="思源黑体 CN Heavy" pitchFamily="34" charset="-122"/>
                  <a:cs typeface="Poppins" pitchFamily="2" charset="0"/>
                </a:rPr>
                <a:t>不同的抗原结合表位</a:t>
              </a:r>
              <a:endPara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oppins" pitchFamily="2" charset="0"/>
                <a:ea typeface="思源黑体 CN Heavy" pitchFamily="34" charset="-122"/>
                <a:cs typeface="Poppins" pitchFamily="2" charset="0"/>
              </a:endParaRPr>
            </a:p>
            <a:p>
              <a:pPr>
                <a:spcBef>
                  <a:spcPts val="300"/>
                </a:spcBef>
                <a:spcAft>
                  <a:spcPts val="300"/>
                </a:spcAft>
                <a:buFont typeface="Wingdings" panose="05000000000000000000" pitchFamily="2" charset="2"/>
                <a:buChar char="ü"/>
              </a:pP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" pitchFamily="2" charset="0"/>
                  <a:ea typeface="思源黑体 CN Heavy" pitchFamily="34" charset="-122"/>
                  <a:cs typeface="Poppins" pitchFamily="2" charset="0"/>
                </a:rPr>
                <a:t>适用于不同应用场景</a:t>
              </a:r>
              <a:endPara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oppins" pitchFamily="2" charset="0"/>
                <a:ea typeface="思源黑体 CN Heavy" pitchFamily="34" charset="-122"/>
                <a:cs typeface="Poppins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矩形 190"/>
          <p:cNvSpPr/>
          <p:nvPr/>
        </p:nvSpPr>
        <p:spPr>
          <a:xfrm rot="10800000">
            <a:off x="2699792" y="195486"/>
            <a:ext cx="5688632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2" name="组合 219"/>
          <p:cNvGrpSpPr/>
          <p:nvPr/>
        </p:nvGrpSpPr>
        <p:grpSpPr>
          <a:xfrm>
            <a:off x="0" y="123478"/>
            <a:ext cx="3707904" cy="360040"/>
            <a:chOff x="0" y="123478"/>
            <a:chExt cx="3707904" cy="360040"/>
          </a:xfrm>
        </p:grpSpPr>
        <p:sp>
          <p:nvSpPr>
            <p:cNvPr id="193" name="矩形 192"/>
            <p:cNvSpPr/>
            <p:nvPr/>
          </p:nvSpPr>
          <p:spPr>
            <a:xfrm>
              <a:off x="0" y="123478"/>
              <a:ext cx="3563888" cy="360040"/>
            </a:xfrm>
            <a:prstGeom prst="rect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3347864" y="123478"/>
              <a:ext cx="360040" cy="36004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95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grpSp>
        <p:nvGrpSpPr>
          <p:cNvPr id="196" name="组合 214"/>
          <p:cNvGrpSpPr/>
          <p:nvPr/>
        </p:nvGrpSpPr>
        <p:grpSpPr>
          <a:xfrm>
            <a:off x="8316416" y="195486"/>
            <a:ext cx="684056" cy="190224"/>
            <a:chOff x="8316416" y="195486"/>
            <a:chExt cx="684056" cy="190224"/>
          </a:xfrm>
        </p:grpSpPr>
        <p:sp>
          <p:nvSpPr>
            <p:cNvPr id="197" name="椭圆 196"/>
            <p:cNvSpPr>
              <a:spLocks noChangeAspect="1"/>
            </p:cNvSpPr>
            <p:nvPr/>
          </p:nvSpPr>
          <p:spPr>
            <a:xfrm>
              <a:off x="8820472" y="205710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椭圆 197"/>
            <p:cNvSpPr>
              <a:spLocks noChangeAspect="1"/>
            </p:cNvSpPr>
            <p:nvPr/>
          </p:nvSpPr>
          <p:spPr>
            <a:xfrm>
              <a:off x="8571930" y="199455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23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椭圆 198"/>
            <p:cNvSpPr>
              <a:spLocks noChangeAspect="1"/>
            </p:cNvSpPr>
            <p:nvPr/>
          </p:nvSpPr>
          <p:spPr>
            <a:xfrm>
              <a:off x="8316416" y="195486"/>
              <a:ext cx="180000" cy="180000"/>
            </a:xfrm>
            <a:prstGeom prst="ellipse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C89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8" name="组合 237"/>
          <p:cNvGrpSpPr/>
          <p:nvPr/>
        </p:nvGrpSpPr>
        <p:grpSpPr>
          <a:xfrm>
            <a:off x="105851" y="1491630"/>
            <a:ext cx="7252231" cy="2143140"/>
            <a:chOff x="357158" y="1643056"/>
            <a:chExt cx="6609289" cy="2047252"/>
          </a:xfrm>
        </p:grpSpPr>
        <p:pic>
          <p:nvPicPr>
            <p:cNvPr id="210" name="Picture 2" descr="E:\义翘工作文件\设计\0725 PPT修改\图片\图21.png"/>
            <p:cNvPicPr>
              <a:picLocks noChangeAspect="1" noChangeArrowheads="1"/>
            </p:cNvPicPr>
            <p:nvPr/>
          </p:nvPicPr>
          <p:blipFill>
            <a:blip r:embed="rId2" cstate="print"/>
            <a:srcRect l="15315" r="15315"/>
            <a:stretch>
              <a:fillRect/>
            </a:stretch>
          </p:blipFill>
          <p:spPr bwMode="auto">
            <a:xfrm>
              <a:off x="428596" y="1785932"/>
              <a:ext cx="6324980" cy="1785950"/>
            </a:xfrm>
            <a:prstGeom prst="rect">
              <a:avLst/>
            </a:prstGeom>
            <a:noFill/>
          </p:spPr>
        </p:pic>
        <p:sp>
          <p:nvSpPr>
            <p:cNvPr id="221" name="TextBox 220"/>
            <p:cNvSpPr txBox="1"/>
            <p:nvPr/>
          </p:nvSpPr>
          <p:spPr>
            <a:xfrm>
              <a:off x="784638" y="1643056"/>
              <a:ext cx="1215594" cy="33464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zh-CN" altLang="en-US" sz="1400" b="1" dirty="0" smtClean="0"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抗体制备服务 </a:t>
              </a:r>
              <a:endParaRPr lang="zh-CN" altLang="en-US" sz="1400" b="1" dirty="0" smtClean="0"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  <p:sp>
          <p:nvSpPr>
            <p:cNvPr id="224" name="TextBox 223"/>
            <p:cNvSpPr txBox="1"/>
            <p:nvPr/>
          </p:nvSpPr>
          <p:spPr>
            <a:xfrm>
              <a:off x="2071670" y="3357568"/>
              <a:ext cx="1482585" cy="33274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zh-CN" altLang="en-US" sz="1400" b="1" dirty="0" smtClean="0"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重组抗体表达服务</a:t>
              </a:r>
              <a:endParaRPr lang="zh-CN" altLang="en-US" sz="1400" b="1" dirty="0" smtClean="0"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  <p:sp>
          <p:nvSpPr>
            <p:cNvPr id="230" name="TextBox 229"/>
            <p:cNvSpPr txBox="1"/>
            <p:nvPr/>
          </p:nvSpPr>
          <p:spPr>
            <a:xfrm>
              <a:off x="3428992" y="1643056"/>
              <a:ext cx="1755073" cy="33464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zh-CN" sz="1400" b="1" dirty="0" smtClean="0"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ELISA</a:t>
              </a:r>
              <a:r>
                <a:rPr lang="zh-CN" altLang="en-US" sz="1400" b="1" dirty="0" smtClean="0"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试剂盒开发服务</a:t>
              </a:r>
              <a:endParaRPr lang="zh-CN" altLang="en-US" sz="1400" b="1" dirty="0"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  <p:sp>
          <p:nvSpPr>
            <p:cNvPr id="231" name="TextBox 230"/>
            <p:cNvSpPr txBox="1"/>
            <p:nvPr/>
          </p:nvSpPr>
          <p:spPr>
            <a:xfrm>
              <a:off x="5286380" y="3286130"/>
              <a:ext cx="1180257" cy="33464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zh-CN" altLang="en-US" sz="1400" b="1" dirty="0" smtClean="0">
                  <a:latin typeface="Poppins" pitchFamily="2" charset="0"/>
                  <a:ea typeface="思源黑体 CN Normal" pitchFamily="34" charset="-122"/>
                  <a:cs typeface="Poppins" pitchFamily="2" charset="0"/>
                </a:rPr>
                <a:t>免疫检测服务</a:t>
              </a:r>
              <a:endParaRPr lang="zh-CN" altLang="en-US" sz="1400" b="1" dirty="0" smtClean="0">
                <a:latin typeface="Poppins" pitchFamily="2" charset="0"/>
                <a:ea typeface="思源黑体 CN Normal" pitchFamily="34" charset="-122"/>
                <a:cs typeface="Poppins" pitchFamily="2" charset="0"/>
              </a:endParaRPr>
            </a:p>
          </p:txBody>
        </p:sp>
        <p:sp>
          <p:nvSpPr>
            <p:cNvPr id="236" name="等腰三角形 235"/>
            <p:cNvSpPr/>
            <p:nvPr/>
          </p:nvSpPr>
          <p:spPr>
            <a:xfrm rot="19927682">
              <a:off x="357158" y="1928808"/>
              <a:ext cx="357158" cy="571504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8863723">
              <a:off x="6394943" y="2823057"/>
              <a:ext cx="571504" cy="571504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9" name="TextBox 238"/>
          <p:cNvSpPr txBox="1"/>
          <p:nvPr/>
        </p:nvSpPr>
        <p:spPr>
          <a:xfrm>
            <a:off x="214282" y="714362"/>
            <a:ext cx="5000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07E66"/>
                </a:solidFill>
                <a:latin typeface="思源黑体 CN Heavy" pitchFamily="34" charset="-122"/>
                <a:ea typeface="思源黑体 CN Heavy" pitchFamily="34" charset="-122"/>
                <a:cs typeface="Poppins" pitchFamily="2" charset="0"/>
              </a:rPr>
              <a:t>抗体开发领域“一站式”技术服务</a:t>
            </a:r>
            <a:endParaRPr lang="zh-CN" altLang="en-US" sz="2400" dirty="0" smtClean="0">
              <a:solidFill>
                <a:srgbClr val="007E66"/>
              </a:solidFill>
              <a:latin typeface="思源黑体 CN Heavy" pitchFamily="34" charset="-122"/>
              <a:ea typeface="思源黑体 CN Heavy" pitchFamily="34" charset="-122"/>
              <a:cs typeface="Poppins" pitchFamily="2" charset="0"/>
            </a:endParaRPr>
          </a:p>
        </p:txBody>
      </p:sp>
      <p:grpSp>
        <p:nvGrpSpPr>
          <p:cNvPr id="240" name="组合 239"/>
          <p:cNvGrpSpPr/>
          <p:nvPr/>
        </p:nvGrpSpPr>
        <p:grpSpPr>
          <a:xfrm>
            <a:off x="6643702" y="2571750"/>
            <a:ext cx="2428860" cy="2357454"/>
            <a:chOff x="4162" y="1686"/>
            <a:chExt cx="3942" cy="3938"/>
          </a:xfrm>
        </p:grpSpPr>
        <p:grpSp>
          <p:nvGrpSpPr>
            <p:cNvPr id="241" name="组合 33"/>
            <p:cNvGrpSpPr/>
            <p:nvPr/>
          </p:nvGrpSpPr>
          <p:grpSpPr>
            <a:xfrm>
              <a:off x="4162" y="1686"/>
              <a:ext cx="3942" cy="3938"/>
              <a:chOff x="2720654" y="1506222"/>
              <a:chExt cx="2715177" cy="2711804"/>
            </a:xfrm>
          </p:grpSpPr>
          <p:pic>
            <p:nvPicPr>
              <p:cNvPr id="243" name="Picture 2" descr="E:\义翘工作文件\设计\0725 PPT修改\图片\图10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720654" y="1506222"/>
                <a:ext cx="2715177" cy="2711804"/>
              </a:xfrm>
              <a:prstGeom prst="rect">
                <a:avLst/>
              </a:prstGeom>
              <a:noFill/>
            </p:spPr>
          </p:pic>
          <p:sp>
            <p:nvSpPr>
              <p:cNvPr id="244" name="TextBox 243"/>
              <p:cNvSpPr txBox="1"/>
              <p:nvPr/>
            </p:nvSpPr>
            <p:spPr>
              <a:xfrm>
                <a:off x="3659707" y="1738682"/>
                <a:ext cx="730348" cy="265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00" dirty="0" err="1" smtClean="0">
                    <a:solidFill>
                      <a:schemeClr val="bg1"/>
                    </a:solidFill>
                    <a:latin typeface="Poppins" pitchFamily="2" charset="0"/>
                    <a:ea typeface="思源黑体 CN Regular" pitchFamily="34" charset="-122"/>
                    <a:cs typeface="Poppins" pitchFamily="2" charset="0"/>
                  </a:rPr>
                  <a:t>Biacore</a:t>
                </a:r>
                <a:endParaRPr lang="en-US" altLang="zh-CN" sz="900" dirty="0" err="1" smtClean="0">
                  <a:solidFill>
                    <a:schemeClr val="bg1"/>
                  </a:solidFill>
                  <a:latin typeface="Poppins" pitchFamily="2" charset="0"/>
                  <a:ea typeface="思源黑体 CN Regular" pitchFamily="34" charset="-122"/>
                  <a:cs typeface="Poppins" pitchFamily="2" charset="0"/>
                </a:endParaRPr>
              </a:p>
            </p:txBody>
          </p:sp>
          <p:sp>
            <p:nvSpPr>
              <p:cNvPr id="245" name="TextBox 244"/>
              <p:cNvSpPr txBox="1"/>
              <p:nvPr/>
            </p:nvSpPr>
            <p:spPr>
              <a:xfrm>
                <a:off x="4311149" y="1999277"/>
                <a:ext cx="885141" cy="265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900" dirty="0" smtClean="0">
                    <a:solidFill>
                      <a:schemeClr val="bg1"/>
                    </a:solidFill>
                    <a:latin typeface="Poppins" pitchFamily="2" charset="0"/>
                    <a:ea typeface="思源黑体 CN Regular" pitchFamily="34" charset="-122"/>
                    <a:cs typeface="Poppins" pitchFamily="2" charset="0"/>
                  </a:rPr>
                  <a:t>FACS</a:t>
                </a:r>
                <a:endParaRPr lang="en-US" altLang="zh-CN" sz="900" dirty="0" smtClean="0">
                  <a:solidFill>
                    <a:schemeClr val="bg1"/>
                  </a:solidFill>
                  <a:latin typeface="Poppins" pitchFamily="2" charset="0"/>
                  <a:ea typeface="思源黑体 CN Regular" pitchFamily="34" charset="-122"/>
                  <a:cs typeface="Poppins" pitchFamily="2" charset="0"/>
                </a:endParaRPr>
              </a:p>
            </p:txBody>
          </p:sp>
          <p:sp>
            <p:nvSpPr>
              <p:cNvPr id="246" name="TextBox 245"/>
              <p:cNvSpPr txBox="1"/>
              <p:nvPr/>
            </p:nvSpPr>
            <p:spPr>
              <a:xfrm>
                <a:off x="4743860" y="2625574"/>
                <a:ext cx="629290" cy="424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900" dirty="0" smtClean="0">
                    <a:solidFill>
                      <a:schemeClr val="bg1"/>
                    </a:solidFill>
                    <a:latin typeface="Poppins" pitchFamily="2" charset="0"/>
                    <a:ea typeface="思源黑体 CN Regular" pitchFamily="34" charset="-122"/>
                    <a:cs typeface="Poppins" pitchFamily="2" charset="0"/>
                  </a:rPr>
                  <a:t>IP/</a:t>
                </a:r>
                <a:endParaRPr lang="en-US" altLang="zh-CN" sz="900" dirty="0" smtClean="0">
                  <a:solidFill>
                    <a:schemeClr val="bg1"/>
                  </a:solidFill>
                  <a:latin typeface="Poppins" pitchFamily="2" charset="0"/>
                  <a:ea typeface="思源黑体 CN Regular" pitchFamily="34" charset="-122"/>
                  <a:cs typeface="Poppins" pitchFamily="2" charset="0"/>
                </a:endParaRPr>
              </a:p>
              <a:p>
                <a:pPr algn="ctr"/>
                <a:r>
                  <a:rPr lang="en-US" altLang="zh-CN" sz="900" dirty="0" smtClean="0">
                    <a:solidFill>
                      <a:schemeClr val="bg1"/>
                    </a:solidFill>
                    <a:latin typeface="Poppins" pitchFamily="2" charset="0"/>
                    <a:ea typeface="思源黑体 CN Regular" pitchFamily="34" charset="-122"/>
                    <a:cs typeface="Poppins" pitchFamily="2" charset="0"/>
                  </a:rPr>
                  <a:t>Co-IP</a:t>
                </a:r>
                <a:endParaRPr lang="en-US" altLang="zh-CN" sz="900" dirty="0" smtClean="0">
                  <a:solidFill>
                    <a:schemeClr val="bg1"/>
                  </a:solidFill>
                  <a:latin typeface="Poppins" pitchFamily="2" charset="0"/>
                  <a:ea typeface="思源黑体 CN Regular" pitchFamily="34" charset="-122"/>
                  <a:cs typeface="Poppins" pitchFamily="2" charset="0"/>
                </a:endParaRPr>
              </a:p>
            </p:txBody>
          </p:sp>
          <p:sp>
            <p:nvSpPr>
              <p:cNvPr id="247" name="TextBox 246"/>
              <p:cNvSpPr txBox="1"/>
              <p:nvPr/>
            </p:nvSpPr>
            <p:spPr>
              <a:xfrm>
                <a:off x="4644482" y="3406389"/>
                <a:ext cx="403070" cy="265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00" dirty="0" smtClean="0">
                    <a:solidFill>
                      <a:schemeClr val="bg1"/>
                    </a:solidFill>
                    <a:latin typeface="Poppins" pitchFamily="2" charset="0"/>
                    <a:ea typeface="思源黑体 CN Regular" pitchFamily="34" charset="-122"/>
                    <a:cs typeface="Poppins" pitchFamily="2" charset="0"/>
                  </a:rPr>
                  <a:t>IF</a:t>
                </a:r>
                <a:endParaRPr lang="en-US" altLang="zh-CN" sz="900" dirty="0" smtClean="0">
                  <a:solidFill>
                    <a:schemeClr val="bg1"/>
                  </a:solidFill>
                  <a:latin typeface="Poppins" pitchFamily="2" charset="0"/>
                  <a:ea typeface="思源黑体 CN Regular" pitchFamily="34" charset="-122"/>
                  <a:cs typeface="Poppins" pitchFamily="2" charset="0"/>
                </a:endParaRPr>
              </a:p>
            </p:txBody>
          </p:sp>
          <p:sp>
            <p:nvSpPr>
              <p:cNvPr id="248" name="TextBox 247"/>
              <p:cNvSpPr txBox="1"/>
              <p:nvPr/>
            </p:nvSpPr>
            <p:spPr>
              <a:xfrm>
                <a:off x="3911581" y="3716295"/>
                <a:ext cx="453124" cy="265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00" dirty="0" smtClean="0">
                    <a:solidFill>
                      <a:schemeClr val="bg1"/>
                    </a:solidFill>
                    <a:latin typeface="Poppins" pitchFamily="2" charset="0"/>
                    <a:ea typeface="思源黑体 CN Regular" pitchFamily="34" charset="-122"/>
                    <a:cs typeface="Poppins" pitchFamily="2" charset="0"/>
                  </a:rPr>
                  <a:t>IHC</a:t>
                </a:r>
                <a:endParaRPr lang="en-US" altLang="zh-CN" sz="900" dirty="0" smtClean="0">
                  <a:solidFill>
                    <a:schemeClr val="bg1"/>
                  </a:solidFill>
                  <a:latin typeface="Poppins" pitchFamily="2" charset="0"/>
                  <a:ea typeface="思源黑体 CN Regular" pitchFamily="34" charset="-122"/>
                  <a:cs typeface="Poppins" pitchFamily="2" charset="0"/>
                </a:endParaRPr>
              </a:p>
            </p:txBody>
          </p:sp>
          <p:sp>
            <p:nvSpPr>
              <p:cNvPr id="249" name="TextBox 248"/>
              <p:cNvSpPr txBox="1"/>
              <p:nvPr/>
            </p:nvSpPr>
            <p:spPr>
              <a:xfrm>
                <a:off x="3034128" y="3383625"/>
                <a:ext cx="783118" cy="424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900" dirty="0" smtClean="0">
                    <a:solidFill>
                      <a:schemeClr val="bg1"/>
                    </a:solidFill>
                    <a:latin typeface="Poppins" pitchFamily="2" charset="0"/>
                    <a:ea typeface="思源黑体 CN Regular" pitchFamily="34" charset="-122"/>
                    <a:cs typeface="Poppins" pitchFamily="2" charset="0"/>
                  </a:rPr>
                  <a:t>Western</a:t>
                </a:r>
                <a:endParaRPr lang="en-US" altLang="zh-CN" sz="900" dirty="0" smtClean="0">
                  <a:solidFill>
                    <a:schemeClr val="bg1"/>
                  </a:solidFill>
                  <a:latin typeface="Poppins" pitchFamily="2" charset="0"/>
                  <a:ea typeface="思源黑体 CN Regular" pitchFamily="34" charset="-122"/>
                  <a:cs typeface="Poppins" pitchFamily="2" charset="0"/>
                </a:endParaRPr>
              </a:p>
              <a:p>
                <a:pPr algn="ctr"/>
                <a:r>
                  <a:rPr lang="en-US" altLang="zh-CN" sz="900" dirty="0" smtClean="0">
                    <a:solidFill>
                      <a:schemeClr val="bg1"/>
                    </a:solidFill>
                    <a:latin typeface="Poppins" pitchFamily="2" charset="0"/>
                    <a:ea typeface="思源黑体 CN Regular" pitchFamily="34" charset="-122"/>
                    <a:cs typeface="Poppins" pitchFamily="2" charset="0"/>
                  </a:rPr>
                  <a:t>Blot</a:t>
                </a:r>
                <a:endParaRPr lang="en-US" altLang="zh-CN" sz="900" dirty="0" smtClean="0">
                  <a:solidFill>
                    <a:schemeClr val="bg1"/>
                  </a:solidFill>
                  <a:latin typeface="Poppins" pitchFamily="2" charset="0"/>
                  <a:ea typeface="思源黑体 CN Regular" pitchFamily="34" charset="-122"/>
                  <a:cs typeface="Poppins" pitchFamily="2" charset="0"/>
                </a:endParaRPr>
              </a:p>
            </p:txBody>
          </p:sp>
          <p:sp>
            <p:nvSpPr>
              <p:cNvPr id="250" name="TextBox 249"/>
              <p:cNvSpPr txBox="1"/>
              <p:nvPr/>
            </p:nvSpPr>
            <p:spPr>
              <a:xfrm>
                <a:off x="2833585" y="2746235"/>
                <a:ext cx="549519" cy="265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00" dirty="0" smtClean="0">
                    <a:solidFill>
                      <a:schemeClr val="bg1"/>
                    </a:solidFill>
                    <a:latin typeface="Poppins" pitchFamily="2" charset="0"/>
                    <a:ea typeface="思源黑体 CN Regular" pitchFamily="34" charset="-122"/>
                    <a:cs typeface="Poppins" pitchFamily="2" charset="0"/>
                  </a:rPr>
                  <a:t>ELISA</a:t>
                </a:r>
                <a:endParaRPr lang="en-US" altLang="zh-CN" sz="900" dirty="0" smtClean="0">
                  <a:solidFill>
                    <a:schemeClr val="bg1"/>
                  </a:solidFill>
                  <a:latin typeface="Poppins" pitchFamily="2" charset="0"/>
                  <a:ea typeface="思源黑体 CN Regular" pitchFamily="34" charset="-122"/>
                  <a:cs typeface="Poppins" pitchFamily="2" charset="0"/>
                </a:endParaRPr>
              </a:p>
            </p:txBody>
          </p:sp>
          <p:sp>
            <p:nvSpPr>
              <p:cNvPr id="251" name="TextBox 250"/>
              <p:cNvSpPr txBox="1"/>
              <p:nvPr/>
            </p:nvSpPr>
            <p:spPr>
              <a:xfrm>
                <a:off x="3108048" y="2048855"/>
                <a:ext cx="652950" cy="265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00" dirty="0" smtClean="0">
                    <a:solidFill>
                      <a:schemeClr val="bg1"/>
                    </a:solidFill>
                    <a:latin typeface="Poppins" pitchFamily="2" charset="0"/>
                    <a:ea typeface="思源黑体 CN Regular" pitchFamily="34" charset="-122"/>
                    <a:cs typeface="Poppins" pitchFamily="2" charset="0"/>
                  </a:rPr>
                  <a:t>Octet</a:t>
                </a:r>
                <a:endParaRPr lang="en-US" altLang="zh-CN" sz="900" dirty="0" smtClean="0">
                  <a:solidFill>
                    <a:schemeClr val="bg1"/>
                  </a:solidFill>
                  <a:latin typeface="Poppins" pitchFamily="2" charset="0"/>
                  <a:ea typeface="思源黑体 CN Regular" pitchFamily="34" charset="-122"/>
                  <a:cs typeface="Poppins" pitchFamily="2" charset="0"/>
                </a:endParaRPr>
              </a:p>
            </p:txBody>
          </p:sp>
        </p:grpSp>
        <p:sp>
          <p:nvSpPr>
            <p:cNvPr id="242" name="TextBox 241"/>
            <p:cNvSpPr txBox="1"/>
            <p:nvPr/>
          </p:nvSpPr>
          <p:spPr>
            <a:xfrm>
              <a:off x="5241" y="3509"/>
              <a:ext cx="1794" cy="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rgbClr val="00A27B"/>
                  </a:solidFill>
                  <a:latin typeface="Poppins" pitchFamily="2" charset="0"/>
                  <a:ea typeface="思源黑体 CN Regular" pitchFamily="34" charset="-122"/>
                  <a:cs typeface="Poppins" pitchFamily="2" charset="0"/>
                </a:rPr>
                <a:t>免疫学检测</a:t>
              </a:r>
              <a:endParaRPr lang="zh-CN" altLang="en-US" sz="1200" b="1" dirty="0" smtClean="0">
                <a:solidFill>
                  <a:srgbClr val="00A27B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  <p:pic>
        <p:nvPicPr>
          <p:cNvPr id="2050" name="Picture 2" descr="C:\Users\Digital marketing\Downloads\QQ图片20230523140613-removebg-preview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52504" y="2005013"/>
            <a:ext cx="1200150" cy="1133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243889" y="1662477"/>
            <a:ext cx="444500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矩形 9"/>
          <p:cNvSpPr>
            <a:spLocks noChangeArrowheads="1"/>
          </p:cNvSpPr>
          <p:nvPr/>
        </p:nvSpPr>
        <p:spPr bwMode="auto">
          <a:xfrm>
            <a:off x="3176" y="123826"/>
            <a:ext cx="312890" cy="1077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2" tIns="45716" rIns="91432" bIns="45716">
            <a:spAutoFit/>
          </a:bodyPr>
          <a:lstStyle/>
          <a:p>
            <a:pPr>
              <a:spcBef>
                <a:spcPts val="1015"/>
              </a:spcBef>
            </a:pPr>
            <a:r>
              <a:rPr lang="zh-CN" altLang="en-US" sz="1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关于“北京义翘神州”</a:t>
            </a:r>
            <a:endParaRPr lang="zh-CN" altLang="en-US" sz="1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2" name="TextBox 24"/>
          <p:cNvSpPr txBox="1">
            <a:spLocks noChangeArrowheads="1"/>
          </p:cNvSpPr>
          <p:nvPr/>
        </p:nvSpPr>
        <p:spPr bwMode="auto">
          <a:xfrm>
            <a:off x="247651" y="700088"/>
            <a:ext cx="1685065" cy="312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2" tIns="45716" rIns="91432" bIns="45716">
            <a:spAutoFit/>
          </a:bodyPr>
          <a:lstStyle/>
          <a:p>
            <a:pPr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坚持自主研发生产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0826" y="987425"/>
            <a:ext cx="8137525" cy="276990"/>
          </a:xfrm>
          <a:prstGeom prst="rect">
            <a:avLst/>
          </a:prstGeom>
        </p:spPr>
        <p:txBody>
          <a:bodyPr lIns="91432" tIns="45716" rIns="91432" bIns="45716"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 打造中国生命科学研究“一站式”试剂与服务支撑平台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4" name="TextBox 24"/>
          <p:cNvSpPr txBox="1">
            <a:spLocks noChangeArrowheads="1"/>
          </p:cNvSpPr>
          <p:nvPr/>
        </p:nvSpPr>
        <p:spPr bwMode="auto">
          <a:xfrm>
            <a:off x="307975" y="2683187"/>
            <a:ext cx="1122411" cy="312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2" tIns="45716" rIns="91432" bIns="45716">
            <a:spAutoFit/>
          </a:bodyPr>
          <a:lstStyle/>
          <a:p>
            <a:pPr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人才与设施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5" name="TextBox 24"/>
          <p:cNvSpPr txBox="1">
            <a:spLocks noChangeArrowheads="1"/>
          </p:cNvSpPr>
          <p:nvPr/>
        </p:nvSpPr>
        <p:spPr bwMode="auto">
          <a:xfrm>
            <a:off x="2881314" y="2711762"/>
            <a:ext cx="934859" cy="312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2" tIns="45716" rIns="91432" bIns="45716">
            <a:spAutoFit/>
          </a:bodyPr>
          <a:lstStyle/>
          <a:p>
            <a:pPr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荣誉资质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95288" y="3162477"/>
            <a:ext cx="2376487" cy="1569652"/>
          </a:xfrm>
          <a:prstGeom prst="rect">
            <a:avLst/>
          </a:prstGeom>
        </p:spPr>
        <p:txBody>
          <a:bodyPr lIns="91432" tIns="45716" rIns="91432" bIns="45716"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 设施：</a:t>
            </a: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defRPr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  ---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25,000+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平米研发中心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 ---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7,000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平米洁净车间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defRPr/>
            </a:pP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 </a:t>
            </a: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团队：</a:t>
            </a:r>
            <a:r>
              <a:rPr lang="en-US" altLang="zh-C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900+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defRPr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   ---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硕士以上学历占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1/3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defRPr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   ---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10+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欧美深造经历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pic>
        <p:nvPicPr>
          <p:cNvPr id="40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114" y="3073577"/>
            <a:ext cx="1584325" cy="97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5964" y="3073577"/>
            <a:ext cx="1252537" cy="169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3314" y="3073577"/>
            <a:ext cx="1270000" cy="169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矩形 19"/>
          <p:cNvSpPr/>
          <p:nvPr/>
        </p:nvSpPr>
        <p:spPr>
          <a:xfrm>
            <a:off x="395289" y="3035476"/>
            <a:ext cx="2160587" cy="1763712"/>
          </a:xfrm>
          <a:prstGeom prst="rect">
            <a:avLst/>
          </a:prstGeom>
          <a:noFill/>
          <a:ln w="9525">
            <a:solidFill>
              <a:srgbClr val="225248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anchor="ctr"/>
          <a:lstStyle/>
          <a:p>
            <a:pPr algn="ctr">
              <a:defRPr/>
            </a:pPr>
            <a:endParaRPr lang="zh-CN" altLang="en-US" sz="1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987675" y="3035476"/>
            <a:ext cx="6013450" cy="1763712"/>
          </a:xfrm>
          <a:prstGeom prst="rect">
            <a:avLst/>
          </a:prstGeom>
          <a:noFill/>
          <a:ln w="9525">
            <a:solidFill>
              <a:srgbClr val="225248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anchor="ctr"/>
          <a:lstStyle/>
          <a:p>
            <a:pPr algn="ctr">
              <a:defRPr/>
            </a:pPr>
            <a:endParaRPr lang="zh-CN" altLang="en-US" sz="100" dirty="0"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268538" y="1603739"/>
            <a:ext cx="1871662" cy="942975"/>
          </a:xfrm>
          <a:prstGeom prst="rect">
            <a:avLst/>
          </a:prstGeom>
          <a:noFill/>
          <a:ln w="9525">
            <a:solidFill>
              <a:srgbClr val="285A4E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anchor="ctr"/>
          <a:lstStyle/>
          <a:p>
            <a:pPr>
              <a:defRPr/>
            </a:pPr>
            <a:r>
              <a:rPr lang="en-US" altLang="zh-CN" sz="12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14,000 +</a:t>
            </a:r>
            <a:r>
              <a:rPr lang="en-US" altLang="zh-CN" sz="1200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 </a:t>
            </a:r>
            <a:endParaRPr lang="en-US" altLang="zh-CN" sz="1200" dirty="0">
              <a:solidFill>
                <a:srgbClr val="377D6C"/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defRPr/>
            </a:pPr>
            <a:r>
              <a:rPr lang="zh-CN" altLang="en-US" sz="1200" dirty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</a:rPr>
              <a:t>精品抗体</a:t>
            </a:r>
            <a:endParaRPr lang="zh-CN" altLang="en-US" sz="1200" dirty="0">
              <a:solidFill>
                <a:schemeClr val="tx1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3851" y="1603739"/>
            <a:ext cx="1873250" cy="942975"/>
          </a:xfrm>
          <a:prstGeom prst="rect">
            <a:avLst/>
          </a:prstGeom>
          <a:noFill/>
          <a:ln w="9525">
            <a:solidFill>
              <a:srgbClr val="285A4E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anchor="ctr"/>
          <a:lstStyle/>
          <a:p>
            <a:pPr>
              <a:defRPr/>
            </a:pPr>
            <a:r>
              <a:rPr lang="en-US" altLang="zh-CN" sz="1200" b="1" dirty="0">
                <a:solidFill>
                  <a:srgbClr val="377D6C"/>
                </a:solidFill>
                <a:latin typeface="思源黑体 CN Normal" pitchFamily="34" charset="-122"/>
                <a:ea typeface="思源黑体 CN Normal" pitchFamily="34" charset="-122"/>
              </a:rPr>
              <a:t>6,500 +</a:t>
            </a:r>
            <a:r>
              <a:rPr lang="en-US" altLang="zh-CN" sz="1200" dirty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</a:rPr>
              <a:t> </a:t>
            </a:r>
            <a:endParaRPr lang="en-US" altLang="zh-CN" sz="1200" dirty="0">
              <a:solidFill>
                <a:schemeClr val="tx1"/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defRPr/>
            </a:pPr>
            <a:r>
              <a:rPr lang="zh-CN" altLang="en-US" sz="1200" dirty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</a:rPr>
              <a:t>重组蛋白</a:t>
            </a:r>
            <a:endParaRPr lang="zh-CN" altLang="en-US" sz="1200" dirty="0">
              <a:solidFill>
                <a:schemeClr val="tx1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213226" y="1603739"/>
            <a:ext cx="1871663" cy="942975"/>
          </a:xfrm>
          <a:prstGeom prst="rect">
            <a:avLst/>
          </a:prstGeom>
          <a:noFill/>
          <a:ln w="9525">
            <a:solidFill>
              <a:srgbClr val="285A4E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anchor="ctr"/>
          <a:lstStyle/>
          <a:p>
            <a:pPr>
              <a:defRPr/>
            </a:pPr>
            <a:r>
              <a:rPr lang="en-US" altLang="zh-CN" sz="1200" b="1" dirty="0">
                <a:solidFill>
                  <a:srgbClr val="007E66"/>
                </a:solidFill>
                <a:latin typeface="思源黑体 CN Normal" pitchFamily="34" charset="-122"/>
                <a:ea typeface="思源黑体 CN Normal" pitchFamily="34" charset="-122"/>
              </a:rPr>
              <a:t>47,000+</a:t>
            </a:r>
            <a:endParaRPr lang="en-US" altLang="zh-CN" sz="1200" b="1" dirty="0">
              <a:solidFill>
                <a:srgbClr val="007E66"/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defRPr/>
            </a:pPr>
            <a:r>
              <a:rPr lang="zh-CN" altLang="en-US" sz="1200" dirty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</a:rPr>
              <a:t>基因产品</a:t>
            </a:r>
            <a:endParaRPr lang="zh-CN" altLang="en-US" sz="1200" dirty="0">
              <a:solidFill>
                <a:schemeClr val="tx1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pic>
        <p:nvPicPr>
          <p:cNvPr id="40978" name="Picture 3" descr="C:\Users\s\Documents\Tencent Files\2585936105\FileRecv\2(1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1" y="1735501"/>
            <a:ext cx="639763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9" name="Picture 4" descr="C:\Users\s\Documents\Tencent Files\2585936105\FileRecv\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8039" y="1735501"/>
            <a:ext cx="7461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0" name="Picture 5" descr="C:\Users\s\Documents\Tencent Files\2585936105\FileRecv\1(3)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290080">
            <a:off x="5407025" y="1722802"/>
            <a:ext cx="4572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矩形 27"/>
          <p:cNvSpPr/>
          <p:nvPr/>
        </p:nvSpPr>
        <p:spPr>
          <a:xfrm>
            <a:off x="6300788" y="1591039"/>
            <a:ext cx="2592387" cy="944562"/>
          </a:xfrm>
          <a:prstGeom prst="rect">
            <a:avLst/>
          </a:prstGeom>
          <a:noFill/>
          <a:ln w="9525">
            <a:solidFill>
              <a:srgbClr val="285A4E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anchor="ctr"/>
          <a:lstStyle/>
          <a:p>
            <a:pPr>
              <a:defRPr/>
            </a:pPr>
            <a:r>
              <a:rPr lang="en-US" altLang="zh-CN" sz="1200" dirty="0" smtClean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</a:rPr>
              <a:t>ELISA </a:t>
            </a:r>
            <a:r>
              <a:rPr lang="zh-CN" altLang="en-US" sz="1200" dirty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</a:rPr>
              <a:t>试剂盒、培养基、</a:t>
            </a:r>
            <a:endParaRPr lang="en-US" altLang="zh-CN" sz="1200" dirty="0">
              <a:solidFill>
                <a:schemeClr val="tx1"/>
              </a:solidFill>
              <a:latin typeface="思源黑体 CN Normal" pitchFamily="34" charset="-122"/>
              <a:ea typeface="思源黑体 CN Normal" pitchFamily="34" charset="-122"/>
            </a:endParaRPr>
          </a:p>
          <a:p>
            <a:pPr>
              <a:defRPr/>
            </a:pPr>
            <a:r>
              <a:rPr lang="en-US" altLang="zh-CN" sz="1200" dirty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</a:rPr>
              <a:t>GMP</a:t>
            </a:r>
            <a:r>
              <a:rPr lang="zh-CN" altLang="en-US" sz="1200" dirty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</a:rPr>
              <a:t>级核酸酶等特色产品</a:t>
            </a:r>
            <a:endParaRPr lang="zh-CN" altLang="en-US" sz="1200" dirty="0">
              <a:solidFill>
                <a:schemeClr val="tx1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pic>
        <p:nvPicPr>
          <p:cNvPr id="4098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1276" y="3829226"/>
            <a:ext cx="1598613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24"/>
          <p:cNvSpPr txBox="1">
            <a:spLocks noChangeArrowheads="1"/>
          </p:cNvSpPr>
          <p:nvPr/>
        </p:nvSpPr>
        <p:spPr bwMode="auto">
          <a:xfrm>
            <a:off x="307627" y="1275607"/>
            <a:ext cx="934859" cy="312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2" tIns="45716" rIns="91432" bIns="45716">
            <a:spAutoFit/>
          </a:bodyPr>
          <a:lstStyle/>
          <a:p>
            <a:pPr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itchFamily="34" charset="-122"/>
                <a:ea typeface="思源黑体 CN Normal" pitchFamily="34" charset="-122"/>
              </a:rPr>
              <a:t>现货供应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0" y="0"/>
            <a:ext cx="4214810" cy="428610"/>
          </a:xfrm>
          <a:custGeom>
            <a:avLst/>
            <a:gdLst>
              <a:gd name="connsiteX0" fmla="*/ 0 w 4214810"/>
              <a:gd name="connsiteY0" fmla="*/ 0 h 428610"/>
              <a:gd name="connsiteX1" fmla="*/ 4214810 w 4214810"/>
              <a:gd name="connsiteY1" fmla="*/ 0 h 428610"/>
              <a:gd name="connsiteX2" fmla="*/ 4214810 w 4214810"/>
              <a:gd name="connsiteY2" fmla="*/ 428610 h 428610"/>
              <a:gd name="connsiteX3" fmla="*/ 0 w 4214810"/>
              <a:gd name="connsiteY3" fmla="*/ 428610 h 428610"/>
              <a:gd name="connsiteX4" fmla="*/ 0 w 4214810"/>
              <a:gd name="connsiteY4" fmla="*/ 0 h 428610"/>
              <a:gd name="connsiteX0-1" fmla="*/ 0 w 4214810"/>
              <a:gd name="connsiteY0-2" fmla="*/ 0 h 428610"/>
              <a:gd name="connsiteX1-3" fmla="*/ 4214810 w 4214810"/>
              <a:gd name="connsiteY1-4" fmla="*/ 0 h 428610"/>
              <a:gd name="connsiteX2-5" fmla="*/ 3759200 w 4214810"/>
              <a:gd name="connsiteY2-6" fmla="*/ 421640 h 428610"/>
              <a:gd name="connsiteX3-7" fmla="*/ 0 w 4214810"/>
              <a:gd name="connsiteY3-8" fmla="*/ 428610 h 428610"/>
              <a:gd name="connsiteX4-9" fmla="*/ 0 w 4214810"/>
              <a:gd name="connsiteY4-10" fmla="*/ 0 h 4286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214810" h="428610">
                <a:moveTo>
                  <a:pt x="0" y="0"/>
                </a:moveTo>
                <a:lnTo>
                  <a:pt x="4214810" y="0"/>
                </a:lnTo>
                <a:lnTo>
                  <a:pt x="3759200" y="421640"/>
                </a:lnTo>
                <a:lnTo>
                  <a:pt x="0" y="428610"/>
                </a:lnTo>
                <a:lnTo>
                  <a:pt x="0" y="0"/>
                </a:lnTo>
                <a:close/>
              </a:path>
            </a:pathLst>
          </a:cu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pic>
        <p:nvPicPr>
          <p:cNvPr id="34" name="Picture 2" descr="D:\桌面\新logo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5896" y="37456"/>
            <a:ext cx="1494000" cy="319716"/>
          </a:xfrm>
          <a:prstGeom prst="rect">
            <a:avLst/>
          </a:prstGeom>
          <a:noFill/>
        </p:spPr>
      </p:pic>
      <p:cxnSp>
        <p:nvCxnSpPr>
          <p:cNvPr id="35" name="直接连接符 34"/>
          <p:cNvCxnSpPr/>
          <p:nvPr/>
        </p:nvCxnSpPr>
        <p:spPr>
          <a:xfrm>
            <a:off x="4214811" y="214296"/>
            <a:ext cx="4929190" cy="158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rot="5400000" flipH="1" flipV="1">
            <a:off x="4000496" y="214296"/>
            <a:ext cx="214314" cy="214314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804025" y="4867275"/>
            <a:ext cx="2303463" cy="19216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125897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副标题 2"/>
          <p:cNvSpPr txBox="1"/>
          <p:nvPr/>
        </p:nvSpPr>
        <p:spPr>
          <a:xfrm>
            <a:off x="939603" y="1121212"/>
            <a:ext cx="7920880" cy="1152128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4400" b="1" dirty="0">
                <a:solidFill>
                  <a:srgbClr val="007E66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感谢观看！</a:t>
            </a:r>
            <a:endParaRPr lang="en-US" altLang="zh-CN" sz="4400" b="1" dirty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553" y="3491027"/>
            <a:ext cx="4608512" cy="459105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>
              <a:defRPr/>
            </a:pPr>
            <a:r>
              <a:rPr lang="zh-CN" altLang="en-US" sz="1200" dirty="0">
                <a:solidFill>
                  <a:srgbClr val="007E66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北京义翘神州科技股份有限公司</a:t>
            </a:r>
            <a:endParaRPr lang="en-US" altLang="zh-CN" sz="1200" dirty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  <a:p>
            <a:pPr>
              <a:defRPr/>
            </a:pPr>
            <a:r>
              <a:rPr lang="zh-CN" altLang="en-US" sz="1200" dirty="0">
                <a:solidFill>
                  <a:srgbClr val="007E66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地址</a:t>
            </a:r>
            <a:r>
              <a:rPr lang="en-US" altLang="zh-CN" sz="1200" dirty="0">
                <a:solidFill>
                  <a:srgbClr val="007E66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: </a:t>
            </a:r>
            <a:r>
              <a:rPr lang="zh-CN" altLang="en-US" sz="1200" dirty="0">
                <a:solidFill>
                  <a:srgbClr val="007E66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北京市经济技术开发区科创十街</a:t>
            </a:r>
            <a:r>
              <a:rPr lang="en-US" altLang="zh-CN" sz="1200" dirty="0">
                <a:solidFill>
                  <a:srgbClr val="007E66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18</a:t>
            </a:r>
            <a:r>
              <a:rPr lang="zh-CN" altLang="en-US" sz="1200" dirty="0">
                <a:solidFill>
                  <a:srgbClr val="007E66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号院</a:t>
            </a:r>
            <a:r>
              <a:rPr lang="en-US" altLang="zh-CN" sz="1200" dirty="0">
                <a:solidFill>
                  <a:srgbClr val="007E66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9</a:t>
            </a:r>
            <a:r>
              <a:rPr lang="zh-CN" altLang="en-US" sz="1200" dirty="0">
                <a:solidFill>
                  <a:srgbClr val="007E66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号楼</a:t>
            </a:r>
            <a:endParaRPr lang="en-US" altLang="zh-CN" sz="1200" dirty="0">
              <a:solidFill>
                <a:srgbClr val="007E66"/>
              </a:solidFill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9" name="圆角矩形 8"/>
          <p:cNvSpPr/>
          <p:nvPr/>
        </p:nvSpPr>
        <p:spPr>
          <a:xfrm rot="13500000">
            <a:off x="4665760" y="-3245804"/>
            <a:ext cx="5460219" cy="5460219"/>
          </a:xfrm>
          <a:prstGeom prst="roundRect">
            <a:avLst>
              <a:gd name="adj" fmla="val 16386"/>
            </a:avLst>
          </a:prstGeom>
          <a:solidFill>
            <a:srgbClr val="007E6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圆角矩形 9"/>
          <p:cNvSpPr/>
          <p:nvPr/>
        </p:nvSpPr>
        <p:spPr>
          <a:xfrm rot="13500000">
            <a:off x="4649135" y="-3954462"/>
            <a:ext cx="5460219" cy="5460219"/>
          </a:xfrm>
          <a:prstGeom prst="roundRect">
            <a:avLst>
              <a:gd name="adj" fmla="val 16386"/>
            </a:avLst>
          </a:prstGeom>
          <a:solidFill>
            <a:srgbClr val="007E6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804025" y="4867275"/>
            <a:ext cx="2303463" cy="191453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anose="020B0503020204020204" charset="-122"/>
                <a:cs typeface="Poppins" pitchFamily="2" charset="0"/>
              </a:rPr>
              <a:t>义翘神州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0"/>
              <a:ea typeface="微软雅黑" panose="020B0503020204020204" charset="-122"/>
              <a:cs typeface="Poppin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commondata" val="eyJoZGlkIjoiZTE1YTA5Y2Y5Y2I0NzU2ZDExMmM5ZWY5YTU1YWU0MjA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4387</Words>
  <Application>WPS 演示</Application>
  <PresentationFormat>全屏显示(16:9)</PresentationFormat>
  <Paragraphs>1003</Paragraphs>
  <Slides>33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56" baseType="lpstr">
      <vt:lpstr>Arial</vt:lpstr>
      <vt:lpstr>宋体</vt:lpstr>
      <vt:lpstr>Wingdings</vt:lpstr>
      <vt:lpstr>思源黑体 CN Heavy</vt:lpstr>
      <vt:lpstr>黑体</vt:lpstr>
      <vt:lpstr>Poppins</vt:lpstr>
      <vt:lpstr>思源黑体 CN Regular</vt:lpstr>
      <vt:lpstr>思源黑体 CN ExtraLight</vt:lpstr>
      <vt:lpstr>微软雅黑</vt:lpstr>
      <vt:lpstr>Segoe Print</vt:lpstr>
      <vt:lpstr>思源黑体 CN Medium</vt:lpstr>
      <vt:lpstr>思源黑体 CN Normal</vt:lpstr>
      <vt:lpstr>Poppins Light</vt:lpstr>
      <vt:lpstr>思源黑体 CN Light</vt:lpstr>
      <vt:lpstr>字魂59号-创粗黑</vt:lpstr>
      <vt:lpstr>Calibri</vt:lpstr>
      <vt:lpstr>Arial Unicode MS</vt:lpstr>
      <vt:lpstr>Times New Roman</vt:lpstr>
      <vt:lpstr>思源黑体</vt:lpstr>
      <vt:lpstr>Times New Roman</vt:lpstr>
      <vt:lpstr>思源黑体 CN Bold</vt:lpstr>
      <vt:lpstr>Wide Latin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sinobio</dc:creator>
  <cp:lastModifiedBy>忘了天空的颜色</cp:lastModifiedBy>
  <cp:revision>350</cp:revision>
  <dcterms:created xsi:type="dcterms:W3CDTF">2020-10-08T03:19:00Z</dcterms:created>
  <dcterms:modified xsi:type="dcterms:W3CDTF">2024-08-28T03:25:08Z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16F76B152BAD43AB8A116FA5E96834EF_12</vt:lpwstr>
  </property>
  <property fmtid="{D5CDD505-2E9C-101B-9397-08002B2CF9AE}" pid="3" name="KSOProductBuildVer">
    <vt:lpwstr>2052-12.1.0.17827</vt:lpwstr>
  </property>
</Properties>
</file>