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70" r:id="rId1"/>
    <p:sldMasterId id="2147488507" r:id="rId2"/>
  </p:sldMasterIdLst>
  <p:notesMasterIdLst>
    <p:notesMasterId r:id="rId3"/>
  </p:notesMasterIdLst>
  <p:sldIdLst>
    <p:sldId id="2488" r:id="rId4"/>
    <p:sldId id="2492" r:id="rId5"/>
    <p:sldId id="2495" r:id="rId6"/>
    <p:sldId id="2498" r:id="rId7"/>
    <p:sldId id="2504" r:id="rId9"/>
    <p:sldId id="2507" r:id="rId10"/>
    <p:sldId id="2510" r:id="rId11"/>
    <p:sldId id="2513" r:id="rId12"/>
    <p:sldId id="2516" r:id="rId13"/>
    <p:sldId id="2522" r:id="rId15"/>
    <p:sldId id="2525" r:id="rId16"/>
    <p:sldId id="2528" r:id="rId17"/>
    <p:sldId id="2531" r:id="rId18"/>
    <p:sldId id="2534" r:id="rId19"/>
    <p:sldId id="2540" r:id="rId21"/>
    <p:sldId id="2543" r:id="rId22"/>
    <p:sldId id="2546" r:id="rId23"/>
    <p:sldId id="2549" r:id="rId24"/>
    <p:sldId id="2552" r:id="rId25"/>
    <p:sldId id="2558" r:id="rId27"/>
    <p:sldId id="2561" r:id="rId28"/>
    <p:sldId id="2564" r:id="rId29"/>
    <p:sldId id="2567" r:id="rId30"/>
    <p:sldId id="2570" r:id="rId31"/>
    <p:sldId id="2576" r:id="rId33"/>
    <p:sldId id="2579" r:id="rId34"/>
    <p:sldId id="2582" r:id="rId35"/>
    <p:sldId id="2585" r:id="rId36"/>
    <p:sldId id="2588" r:id="rId37"/>
    <p:sldId id="2594" r:id="rId39"/>
    <p:sldId id="2597" r:id="rId40"/>
    <p:sldId id="2600" r:id="rId41"/>
    <p:sldId id="2603" r:id="rId42"/>
    <p:sldId id="2606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71" r:id="rId1"/>
    <p:sldLayoutId id="2147488472" r:id="rId2"/>
    <p:sldLayoutId id="2147488473" r:id="rId3"/>
    <p:sldLayoutId id="2147488474" r:id="rId4"/>
    <p:sldLayoutId id="2147488475" r:id="rId5"/>
    <p:sldLayoutId id="2147488476" r:id="rId6"/>
    <p:sldLayoutId id="2147488477" r:id="rId7"/>
    <p:sldLayoutId id="2147488478" r:id="rId8"/>
    <p:sldLayoutId id="2147488479" r:id="rId9"/>
    <p:sldLayoutId id="2147488480" r:id="rId10"/>
    <p:sldLayoutId id="21474884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08" r:id="rId1"/>
    <p:sldLayoutId id="2147488509" r:id="rId2"/>
    <p:sldLayoutId id="2147488510" r:id="rId3"/>
    <p:sldLayoutId id="2147488511" r:id="rId4"/>
    <p:sldLayoutId id="2147488512" r:id="rId5"/>
    <p:sldLayoutId id="2147488513" r:id="rId6"/>
    <p:sldLayoutId id="2147488514" r:id="rId7"/>
    <p:sldLayoutId id="2147488515" r:id="rId8"/>
    <p:sldLayoutId id="2147488516" r:id="rId9"/>
    <p:sldLayoutId id="2147488517" r:id="rId10"/>
    <p:sldLayoutId id="21474885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tags" Target="../tags/tag330.xml"/><Relationship Id="rId22" Type="http://schemas.openxmlformats.org/officeDocument/2006/relationships/tags" Target="../tags/tag331.xml"/><Relationship Id="rId23" Type="http://schemas.openxmlformats.org/officeDocument/2006/relationships/tags" Target="../tags/tag332.xml"/><Relationship Id="rId24" Type="http://schemas.openxmlformats.org/officeDocument/2006/relationships/tags" Target="../tags/tag333.xml"/><Relationship Id="rId25" Type="http://schemas.openxmlformats.org/officeDocument/2006/relationships/tags" Target="../tags/tag334.xml"/><Relationship Id="rId26" Type="http://schemas.openxmlformats.org/officeDocument/2006/relationships/tags" Target="../tags/tag335.xml"/><Relationship Id="rId27" Type="http://schemas.openxmlformats.org/officeDocument/2006/relationships/tags" Target="../tags/tag336.xml"/><Relationship Id="rId28" Type="http://schemas.openxmlformats.org/officeDocument/2006/relationships/tags" Target="../tags/tag337.xml"/><Relationship Id="rId29" Type="http://schemas.openxmlformats.org/officeDocument/2006/relationships/tags" Target="../tags/tag338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tags" Target="../tags/tag414.xml"/><Relationship Id="rId14" Type="http://schemas.openxmlformats.org/officeDocument/2006/relationships/tags" Target="../tags/tag415.xml"/><Relationship Id="rId15" Type="http://schemas.openxmlformats.org/officeDocument/2006/relationships/tags" Target="../tags/tag416.xml"/><Relationship Id="rId16" Type="http://schemas.openxmlformats.org/officeDocument/2006/relationships/tags" Target="../tags/tag417.xml"/><Relationship Id="rId17" Type="http://schemas.openxmlformats.org/officeDocument/2006/relationships/tags" Target="../tags/tag418.xml"/><Relationship Id="rId18" Type="http://schemas.openxmlformats.org/officeDocument/2006/relationships/tags" Target="../tags/tag419.xml"/><Relationship Id="rId1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市场营销策略与推广计划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市场营销策略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推广计划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营销活动策划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品牌形象塑造与传播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客户关系管理策略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市场营销策略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产品定位策略</a:t>
            </a:r>
            <a:endParaRPr altLang="en-US" lang="zh-CN"/>
          </a:p>
        </p:txBody>
      </p:sp>
      <p:sp>
        <p:nvSpPr>
          <p:cNvPr id="1048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目标市场：明确产品所面向的消费者群体，包括年龄、性别、地域等方面的特征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竞争分析：分析竞争对手的产品特点、优势和劣势，为产品定位提供参考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差异化策略：根据目标市场的需求和竞争分析，制定具有独特卖点的产品定位策略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品牌形象：通过品牌形象的建设，提升消费者对产品的认知度和好感度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目标市场选择</a:t>
            </a:r>
            <a:endParaRPr altLang="en-US" lang="zh-CN"/>
          </a:p>
        </p:txBody>
      </p:sp>
      <p:sp>
        <p:nvSpPr>
          <p:cNvPr id="104896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目标市场定义：明确目标市场的范围和特点，包括消费者群体、行业领域等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目标市场分析：对目标市场进行深入分析，包括市场规模、消费者行为、竞争情况等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目标市场定位：根据分析结果，确定企业在目标市场中的定位，包括产品定位、品牌定位等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目标市场策略：制定针对目标市场的营销策略，包括产品策略、价格策略、渠道策略、促销策略等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价格策略制定</a:t>
            </a:r>
            <a:endParaRPr altLang="en-US" lang="zh-CN"/>
          </a:p>
        </p:txBody>
      </p:sp>
      <p:sp>
        <p:nvSpPr>
          <p:cNvPr id="10490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定价目标：确定企业希望通过价格策略实现的目标，如销售额、市场份额等。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成本分析：了解产品的成本结构，包括生产成本、运输成本、营销成本等，以便制定合理的价格。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竞争对手分析：了解竞争对手的价格策略，以便制定更具竞争力的价格策略。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价格策略制定：根据定价目标、成本分析和竞争对手分析，制定适合企业的价格策略。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渠道策略选择</a:t>
            </a:r>
            <a:endParaRPr altLang="en-US" lang="zh-CN"/>
          </a:p>
        </p:txBody>
      </p:sp>
      <p:sp>
        <p:nvSpPr>
          <p:cNvPr id="10490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线上渠道与线下渠道整合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直接渠道与间接渠道选择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传统渠道与新兴渠道布局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渠道策略调整与优化建议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推广计划</a:t>
            </a:r>
            <a:endParaRPr altLang="en-US" lang="zh-CN"/>
          </a:p>
        </p:txBody>
      </p:sp>
      <p:sp>
        <p:nvSpPr>
          <p:cNvPr id="10491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线上推广计划</a:t>
            </a:r>
            <a:endParaRPr altLang="en-US" lang="zh-CN"/>
          </a:p>
        </p:txBody>
      </p:sp>
      <p:sp>
        <p:nvSpPr>
          <p:cNvPr id="1049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社交媒体推广：利用微博、微信、抖音等社交媒体平台进行产品推广和品牌宣传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内容营销：通过撰写博客、制作视频等形式，提供有价值的内容，吸引潜在客户并提高品牌认知度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合作推广：与其他相关品牌或机构合作，共同推广产品或服务，扩大市场份额和影响力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网络广告投放：在各大搜索引擎、门户网站等投放广告，提高产品曝光度和知名度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线下推广计划</a:t>
            </a:r>
            <a:endParaRPr altLang="en-US" lang="zh-CN"/>
          </a:p>
        </p:txBody>
      </p:sp>
      <p:sp>
        <p:nvSpPr>
          <p:cNvPr id="10492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推广目标：提高品牌知名度，吸引潜在客户，促进销售增长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推广方式：举办活动、参加展会、开展促销活动等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推广渠道：商场、超市、社区等实体渠道，以及合作伙伴的渠道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推广预算：根据实际情况制定合理的预算，包括活动费用、物料制作费用等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联合推广计划</a:t>
            </a:r>
            <a:endParaRPr altLang="en-US" lang="zh-CN"/>
          </a:p>
        </p:txBody>
      </p:sp>
      <p:sp>
        <p:nvSpPr>
          <p:cNvPr id="10493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推广内容策划：根据合作对象的特点和推广目标，制定有针对性的推广内容，如联合宣传、互动营销、广告投放等。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合作对象选择：根据目标受众和推广目标，选择合适的合作对象，如其他品牌、网红、KOL等。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推广渠道选择：选择合适的推广渠道，如社交媒体、广告平台、线下活动等，确保推广内容能够触达目标受众。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推广效果评估：根据推广数据和效果评估工具，对联合推广计划的效果进行评估，及时调整和优化推广策略。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媒体推广计划</a:t>
            </a:r>
            <a:endParaRPr altLang="en-US" lang="zh-CN"/>
          </a:p>
        </p:txBody>
      </p:sp>
      <p:sp>
        <p:nvSpPr>
          <p:cNvPr id="10493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推广渠道：选择适合目标受众的媒体渠道，如社交媒体、广告、公关等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推广内容：制定与产品或服务相关的推广内容，如宣传视频、广告文案、社交媒体帖子等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推广时间：确定推广活动的开始时间和持续时间，以确保与目标受众的接触时间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推广预算：根据推广渠道、内容和时间等因素，制定合理的推广预算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营销活动策划</a:t>
            </a:r>
            <a:endParaRPr altLang="en-US" lang="zh-CN"/>
          </a:p>
        </p:txBody>
      </p:sp>
      <p:sp>
        <p:nvSpPr>
          <p:cNvPr id="10494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活动主题确定</a:t>
            </a:r>
            <a:endParaRPr altLang="en-US" lang="zh-CN"/>
          </a:p>
        </p:txBody>
      </p:sp>
      <p:sp>
        <p:nvSpPr>
          <p:cNvPr id="10494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目标受众：明确营销活动针对的客户群体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品牌定位：确定营销活动与品牌形象相符的主题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活动形式：选择适合目标受众和品牌定位的营销活动形式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宣传渠道：确定有效的宣传渠道，提高营销活动的曝光度和参与度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活动流程设计</a:t>
            </a:r>
            <a:endParaRPr altLang="en-US" lang="zh-CN"/>
          </a:p>
        </p:txBody>
      </p:sp>
      <p:sp>
        <p:nvSpPr>
          <p:cNvPr id="1049514" name="文本框 20"/>
          <p:cNvSpPr txBox="1"/>
          <p:nvPr>
            <p:custDataLst>
              <p:tags r:id="rId1"/>
            </p:custDataLst>
          </p:nvPr>
        </p:nvSpPr>
        <p:spPr>
          <a:xfrm>
            <a:off x="6781376" y="1390545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516" name="文本框 25"/>
          <p:cNvSpPr txBox="1"/>
          <p:nvPr>
            <p:custDataLst>
              <p:tags r:id="rId2"/>
            </p:custDataLst>
          </p:nvPr>
        </p:nvSpPr>
        <p:spPr>
          <a:xfrm>
            <a:off x="6781376" y="3833720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518" name="文本框 178"/>
          <p:cNvSpPr txBox="1"/>
          <p:nvPr>
            <p:custDataLst>
              <p:tags r:id="rId3"/>
            </p:custDataLst>
          </p:nvPr>
        </p:nvSpPr>
        <p:spPr>
          <a:xfrm>
            <a:off x="6295211" y="2254983"/>
            <a:ext cx="2330805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策划活动内容：包括活动形式、活动流程、活动亮点等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20" name="文本框 180"/>
          <p:cNvSpPr txBox="1"/>
          <p:nvPr>
            <p:custDataLst>
              <p:tags r:id="rId4"/>
            </p:custDataLst>
          </p:nvPr>
        </p:nvSpPr>
        <p:spPr>
          <a:xfrm>
            <a:off x="6293911" y="4717007"/>
            <a:ext cx="2332606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实施活动：按照策划方案进行活动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22" name="文本框 18"/>
          <p:cNvSpPr txBox="1"/>
          <p:nvPr>
            <p:custDataLst>
              <p:tags r:id="rId5"/>
            </p:custDataLst>
          </p:nvPr>
        </p:nvSpPr>
        <p:spPr>
          <a:xfrm>
            <a:off x="1325015" y="1390545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524" name="文本框 23"/>
          <p:cNvSpPr txBox="1"/>
          <p:nvPr>
            <p:custDataLst>
              <p:tags r:id="rId6"/>
            </p:custDataLst>
          </p:nvPr>
        </p:nvSpPr>
        <p:spPr>
          <a:xfrm>
            <a:off x="1325015" y="3833720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sym typeface="+mn-ea"/>
            </a:endParaRPr>
          </a:p>
        </p:txBody>
      </p:sp>
      <p:sp>
        <p:nvSpPr>
          <p:cNvPr id="1049526" name="文本框 176"/>
          <p:cNvSpPr txBox="1"/>
          <p:nvPr>
            <p:custDataLst>
              <p:tags r:id="rId7"/>
            </p:custDataLst>
          </p:nvPr>
        </p:nvSpPr>
        <p:spPr>
          <a:xfrm>
            <a:off x="838850" y="2254983"/>
            <a:ext cx="2330805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确定活动目标：明确活动的目的和预期效果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28" name="文本框 181"/>
          <p:cNvSpPr txBox="1"/>
          <p:nvPr>
            <p:custDataLst>
              <p:tags r:id="rId8"/>
            </p:custDataLst>
          </p:nvPr>
        </p:nvSpPr>
        <p:spPr>
          <a:xfrm>
            <a:off x="838200" y="4717007"/>
            <a:ext cx="2332606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制定预算和资源需求：包括人员、物资、场地等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30" name="文本框 19"/>
          <p:cNvSpPr txBox="1"/>
          <p:nvPr>
            <p:custDataLst>
              <p:tags r:id="rId9"/>
            </p:custDataLst>
          </p:nvPr>
        </p:nvSpPr>
        <p:spPr>
          <a:xfrm>
            <a:off x="4053521" y="1390545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532" name="文本框 24"/>
          <p:cNvSpPr txBox="1"/>
          <p:nvPr>
            <p:custDataLst>
              <p:tags r:id="rId10"/>
            </p:custDataLst>
          </p:nvPr>
        </p:nvSpPr>
        <p:spPr>
          <a:xfrm>
            <a:off x="4053521" y="3833720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534" name="文本框 177"/>
          <p:cNvSpPr txBox="1"/>
          <p:nvPr>
            <p:custDataLst>
              <p:tags r:id="rId11"/>
            </p:custDataLst>
          </p:nvPr>
        </p:nvSpPr>
        <p:spPr>
          <a:xfrm>
            <a:off x="3566705" y="2254983"/>
            <a:ext cx="2330805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制定活动方案：包括活动主题、时间、地点、参与人员等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36" name="文本框 182"/>
          <p:cNvSpPr txBox="1"/>
          <p:nvPr>
            <p:custDataLst>
              <p:tags r:id="rId12"/>
            </p:custDataLst>
          </p:nvPr>
        </p:nvSpPr>
        <p:spPr>
          <a:xfrm>
            <a:off x="3566055" y="4702709"/>
            <a:ext cx="2332606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确定风险控制措施：包括可能出现的风险和应对措施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38" name="文本框 21"/>
          <p:cNvSpPr txBox="1"/>
          <p:nvPr>
            <p:custDataLst>
              <p:tags r:id="rId13"/>
            </p:custDataLst>
          </p:nvPr>
        </p:nvSpPr>
        <p:spPr>
          <a:xfrm>
            <a:off x="9509232" y="1390545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r>
              <a:rPr altLang="zh-CN" dirty="0" sz="6600" lang="en-US"/>
              <a:t>04</a:t>
            </a:r>
            <a:endParaRPr altLang="en-US" dirty="0" sz="6600" lang="zh-CN"/>
          </a:p>
        </p:txBody>
      </p:sp>
      <p:sp>
        <p:nvSpPr>
          <p:cNvPr id="1049540" name="文本框 26"/>
          <p:cNvSpPr txBox="1"/>
          <p:nvPr>
            <p:custDataLst>
              <p:tags r:id="rId14"/>
            </p:custDataLst>
          </p:nvPr>
        </p:nvSpPr>
        <p:spPr>
          <a:xfrm>
            <a:off x="9509232" y="3833720"/>
            <a:ext cx="1358068" cy="1189240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sym typeface="+mn-ea"/>
              </a:rPr>
              <a:t>08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1049542" name="文本框 179"/>
          <p:cNvSpPr txBox="1"/>
          <p:nvPr>
            <p:custDataLst>
              <p:tags r:id="rId15"/>
            </p:custDataLst>
          </p:nvPr>
        </p:nvSpPr>
        <p:spPr>
          <a:xfrm>
            <a:off x="9023066" y="2178939"/>
            <a:ext cx="2330805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确定宣传方案：包括宣传渠道、宣传内容、宣传时间等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544" name="文本框 183"/>
          <p:cNvSpPr txBox="1"/>
          <p:nvPr>
            <p:custDataLst>
              <p:tags r:id="rId16"/>
            </p:custDataLst>
          </p:nvPr>
        </p:nvSpPr>
        <p:spPr>
          <a:xfrm>
            <a:off x="9021766" y="4717657"/>
            <a:ext cx="2332606" cy="143393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活动效果评估：对活动效果进行评估和总结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活动宣传方案制定</a:t>
            </a:r>
            <a:endParaRPr altLang="en-US" lang="zh-CN"/>
          </a:p>
        </p:txBody>
      </p:sp>
      <p:sp>
        <p:nvSpPr>
          <p:cNvPr id="104958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确定宣传目标：明确宣传活动的目的和预期效果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制定宣传策略：选择合适的宣传渠道和方式，如社交媒体、广告、公关等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制定宣传内容：根据宣传目标和策略，制定有吸引力和针对性的宣传内容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确定宣传时间：根据活动安排和目标受众的活跃时间，确定合适的宣传时间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评估宣传效果：通过数据分析、用户反馈等方式，对宣传效果进行评估和调整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活动效果评估</a:t>
            </a:r>
            <a:endParaRPr altLang="en-US" lang="zh-CN"/>
          </a:p>
        </p:txBody>
      </p:sp>
      <p:sp>
        <p:nvSpPr>
          <p:cNvPr id="10496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评估指标：销售额、客户满意度、品牌知名度等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评估方法：数据分析、问卷调查、访谈等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评估结果：对活动效果进行总结和评价，提出改进意见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后续计划：根据评估结果，制定后续的营销策略和推广计划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品牌形象塑造与传播</a:t>
            </a:r>
            <a:endParaRPr altLang="en-US" lang="zh-CN"/>
          </a:p>
        </p:txBody>
      </p:sp>
      <p:sp>
        <p:nvSpPr>
          <p:cNvPr id="10496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品牌形象定位</a:t>
            </a:r>
            <a:endParaRPr altLang="en-US" lang="zh-CN"/>
          </a:p>
        </p:txBody>
      </p:sp>
      <p:sp>
        <p:nvSpPr>
          <p:cNvPr id="10497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品牌形象：设计独特的品牌形象，包括标志、色调、字体等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目标受众：明确品牌的目标受众，了解其需求和特点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品牌核心价值：确定品牌的核心价值，如品质、创新、服务等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品牌传播策略：制定有效的品牌传播策略，如广告、公关、社交媒体等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品牌形象传播渠道选择</a:t>
            </a:r>
            <a:endParaRPr altLang="en-US" lang="zh-CN"/>
          </a:p>
        </p:txBody>
      </p:sp>
      <p:sp>
        <p:nvSpPr>
          <p:cNvPr id="10498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广告宣传：通过电视、广播、报纸、杂志等媒体进行广告宣传，提高品牌知名度。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公关活动：通过举办新闻发布会、赞助活动、公益活动等方式，提高品牌美誉度。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社交媒体：通过微博、微信、抖音等社交媒体平台，与消费者互动，增强品牌忠诚度。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线下活动：通过举办展览、促销活动、路演等方式，吸引消费者关注，提高品牌曝光度。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品牌形象传播内容设计</a:t>
            </a:r>
            <a:endParaRPr altLang="en-US" lang="zh-CN"/>
          </a:p>
        </p:txBody>
      </p:sp>
      <p:sp>
        <p:nvSpPr>
          <p:cNvPr id="10498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品牌传播渠道：选择合适的传播渠道，如广告、公关、社交媒体等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品牌传播策略：制定有针对性的传播策略，提高品牌传播效果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品牌故事：讲述品牌的历史、文化、理念等，增强品牌认同感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品牌形象：通过视觉、语言等手段塑造品牌形象，提高品牌知名度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品牌形象传播效果评估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受众反馈：收集受众对品牌形象的反馈意见，分析传播效果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传播渠道：分析不同传播渠道对品牌形象的影响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传播内容：评估传播内容是否符合品牌形象定位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数据分析：通过数据分析，评估品牌形象传播效果，为后续推广计划提供依据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客户关系管理策略</a:t>
            </a:r>
            <a:endParaRPr altLang="en-US" lang="zh-CN"/>
          </a:p>
        </p:txBody>
      </p:sp>
      <p:sp>
        <p:nvSpPr>
          <p:cNvPr id="10499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客户信息收集与分析</a:t>
            </a:r>
            <a:endParaRPr altLang="en-US" lang="zh-CN"/>
          </a:p>
        </p:txBody>
      </p:sp>
      <p:sp>
        <p:nvSpPr>
          <p:cNvPr id="10500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收集客户基本信息：包括姓名、联系方式、购买历史等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定期更新客户信息：及时更新客户信息，确保数据的准确性和完整性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制定个性化营销策略：根据客户信息制定个性化的推广计划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分析客户行为：了解客户的购买偏好、需求和反馈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客户服务流程优化</a:t>
            </a:r>
            <a:endParaRPr altLang="en-US" lang="zh-CN"/>
          </a:p>
        </p:txBody>
      </p:sp>
      <p:sp>
        <p:nvSpPr>
          <p:cNvPr id="10501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自动化服务：利用技术手段，实现部分服务的自动化，减轻人工负担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培训员工：提高员工的服务意识和技能水平，确保服务的质量和效率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明确客户需求：了解客户的需求和期望，为优化客户服务流程提供方向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简化流程：减少不必要的环节，提高服务效率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客户满意度提升措施制定</a:t>
            </a:r>
            <a:endParaRPr altLang="en-US" lang="zh-CN"/>
          </a:p>
        </p:txBody>
      </p:sp>
      <p:sp>
        <p:nvSpPr>
          <p:cNvPr id="10501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了解客户需求：通过市场调研和数据分析，深入了解客户需求和期望，为制定提升客户满意度的措施提供依据。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优化产品和服务：不断改进产品功能和性能，提高服务质量，以满足客户需求，提升客户满意度。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加强沟通与互动：建立有效的沟通渠道，及时回应客户反馈和投诉，增强客户参与感和归属感。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制定个性化服务方案：根据客户需求和偏好，制定个性化的服务方案，提供定制化的产品和服务，提高客户满意度。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客户忠诚度培养计划</a:t>
            </a:r>
            <a:endParaRPr altLang="en-US" lang="zh-CN"/>
          </a:p>
        </p:txBody>
      </p:sp>
      <p:sp>
        <p:nvSpPr>
          <p:cNvPr id="10502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建立良好的客户关系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提供优质的产品和服务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定期与客户沟通，了解客户需求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制定客户忠诚度计划，如积分奖励、会员制度等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市场营销策略调整与优化建议</a:t>
            </a:r>
            <a:endParaRPr altLang="en-US" lang="zh-CN"/>
          </a:p>
        </p:txBody>
      </p:sp>
      <p:sp>
        <p:nvSpPr>
          <p:cNvPr id="10502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针对市场变化调整策略建议</a:t>
            </a:r>
            <a:endParaRPr altLang="en-US" lang="zh-CN"/>
          </a:p>
        </p:txBody>
      </p:sp>
      <p:sp>
        <p:nvSpPr>
          <p:cNvPr id="10503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关注消费者需求变化，及时调整产品或服务策略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关注竞争对手动态，及时调整价格、促销等策略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关注行业趋势，及时调整市场定位和营销策略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建立快速响应市场变化的机制，提高决策效率和执行力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提高营销效果优化建议</a:t>
            </a:r>
            <a:endParaRPr altLang="en-US" lang="zh-CN"/>
          </a:p>
        </p:txBody>
      </p:sp>
      <p:sp>
        <p:nvSpPr>
          <p:cNvPr id="10503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注重营销渠道的选择与组合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强化营销团队的建设与培训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精准定位目标客户群体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制定个性化的营销策略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降低成本提高效益措施建议</a:t>
            </a:r>
            <a:endParaRPr altLang="en-US" lang="zh-CN"/>
          </a:p>
        </p:txBody>
      </p:sp>
      <p:sp>
        <p:nvSpPr>
          <p:cNvPr id="1050454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加强团队协作：提高团队协作和沟通能力，降低内部成本和损耗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68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优化销售渠道：选择合适的销售渠道和合作伙伴，降低销售成本和风险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70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提高生产效率：改进生产工艺和管理，提高生产效率和质量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72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营销策略调整：根据市场需求和竞争情况，调整营销策略和推广计划，提高市场占有率和效益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74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优化采购流程：通过集中采购、长期合作等方式降低采购成本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76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降低库存成本：采用先进的库存管理技术，减少库存积压和浪费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78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0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2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4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6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8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未来发展趋势预测与应对策略</a:t>
            </a:r>
            <a:endParaRPr altLang="en-US" lang="zh-CN"/>
          </a:p>
        </p:txBody>
      </p:sp>
      <p:sp>
        <p:nvSpPr>
          <p:cNvPr id="10505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2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未来市场趋势预测：分析行业发展趋势，包括消费者需求、技术进步、竞争态势等方面，为制定应对策略提供依据。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3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营销策略调整建议：根据未来市场趋势，调整现有营销策略，包括产品定位、价格策略、渠道拓展等方面，以适应市场需求变化。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3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推广计划优化建议：针对未来市场趋势，优化推广计划，包括广告投放、社交媒体运营、线下活动等方面，提高品牌知名度和美誉度。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4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4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应对策略制定：根据未来市场趋势和营销策略调整建议，制定相应的应对策略，包括产品创新、市场拓展、客户服务等方面，以保持竞争优势。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8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58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7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7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7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7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7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7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7*l_h_i*1_8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8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7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8_1"/>
  <p:tag name="KSO_WM_UNIT_ID" val="diagram20231322_7*l_h_f*1_8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7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2023-12-19T22:23:52Z</dcterms:created>
  <dcterms:modified xsi:type="dcterms:W3CDTF">2023-12-19T22:23:52Z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dd0b0d0c42fa440f9385727bfc720a57_21</vt:lpwstr>
  </property>
</Properties>
</file>