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128" r:id="rId1"/>
    <p:sldMasterId id="2147505165" r:id="rId2"/>
  </p:sldMasterIdLst>
  <p:notesMasterIdLst>
    <p:notesMasterId r:id="rId3"/>
  </p:notesMasterIdLst>
  <p:sldIdLst>
    <p:sldId id="10208" r:id="rId4"/>
    <p:sldId id="10213" r:id="rId5"/>
    <p:sldId id="10217" r:id="rId6"/>
    <p:sldId id="10220" r:id="rId7"/>
    <p:sldId id="10226" r:id="rId9"/>
    <p:sldId id="10229" r:id="rId10"/>
    <p:sldId id="10232" r:id="rId11"/>
    <p:sldId id="10235" r:id="rId12"/>
    <p:sldId id="10241" r:id="rId14"/>
    <p:sldId id="10244" r:id="rId15"/>
    <p:sldId id="10247" r:id="rId16"/>
    <p:sldId id="10250" r:id="rId17"/>
    <p:sldId id="10256" r:id="rId19"/>
    <p:sldId id="10259" r:id="rId20"/>
    <p:sldId id="10262" r:id="rId21"/>
    <p:sldId id="10265" r:id="rId22"/>
    <p:sldId id="10271" r:id="rId24"/>
    <p:sldId id="10274" r:id="rId25"/>
    <p:sldId id="10277" r:id="rId26"/>
    <p:sldId id="10280" r:id="rId27"/>
    <p:sldId id="10286" r:id="rId29"/>
    <p:sldId id="10289" r:id="rId30"/>
    <p:sldId id="10292" r:id="rId31"/>
    <p:sldId id="10295" r:id="rId32"/>
    <p:sldId id="10301" r:id="rId34"/>
    <p:sldId id="10304" r:id="rId35"/>
    <p:sldId id="1030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129" r:id="rId1"/>
    <p:sldLayoutId id="2147505130" r:id="rId2"/>
    <p:sldLayoutId id="2147505131" r:id="rId3"/>
    <p:sldLayoutId id="2147505132" r:id="rId4"/>
    <p:sldLayoutId id="2147505133" r:id="rId5"/>
    <p:sldLayoutId id="2147505134" r:id="rId6"/>
    <p:sldLayoutId id="2147505135" r:id="rId7"/>
    <p:sldLayoutId id="2147505136" r:id="rId8"/>
    <p:sldLayoutId id="2147505137" r:id="rId9"/>
    <p:sldLayoutId id="2147505138" r:id="rId10"/>
    <p:sldLayoutId id="214750513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5166" r:id="rId1"/>
    <p:sldLayoutId id="2147505167" r:id="rId2"/>
    <p:sldLayoutId id="2147505168" r:id="rId3"/>
    <p:sldLayoutId id="2147505169" r:id="rId4"/>
    <p:sldLayoutId id="2147505170" r:id="rId5"/>
    <p:sldLayoutId id="2147505171" r:id="rId6"/>
    <p:sldLayoutId id="2147505172" r:id="rId7"/>
    <p:sldLayoutId id="2147505173" r:id="rId8"/>
    <p:sldLayoutId id="2147505174" r:id="rId9"/>
    <p:sldLayoutId id="2147505175" r:id="rId10"/>
    <p:sldLayoutId id="214750517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2.xml"/><Relationship Id="rId2" Type="http://schemas.openxmlformats.org/officeDocument/2006/relationships/tags" Target="../tags/tag743.xml"/><Relationship Id="rId3" Type="http://schemas.openxmlformats.org/officeDocument/2006/relationships/tags" Target="../tags/tag744.xml"/><Relationship Id="rId4" Type="http://schemas.openxmlformats.org/officeDocument/2006/relationships/tags" Target="../tags/tag745.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58.xml"/><Relationship Id="rId2" Type="http://schemas.openxmlformats.org/officeDocument/2006/relationships/tags" Target="../tags/tag759.xml"/><Relationship Id="rId3" Type="http://schemas.openxmlformats.org/officeDocument/2006/relationships/tags" Target="../tags/tag76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61.xml"/><Relationship Id="rId2" Type="http://schemas.openxmlformats.org/officeDocument/2006/relationships/tags" Target="../tags/tag762.xml"/><Relationship Id="rId3" Type="http://schemas.openxmlformats.org/officeDocument/2006/relationships/tags" Target="../tags/tag763.xml"/><Relationship Id="rId4" Type="http://schemas.openxmlformats.org/officeDocument/2006/relationships/tags" Target="../tags/tag764.xml"/><Relationship Id="rId5" Type="http://schemas.openxmlformats.org/officeDocument/2006/relationships/tags" Target="../tags/tag765.xml"/><Relationship Id="rId6" Type="http://schemas.openxmlformats.org/officeDocument/2006/relationships/tags" Target="../tags/tag766.xml"/><Relationship Id="rId7" Type="http://schemas.openxmlformats.org/officeDocument/2006/relationships/tags" Target="../tags/tag767.xml"/><Relationship Id="rId8" Type="http://schemas.openxmlformats.org/officeDocument/2006/relationships/tags" Target="../tags/tag768.xml"/><Relationship Id="rId9" Type="http://schemas.openxmlformats.org/officeDocument/2006/relationships/tags" Target="../tags/tag769.xml"/><Relationship Id="rId10" Type="http://schemas.openxmlformats.org/officeDocument/2006/relationships/tags" Target="../tags/tag770.xml"/><Relationship Id="rId11" Type="http://schemas.openxmlformats.org/officeDocument/2006/relationships/tags" Target="../tags/tag771.xml"/><Relationship Id="rId12" Type="http://schemas.openxmlformats.org/officeDocument/2006/relationships/tags" Target="../tags/tag77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73.xml"/><Relationship Id="rId2" Type="http://schemas.openxmlformats.org/officeDocument/2006/relationships/tags" Target="../tags/tag774.xml"/><Relationship Id="rId3" Type="http://schemas.openxmlformats.org/officeDocument/2006/relationships/tags" Target="../tags/tag775.xml"/><Relationship Id="rId4" Type="http://schemas.openxmlformats.org/officeDocument/2006/relationships/tags" Target="../tags/tag776.xml"/><Relationship Id="rId5" Type="http://schemas.openxmlformats.org/officeDocument/2006/relationships/tags" Target="../tags/tag777.xml"/><Relationship Id="rId6" Type="http://schemas.openxmlformats.org/officeDocument/2006/relationships/tags" Target="../tags/tag778.xml"/><Relationship Id="rId7" Type="http://schemas.openxmlformats.org/officeDocument/2006/relationships/tags" Target="../tags/tag779.xml"/><Relationship Id="rId8" Type="http://schemas.openxmlformats.org/officeDocument/2006/relationships/tags" Target="../tags/tag780.xml"/><Relationship Id="rId9" Type="http://schemas.openxmlformats.org/officeDocument/2006/relationships/tags" Target="../tags/tag781.xml"/><Relationship Id="rId10" Type="http://schemas.openxmlformats.org/officeDocument/2006/relationships/tags" Target="../tags/tag782.xml"/><Relationship Id="rId11" Type="http://schemas.openxmlformats.org/officeDocument/2006/relationships/tags" Target="../tags/tag783.xml"/><Relationship Id="rId12" Type="http://schemas.openxmlformats.org/officeDocument/2006/relationships/tags" Target="../tags/tag784.xml"/><Relationship Id="rId13" Type="http://schemas.openxmlformats.org/officeDocument/2006/relationships/tags" Target="../tags/tag785.xml"/><Relationship Id="rId14" Type="http://schemas.openxmlformats.org/officeDocument/2006/relationships/tags" Target="../tags/tag786.xml"/><Relationship Id="rId15" Type="http://schemas.openxmlformats.org/officeDocument/2006/relationships/tags" Target="../tags/tag787.xml"/><Relationship Id="rId16" Type="http://schemas.openxmlformats.org/officeDocument/2006/relationships/tags" Target="../tags/tag788.xml"/><Relationship Id="rId17" Type="http://schemas.openxmlformats.org/officeDocument/2006/relationships/tags" Target="../tags/tag789.xml"/><Relationship Id="rId18" Type="http://schemas.openxmlformats.org/officeDocument/2006/relationships/tags" Target="../tags/tag790.xml"/><Relationship Id="rId1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1.xml"/><Relationship Id="rId2" Type="http://schemas.openxmlformats.org/officeDocument/2006/relationships/tags" Target="../tags/tag792.xml"/><Relationship Id="rId3" Type="http://schemas.openxmlformats.org/officeDocument/2006/relationships/tags" Target="../tags/tag793.xml"/><Relationship Id="rId4" Type="http://schemas.openxmlformats.org/officeDocument/2006/relationships/tags" Target="../tags/tag794.xml"/><Relationship Id="rId5" Type="http://schemas.openxmlformats.org/officeDocument/2006/relationships/tags" Target="../tags/tag795.xml"/><Relationship Id="rId6" Type="http://schemas.openxmlformats.org/officeDocument/2006/relationships/tags" Target="../tags/tag796.xml"/><Relationship Id="rId7" Type="http://schemas.openxmlformats.org/officeDocument/2006/relationships/tags" Target="../tags/tag797.xml"/><Relationship Id="rId8" Type="http://schemas.openxmlformats.org/officeDocument/2006/relationships/tags" Target="../tags/tag798.xml"/><Relationship Id="rId9" Type="http://schemas.openxmlformats.org/officeDocument/2006/relationships/tags" Target="../tags/tag799.xml"/><Relationship Id="rId10" Type="http://schemas.openxmlformats.org/officeDocument/2006/relationships/tags" Target="../tags/tag800.xml"/><Relationship Id="rId11" Type="http://schemas.openxmlformats.org/officeDocument/2006/relationships/tags" Target="../tags/tag801.xml"/><Relationship Id="rId12" Type="http://schemas.openxmlformats.org/officeDocument/2006/relationships/tags" Target="../tags/tag80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3.xml"/><Relationship Id="rId2" Type="http://schemas.openxmlformats.org/officeDocument/2006/relationships/tags" Target="../tags/tag804.xml"/><Relationship Id="rId3" Type="http://schemas.openxmlformats.org/officeDocument/2006/relationships/tags" Target="../tags/tag80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06.xml"/><Relationship Id="rId2" Type="http://schemas.openxmlformats.org/officeDocument/2006/relationships/tags" Target="../tags/tag807.xml"/><Relationship Id="rId3" Type="http://schemas.openxmlformats.org/officeDocument/2006/relationships/tags" Target="../tags/tag808.xml"/><Relationship Id="rId4" Type="http://schemas.openxmlformats.org/officeDocument/2006/relationships/tags" Target="../tags/tag809.xml"/><Relationship Id="rId5" Type="http://schemas.openxmlformats.org/officeDocument/2006/relationships/tags" Target="../tags/tag810.xml"/><Relationship Id="rId6" Type="http://schemas.openxmlformats.org/officeDocument/2006/relationships/tags" Target="../tags/tag811.xml"/><Relationship Id="rId7" Type="http://schemas.openxmlformats.org/officeDocument/2006/relationships/tags" Target="../tags/tag812.xml"/><Relationship Id="rId8" Type="http://schemas.openxmlformats.org/officeDocument/2006/relationships/tags" Target="../tags/tag813.xml"/><Relationship Id="rId9" Type="http://schemas.openxmlformats.org/officeDocument/2006/relationships/tags" Target="../tags/tag814.xml"/><Relationship Id="rId10" Type="http://schemas.openxmlformats.org/officeDocument/2006/relationships/tags" Target="../tags/tag815.xml"/><Relationship Id="rId11" Type="http://schemas.openxmlformats.org/officeDocument/2006/relationships/tags" Target="../tags/tag816.xml"/><Relationship Id="rId12" Type="http://schemas.openxmlformats.org/officeDocument/2006/relationships/tags" Target="../tags/tag817.xml"/><Relationship Id="rId13" Type="http://schemas.openxmlformats.org/officeDocument/2006/relationships/tags" Target="../tags/tag818.xml"/><Relationship Id="rId14" Type="http://schemas.openxmlformats.org/officeDocument/2006/relationships/tags" Target="../tags/tag819.xml"/><Relationship Id="rId15" Type="http://schemas.openxmlformats.org/officeDocument/2006/relationships/tags" Target="../tags/tag820.xml"/><Relationship Id="rId16" Type="http://schemas.openxmlformats.org/officeDocument/2006/relationships/tags" Target="../tags/tag821.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22.xml"/><Relationship Id="rId2" Type="http://schemas.openxmlformats.org/officeDocument/2006/relationships/tags" Target="../tags/tag823.xml"/><Relationship Id="rId3" Type="http://schemas.openxmlformats.org/officeDocument/2006/relationships/tags" Target="../tags/tag824.xml"/><Relationship Id="rId4" Type="http://schemas.openxmlformats.org/officeDocument/2006/relationships/tags" Target="../tags/tag825.xml"/><Relationship Id="rId5" Type="http://schemas.openxmlformats.org/officeDocument/2006/relationships/tags" Target="../tags/tag826.xml"/><Relationship Id="rId6" Type="http://schemas.openxmlformats.org/officeDocument/2006/relationships/tags" Target="../tags/tag827.xml"/><Relationship Id="rId7" Type="http://schemas.openxmlformats.org/officeDocument/2006/relationships/tags" Target="../tags/tag828.xml"/><Relationship Id="rId8" Type="http://schemas.openxmlformats.org/officeDocument/2006/relationships/tags" Target="../tags/tag829.xml"/><Relationship Id="rId9" Type="http://schemas.openxmlformats.org/officeDocument/2006/relationships/tags" Target="../tags/tag830.xml"/><Relationship Id="rId10" Type="http://schemas.openxmlformats.org/officeDocument/2006/relationships/tags" Target="../tags/tag831.xml"/><Relationship Id="rId11" Type="http://schemas.openxmlformats.org/officeDocument/2006/relationships/tags" Target="../tags/tag832.xml"/><Relationship Id="rId12" Type="http://schemas.openxmlformats.org/officeDocument/2006/relationships/tags" Target="../tags/tag833.xml"/><Relationship Id="rId13" Type="http://schemas.openxmlformats.org/officeDocument/2006/relationships/tags" Target="../tags/tag834.xml"/><Relationship Id="rId14" Type="http://schemas.openxmlformats.org/officeDocument/2006/relationships/tags" Target="../tags/tag835.xml"/><Relationship Id="rId1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36.xml"/><Relationship Id="rId2" Type="http://schemas.openxmlformats.org/officeDocument/2006/relationships/tags" Target="../tags/tag837.xml"/><Relationship Id="rId3" Type="http://schemas.openxmlformats.org/officeDocument/2006/relationships/tags" Target="../tags/tag838.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39.xml"/><Relationship Id="rId2" Type="http://schemas.openxmlformats.org/officeDocument/2006/relationships/tags" Target="../tags/tag840.xml"/><Relationship Id="rId3" Type="http://schemas.openxmlformats.org/officeDocument/2006/relationships/tags" Target="../tags/tag841.xml"/><Relationship Id="rId4" Type="http://schemas.openxmlformats.org/officeDocument/2006/relationships/tags" Target="../tags/tag842.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43.xml"/><Relationship Id="rId2" Type="http://schemas.openxmlformats.org/officeDocument/2006/relationships/tags" Target="../tags/tag844.xml"/><Relationship Id="rId3" Type="http://schemas.openxmlformats.org/officeDocument/2006/relationships/tags" Target="../tags/tag845.xml"/><Relationship Id="rId4" Type="http://schemas.openxmlformats.org/officeDocument/2006/relationships/tags" Target="../tags/tag846.xml"/><Relationship Id="rId5" Type="http://schemas.openxmlformats.org/officeDocument/2006/relationships/tags" Target="../tags/tag847.xml"/><Relationship Id="rId6" Type="http://schemas.openxmlformats.org/officeDocument/2006/relationships/tags" Target="../tags/tag848.xml"/><Relationship Id="rId7" Type="http://schemas.openxmlformats.org/officeDocument/2006/relationships/tags" Target="../tags/tag849.xml"/><Relationship Id="rId8" Type="http://schemas.openxmlformats.org/officeDocument/2006/relationships/tags" Target="../tags/tag850.xml"/><Relationship Id="rId9" Type="http://schemas.openxmlformats.org/officeDocument/2006/relationships/tags" Target="../tags/tag851.xml"/><Relationship Id="rId10" Type="http://schemas.openxmlformats.org/officeDocument/2006/relationships/tags" Target="../tags/tag852.xml"/><Relationship Id="rId11" Type="http://schemas.openxmlformats.org/officeDocument/2006/relationships/tags" Target="../tags/tag853.xml"/><Relationship Id="rId12" Type="http://schemas.openxmlformats.org/officeDocument/2006/relationships/tags" Target="../tags/tag85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55.xml"/><Relationship Id="rId2" Type="http://schemas.openxmlformats.org/officeDocument/2006/relationships/tags" Target="../tags/tag856.xml"/><Relationship Id="rId3" Type="http://schemas.openxmlformats.org/officeDocument/2006/relationships/tags" Target="../tags/tag857.xml"/><Relationship Id="rId4" Type="http://schemas.openxmlformats.org/officeDocument/2006/relationships/tags" Target="../tags/tag858.xml"/><Relationship Id="rId5" Type="http://schemas.openxmlformats.org/officeDocument/2006/relationships/tags" Target="../tags/tag859.xml"/><Relationship Id="rId6" Type="http://schemas.openxmlformats.org/officeDocument/2006/relationships/tags" Target="../tags/tag860.xml"/><Relationship Id="rId7" Type="http://schemas.openxmlformats.org/officeDocument/2006/relationships/tags" Target="../tags/tag861.xml"/><Relationship Id="rId8" Type="http://schemas.openxmlformats.org/officeDocument/2006/relationships/tags" Target="../tags/tag862.xml"/><Relationship Id="rId9" Type="http://schemas.openxmlformats.org/officeDocument/2006/relationships/tags" Target="../tags/tag863.xml"/><Relationship Id="rId10" Type="http://schemas.openxmlformats.org/officeDocument/2006/relationships/tags" Target="../tags/tag864.xml"/><Relationship Id="rId11" Type="http://schemas.openxmlformats.org/officeDocument/2006/relationships/tags" Target="../tags/tag865.xml"/><Relationship Id="rId12" Type="http://schemas.openxmlformats.org/officeDocument/2006/relationships/tags" Target="../tags/tag86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67.xml"/><Relationship Id="rId2" Type="http://schemas.openxmlformats.org/officeDocument/2006/relationships/tags" Target="../tags/tag868.xml"/><Relationship Id="rId3" Type="http://schemas.openxmlformats.org/officeDocument/2006/relationships/tags" Target="../tags/tag869.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870.xml"/><Relationship Id="rId2" Type="http://schemas.openxmlformats.org/officeDocument/2006/relationships/tags" Target="../tags/tag871.xml"/><Relationship Id="rId3" Type="http://schemas.openxmlformats.org/officeDocument/2006/relationships/tags" Target="../tags/tag872.xml"/><Relationship Id="rId4" Type="http://schemas.openxmlformats.org/officeDocument/2006/relationships/tags" Target="../tags/tag873.xml"/><Relationship Id="rId5" Type="http://schemas.openxmlformats.org/officeDocument/2006/relationships/tags" Target="../tags/tag874.xml"/><Relationship Id="rId6" Type="http://schemas.openxmlformats.org/officeDocument/2006/relationships/tags" Target="../tags/tag875.xml"/><Relationship Id="rId7" Type="http://schemas.openxmlformats.org/officeDocument/2006/relationships/tags" Target="../tags/tag876.xml"/><Relationship Id="rId8" Type="http://schemas.openxmlformats.org/officeDocument/2006/relationships/tags" Target="../tags/tag877.xml"/><Relationship Id="rId9" Type="http://schemas.openxmlformats.org/officeDocument/2006/relationships/tags" Target="../tags/tag878.xml"/><Relationship Id="rId10" Type="http://schemas.openxmlformats.org/officeDocument/2006/relationships/tags" Target="../tags/tag879.xml"/><Relationship Id="rId11" Type="http://schemas.openxmlformats.org/officeDocument/2006/relationships/tags" Target="../tags/tag880.xml"/><Relationship Id="rId12" Type="http://schemas.openxmlformats.org/officeDocument/2006/relationships/tags" Target="../tags/tag88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82.xml"/><Relationship Id="rId2" Type="http://schemas.openxmlformats.org/officeDocument/2006/relationships/tags" Target="../tags/tag883.xml"/><Relationship Id="rId3" Type="http://schemas.openxmlformats.org/officeDocument/2006/relationships/tags" Target="../tags/tag884.xml"/><Relationship Id="rId4" Type="http://schemas.openxmlformats.org/officeDocument/2006/relationships/tags" Target="../tags/tag885.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886.xml"/><Relationship Id="rId2" Type="http://schemas.openxmlformats.org/officeDocument/2006/relationships/tags" Target="../tags/tag887.xml"/><Relationship Id="rId3" Type="http://schemas.openxmlformats.org/officeDocument/2006/relationships/tags" Target="../tags/tag888.xml"/><Relationship Id="rId4" Type="http://schemas.openxmlformats.org/officeDocument/2006/relationships/tags" Target="../tags/tag889.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890.xml"/><Relationship Id="rId2" Type="http://schemas.openxmlformats.org/officeDocument/2006/relationships/tags" Target="../tags/tag891.xml"/><Relationship Id="rId3" Type="http://schemas.openxmlformats.org/officeDocument/2006/relationships/tags" Target="../tags/tag892.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893.xml"/><Relationship Id="rId2" Type="http://schemas.openxmlformats.org/officeDocument/2006/relationships/tags" Target="../tags/tag894.xml"/><Relationship Id="rId3" Type="http://schemas.openxmlformats.org/officeDocument/2006/relationships/tags" Target="../tags/tag895.xml"/><Relationship Id="rId4" Type="http://schemas.openxmlformats.org/officeDocument/2006/relationships/tags" Target="../tags/tag896.xml"/><Relationship Id="rId5" Type="http://schemas.openxmlformats.org/officeDocument/2006/relationships/tags" Target="../tags/tag897.xml"/><Relationship Id="rId6" Type="http://schemas.openxmlformats.org/officeDocument/2006/relationships/tags" Target="../tags/tag898.xml"/><Relationship Id="rId7" Type="http://schemas.openxmlformats.org/officeDocument/2006/relationships/tags" Target="../tags/tag899.xml"/><Relationship Id="rId8" Type="http://schemas.openxmlformats.org/officeDocument/2006/relationships/tags" Target="../tags/tag900.xml"/><Relationship Id="rId9" Type="http://schemas.openxmlformats.org/officeDocument/2006/relationships/tags" Target="../tags/tag901.xml"/><Relationship Id="rId10" Type="http://schemas.openxmlformats.org/officeDocument/2006/relationships/tags" Target="../tags/tag902.xml"/><Relationship Id="rId11" Type="http://schemas.openxmlformats.org/officeDocument/2006/relationships/tags" Target="../tags/tag903.xml"/><Relationship Id="rId12" Type="http://schemas.openxmlformats.org/officeDocument/2006/relationships/tags" Target="../tags/tag904.xml"/><Relationship Id="rId13" Type="http://schemas.openxmlformats.org/officeDocument/2006/relationships/tags" Target="../tags/tag905.xml"/><Relationship Id="rId14" Type="http://schemas.openxmlformats.org/officeDocument/2006/relationships/tags" Target="../tags/tag906.xml"/><Relationship Id="rId15" Type="http://schemas.openxmlformats.org/officeDocument/2006/relationships/tags" Target="../tags/tag907.xml"/><Relationship Id="rId16" Type="http://schemas.openxmlformats.org/officeDocument/2006/relationships/tags" Target="../tags/tag908.xml"/><Relationship Id="rId17" Type="http://schemas.openxmlformats.org/officeDocument/2006/relationships/tags" Target="../tags/tag909.xml"/><Relationship Id="rId18" Type="http://schemas.openxmlformats.org/officeDocument/2006/relationships/tags" Target="../tags/tag910.xml"/><Relationship Id="rId19" Type="http://schemas.openxmlformats.org/officeDocument/2006/relationships/tags" Target="../tags/tag911.xml"/><Relationship Id="rId20" Type="http://schemas.openxmlformats.org/officeDocument/2006/relationships/tags" Target="../tags/tag912.xml"/><Relationship Id="rId21" Type="http://schemas.openxmlformats.org/officeDocument/2006/relationships/tags" Target="../tags/tag913.xml"/><Relationship Id="rId22" Type="http://schemas.openxmlformats.org/officeDocument/2006/relationships/tags" Target="../tags/tag914.xml"/><Relationship Id="rId23" Type="http://schemas.openxmlformats.org/officeDocument/2006/relationships/tags" Target="../tags/tag915.xml"/><Relationship Id="rId24" Type="http://schemas.openxmlformats.org/officeDocument/2006/relationships/tags" Target="../tags/tag916.xml"/><Relationship Id="rId25" Type="http://schemas.openxmlformats.org/officeDocument/2006/relationships/tags" Target="../tags/tag917.xml"/><Relationship Id="rId26" Type="http://schemas.openxmlformats.org/officeDocument/2006/relationships/tags" Target="../tags/tag918.xml"/><Relationship Id="rId27" Type="http://schemas.openxmlformats.org/officeDocument/2006/relationships/tags" Target="../tags/tag919.xml"/><Relationship Id="rId28" Type="http://schemas.openxmlformats.org/officeDocument/2006/relationships/tags" Target="../tags/tag920.xml"/><Relationship Id="rId29" Type="http://schemas.openxmlformats.org/officeDocument/2006/relationships/tags" Target="../tags/tag921.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22.xml"/><Relationship Id="rId2" Type="http://schemas.openxmlformats.org/officeDocument/2006/relationships/tags" Target="../tags/tag923.xml"/><Relationship Id="rId3" Type="http://schemas.openxmlformats.org/officeDocument/2006/relationships/tags" Target="../tags/tag924.xml"/><Relationship Id="rId4" Type="http://schemas.openxmlformats.org/officeDocument/2006/relationships/tags" Target="../tags/tag925.xml"/><Relationship Id="rId5" Type="http://schemas.openxmlformats.org/officeDocument/2006/relationships/tags" Target="../tags/tag926.xml"/><Relationship Id="rId6" Type="http://schemas.openxmlformats.org/officeDocument/2006/relationships/tags" Target="../tags/tag927.xml"/><Relationship Id="rId7" Type="http://schemas.openxmlformats.org/officeDocument/2006/relationships/tags" Target="../tags/tag928.xml"/><Relationship Id="rId8" Type="http://schemas.openxmlformats.org/officeDocument/2006/relationships/tags" Target="../tags/tag929.xml"/><Relationship Id="rId9" Type="http://schemas.openxmlformats.org/officeDocument/2006/relationships/tags" Target="../tags/tag930.xml"/><Relationship Id="rId10" Type="http://schemas.openxmlformats.org/officeDocument/2006/relationships/tags" Target="../tags/tag931.xml"/><Relationship Id="rId11" Type="http://schemas.openxmlformats.org/officeDocument/2006/relationships/tags" Target="../tags/tag932.xml"/><Relationship Id="rId12" Type="http://schemas.openxmlformats.org/officeDocument/2006/relationships/tags" Target="../tags/tag933.xml"/><Relationship Id="rId13" Type="http://schemas.openxmlformats.org/officeDocument/2006/relationships/tags" Target="../tags/tag934.xml"/><Relationship Id="rId14" Type="http://schemas.openxmlformats.org/officeDocument/2006/relationships/tags" Target="../tags/tag935.xml"/><Relationship Id="rId15" Type="http://schemas.openxmlformats.org/officeDocument/2006/relationships/tags" Target="../tags/tag936.xml"/><Relationship Id="rId16" Type="http://schemas.openxmlformats.org/officeDocument/2006/relationships/tags" Target="../tags/tag937.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38.xml"/><Relationship Id="rId2" Type="http://schemas.openxmlformats.org/officeDocument/2006/relationships/tags" Target="../tags/tag939.xml"/><Relationship Id="rId3" Type="http://schemas.openxmlformats.org/officeDocument/2006/relationships/tags" Target="../tags/tag94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数据分析行业工作总结与展望</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数据分析行业现状</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数据分析工作总结</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数据分析技术发展</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数据分析人才培养与需求</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展望未来：数据分析行业的机遇与挑战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数据分析行业现状</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行业规模及增长趋势</a:t>
            </a:r>
            <a:endParaRPr altLang="en-US" lang="zh-CN"/>
          </a:p>
        </p:txBody>
      </p:sp>
      <p:sp>
        <p:nvSpPr>
          <p:cNvPr id="1051752"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数据分析行业规模：全球范围内，数据分析行业规模不断扩大，预计未来几年将持续保持快速增长。</a:t>
            </a:r>
            <a:endParaRPr altLang="en-US" dirty="0" sz="1200" lang="zh-CN" spc="150">
              <a:solidFill>
                <a:schemeClr val="tx1">
                  <a:lumMod val="65000"/>
                  <a:lumOff val="35000"/>
                </a:schemeClr>
              </a:solidFill>
              <a:latin typeface="+mn-ea"/>
              <a:sym typeface="+mn-ea"/>
            </a:endParaRPr>
          </a:p>
        </p:txBody>
      </p:sp>
      <p:sp>
        <p:nvSpPr>
          <p:cNvPr id="1051754"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1756"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增长趋势：随着数字化、智能化的发展，数据分析行业将迎来更多的发展机遇，未来几年将保持快速增长趋势。</a:t>
            </a:r>
            <a:endParaRPr altLang="en-US" dirty="0" sz="1200" lang="zh-CN" spc="150">
              <a:solidFill>
                <a:schemeClr val="tx1">
                  <a:lumMod val="65000"/>
                  <a:lumOff val="35000"/>
                </a:schemeClr>
              </a:solidFill>
              <a:latin typeface="+mn-ea"/>
              <a:sym typeface="+mn-ea"/>
            </a:endParaRPr>
          </a:p>
        </p:txBody>
      </p:sp>
      <p:sp>
        <p:nvSpPr>
          <p:cNvPr id="1051758"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1760"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行业应用领域：数据分析行业应用领域广泛，包括金融、医疗、教育、电商等多个领域，未来将进一步拓展应用领域。</a:t>
            </a:r>
            <a:endParaRPr altLang="en-US" dirty="0" sz="1200" lang="zh-CN" spc="150">
              <a:solidFill>
                <a:schemeClr val="tx1">
                  <a:lumMod val="65000"/>
                  <a:lumOff val="35000"/>
                </a:schemeClr>
              </a:solidFill>
              <a:latin typeface="+mn-ea"/>
              <a:sym typeface="+mn-ea"/>
            </a:endParaRPr>
          </a:p>
        </p:txBody>
      </p:sp>
      <p:sp>
        <p:nvSpPr>
          <p:cNvPr id="1051762"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1764"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市场竞争格局：数据分析行业竞争激烈，各大企业纷纷加大投入，未来将呈现更加激烈的市场竞争格局。</a:t>
            </a:r>
            <a:endParaRPr altLang="en-US" dirty="0" sz="1200" lang="zh-CN" spc="150">
              <a:solidFill>
                <a:schemeClr val="tx1">
                  <a:lumMod val="65000"/>
                  <a:lumOff val="35000"/>
                </a:schemeClr>
              </a:solidFill>
              <a:latin typeface="+mn-ea"/>
              <a:sym typeface="+mn-ea"/>
            </a:endParaRPr>
          </a:p>
        </p:txBody>
      </p:sp>
      <p:sp>
        <p:nvSpPr>
          <p:cNvPr id="1051766"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52" name="标题 2"/>
          <p:cNvSpPr>
            <a:spLocks noGrp="1"/>
          </p:cNvSpPr>
          <p:nvPr>
            <p:ph type="title" idx="44"/>
          </p:nvPr>
        </p:nvSpPr>
        <p:spPr/>
        <p:txBody>
          <a:bodyPr/>
          <a:p>
            <a:r>
              <a:rPr altLang="en-US" lang="zh-CN"/>
              <a:t>主要参与者及竞争格局</a:t>
            </a:r>
            <a:endParaRPr altLang="en-US" lang="zh-CN"/>
          </a:p>
        </p:txBody>
      </p:sp>
      <p:sp>
        <p:nvSpPr>
          <p:cNvPr id="105205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主要参与者：互联网公司、传统企业、创业公司、政府机构等</a:t>
            </a:r>
            <a:endParaRPr altLang="en-US" dirty="0" sz="1200" lang="zh-CN" spc="150">
              <a:solidFill>
                <a:schemeClr val="tx1">
                  <a:lumMod val="65000"/>
                  <a:lumOff val="35000"/>
                </a:schemeClr>
              </a:solidFill>
              <a:latin typeface="+mn-ea"/>
              <a:sym typeface="+mn-ea"/>
            </a:endParaRPr>
          </a:p>
        </p:txBody>
      </p:sp>
      <p:sp>
        <p:nvSpPr>
          <p:cNvPr id="105205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竞争格局：数据分析市场竞争激烈，各大企业都在积极布局，争夺市场份额</a:t>
            </a:r>
            <a:endParaRPr altLang="en-US" dirty="0" sz="1200" lang="zh-CN" spc="150">
              <a:solidFill>
                <a:schemeClr val="tx1">
                  <a:lumMod val="65000"/>
                  <a:lumOff val="35000"/>
                </a:schemeClr>
              </a:solidFill>
              <a:latin typeface="+mn-ea"/>
              <a:sym typeface="+mn-ea"/>
            </a:endParaRPr>
          </a:p>
        </p:txBody>
      </p:sp>
      <p:sp>
        <p:nvSpPr>
          <p:cNvPr id="105205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行业趋势：随着大数据技术的不断发展，数据分析行业将迎来更多的发展机遇</a:t>
            </a:r>
            <a:endParaRPr altLang="en-US" dirty="0" sz="1200" lang="zh-CN" spc="150">
              <a:solidFill>
                <a:schemeClr val="tx1">
                  <a:lumMod val="65000"/>
                  <a:lumOff val="35000"/>
                </a:schemeClr>
              </a:solidFill>
              <a:latin typeface="+mn-ea"/>
              <a:sym typeface="+mn-ea"/>
            </a:endParaRPr>
          </a:p>
        </p:txBody>
      </p:sp>
      <p:sp>
        <p:nvSpPr>
          <p:cNvPr id="105206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未来展望：未来数据分析行业将更加注重技术创新和人才培养，推动行业持续发展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46" name="标题 2"/>
          <p:cNvSpPr>
            <a:spLocks noGrp="1"/>
          </p:cNvSpPr>
          <p:nvPr>
            <p:ph type="title" idx="44"/>
          </p:nvPr>
        </p:nvSpPr>
        <p:spPr/>
        <p:txBody>
          <a:bodyPr/>
          <a:p>
            <a:r>
              <a:rPr altLang="en-US" lang="zh-CN"/>
              <a:t>行业热点及发展趋势</a:t>
            </a:r>
            <a:endParaRPr altLang="en-US" lang="zh-CN"/>
          </a:p>
        </p:txBody>
      </p:sp>
      <p:sp>
        <p:nvSpPr>
          <p:cNvPr id="105234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5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5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大数据、人工智能等技术的融合与应用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5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5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5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数字化转型推动数据分析市场需求增长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6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6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6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行业标准化和规范化发展成为趋势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6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6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7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数据分析人才短缺及培养需求迫切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56" name="标题 1"/>
          <p:cNvSpPr>
            <a:spLocks noGrp="1"/>
          </p:cNvSpPr>
          <p:nvPr>
            <p:ph type="title" idx="2"/>
            <p:custDataLst>
              <p:tags r:id="rId1"/>
            </p:custDataLst>
          </p:nvPr>
        </p:nvSpPr>
        <p:spPr/>
        <p:txBody>
          <a:bodyPr/>
          <a:p>
            <a:r>
              <a:rPr altLang="en-US" lang="zh-CN"/>
              <a:t>数据分析工作总结</a:t>
            </a:r>
            <a:endParaRPr altLang="en-US" lang="zh-CN"/>
          </a:p>
        </p:txBody>
      </p:sp>
      <p:sp>
        <p:nvSpPr>
          <p:cNvPr id="1052658"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96" name="标题 2"/>
          <p:cNvSpPr>
            <a:spLocks noGrp="1"/>
          </p:cNvSpPr>
          <p:nvPr>
            <p:ph type="title" idx="44"/>
          </p:nvPr>
        </p:nvSpPr>
        <p:spPr/>
        <p:txBody>
          <a:bodyPr/>
          <a:p>
            <a:r>
              <a:rPr altLang="en-US" lang="zh-CN"/>
              <a:t>工作内容及成果</a:t>
            </a:r>
            <a:endParaRPr altLang="en-US" lang="zh-CN"/>
          </a:p>
        </p:txBody>
      </p:sp>
      <p:sp>
        <p:nvSpPr>
          <p:cNvPr id="105339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数据分析流程：明确分析目标、收集数据、清洗数据、建模分析、可视化呈现</a:t>
            </a:r>
            <a:endParaRPr altLang="en-US" dirty="0" sz="1200" lang="zh-CN" spc="150">
              <a:solidFill>
                <a:schemeClr val="tx1">
                  <a:lumMod val="85000"/>
                  <a:lumOff val="15000"/>
                </a:schemeClr>
              </a:solidFill>
              <a:latin typeface="+mn-ea"/>
              <a:sym typeface="+mn-ea"/>
            </a:endParaRPr>
          </a:p>
        </p:txBody>
      </p:sp>
      <p:sp>
        <p:nvSpPr>
          <p:cNvPr id="105340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40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40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数据分析工具：Excel、Python、R等</a:t>
            </a:r>
            <a:endParaRPr altLang="en-US" dirty="0" sz="1200" lang="zh-CN" spc="150">
              <a:solidFill>
                <a:schemeClr val="tx1">
                  <a:lumMod val="85000"/>
                  <a:lumOff val="15000"/>
                </a:schemeClr>
              </a:solidFill>
              <a:latin typeface="+mn-ea"/>
              <a:sym typeface="+mn-ea"/>
            </a:endParaRPr>
          </a:p>
        </p:txBody>
      </p:sp>
      <p:sp>
        <p:nvSpPr>
          <p:cNvPr id="105340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40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41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数据分析成果：为公司提供决策支持，帮助业务部门优化产品，提高运营效率</a:t>
            </a:r>
            <a:endParaRPr altLang="en-US" dirty="0" sz="1200" lang="zh-CN" spc="150">
              <a:solidFill>
                <a:schemeClr val="tx1">
                  <a:lumMod val="85000"/>
                  <a:lumOff val="15000"/>
                </a:schemeClr>
              </a:solidFill>
              <a:latin typeface="+mn-ea"/>
              <a:sym typeface="+mn-ea"/>
            </a:endParaRPr>
          </a:p>
        </p:txBody>
      </p:sp>
      <p:sp>
        <p:nvSpPr>
          <p:cNvPr id="105341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41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41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数据分析挑战：数据质量、数据安全、技术更新等问题</a:t>
            </a:r>
            <a:endParaRPr altLang="en-US" dirty="0" sz="1200" lang="zh-CN" spc="150">
              <a:solidFill>
                <a:schemeClr val="tx1">
                  <a:lumMod val="85000"/>
                  <a:lumOff val="15000"/>
                </a:schemeClr>
              </a:solidFill>
              <a:latin typeface="+mn-ea"/>
              <a:sym typeface="+mn-ea"/>
            </a:endParaRPr>
          </a:p>
        </p:txBody>
      </p:sp>
      <p:sp>
        <p:nvSpPr>
          <p:cNvPr id="105341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42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06" name="标题 2"/>
          <p:cNvSpPr>
            <a:spLocks noGrp="1"/>
          </p:cNvSpPr>
          <p:nvPr>
            <p:ph type="title" idx="44"/>
          </p:nvPr>
        </p:nvSpPr>
        <p:spPr/>
        <p:txBody>
          <a:bodyPr/>
          <a:p>
            <a:r>
              <a:rPr altLang="en-US" lang="zh-CN"/>
              <a:t>遇到的问题及解决方案</a:t>
            </a:r>
            <a:endParaRPr altLang="en-US" lang="zh-CN"/>
          </a:p>
        </p:txBody>
      </p:sp>
      <p:sp>
        <p:nvSpPr>
          <p:cNvPr id="1053708" name="圆角矩形 26"/>
          <p:cNvSpPr/>
          <p:nvPr>
            <p:custDataLst>
              <p:tags r:id="rId1"/>
            </p:custDataLst>
          </p:nvPr>
        </p:nvSpPr>
        <p:spPr>
          <a:xfrm>
            <a:off x="608400"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10" name="圆角矩形 28"/>
          <p:cNvSpPr/>
          <p:nvPr>
            <p:custDataLst>
              <p:tags r:id="rId2"/>
            </p:custDataLst>
          </p:nvPr>
        </p:nvSpPr>
        <p:spPr>
          <a:xfrm>
            <a:off x="610328"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3712" name="文本框 31"/>
          <p:cNvSpPr txBox="1"/>
          <p:nvPr>
            <p:custDataLst>
              <p:tags r:id="rId3"/>
            </p:custDataLst>
          </p:nvPr>
        </p:nvSpPr>
        <p:spPr>
          <a:xfrm>
            <a:off x="712507" y="2418279"/>
            <a:ext cx="1453649" cy="325817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数据收集困难：通过多种渠道和手段提高数据收集效率</a:t>
            </a:r>
            <a:endParaRPr altLang="en-US" dirty="0" sz="2000" lang="zh-CN" spc="200">
              <a:solidFill>
                <a:schemeClr val="tx1">
                  <a:lumMod val="85000"/>
                  <a:lumOff val="15000"/>
                </a:schemeClr>
              </a:solidFill>
              <a:latin typeface="+mn-ea"/>
              <a:sym typeface="+mn-ea"/>
            </a:endParaRPr>
          </a:p>
        </p:txBody>
      </p:sp>
      <p:sp>
        <p:nvSpPr>
          <p:cNvPr id="1053714" name="圆角矩形 29"/>
          <p:cNvSpPr/>
          <p:nvPr>
            <p:custDataLst>
              <p:tags r:id="rId4"/>
            </p:custDataLst>
          </p:nvPr>
        </p:nvSpPr>
        <p:spPr>
          <a:xfrm>
            <a:off x="2470124"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16" name="圆角矩形 32"/>
          <p:cNvSpPr/>
          <p:nvPr>
            <p:custDataLst>
              <p:tags r:id="rId5"/>
            </p:custDataLst>
          </p:nvPr>
        </p:nvSpPr>
        <p:spPr>
          <a:xfrm>
            <a:off x="2472052"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18" name="文本框 34"/>
          <p:cNvSpPr txBox="1"/>
          <p:nvPr>
            <p:custDataLst>
              <p:tags r:id="rId6"/>
            </p:custDataLst>
          </p:nvPr>
        </p:nvSpPr>
        <p:spPr>
          <a:xfrm>
            <a:off x="2574232" y="2418279"/>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数据清洗和处理繁琐：采用自动化工具和流程优化减少人工干预</a:t>
            </a:r>
            <a:endParaRPr altLang="en-US" dirty="0" sz="2000" lang="zh-CN" spc="200">
              <a:solidFill>
                <a:schemeClr val="tx1">
                  <a:lumMod val="85000"/>
                  <a:lumOff val="15000"/>
                </a:schemeClr>
              </a:solidFill>
              <a:latin typeface="+mn-ea"/>
              <a:sym typeface="+mn-ea"/>
            </a:endParaRPr>
          </a:p>
        </p:txBody>
      </p:sp>
      <p:sp>
        <p:nvSpPr>
          <p:cNvPr id="1053720" name="圆角矩形 3"/>
          <p:cNvSpPr/>
          <p:nvPr>
            <p:custDataLst>
              <p:tags r:id="rId7"/>
            </p:custDataLst>
          </p:nvPr>
        </p:nvSpPr>
        <p:spPr>
          <a:xfrm>
            <a:off x="4331849"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22" name="圆角矩形 4"/>
          <p:cNvSpPr/>
          <p:nvPr>
            <p:custDataLst>
              <p:tags r:id="rId8"/>
            </p:custDataLst>
          </p:nvPr>
        </p:nvSpPr>
        <p:spPr>
          <a:xfrm>
            <a:off x="4333777"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24" name="文本框 5"/>
          <p:cNvSpPr txBox="1"/>
          <p:nvPr>
            <p:custDataLst>
              <p:tags r:id="rId9"/>
            </p:custDataLst>
          </p:nvPr>
        </p:nvSpPr>
        <p:spPr>
          <a:xfrm>
            <a:off x="4435956" y="2418279"/>
            <a:ext cx="1453649" cy="3259464"/>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数据分析方法不适用：根据业务需求调整分析方法，不断学习和尝试新的技术</a:t>
            </a:r>
            <a:endParaRPr altLang="en-US" dirty="0" sz="2000" lang="zh-CN" spc="200">
              <a:solidFill>
                <a:schemeClr val="tx1">
                  <a:lumMod val="85000"/>
                  <a:lumOff val="15000"/>
                </a:schemeClr>
              </a:solidFill>
              <a:latin typeface="+mn-ea"/>
              <a:sym typeface="+mn-ea"/>
            </a:endParaRPr>
          </a:p>
        </p:txBody>
      </p:sp>
      <p:sp>
        <p:nvSpPr>
          <p:cNvPr id="1053726" name="圆角矩形 8"/>
          <p:cNvSpPr/>
          <p:nvPr>
            <p:custDataLst>
              <p:tags r:id="rId10"/>
            </p:custDataLst>
          </p:nvPr>
        </p:nvSpPr>
        <p:spPr>
          <a:xfrm>
            <a:off x="6193573"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28" name="圆角矩形 9"/>
          <p:cNvSpPr/>
          <p:nvPr>
            <p:custDataLst>
              <p:tags r:id="rId11"/>
            </p:custDataLst>
          </p:nvPr>
        </p:nvSpPr>
        <p:spPr>
          <a:xfrm>
            <a:off x="6195501"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30" name="文本框 10"/>
          <p:cNvSpPr txBox="1"/>
          <p:nvPr>
            <p:custDataLst>
              <p:tags r:id="rId12"/>
            </p:custDataLst>
          </p:nvPr>
        </p:nvSpPr>
        <p:spPr>
          <a:xfrm>
            <a:off x="6297681" y="2418279"/>
            <a:ext cx="1453649" cy="3259464"/>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解读数据困难：结合业务背景和经验，深入挖掘数据背后的意义和价值</a:t>
            </a:r>
            <a:endParaRPr altLang="en-US" dirty="0" sz="2000" lang="zh-CN" spc="200">
              <a:solidFill>
                <a:schemeClr val="tx1">
                  <a:lumMod val="85000"/>
                  <a:lumOff val="15000"/>
                </a:schemeClr>
              </a:solidFill>
              <a:latin typeface="+mn-ea"/>
              <a:sym typeface="+mn-ea"/>
            </a:endParaRPr>
          </a:p>
        </p:txBody>
      </p:sp>
      <p:sp>
        <p:nvSpPr>
          <p:cNvPr id="1053732" name="圆角矩形 6"/>
          <p:cNvSpPr/>
          <p:nvPr>
            <p:custDataLst>
              <p:tags r:id="rId13"/>
            </p:custDataLst>
          </p:nvPr>
        </p:nvSpPr>
        <p:spPr>
          <a:xfrm>
            <a:off x="8055297" y="2032696"/>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34" name="圆角矩形 7"/>
          <p:cNvSpPr/>
          <p:nvPr>
            <p:custDataLst>
              <p:tags r:id="rId14"/>
            </p:custDataLst>
          </p:nvPr>
        </p:nvSpPr>
        <p:spPr>
          <a:xfrm>
            <a:off x="8057225" y="2032696"/>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36" name="文本框 11"/>
          <p:cNvSpPr txBox="1"/>
          <p:nvPr>
            <p:custDataLst>
              <p:tags r:id="rId15"/>
            </p:custDataLst>
          </p:nvPr>
        </p:nvSpPr>
        <p:spPr>
          <a:xfrm>
            <a:off x="8159405" y="2419564"/>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团队协作不畅：加强沟通，明确职责，形成高效协作的团队氛围</a:t>
            </a:r>
            <a:endParaRPr altLang="en-US" dirty="0" sz="2000" lang="zh-CN" spc="200">
              <a:solidFill>
                <a:schemeClr val="tx1">
                  <a:lumMod val="85000"/>
                  <a:lumOff val="15000"/>
                </a:schemeClr>
              </a:solidFill>
              <a:latin typeface="+mn-ea"/>
              <a:sym typeface="+mn-ea"/>
            </a:endParaRPr>
          </a:p>
        </p:txBody>
      </p:sp>
      <p:sp>
        <p:nvSpPr>
          <p:cNvPr id="1053738" name="圆角矩形 16"/>
          <p:cNvSpPr/>
          <p:nvPr>
            <p:custDataLst>
              <p:tags r:id="rId16"/>
            </p:custDataLst>
          </p:nvPr>
        </p:nvSpPr>
        <p:spPr>
          <a:xfrm>
            <a:off x="9917022" y="2032696"/>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40" name="圆角矩形 17"/>
          <p:cNvSpPr/>
          <p:nvPr>
            <p:custDataLst>
              <p:tags r:id="rId17"/>
            </p:custDataLst>
          </p:nvPr>
        </p:nvSpPr>
        <p:spPr>
          <a:xfrm>
            <a:off x="9918950" y="2032696"/>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42" name="文本框 18"/>
          <p:cNvSpPr txBox="1"/>
          <p:nvPr>
            <p:custDataLst>
              <p:tags r:id="rId18"/>
            </p:custDataLst>
          </p:nvPr>
        </p:nvSpPr>
        <p:spPr>
          <a:xfrm>
            <a:off x="10021129" y="2419564"/>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客户不理解：通过培训和宣传提高客户对数据分析的认知和理解</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28" name="标题 2"/>
          <p:cNvSpPr>
            <a:spLocks noGrp="1"/>
          </p:cNvSpPr>
          <p:nvPr>
            <p:ph type="title" idx="44"/>
          </p:nvPr>
        </p:nvSpPr>
        <p:spPr/>
        <p:txBody>
          <a:bodyPr/>
          <a:p>
            <a:r>
              <a:rPr altLang="en-US" lang="zh-CN"/>
              <a:t>经验教训及改进方向</a:t>
            </a:r>
            <a:endParaRPr altLang="en-US" lang="zh-CN"/>
          </a:p>
        </p:txBody>
      </p:sp>
      <p:sp>
        <p:nvSpPr>
          <p:cNvPr id="105403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3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03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3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03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4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04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4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04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未来改进的方向和计划</a:t>
            </a:r>
            <a:endParaRPr altLang="en-US" dirty="0" sz="2400" lang="zh-CN">
              <a:latin typeface="+mn-ea"/>
              <a:ea typeface="+mn-ea"/>
            </a:endParaRPr>
          </a:p>
        </p:txBody>
      </p:sp>
      <p:sp>
        <p:nvSpPr>
          <p:cNvPr id="105404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持续学习和提升的重要性</a:t>
            </a:r>
            <a:endParaRPr altLang="en-US" dirty="0" sz="2400" lang="zh-CN">
              <a:latin typeface="+mn-ea"/>
              <a:ea typeface="+mn-ea"/>
            </a:endParaRPr>
          </a:p>
        </p:txBody>
      </p:sp>
      <p:sp>
        <p:nvSpPr>
          <p:cNvPr id="105405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数据分析过程中的问题及挑战</a:t>
            </a:r>
            <a:endParaRPr altLang="en-US" dirty="0" sz="2400" lang="zh-CN">
              <a:latin typeface="+mn-ea"/>
              <a:ea typeface="+mn-ea"/>
            </a:endParaRPr>
          </a:p>
        </p:txBody>
      </p:sp>
      <p:sp>
        <p:nvSpPr>
          <p:cNvPr id="105405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解决问题的策略和方法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38" name="标题 1"/>
          <p:cNvSpPr>
            <a:spLocks noGrp="1"/>
          </p:cNvSpPr>
          <p:nvPr>
            <p:ph type="title" idx="2"/>
            <p:custDataLst>
              <p:tags r:id="rId1"/>
            </p:custDataLst>
          </p:nvPr>
        </p:nvSpPr>
        <p:spPr/>
        <p:txBody>
          <a:bodyPr/>
          <a:p>
            <a:r>
              <a:rPr altLang="en-US" lang="zh-CN"/>
              <a:t>数据分析技术发展</a:t>
            </a:r>
            <a:endParaRPr altLang="en-US" lang="zh-CN"/>
          </a:p>
        </p:txBody>
      </p:sp>
      <p:sp>
        <p:nvSpPr>
          <p:cNvPr id="105434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78" name="内容占位符 1"/>
          <p:cNvSpPr>
            <a:spLocks noGrp="1"/>
          </p:cNvSpPr>
          <p:nvPr>
            <p:ph idx="45"/>
          </p:nvPr>
        </p:nvSpPr>
        <p:spPr/>
        <p:txBody>
          <a:bodyPr>
            <a:normAutofit fontScale="86250"/>
          </a:bodyPr>
          <a:p>
            <a:r>
              <a:rPr altLang="en-US" lang="zh-CN"/>
              <a:t>Excel：常用的数据分析工具，具有数据排序、筛选、计算、图表等功能</a:t>
            </a:r>
            <a:endParaRPr altLang="en-US" lang="zh-CN"/>
          </a:p>
          <a:p>
            <a:r>
              <a:rPr altLang="en-US" lang="zh-CN"/>
              <a:t>Python：强大的编程语言，用于数据清洗、数据预处理、数据可视化等方面</a:t>
            </a:r>
            <a:endParaRPr altLang="en-US" lang="zh-CN"/>
          </a:p>
          <a:p>
            <a:r>
              <a:rPr altLang="en-US" lang="zh-CN"/>
              <a:t>R语言：用于统计分析、机器学习等方面的编程语言，具有丰富的统计函数和模型</a:t>
            </a:r>
            <a:endParaRPr altLang="en-US" lang="zh-CN"/>
          </a:p>
          <a:p>
            <a:r>
              <a:rPr altLang="en-US" lang="zh-CN"/>
              <a:t>Tableau：可视化数据分析工具，操作简单，可快速制作交互式图表和报表</a:t>
            </a:r>
            <a:endParaRPr altLang="en-US" lang="zh-CN"/>
          </a:p>
          <a:p>
            <a:r>
              <a:rPr altLang="en-US" lang="zh-CN"/>
              <a:t>Power BI：商业智能工具，可以将数据转化为视觉化图表，帮助用户更好地理解数据  我正在写一份主题为“千里江山图诗歌鉴赏”的PPT,现在准备介绍“诗歌鉴赏”,请帮我生成“诗歌主题”为标题的内容 诗歌主题</a:t>
            </a:r>
            <a:endParaRPr altLang="en-US" lang="zh-CN"/>
          </a:p>
          <a:p>
            <a:pPr lvl="1"/>
            <a:r>
              <a:rPr altLang="en-US" lang="zh-CN"/>
              <a:t>我正在写一份主题为“千里江山图诗歌鉴赏”的PPT,现在准备介绍“诗歌鉴赏”,请帮我生成“诗歌主题”为标题的内容</a:t>
            </a:r>
            <a:endParaRPr altLang="en-US" lang="zh-CN"/>
          </a:p>
          <a:p>
            <a:pPr lvl="1"/>
            <a:r>
              <a:rPr altLang="en-US" lang="zh-CN"/>
              <a:t>诗歌主题</a:t>
            </a:r>
            <a:endParaRPr altLang="en-US" lang="zh-CN"/>
          </a:p>
          <a:p>
            <a:r>
              <a:rPr altLang="en-US" lang="zh-CN"/>
              <a:t>自然景色：描绘了美丽的自然风光，表达对大自然的热爱与赞美</a:t>
            </a:r>
            <a:endParaRPr altLang="en-US" lang="zh-CN"/>
          </a:p>
          <a:p>
            <a:r>
              <a:rPr altLang="en-US" lang="zh-CN"/>
              <a:t>人生感悟：通过对自然景色的描绘，抒发对人生的感悟与思考</a:t>
            </a:r>
            <a:endParaRPr altLang="en-US" lang="zh-CN"/>
          </a:p>
          <a:p>
            <a:r>
              <a:rPr altLang="en-US" lang="zh-CN"/>
              <a:t>思乡怀旧：通过对故乡的思念，表达对故乡和亲友的眷恋之情</a:t>
            </a:r>
            <a:endParaRPr altLang="en-US" lang="zh-CN"/>
          </a:p>
          <a:p>
            <a:r>
              <a:rPr altLang="en-US" lang="zh-CN"/>
              <a:t>爱国之情：通过对祖国山河的描绘，表达对祖国的热爱与自豪</a:t>
            </a:r>
            <a:endParaRPr altLang="en-US" lang="zh-CN"/>
          </a:p>
        </p:txBody>
      </p:sp>
      <p:sp>
        <p:nvSpPr>
          <p:cNvPr id="1055080" name="标题 2"/>
          <p:cNvSpPr>
            <a:spLocks noGrp="1"/>
          </p:cNvSpPr>
          <p:nvPr>
            <p:ph type="title" idx="44"/>
          </p:nvPr>
        </p:nvSpPr>
        <p:spPr/>
        <p:txBody>
          <a:bodyPr/>
          <a:p>
            <a:r>
              <a:rPr altLang="en-US" lang="zh-CN"/>
              <a:t>常用数据分析工具及方法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66" name="标题 2"/>
          <p:cNvSpPr>
            <a:spLocks noGrp="1"/>
          </p:cNvSpPr>
          <p:nvPr>
            <p:ph type="title" idx="44"/>
          </p:nvPr>
        </p:nvSpPr>
        <p:spPr/>
        <p:txBody>
          <a:bodyPr/>
          <a:p>
            <a:r>
              <a:rPr altLang="en-US" lang="zh-CN"/>
              <a:t>数据分析技术发展趋势</a:t>
            </a:r>
            <a:endParaRPr altLang="en-US" lang="zh-CN"/>
          </a:p>
        </p:txBody>
      </p:sp>
      <p:sp>
        <p:nvSpPr>
          <p:cNvPr id="10553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数据可视化技术的创新与发展</a:t>
            </a:r>
            <a:endParaRPr altLang="zh-CN" dirty="0" lang="en-US">
              <a:solidFill>
                <a:schemeClr val="dk1">
                  <a:lumMod val="80000"/>
                  <a:lumOff val="20000"/>
                </a:schemeClr>
              </a:solidFill>
              <a:latin typeface="+mn-ea"/>
              <a:sym typeface="+mn-ea"/>
            </a:endParaRPr>
          </a:p>
        </p:txBody>
      </p:sp>
      <p:sp>
        <p:nvSpPr>
          <p:cNvPr id="10553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人工智能与机器学习在数据分析中的应用</a:t>
            </a:r>
            <a:endParaRPr altLang="en-US" dirty="0" lang="zh-CN">
              <a:solidFill>
                <a:schemeClr val="dk1">
                  <a:lumMod val="80000"/>
                  <a:lumOff val="20000"/>
                </a:schemeClr>
              </a:solidFill>
              <a:latin typeface="+mn-ea"/>
              <a:sym typeface="+mn-ea"/>
            </a:endParaRPr>
          </a:p>
        </p:txBody>
      </p:sp>
      <p:sp>
        <p:nvSpPr>
          <p:cNvPr id="10553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大数据处理与分析技术的进步</a:t>
            </a:r>
            <a:endParaRPr altLang="en-US" dirty="0" lang="zh-CN">
              <a:solidFill>
                <a:schemeClr val="dk1">
                  <a:lumMod val="80000"/>
                  <a:lumOff val="20000"/>
                </a:schemeClr>
              </a:solidFill>
              <a:latin typeface="+mn-ea"/>
              <a:sym typeface="+mn-ea"/>
            </a:endParaRPr>
          </a:p>
        </p:txBody>
      </p:sp>
      <p:sp>
        <p:nvSpPr>
          <p:cNvPr id="10553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3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云计算与大数据技术的融合与发展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84" name="标题 2"/>
          <p:cNvSpPr>
            <a:spLocks noGrp="1"/>
          </p:cNvSpPr>
          <p:nvPr>
            <p:ph type="title" idx="44"/>
          </p:nvPr>
        </p:nvSpPr>
        <p:spPr/>
        <p:txBody>
          <a:bodyPr/>
          <a:p>
            <a:r>
              <a:rPr altLang="en-US" lang="zh-CN"/>
              <a:t>新兴技术应用及前景</a:t>
            </a:r>
            <a:endParaRPr altLang="en-US" lang="zh-CN"/>
          </a:p>
        </p:txBody>
      </p:sp>
      <p:sp>
        <p:nvSpPr>
          <p:cNvPr id="105568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568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569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69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69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云计算与分布式存储对数据分析的推动</a:t>
            </a:r>
            <a:endParaRPr altLang="en-US" dirty="0" sz="1200" lang="zh-CN" spc="150">
              <a:solidFill>
                <a:srgbClr val="FFFFFF"/>
              </a:solidFill>
              <a:latin typeface="+mn-ea"/>
              <a:sym typeface="+mn-ea"/>
            </a:endParaRPr>
          </a:p>
        </p:txBody>
      </p:sp>
      <p:sp>
        <p:nvSpPr>
          <p:cNvPr id="105569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69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70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数据挖掘技术的创新与实际应用</a:t>
            </a:r>
            <a:endParaRPr altLang="en-US" dirty="0" sz="1200" lang="zh-CN" spc="150">
              <a:solidFill>
                <a:schemeClr val="tx1">
                  <a:lumMod val="65000"/>
                  <a:lumOff val="35000"/>
                </a:schemeClr>
              </a:solidFill>
              <a:latin typeface="+mn-ea"/>
              <a:sym typeface="+mn-ea"/>
            </a:endParaRPr>
          </a:p>
        </p:txBody>
      </p:sp>
      <p:sp>
        <p:nvSpPr>
          <p:cNvPr id="105570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70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70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大数据技术的持续发展与突破</a:t>
            </a:r>
            <a:endParaRPr altLang="en-US" dirty="0" sz="1200" lang="zh-CN" spc="150">
              <a:solidFill>
                <a:srgbClr val="FFFFFF"/>
              </a:solidFill>
              <a:latin typeface="+mn-ea"/>
              <a:sym typeface="+mn-ea"/>
            </a:endParaRPr>
          </a:p>
        </p:txBody>
      </p:sp>
      <p:sp>
        <p:nvSpPr>
          <p:cNvPr id="105570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71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71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人工智能与机器学习在数据分析中的应用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5998" name="标题 1"/>
          <p:cNvSpPr>
            <a:spLocks noGrp="1"/>
          </p:cNvSpPr>
          <p:nvPr>
            <p:ph type="title" idx="2"/>
            <p:custDataLst>
              <p:tags r:id="rId1"/>
            </p:custDataLst>
          </p:nvPr>
        </p:nvSpPr>
        <p:spPr/>
        <p:txBody>
          <a:bodyPr/>
          <a:p>
            <a:r>
              <a:rPr altLang="en-US" lang="zh-CN"/>
              <a:t>数据分析人才培养与需求</a:t>
            </a:r>
            <a:endParaRPr altLang="en-US" lang="zh-CN"/>
          </a:p>
        </p:txBody>
      </p:sp>
      <p:sp>
        <p:nvSpPr>
          <p:cNvPr id="1056000"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38" name="标题 2"/>
          <p:cNvSpPr>
            <a:spLocks noGrp="1"/>
          </p:cNvSpPr>
          <p:nvPr>
            <p:ph type="title" idx="44"/>
          </p:nvPr>
        </p:nvSpPr>
        <p:spPr/>
        <p:txBody>
          <a:bodyPr/>
          <a:p>
            <a:r>
              <a:rPr altLang="en-US" lang="zh-CN"/>
              <a:t>数据分析人才现状及需求</a:t>
            </a:r>
            <a:endParaRPr altLang="en-US" lang="zh-CN"/>
          </a:p>
        </p:txBody>
      </p:sp>
      <p:sp>
        <p:nvSpPr>
          <p:cNvPr id="1056740" name="文本框 53"/>
          <p:cNvSpPr/>
          <p:nvPr>
            <p:custDataLst>
              <p:tags r:id="rId1"/>
            </p:custDataLst>
          </p:nvPr>
        </p:nvSpPr>
        <p:spPr bwMode="auto">
          <a:xfrm>
            <a:off x="3319617" y="1490400"/>
            <a:ext cx="4382317" cy="795172"/>
          </a:xfrm>
          <a:prstGeom prst="rect"/>
          <a:noFill/>
          <a:ln>
            <a:noFill/>
          </a:ln>
        </p:spPr>
        <p:txBody>
          <a:bodyPr anchor="b" anchorCtr="0" bIns="0" lIns="71755" rIns="71755" rtlCol="0" tIns="0" wrap="square">
            <a:normAutofit/>
          </a:bodyPr>
          <a:p>
            <a:pPr algn="l" lvl="0">
              <a:buClrTx/>
              <a:buSzTx/>
              <a:buFontTx/>
            </a:pPr>
            <a:r>
              <a:rPr altLang="en-US" b="1" dirty="0" sz="1400" lang="zh-CN" spc="100">
                <a:solidFill>
                  <a:schemeClr val="accent1"/>
                </a:solidFill>
                <a:latin typeface="+mj-ea"/>
                <a:ea typeface="+mj-ea"/>
                <a:cs typeface="微软雅黑" panose="020B0503020204020204" pitchFamily="34" charset="-122"/>
                <a:sym typeface="+mn-ea"/>
              </a:rPr>
              <a:t>数据分析人才现状： - 数据分析人才数量不足 - 数据分析人才技能水平参差不齐 - 数据分析人才流动性较大</a:t>
            </a:r>
            <a:endParaRPr altLang="en-US" b="1" dirty="0" sz="1400" lang="zh-CN" spc="100">
              <a:solidFill>
                <a:schemeClr val="accent1"/>
              </a:solidFill>
              <a:latin typeface="+mj-ea"/>
              <a:ea typeface="+mj-ea"/>
              <a:cs typeface="微软雅黑" panose="020B0503020204020204" pitchFamily="34" charset="-122"/>
              <a:sym typeface="+mn-ea"/>
            </a:endParaRPr>
          </a:p>
        </p:txBody>
      </p:sp>
      <p:sp>
        <p:nvSpPr>
          <p:cNvPr id="1056742" name="文本框 17"/>
          <p:cNvSpPr txBox="1"/>
          <p:nvPr>
            <p:custDataLst>
              <p:tags r:id="rId2"/>
            </p:custDataLst>
          </p:nvPr>
        </p:nvSpPr>
        <p:spPr>
          <a:xfrm>
            <a:off x="3319617" y="2400496"/>
            <a:ext cx="4382317" cy="1172899"/>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 数据分析人才数量不足</a:t>
            </a:r>
            <a:endParaRPr altLang="en-US" dirty="0" sz="1400" lang="zh-CN" spc="130">
              <a:ln>
                <a:noFill/>
                <a:prstDash val="sysDot"/>
              </a:ln>
              <a:latin typeface="+mn-ea"/>
              <a:ea typeface="+mn-ea"/>
              <a:sym typeface="+mn-ea"/>
            </a:endParaRPr>
          </a:p>
          <a:p>
            <a:pPr algn="l" lvl="0" marL="0">
              <a:buClrTx/>
              <a:buSzTx/>
              <a:buNone/>
            </a:pPr>
            <a:r>
              <a:rPr altLang="en-US" dirty="0" sz="1400" lang="zh-CN" spc="130">
                <a:ln>
                  <a:noFill/>
                  <a:prstDash val="sysDot"/>
                </a:ln>
                <a:latin typeface="+mn-ea"/>
                <a:ea typeface="+mn-ea"/>
                <a:sym typeface="+mn-ea"/>
              </a:rPr>
              <a:t>- 数据分析人才技能水平参差不齐</a:t>
            </a:r>
            <a:endParaRPr altLang="en-US" dirty="0" sz="1400" lang="zh-CN" spc="130">
              <a:ln>
                <a:noFill/>
                <a:prstDash val="sysDot"/>
              </a:ln>
              <a:latin typeface="+mn-ea"/>
              <a:ea typeface="+mn-ea"/>
              <a:sym typeface="+mn-ea"/>
            </a:endParaRPr>
          </a:p>
          <a:p>
            <a:pPr algn="l" lvl="0" marL="0">
              <a:buClrTx/>
              <a:buSzTx/>
              <a:buNone/>
            </a:pPr>
            <a:r>
              <a:rPr altLang="en-US" dirty="0" sz="1400" lang="zh-CN" spc="130">
                <a:ln>
                  <a:noFill/>
                  <a:prstDash val="sysDot"/>
                </a:ln>
                <a:latin typeface="+mn-ea"/>
                <a:ea typeface="+mn-ea"/>
                <a:sym typeface="+mn-ea"/>
              </a:rPr>
              <a:t>- 数据分析人才流动性较大</a:t>
            </a:r>
            <a:endParaRPr altLang="en-US" dirty="0" sz="1400" lang="zh-CN" spc="130">
              <a:ln>
                <a:noFill/>
                <a:prstDash val="sysDot"/>
              </a:ln>
              <a:latin typeface="+mn-ea"/>
              <a:ea typeface="+mn-ea"/>
              <a:sym typeface="+mn-ea"/>
            </a:endParaRPr>
          </a:p>
        </p:txBody>
      </p:sp>
      <p:sp>
        <p:nvSpPr>
          <p:cNvPr id="1056744" name="文本框 53"/>
          <p:cNvSpPr/>
          <p:nvPr>
            <p:custDataLst>
              <p:tags r:id="rId3"/>
            </p:custDataLst>
          </p:nvPr>
        </p:nvSpPr>
        <p:spPr bwMode="auto">
          <a:xfrm>
            <a:off x="4485756" y="4192801"/>
            <a:ext cx="4381472" cy="795172"/>
          </a:xfrm>
          <a:prstGeom prst="rect"/>
          <a:noFill/>
          <a:ln>
            <a:noFill/>
          </a:ln>
        </p:spPr>
        <p:txBody>
          <a:bodyPr anchor="b" anchorCtr="0" bIns="0" lIns="71755" rIns="71755" rtlCol="0" tIns="0" wrap="square">
            <a:normAutofit fontScale="85556"/>
          </a:bodyPr>
          <a:p>
            <a:pPr algn="l" lvl="0">
              <a:buClrTx/>
              <a:buSzTx/>
              <a:buFontTx/>
            </a:pPr>
            <a:r>
              <a:rPr altLang="en-US" b="1" lang="zh-CN" spc="100">
                <a:solidFill>
                  <a:schemeClr val="accent2"/>
                </a:solidFill>
                <a:latin typeface="+mj-ea"/>
                <a:ea typeface="+mj-ea"/>
                <a:cs typeface="微软雅黑" panose="020B0503020204020204" pitchFamily="34" charset="-122"/>
                <a:sym typeface="+mn-ea"/>
              </a:rPr>
              <a:t>数据分析人才需求： - 对数据分析人才的需求持续增长 - 对数据分析人才技能的要求不断提高 - 对数据分析人才的培养和引进需要加强</a:t>
            </a:r>
            <a:endParaRPr altLang="en-US" b="1" lang="zh-CN" spc="100">
              <a:solidFill>
                <a:schemeClr val="accent2"/>
              </a:solidFill>
              <a:latin typeface="+mj-ea"/>
              <a:ea typeface="+mj-ea"/>
              <a:cs typeface="微软雅黑" panose="020B0503020204020204" pitchFamily="34" charset="-122"/>
              <a:sym typeface="+mn-ea"/>
            </a:endParaRPr>
          </a:p>
        </p:txBody>
      </p:sp>
      <p:sp>
        <p:nvSpPr>
          <p:cNvPr id="1056746" name="文本框 17"/>
          <p:cNvSpPr txBox="1"/>
          <p:nvPr>
            <p:custDataLst>
              <p:tags r:id="rId4"/>
            </p:custDataLst>
          </p:nvPr>
        </p:nvSpPr>
        <p:spPr>
          <a:xfrm>
            <a:off x="4485756" y="5076700"/>
            <a:ext cx="4379782" cy="1172899"/>
          </a:xfrm>
          <a:prstGeom prst="rect"/>
          <a:ln>
            <a:noFill/>
            <a:prstDash val="sysDash"/>
          </a:ln>
        </p:spPr>
        <p:txBody>
          <a:bodyPr anchor="t" anchorCtr="0" bIns="0" lIns="71755" rIns="71755" rtlCol="0" tIns="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400" lang="zh-CN" spc="130">
                <a:ln>
                  <a:noFill/>
                  <a:prstDash val="sysDot"/>
                </a:ln>
                <a:latin typeface="+mn-ea"/>
                <a:ea typeface="+mn-ea"/>
                <a:sym typeface="+mn-ea"/>
              </a:rPr>
              <a:t>- 对数据分析人才的需求持续增长</a:t>
            </a:r>
            <a:endParaRPr altLang="en-US" dirty="0" sz="1400" lang="zh-CN" spc="130">
              <a:ln>
                <a:noFill/>
                <a:prstDash val="sysDot"/>
              </a:ln>
              <a:latin typeface="+mn-ea"/>
              <a:ea typeface="+mn-ea"/>
              <a:sym typeface="+mn-ea"/>
            </a:endParaRPr>
          </a:p>
          <a:p>
            <a:pPr algn="l" lvl="0" marL="0">
              <a:buClrTx/>
              <a:buSzTx/>
              <a:buNone/>
            </a:pPr>
            <a:r>
              <a:rPr altLang="en-US" dirty="0" sz="1400" lang="zh-CN" spc="130">
                <a:ln>
                  <a:noFill/>
                  <a:prstDash val="sysDot"/>
                </a:ln>
                <a:latin typeface="+mn-ea"/>
                <a:ea typeface="+mn-ea"/>
                <a:sym typeface="+mn-ea"/>
              </a:rPr>
              <a:t>- 对数据分析人才技能的要求不断提高</a:t>
            </a:r>
            <a:endParaRPr altLang="en-US" dirty="0" sz="1400" lang="zh-CN" spc="130">
              <a:ln>
                <a:noFill/>
                <a:prstDash val="sysDot"/>
              </a:ln>
              <a:latin typeface="+mn-ea"/>
              <a:ea typeface="+mn-ea"/>
              <a:sym typeface="+mn-ea"/>
            </a:endParaRPr>
          </a:p>
          <a:p>
            <a:pPr algn="l" lvl="0" marL="0">
              <a:buClrTx/>
              <a:buSzTx/>
              <a:buNone/>
            </a:pPr>
            <a:r>
              <a:rPr altLang="en-US" dirty="0" sz="1400" lang="zh-CN" spc="130">
                <a:ln>
                  <a:noFill/>
                  <a:prstDash val="sysDot"/>
                </a:ln>
                <a:latin typeface="+mn-ea"/>
                <a:ea typeface="+mn-ea"/>
                <a:sym typeface="+mn-ea"/>
              </a:rPr>
              <a:t>- 对数据分析人才的培养和引进需要加强</a:t>
            </a:r>
            <a:endParaRPr altLang="en-US" dirty="0" sz="1400" lang="zh-CN" spc="130">
              <a:ln>
                <a:noFill/>
                <a:prstDash val="sysDot"/>
              </a:ln>
              <a:latin typeface="+mn-ea"/>
              <a:ea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32" name="标题 2"/>
          <p:cNvSpPr>
            <a:spLocks noGrp="1"/>
          </p:cNvSpPr>
          <p:nvPr>
            <p:ph type="title" idx="44"/>
          </p:nvPr>
        </p:nvSpPr>
        <p:spPr/>
        <p:txBody>
          <a:bodyPr/>
          <a:p>
            <a:r>
              <a:rPr altLang="en-US" lang="zh-CN"/>
              <a:t>人才培养途径及挑战</a:t>
            </a:r>
            <a:endParaRPr altLang="en-US" lang="zh-CN"/>
          </a:p>
        </p:txBody>
      </p:sp>
      <p:sp>
        <p:nvSpPr>
          <p:cNvPr id="105703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高校教育：设立数据分析专业，培养具备数据分析技能的人才</a:t>
            </a:r>
            <a:endParaRPr altLang="en-US" dirty="0" sz="1200" lang="zh-CN" spc="150">
              <a:solidFill>
                <a:schemeClr val="tx1">
                  <a:lumMod val="85000"/>
                  <a:lumOff val="15000"/>
                </a:schemeClr>
              </a:solidFill>
              <a:latin typeface="+mn-ea"/>
              <a:sym typeface="+mn-ea"/>
            </a:endParaRPr>
          </a:p>
        </p:txBody>
      </p:sp>
      <p:sp>
        <p:nvSpPr>
          <p:cNvPr id="105703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03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04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培训机构：提供数据分析培训课程，提高学员的数据分析能力</a:t>
            </a:r>
            <a:endParaRPr altLang="en-US" dirty="0" sz="1200" lang="zh-CN" spc="150">
              <a:solidFill>
                <a:schemeClr val="tx1">
                  <a:lumMod val="85000"/>
                  <a:lumOff val="15000"/>
                </a:schemeClr>
              </a:solidFill>
              <a:latin typeface="+mn-ea"/>
              <a:sym typeface="+mn-ea"/>
            </a:endParaRPr>
          </a:p>
        </p:txBody>
      </p:sp>
      <p:sp>
        <p:nvSpPr>
          <p:cNvPr id="105704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04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04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企业内部培训：企业自行组织数据分析培训，提升员工的数据分析技能</a:t>
            </a:r>
            <a:endParaRPr altLang="en-US" dirty="0" sz="1200" lang="zh-CN" spc="150">
              <a:solidFill>
                <a:schemeClr val="tx1">
                  <a:lumMod val="85000"/>
                  <a:lumOff val="15000"/>
                </a:schemeClr>
              </a:solidFill>
              <a:latin typeface="+mn-ea"/>
              <a:sym typeface="+mn-ea"/>
            </a:endParaRPr>
          </a:p>
        </p:txBody>
      </p:sp>
      <p:sp>
        <p:nvSpPr>
          <p:cNvPr id="105704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05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05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挑战：缺乏实践经验、技能要求高、竞争激烈</a:t>
            </a:r>
            <a:endParaRPr altLang="en-US" dirty="0" sz="1200" lang="zh-CN" spc="150">
              <a:solidFill>
                <a:schemeClr val="tx1">
                  <a:lumMod val="85000"/>
                  <a:lumOff val="15000"/>
                </a:schemeClr>
              </a:solidFill>
              <a:latin typeface="+mn-ea"/>
              <a:sym typeface="+mn-ea"/>
            </a:endParaRPr>
          </a:p>
        </p:txBody>
      </p:sp>
      <p:sp>
        <p:nvSpPr>
          <p:cNvPr id="105705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05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42" name="标题 2"/>
          <p:cNvSpPr>
            <a:spLocks noGrp="1"/>
          </p:cNvSpPr>
          <p:nvPr>
            <p:ph type="title" idx="44"/>
          </p:nvPr>
        </p:nvSpPr>
        <p:spPr/>
        <p:txBody>
          <a:bodyPr/>
          <a:p>
            <a:r>
              <a:rPr altLang="en-US" lang="zh-CN"/>
              <a:t>未来人才发展趋势</a:t>
            </a:r>
            <a:endParaRPr altLang="en-US" lang="zh-CN"/>
          </a:p>
        </p:txBody>
      </p:sp>
      <p:sp>
        <p:nvSpPr>
          <p:cNvPr id="105734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34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34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数据分析技能成为必备能力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35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35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35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数据分析专业人才需求增加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35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35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36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跨界融合与创新能力成为关键素质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36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36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36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培养数据分析人才需要多元化途径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652" name="标题 1"/>
          <p:cNvSpPr>
            <a:spLocks noGrp="1"/>
          </p:cNvSpPr>
          <p:nvPr>
            <p:ph type="title" idx="2"/>
            <p:custDataLst>
              <p:tags r:id="rId1"/>
            </p:custDataLst>
          </p:nvPr>
        </p:nvSpPr>
        <p:spPr/>
        <p:txBody>
          <a:bodyPr/>
          <a:p>
            <a:r>
              <a:rPr altLang="en-US" lang="zh-CN"/>
              <a:t>展望未来：数据分析行业的机遇与挑战</a:t>
            </a:r>
            <a:endParaRPr altLang="en-US" lang="zh-CN"/>
          </a:p>
        </p:txBody>
      </p:sp>
      <p:sp>
        <p:nvSpPr>
          <p:cNvPr id="1057654"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92" name="标题 2"/>
          <p:cNvSpPr>
            <a:spLocks noGrp="1"/>
          </p:cNvSpPr>
          <p:nvPr>
            <p:ph type="title" idx="44"/>
          </p:nvPr>
        </p:nvSpPr>
        <p:spPr/>
        <p:txBody>
          <a:bodyPr/>
          <a:p>
            <a:r>
              <a:rPr altLang="en-US" lang="zh-CN"/>
              <a:t>行业未来发展趋势预测</a:t>
            </a:r>
            <a:endParaRPr altLang="en-US" lang="zh-CN"/>
          </a:p>
        </p:txBody>
      </p:sp>
      <p:sp>
        <p:nvSpPr>
          <p:cNvPr id="105839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39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9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人工智能与机器学习在数据分析中的应用将不断扩大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40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40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0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数据科学人才需求将持续增长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840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40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数据安全与隐私保护将成为行业关注的重点</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41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1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41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1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跨领域合作将推动数据分析行业的发展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02" name="标题 2"/>
          <p:cNvSpPr>
            <a:spLocks noGrp="1"/>
          </p:cNvSpPr>
          <p:nvPr>
            <p:ph type="title" idx="44"/>
          </p:nvPr>
        </p:nvSpPr>
        <p:spPr/>
        <p:txBody>
          <a:bodyPr/>
          <a:p>
            <a:r>
              <a:rPr altLang="en-US" lang="zh-CN"/>
              <a:t>面临的机遇与挑战分析</a:t>
            </a:r>
            <a:endParaRPr altLang="en-US" lang="zh-CN"/>
          </a:p>
        </p:txBody>
      </p:sp>
      <p:sp>
        <p:nvSpPr>
          <p:cNvPr id="105870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机遇：随着数字化转型的加速，数据分析行业将迎来更多的发展机遇，如大数据、人工智能等技术的普及和应用将为数据分析行业提供更多的数据来源和分析工具。</a:t>
            </a:r>
            <a:endParaRPr altLang="en-US" dirty="0" sz="1200" lang="zh-CN" spc="150">
              <a:solidFill>
                <a:schemeClr val="tx1">
                  <a:lumMod val="65000"/>
                  <a:lumOff val="35000"/>
                </a:schemeClr>
              </a:solidFill>
              <a:latin typeface="+mn-ea"/>
              <a:sym typeface="+mn-ea"/>
            </a:endParaRPr>
          </a:p>
        </p:txBody>
      </p:sp>
      <p:sp>
        <p:nvSpPr>
          <p:cNvPr id="105870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挑战：同时，数据分析行业也面临着一些挑战，如数据安全和隐私保护、数据质量和可信度等问题，需要行业加强技术研发和人才培养，提高数据分析和应用水平。</a:t>
            </a:r>
            <a:endParaRPr altLang="en-US" dirty="0" sz="1200" lang="zh-CN" spc="150">
              <a:solidFill>
                <a:schemeClr val="tx1">
                  <a:lumMod val="65000"/>
                  <a:lumOff val="35000"/>
                </a:schemeClr>
              </a:solidFill>
              <a:latin typeface="+mn-ea"/>
              <a:sym typeface="+mn-ea"/>
            </a:endParaRPr>
          </a:p>
        </p:txBody>
      </p:sp>
      <p:sp>
        <p:nvSpPr>
          <p:cNvPr id="105870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机遇与挑战并存：未来，数据分析行业需要抓住机遇，应对挑战，加强技术创新和人才培养，推动行业的可持续发展。</a:t>
            </a:r>
            <a:endParaRPr altLang="en-US" dirty="0" sz="1200" lang="zh-CN" spc="150">
              <a:solidFill>
                <a:schemeClr val="tx1">
                  <a:lumMod val="65000"/>
                  <a:lumOff val="35000"/>
                </a:schemeClr>
              </a:solidFill>
              <a:latin typeface="+mn-ea"/>
              <a:sym typeface="+mn-ea"/>
            </a:endParaRPr>
          </a:p>
        </p:txBody>
      </p:sp>
      <p:sp>
        <p:nvSpPr>
          <p:cNvPr id="105871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展望未来：随着数字化转型的深入推进，数据分析行业将迎来更多的发展机遇和挑战，需要行业不断创新和发展，为数字化转型提供更好的支持和保障。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8996" name="标题 2"/>
          <p:cNvSpPr>
            <a:spLocks noGrp="1"/>
          </p:cNvSpPr>
          <p:nvPr>
            <p:ph type="title" idx="44"/>
          </p:nvPr>
        </p:nvSpPr>
        <p:spPr/>
        <p:txBody>
          <a:bodyPr/>
          <a:p>
            <a:r>
              <a:rPr altLang="en-US" lang="zh-CN"/>
              <a:t>企业和个人如何应对变化</a:t>
            </a:r>
            <a:endParaRPr altLang="en-US" lang="zh-CN"/>
          </a:p>
        </p:txBody>
      </p:sp>
      <p:sp>
        <p:nvSpPr>
          <p:cNvPr id="10589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适应行业变化：密切关注市场动态，调整业务策略</a:t>
            </a:r>
            <a:endParaRPr altLang="en-US" dirty="0" sz="1200" lang="zh-CN" spc="150">
              <a:solidFill>
                <a:schemeClr val="tx1">
                  <a:lumMod val="65000"/>
                  <a:lumOff val="35000"/>
                </a:schemeClr>
              </a:solidFill>
              <a:latin typeface="+mn-ea"/>
              <a:sym typeface="+mn-ea"/>
            </a:endParaRPr>
          </a:p>
        </p:txBody>
      </p:sp>
      <p:sp>
        <p:nvSpPr>
          <p:cNvPr id="10590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提升技能：不断学习新技术，提高数据分析能力</a:t>
            </a:r>
            <a:endParaRPr altLang="en-US" dirty="0" sz="1200" lang="zh-CN" spc="150">
              <a:solidFill>
                <a:schemeClr val="tx1">
                  <a:lumMod val="65000"/>
                  <a:lumOff val="35000"/>
                </a:schemeClr>
              </a:solidFill>
              <a:latin typeface="+mn-ea"/>
              <a:sym typeface="+mn-ea"/>
            </a:endParaRPr>
          </a:p>
        </p:txBody>
      </p:sp>
      <p:sp>
        <p:nvSpPr>
          <p:cNvPr id="10590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拓展合作：与其他行业建立合作关系，共同应对挑战</a:t>
            </a:r>
            <a:endParaRPr altLang="en-US" dirty="0" sz="1200" lang="zh-CN" spc="150">
              <a:solidFill>
                <a:schemeClr val="tx1">
                  <a:lumMod val="65000"/>
                  <a:lumOff val="35000"/>
                </a:schemeClr>
              </a:solidFill>
              <a:latin typeface="+mn-ea"/>
              <a:sym typeface="+mn-ea"/>
            </a:endParaRPr>
          </a:p>
        </p:txBody>
      </p:sp>
      <p:sp>
        <p:nvSpPr>
          <p:cNvPr id="10590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培养人才：加强人才培养和引进，为企业发展提供动力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290" name="标题 1"/>
          <p:cNvSpPr>
            <a:spLocks noGrp="1"/>
          </p:cNvSpPr>
          <p:nvPr>
            <p:ph type="title" idx="2"/>
            <p:custDataLst>
              <p:tags r:id="rId1"/>
            </p:custDataLst>
          </p:nvPr>
        </p:nvSpPr>
        <p:spPr/>
        <p:txBody>
          <a:bodyPr/>
          <a:p>
            <a:r>
              <a:rPr altLang="en-US" lang="zh-CN"/>
              <a:t>总结与建议</a:t>
            </a:r>
            <a:endParaRPr altLang="en-US" lang="zh-CN"/>
          </a:p>
        </p:txBody>
      </p:sp>
      <p:sp>
        <p:nvSpPr>
          <p:cNvPr id="1059292"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030" name="标题 2"/>
          <p:cNvSpPr>
            <a:spLocks noGrp="1"/>
          </p:cNvSpPr>
          <p:nvPr>
            <p:ph type="title" idx="44"/>
          </p:nvPr>
        </p:nvSpPr>
        <p:spPr/>
        <p:txBody>
          <a:bodyPr/>
          <a:p>
            <a:r>
              <a:rPr altLang="en-US" lang="zh-CN"/>
              <a:t>对数据分析行业的总结</a:t>
            </a:r>
            <a:endParaRPr altLang="en-US" lang="zh-CN"/>
          </a:p>
        </p:txBody>
      </p:sp>
      <p:sp>
        <p:nvSpPr>
          <p:cNvPr id="106003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3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3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3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4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04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4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4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04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05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5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05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05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05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06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06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06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06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06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行业规模不断扩大，数据分析需求增加</a:t>
            </a:r>
            <a:endParaRPr altLang="en-US" dirty="0" sz="1200" lang="zh-CN" spc="150">
              <a:solidFill>
                <a:schemeClr val="tx1">
                  <a:lumMod val="65000"/>
                  <a:lumOff val="35000"/>
                </a:schemeClr>
              </a:solidFill>
              <a:latin typeface="+mn-ea"/>
              <a:sym typeface="+mn-ea"/>
            </a:endParaRPr>
          </a:p>
        </p:txBody>
      </p:sp>
      <p:sp>
        <p:nvSpPr>
          <p:cNvPr id="106007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数据分析人才需求旺盛，培养体系不断完善</a:t>
            </a:r>
            <a:endParaRPr altLang="en-US" dirty="0" sz="1200" lang="zh-CN" spc="150">
              <a:solidFill>
                <a:schemeClr val="tx1">
                  <a:lumMod val="65000"/>
                  <a:lumOff val="35000"/>
                </a:schemeClr>
              </a:solidFill>
              <a:latin typeface="+mn-ea"/>
              <a:sym typeface="+mn-ea"/>
            </a:endParaRPr>
          </a:p>
        </p:txBody>
      </p:sp>
      <p:sp>
        <p:nvSpPr>
          <p:cNvPr id="106007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数据分析应用领域广泛，助力各行业发展</a:t>
            </a:r>
            <a:endParaRPr altLang="en-US" dirty="0" sz="1200" lang="zh-CN" spc="150">
              <a:solidFill>
                <a:schemeClr val="tx1">
                  <a:lumMod val="65000"/>
                  <a:lumOff val="35000"/>
                </a:schemeClr>
              </a:solidFill>
              <a:latin typeface="+mn-ea"/>
              <a:sym typeface="+mn-ea"/>
            </a:endParaRPr>
          </a:p>
        </p:txBody>
      </p:sp>
      <p:sp>
        <p:nvSpPr>
          <p:cNvPr id="106007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数据分析技术不断进步，提高数据价值</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360" name="标题 2"/>
          <p:cNvSpPr>
            <a:spLocks noGrp="1"/>
          </p:cNvSpPr>
          <p:nvPr>
            <p:ph type="title" idx="44"/>
          </p:nvPr>
        </p:nvSpPr>
        <p:spPr/>
        <p:txBody>
          <a:bodyPr/>
          <a:p>
            <a:r>
              <a:rPr altLang="en-US" lang="zh-CN"/>
              <a:t>对企业和个人的建议</a:t>
            </a:r>
            <a:endParaRPr altLang="en-US" lang="zh-CN"/>
          </a:p>
        </p:txBody>
      </p:sp>
      <p:sp>
        <p:nvSpPr>
          <p:cNvPr id="10603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企业和政府应加大对数据分析行业的支持和投入，推动行业的发展</a:t>
            </a:r>
            <a:endParaRPr altLang="zh-CN" dirty="0" lang="en-US">
              <a:solidFill>
                <a:schemeClr val="dk1">
                  <a:lumMod val="80000"/>
                  <a:lumOff val="20000"/>
                </a:schemeClr>
              </a:solidFill>
              <a:latin typeface="+mn-ea"/>
              <a:sym typeface="+mn-ea"/>
            </a:endParaRPr>
          </a:p>
        </p:txBody>
      </p:sp>
      <p:sp>
        <p:nvSpPr>
          <p:cNvPr id="10603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企业应重视数据分析人才的培养和引进，提高数据驱动决策的能力</a:t>
            </a:r>
            <a:endParaRPr altLang="en-US" dirty="0" lang="zh-CN">
              <a:solidFill>
                <a:schemeClr val="dk1">
                  <a:lumMod val="80000"/>
                  <a:lumOff val="20000"/>
                </a:schemeClr>
              </a:solidFill>
              <a:latin typeface="+mn-ea"/>
              <a:sym typeface="+mn-ea"/>
            </a:endParaRPr>
          </a:p>
        </p:txBody>
      </p:sp>
      <p:sp>
        <p:nvSpPr>
          <p:cNvPr id="10603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个人应不断提升自己的数据分析和处理能力，以适应行业发展的需求</a:t>
            </a:r>
            <a:endParaRPr altLang="en-US" dirty="0" lang="zh-CN">
              <a:solidFill>
                <a:schemeClr val="dk1">
                  <a:lumMod val="80000"/>
                  <a:lumOff val="20000"/>
                </a:schemeClr>
              </a:solidFill>
              <a:latin typeface="+mn-ea"/>
              <a:sym typeface="+mn-ea"/>
            </a:endParaRPr>
          </a:p>
        </p:txBody>
      </p:sp>
      <p:sp>
        <p:nvSpPr>
          <p:cNvPr id="10603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3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个人应积极学习和掌握数据分析工具和技术，提高工作效率和质量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678"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680"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5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6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0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3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1124_1*l_h_a*1_1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BEAUTIFY_FLAG" val="#wm#"/>
  <p:tag name="KSO_WM_UNIT_SUBTYPE" val="a"/>
  <p:tag name="KSO_WM_UNIT_NOCLEAR" val="0"/>
  <p:tag name="KSO_WM_UNIT_VALUE" val="42"/>
  <p:tag name="KSO_WM_UNIT_HIGHLIGHT" val="0"/>
  <p:tag name="KSO_WM_UNIT_COMPATIBLE" val="0"/>
  <p:tag name="KSO_WM_UNIT_DIAGRAM_ISNUMVISUAL" val="0"/>
  <p:tag name="KSO_WM_UNIT_DIAGRAM_ISREFERUNIT" val="0"/>
  <p:tag name="KSO_WM_UNIT_TYPE" val="l_h_f"/>
  <p:tag name="KSO_WM_UNIT_INDEX" val="1_1_1"/>
  <p:tag name="KSO_WM_UNIT_ID" val="diagram20231124_1*l_h_f*1_1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此处添加正文，文字是您思想的提炼，请言简意赅的阐述您的观点"/>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2_1"/>
  <p:tag name="KSO_WM_UNIT_ID" val="diagram20231124_1*l_h_a*1_2_1"/>
  <p:tag name="KSO_WM_TEMPLATE_CATEGORY" val="diagram"/>
  <p:tag name="KSO_WM_TEMPLATE_INDEX" val="20231124"/>
  <p:tag name="KSO_WM_UNIT_LAYERLEVEL" val="1_1_1"/>
  <p:tag name="KSO_WM_TAG_VERSION" val="3.0"/>
  <p:tag name="KSO_WM_UNIT_VALUE" val="26"/>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BEAUTIFY_FLAG" val="#wm#"/>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UNIT_TYPE" val="l_h_f"/>
  <p:tag name="KSO_WM_UNIT_INDEX" val="1_2_1"/>
  <p:tag name="KSO_WM_UNIT_ID" val="diagram20231124_1*l_h_f*1_2_1"/>
  <p:tag name="KSO_WM_TEMPLATE_CATEGORY" val="diagram"/>
  <p:tag name="KSO_WM_TEMPLATE_INDEX" val="20231124"/>
  <p:tag name="KSO_WM_UNIT_LAYERLEVEL" val="1_1_1"/>
  <p:tag name="KSO_WM_TAG_VERSION" val="3.0"/>
  <p:tag name="KSO_WM_DIAGRAM_VERSION" val="3"/>
  <p:tag name="KSO_WM_DIAGRAM_COLOR_TRICK" val="2"/>
  <p:tag name="KSO_WM_DIAGRAM_COLOR_TEXT_CAN_REMOVE" val="n"/>
  <p:tag name="KSO_WM_DIAGRAM_GROUP_CODE" val="l1-1"/>
  <p:tag name="KSO_WM_UNIT_PRESET_TEXT" val="单击此处添加正文，文字是您思想的提炼，请言简意赅的阐述您的观点"/>
  <p:tag name="KSO_WM_UNIT_TEXT_FILL_FORE_SCHEMECOLOR_INDEX" val="1"/>
  <p:tag name="KSO_WM_UNIT_TEXT_FILL_TYPE" val="1"/>
  <p:tag name="KSO_WM_DIAGRAM_MAX_ITEMCNT" val="6"/>
  <p:tag name="KSO_WM_DIAGRAM_MIN_ITEMCNT" val="2"/>
  <p:tag name="KSO_WM_DIAGRAM_VIRTUALLY_FRAME" val="{&quot;height&quot;:282.8867716535433,&quot;width&quot;:376.2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86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9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89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40.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2023-12-17T18:19:13Z</dcterms:created>
  <dcterms:modified xsi:type="dcterms:W3CDTF">2023-12-17T18:19:13Z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6c9f97a548b24edabe07499552b0140c_23</vt:lpwstr>
  </property>
</Properties>
</file>