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5"/>
  </p:notesMasterIdLst>
  <p:sldIdLst>
    <p:sldId id="276" r:id="rId4"/>
    <p:sldId id="274" r:id="rId6"/>
    <p:sldId id="308" r:id="rId7"/>
    <p:sldId id="313" r:id="rId8"/>
    <p:sldId id="297" r:id="rId9"/>
    <p:sldId id="307" r:id="rId10"/>
    <p:sldId id="317" r:id="rId11"/>
    <p:sldId id="299" r:id="rId12"/>
    <p:sldId id="314" r:id="rId13"/>
    <p:sldId id="300" r:id="rId14"/>
    <p:sldId id="280" r:id="rId15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040"/>
    <a:srgbClr val="3C6ECE"/>
    <a:srgbClr val="FDEFDC"/>
    <a:srgbClr val="A82327"/>
    <a:srgbClr val="E02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1525" autoAdjust="0"/>
  </p:normalViewPr>
  <p:slideViewPr>
    <p:cSldViewPr snapToGrid="0" showGuides="1">
      <p:cViewPr>
        <p:scale>
          <a:sx n="66" d="100"/>
          <a:sy n="66" d="100"/>
        </p:scale>
        <p:origin x="1935" y="9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27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D359-B9DE-4051-B4EC-4281894FA01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3BE34-AA92-4D49-8B78-B35B3E3799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 第一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537028" y="-321951"/>
            <a:ext cx="6275770" cy="5410145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3276600" y="1181100"/>
            <a:ext cx="3733800" cy="4419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41"/>
          <p:cNvSpPr>
            <a:spLocks noGrp="1"/>
          </p:cNvSpPr>
          <p:nvPr>
            <p:ph type="pic" sz="quarter" idx="13"/>
          </p:nvPr>
        </p:nvSpPr>
        <p:spPr>
          <a:xfrm>
            <a:off x="7019132" y="2192324"/>
            <a:ext cx="650851" cy="1759888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42"/>
          <p:cNvSpPr>
            <a:spLocks noGrp="1"/>
          </p:cNvSpPr>
          <p:nvPr>
            <p:ph type="pic" sz="quarter" idx="14"/>
          </p:nvPr>
        </p:nvSpPr>
        <p:spPr>
          <a:xfrm>
            <a:off x="7019132" y="3642966"/>
            <a:ext cx="650851" cy="1759888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43"/>
          <p:cNvSpPr>
            <a:spLocks noGrp="1"/>
          </p:cNvSpPr>
          <p:nvPr>
            <p:ph type="pic" sz="quarter" idx="15"/>
          </p:nvPr>
        </p:nvSpPr>
        <p:spPr>
          <a:xfrm>
            <a:off x="5349899" y="1886927"/>
            <a:ext cx="650851" cy="1759888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44"/>
          <p:cNvSpPr>
            <a:spLocks noGrp="1"/>
          </p:cNvSpPr>
          <p:nvPr>
            <p:ph type="pic" sz="quarter" idx="16"/>
          </p:nvPr>
        </p:nvSpPr>
        <p:spPr>
          <a:xfrm>
            <a:off x="5349899" y="3322684"/>
            <a:ext cx="650851" cy="1759888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45"/>
          <p:cNvSpPr>
            <a:spLocks noGrp="1"/>
          </p:cNvSpPr>
          <p:nvPr>
            <p:ph type="pic" sz="quarter" idx="17"/>
          </p:nvPr>
        </p:nvSpPr>
        <p:spPr>
          <a:xfrm>
            <a:off x="5349899" y="4773327"/>
            <a:ext cx="650851" cy="1759888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46"/>
          <p:cNvSpPr>
            <a:spLocks noGrp="1"/>
          </p:cNvSpPr>
          <p:nvPr>
            <p:ph type="pic" sz="quarter" idx="10"/>
          </p:nvPr>
        </p:nvSpPr>
        <p:spPr>
          <a:xfrm>
            <a:off x="4518049" y="1841717"/>
            <a:ext cx="650851" cy="1111543"/>
          </a:xfrm>
          <a:custGeom>
            <a:avLst/>
            <a:gdLst>
              <a:gd name="connsiteX0" fmla="*/ 0 w 650851"/>
              <a:gd name="connsiteY0" fmla="*/ 0 h 1613882"/>
              <a:gd name="connsiteX1" fmla="*/ 650851 w 650851"/>
              <a:gd name="connsiteY1" fmla="*/ 0 h 1613882"/>
              <a:gd name="connsiteX2" fmla="*/ 650851 w 650851"/>
              <a:gd name="connsiteY2" fmla="*/ 1613882 h 1613882"/>
              <a:gd name="connsiteX3" fmla="*/ 0 w 650851"/>
              <a:gd name="connsiteY3" fmla="*/ 1613882 h 161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613882">
                <a:moveTo>
                  <a:pt x="0" y="0"/>
                </a:moveTo>
                <a:lnTo>
                  <a:pt x="650851" y="0"/>
                </a:lnTo>
                <a:lnTo>
                  <a:pt x="650851" y="1613882"/>
                </a:lnTo>
                <a:lnTo>
                  <a:pt x="0" y="16138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19" name="图片占位符 47"/>
          <p:cNvSpPr>
            <a:spLocks noGrp="1"/>
          </p:cNvSpPr>
          <p:nvPr>
            <p:ph type="pic" sz="quarter" idx="11"/>
          </p:nvPr>
        </p:nvSpPr>
        <p:spPr>
          <a:xfrm>
            <a:off x="4518049" y="2945071"/>
            <a:ext cx="650851" cy="1211653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48"/>
          <p:cNvSpPr>
            <a:spLocks noGrp="1"/>
          </p:cNvSpPr>
          <p:nvPr>
            <p:ph type="pic" sz="quarter" idx="12"/>
          </p:nvPr>
        </p:nvSpPr>
        <p:spPr>
          <a:xfrm>
            <a:off x="4518049" y="4174769"/>
            <a:ext cx="650851" cy="1211653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49"/>
          <p:cNvSpPr>
            <a:spLocks noGrp="1"/>
          </p:cNvSpPr>
          <p:nvPr>
            <p:ph type="pic" sz="quarter" idx="18"/>
          </p:nvPr>
        </p:nvSpPr>
        <p:spPr>
          <a:xfrm>
            <a:off x="6181749" y="1471560"/>
            <a:ext cx="650851" cy="1759235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22" name="图片占位符 50"/>
          <p:cNvSpPr>
            <a:spLocks noGrp="1"/>
          </p:cNvSpPr>
          <p:nvPr>
            <p:ph type="pic" sz="quarter" idx="19"/>
          </p:nvPr>
        </p:nvSpPr>
        <p:spPr>
          <a:xfrm>
            <a:off x="6181749" y="2908347"/>
            <a:ext cx="650851" cy="1759235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  <p:sp>
        <p:nvSpPr>
          <p:cNvPr id="23" name="图片占位符 51"/>
          <p:cNvSpPr>
            <a:spLocks noGrp="1"/>
          </p:cNvSpPr>
          <p:nvPr>
            <p:ph type="pic" sz="quarter" idx="20"/>
          </p:nvPr>
        </p:nvSpPr>
        <p:spPr>
          <a:xfrm>
            <a:off x="6181749" y="4371717"/>
            <a:ext cx="650851" cy="1759235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5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562187" y="930351"/>
            <a:ext cx="3453346" cy="4998564"/>
          </a:xfrm>
          <a:custGeom>
            <a:avLst/>
            <a:gdLst>
              <a:gd name="connsiteX0" fmla="*/ 0 w 3453346"/>
              <a:gd name="connsiteY0" fmla="*/ 0 h 4998564"/>
              <a:gd name="connsiteX1" fmla="*/ 3453346 w 3453346"/>
              <a:gd name="connsiteY1" fmla="*/ 0 h 4998564"/>
              <a:gd name="connsiteX2" fmla="*/ 3453346 w 3453346"/>
              <a:gd name="connsiteY2" fmla="*/ 4998564 h 4998564"/>
              <a:gd name="connsiteX3" fmla="*/ 0 w 3453346"/>
              <a:gd name="connsiteY3" fmla="*/ 4998564 h 499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3346" h="4998564">
                <a:moveTo>
                  <a:pt x="0" y="0"/>
                </a:moveTo>
                <a:lnTo>
                  <a:pt x="3453346" y="0"/>
                </a:lnTo>
                <a:lnTo>
                  <a:pt x="3453346" y="4998564"/>
                </a:lnTo>
                <a:lnTo>
                  <a:pt x="0" y="49985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219200" y="1804582"/>
            <a:ext cx="5787656" cy="3858437"/>
          </a:xfrm>
          <a:custGeom>
            <a:avLst/>
            <a:gdLst>
              <a:gd name="connsiteX0" fmla="*/ 0 w 5787656"/>
              <a:gd name="connsiteY0" fmla="*/ 0 h 3858437"/>
              <a:gd name="connsiteX1" fmla="*/ 5787656 w 5787656"/>
              <a:gd name="connsiteY1" fmla="*/ 0 h 3858437"/>
              <a:gd name="connsiteX2" fmla="*/ 5787656 w 5787656"/>
              <a:gd name="connsiteY2" fmla="*/ 3858437 h 3858437"/>
              <a:gd name="connsiteX3" fmla="*/ 0 w 5787656"/>
              <a:gd name="connsiteY3" fmla="*/ 3858437 h 385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7656" h="3858437">
                <a:moveTo>
                  <a:pt x="0" y="0"/>
                </a:moveTo>
                <a:lnTo>
                  <a:pt x="5787656" y="0"/>
                </a:lnTo>
                <a:lnTo>
                  <a:pt x="5787656" y="3858437"/>
                </a:lnTo>
                <a:lnTo>
                  <a:pt x="0" y="38584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577256" y="2422830"/>
            <a:ext cx="2399431" cy="2047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4915842" y="2422830"/>
            <a:ext cx="2399431" cy="2047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1"/>
          </p:nvPr>
        </p:nvSpPr>
        <p:spPr>
          <a:xfrm>
            <a:off x="8254335" y="2422830"/>
            <a:ext cx="2399431" cy="2047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377950" y="1617785"/>
            <a:ext cx="4267200" cy="19810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6878151" y="1617785"/>
            <a:ext cx="4267200" cy="19810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2"/>
          </p:nvPr>
        </p:nvSpPr>
        <p:spPr>
          <a:xfrm>
            <a:off x="9103400" y="3984534"/>
            <a:ext cx="2062338" cy="104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7"/>
          <p:cNvSpPr>
            <a:spLocks noGrp="1"/>
          </p:cNvSpPr>
          <p:nvPr>
            <p:ph type="pic" sz="quarter" idx="10"/>
          </p:nvPr>
        </p:nvSpPr>
        <p:spPr>
          <a:xfrm>
            <a:off x="955675" y="1581150"/>
            <a:ext cx="1939925" cy="300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7"/>
          <p:cNvSpPr>
            <a:spLocks noGrp="1"/>
          </p:cNvSpPr>
          <p:nvPr>
            <p:ph type="pic" sz="quarter" idx="11"/>
          </p:nvPr>
        </p:nvSpPr>
        <p:spPr>
          <a:xfrm>
            <a:off x="3052280" y="1581150"/>
            <a:ext cx="1939925" cy="300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7"/>
          <p:cNvSpPr>
            <a:spLocks noGrp="1"/>
          </p:cNvSpPr>
          <p:nvPr>
            <p:ph type="pic" sz="quarter" idx="12"/>
          </p:nvPr>
        </p:nvSpPr>
        <p:spPr>
          <a:xfrm>
            <a:off x="5148885" y="1581150"/>
            <a:ext cx="1939925" cy="300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7"/>
          <p:cNvSpPr>
            <a:spLocks noGrp="1"/>
          </p:cNvSpPr>
          <p:nvPr>
            <p:ph type="pic" sz="quarter" idx="13"/>
          </p:nvPr>
        </p:nvSpPr>
        <p:spPr>
          <a:xfrm>
            <a:off x="7245490" y="1581150"/>
            <a:ext cx="1939925" cy="300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7"/>
          <p:cNvSpPr>
            <a:spLocks noGrp="1"/>
          </p:cNvSpPr>
          <p:nvPr>
            <p:ph type="pic" sz="quarter" idx="14"/>
          </p:nvPr>
        </p:nvSpPr>
        <p:spPr>
          <a:xfrm>
            <a:off x="9342094" y="1581150"/>
            <a:ext cx="1939925" cy="300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</p:bldLst>
  </p:timing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611813" y="187325"/>
            <a:ext cx="4291012" cy="28638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611813" y="3211879"/>
            <a:ext cx="1505061" cy="1688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7298657" y="3376949"/>
            <a:ext cx="2603427" cy="32580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0608644" y="1683835"/>
            <a:ext cx="1036273" cy="1367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192588" y="1801813"/>
            <a:ext cx="1825625" cy="1825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6313103" y="1801813"/>
            <a:ext cx="1825625" cy="1825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4192588" y="3774883"/>
            <a:ext cx="1825625" cy="1825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313103" y="3774883"/>
            <a:ext cx="1825625" cy="1825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2082800" y="900113"/>
            <a:ext cx="4262438" cy="50228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252538" y="1674813"/>
            <a:ext cx="5232400" cy="33750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20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26984" y="280835"/>
            <a:ext cx="3570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1326984" y="650167"/>
            <a:ext cx="3570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Use "Title Only" Layout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 flipH="1">
            <a:off x="84530" y="244146"/>
            <a:ext cx="1126340" cy="757340"/>
            <a:chOff x="6950839" y="-698245"/>
            <a:chExt cx="11925915" cy="8018858"/>
          </a:xfrm>
        </p:grpSpPr>
        <p:sp>
          <p:nvSpPr>
            <p:cNvPr id="5" name="六边形 4"/>
            <p:cNvSpPr/>
            <p:nvPr/>
          </p:nvSpPr>
          <p:spPr>
            <a:xfrm>
              <a:off x="9912096" y="-552893"/>
              <a:ext cx="8964658" cy="772815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1" r="47969"/>
            <a:stretch>
              <a:fillRect/>
            </a:stretch>
          </p:blipFill>
          <p:spPr>
            <a:xfrm>
              <a:off x="6950839" y="-698245"/>
              <a:ext cx="4895399" cy="8018858"/>
            </a:xfrm>
            <a:custGeom>
              <a:avLst/>
              <a:gdLst>
                <a:gd name="connsiteX0" fmla="*/ 2004716 w 4895399"/>
                <a:gd name="connsiteY0" fmla="*/ 0 h 8018858"/>
                <a:gd name="connsiteX1" fmla="*/ 4895399 w 4895399"/>
                <a:gd name="connsiteY1" fmla="*/ 0 h 8018858"/>
                <a:gd name="connsiteX2" fmla="*/ 2890682 w 4895399"/>
                <a:gd name="connsiteY2" fmla="*/ 4009430 h 8018858"/>
                <a:gd name="connsiteX3" fmla="*/ 4895399 w 4895399"/>
                <a:gd name="connsiteY3" fmla="*/ 8018858 h 8018858"/>
                <a:gd name="connsiteX4" fmla="*/ 2004716 w 4895399"/>
                <a:gd name="connsiteY4" fmla="*/ 8018858 h 8018858"/>
                <a:gd name="connsiteX5" fmla="*/ 0 w 4895399"/>
                <a:gd name="connsiteY5" fmla="*/ 4009430 h 801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95399" h="8018858">
                  <a:moveTo>
                    <a:pt x="2004716" y="0"/>
                  </a:moveTo>
                  <a:lnTo>
                    <a:pt x="4895399" y="0"/>
                  </a:lnTo>
                  <a:lnTo>
                    <a:pt x="2890682" y="4009430"/>
                  </a:lnTo>
                  <a:lnTo>
                    <a:pt x="4895399" y="8018858"/>
                  </a:lnTo>
                  <a:lnTo>
                    <a:pt x="2004716" y="8018858"/>
                  </a:lnTo>
                  <a:lnTo>
                    <a:pt x="0" y="4009430"/>
                  </a:lnTo>
                  <a:close/>
                </a:path>
              </a:pathLst>
            </a:custGeom>
            <a:ln w="63500">
              <a:solidFill>
                <a:schemeClr val="bg1"/>
              </a:solidFill>
            </a:ln>
          </p:spPr>
        </p:pic>
      </p:grpSp>
      <p:sp>
        <p:nvSpPr>
          <p:cNvPr id="7" name="六边形 6"/>
          <p:cNvSpPr/>
          <p:nvPr userDrawn="1"/>
        </p:nvSpPr>
        <p:spPr>
          <a:xfrm flipH="1">
            <a:off x="11628830" y="6133438"/>
            <a:ext cx="846665" cy="729884"/>
          </a:xfrm>
          <a:prstGeom prst="hexag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tags" Target="../tags/tag2.xml"/><Relationship Id="rId3" Type="http://schemas.openxmlformats.org/officeDocument/2006/relationships/image" Target="../media/image3.emf"/><Relationship Id="rId24" Type="http://schemas.openxmlformats.org/officeDocument/2006/relationships/notesSlide" Target="../notesSlides/notesSlide2.xml"/><Relationship Id="rId23" Type="http://schemas.openxmlformats.org/officeDocument/2006/relationships/vmlDrawing" Target="../drawings/vmlDrawing1.v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oleObject" Target="../embeddings/oleObject1.bin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5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: 形状 57"/>
          <p:cNvSpPr/>
          <p:nvPr/>
        </p:nvSpPr>
        <p:spPr>
          <a:xfrm flipH="1">
            <a:off x="5224653" y="3495179"/>
            <a:ext cx="3066157" cy="494281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6" name="六边形 35"/>
          <p:cNvSpPr/>
          <p:nvPr/>
        </p:nvSpPr>
        <p:spPr>
          <a:xfrm>
            <a:off x="10341158" y="5250275"/>
            <a:ext cx="3111118" cy="2681998"/>
          </a:xfrm>
          <a:prstGeom prst="hexagon">
            <a:avLst/>
          </a:prstGeom>
          <a:noFill/>
          <a:ln w="1873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8" name="六边形 37"/>
          <p:cNvSpPr/>
          <p:nvPr/>
        </p:nvSpPr>
        <p:spPr>
          <a:xfrm>
            <a:off x="6426715" y="749340"/>
            <a:ext cx="6105573" cy="526342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10923300" y="-379053"/>
            <a:ext cx="2309688" cy="199111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-1111859" y="5421132"/>
            <a:ext cx="2573919" cy="221889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5236462" y="379532"/>
            <a:ext cx="6275770" cy="5410145"/>
          </a:xfrm>
          <a:ln w="63500">
            <a:solidFill>
              <a:schemeClr val="bg1"/>
            </a:solidFill>
          </a:ln>
        </p:spPr>
      </p:pic>
      <p:cxnSp>
        <p:nvCxnSpPr>
          <p:cNvPr id="22" name="直接连接符 21"/>
          <p:cNvCxnSpPr/>
          <p:nvPr/>
        </p:nvCxnSpPr>
        <p:spPr>
          <a:xfrm flipH="1">
            <a:off x="5325559" y="-211252"/>
            <a:ext cx="469811" cy="1045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任意多边形: 形状 58"/>
          <p:cNvSpPr/>
          <p:nvPr/>
        </p:nvSpPr>
        <p:spPr>
          <a:xfrm flipH="1">
            <a:off x="9543629" y="157049"/>
            <a:ext cx="3908646" cy="6300949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0" name="任意多边形: 形状 59"/>
          <p:cNvSpPr/>
          <p:nvPr/>
        </p:nvSpPr>
        <p:spPr>
          <a:xfrm flipH="1">
            <a:off x="5381338" y="-1079963"/>
            <a:ext cx="2375107" cy="382880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10729670" y="3683405"/>
            <a:ext cx="1026278" cy="2019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11113683" y="2502715"/>
            <a:ext cx="1026278" cy="2019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六边形 22"/>
          <p:cNvSpPr/>
          <p:nvPr/>
        </p:nvSpPr>
        <p:spPr>
          <a:xfrm>
            <a:off x="5089503" y="1364784"/>
            <a:ext cx="2426546" cy="2091850"/>
          </a:xfrm>
          <a:prstGeom prst="hexagon">
            <a:avLst/>
          </a:prstGeom>
          <a:solidFill>
            <a:srgbClr val="3C6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55575" y="1980565"/>
            <a:ext cx="538988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6000" b="1" spc="-300" dirty="0">
                <a:solidFill>
                  <a:schemeClr val="accent2"/>
                </a:solidFill>
                <a:latin typeface="Arial" panose="020B0604020202020204"/>
                <a:ea typeface="微软雅黑" panose="020B0503020204020204" pitchFamily="34" charset="-122"/>
                <a:cs typeface="+mj-cs"/>
                <a:sym typeface="Arial" panose="020B0604020202020204"/>
              </a:rPr>
              <a:t>GLD2200-7.5-S</a:t>
            </a:r>
            <a:endParaRPr lang="zh-CN" altLang="en-US" sz="6000" b="1" spc="-300" dirty="0">
              <a:solidFill>
                <a:schemeClr val="accent2"/>
              </a:solidFill>
              <a:latin typeface="Arial" panose="020B0604020202020204"/>
              <a:ea typeface="微软雅黑" panose="020B0503020204020204" pitchFamily="34" charset="-122"/>
              <a:cs typeface="+mj-cs"/>
              <a:sym typeface="Arial" panose="020B0604020202020204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81685" y="2880995"/>
            <a:ext cx="4215130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5400" b="1" spc="-300" dirty="0">
                <a:solidFill>
                  <a:schemeClr val="accent2"/>
                </a:solidFill>
                <a:latin typeface="Arial" panose="020B0604020202020204"/>
                <a:ea typeface="微软雅黑" panose="020B0503020204020204" pitchFamily="34" charset="-122"/>
                <a:cs typeface="+mj-cs"/>
                <a:sym typeface="Arial" panose="020B0604020202020204"/>
              </a:rPr>
              <a:t>甲带式给料机</a:t>
            </a:r>
            <a:endParaRPr lang="zh-CN" altLang="en-US" sz="5400" b="1" spc="-150" dirty="0">
              <a:solidFill>
                <a:schemeClr val="accent1"/>
              </a:solidFill>
              <a:latin typeface="Arial" panose="020B0604020202020204"/>
              <a:ea typeface="微软雅黑" panose="020B0503020204020204" pitchFamily="34" charset="-122"/>
              <a:cs typeface="+mj-cs"/>
              <a:sym typeface="Arial" panose="020B0604020202020204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353533" y="6246668"/>
            <a:ext cx="231775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   汇报人：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Kuangan001</a:t>
            </a:r>
            <a:endParaRPr lang="en-US" altLang="zh-CN" sz="1600" dirty="0">
              <a:solidFill>
                <a:schemeClr val="accent2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6" grpId="0" animBg="1"/>
      <p:bldP spid="38" grpId="0" animBg="1"/>
      <p:bldP spid="24" grpId="0" animBg="1"/>
      <p:bldP spid="37" grpId="0" animBg="1"/>
      <p:bldP spid="59" grpId="0" animBg="1"/>
      <p:bldP spid="60" grpId="0" animBg="1"/>
      <p:bldP spid="23" grpId="0" bldLvl="0" animBg="1"/>
      <p:bldP spid="63" grpId="0"/>
      <p:bldP spid="64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7038" y="-1"/>
            <a:ext cx="12246077" cy="28838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8" name="任意多边形: 形状 27"/>
          <p:cNvSpPr/>
          <p:nvPr/>
        </p:nvSpPr>
        <p:spPr>
          <a:xfrm flipH="1">
            <a:off x="2487733" y="-643975"/>
            <a:ext cx="2375107" cy="382880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Slide" r:id="rId2" imgW="9525" imgH="9525" progId="TCLayout.ActiveDocument.1">
                  <p:embed/>
                </p:oleObj>
              </mc:Choice>
              <mc:Fallback>
                <p:oleObj name="think-cell Slide" r:id="rId2" imgW="9525" imgH="952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/>
              <a:ea typeface="微软雅黑" panose="020B0503020204020204" pitchFamily="34" charset="-122"/>
              <a:cs typeface="+mj-cs"/>
              <a:sym typeface="Arial" panose="020B0604020202020204"/>
            </a:endParaRPr>
          </a:p>
        </p:txBody>
      </p:sp>
      <p:pic>
        <p:nvPicPr>
          <p:cNvPr id="15" name="图片占位符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4945057" y="2068810"/>
            <a:ext cx="1809704" cy="1560088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  <p:sp>
        <p:nvSpPr>
          <p:cNvPr id="7" name="六边形 6"/>
          <p:cNvSpPr/>
          <p:nvPr/>
        </p:nvSpPr>
        <p:spPr>
          <a:xfrm>
            <a:off x="11120284" y="1869965"/>
            <a:ext cx="2300748" cy="1983403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-1337187" y="1869965"/>
            <a:ext cx="2300748" cy="1983403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7" name="六边形 26"/>
          <p:cNvSpPr/>
          <p:nvPr/>
        </p:nvSpPr>
        <p:spPr>
          <a:xfrm>
            <a:off x="2925233" y="969561"/>
            <a:ext cx="1202814" cy="1036908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9" name="任意多边形: 形状 28"/>
          <p:cNvSpPr/>
          <p:nvPr/>
        </p:nvSpPr>
        <p:spPr>
          <a:xfrm flipH="1">
            <a:off x="1500633" y="-1556701"/>
            <a:ext cx="2375107" cy="382880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420330" y="900962"/>
            <a:ext cx="30553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C</a:t>
            </a:r>
            <a:r>
              <a:rPr lang="en-US" altLang="zh-CN" sz="4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ONTENTS</a:t>
            </a:r>
            <a:endParaRPr lang="en-US" altLang="zh-CN" sz="4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47" name="组合 46"/>
          <p:cNvGrpSpPr/>
          <p:nvPr>
            <p:custDataLst>
              <p:tags r:id="rId6"/>
            </p:custDataLst>
          </p:nvPr>
        </p:nvGrpSpPr>
        <p:grpSpPr>
          <a:xfrm>
            <a:off x="788453" y="3996719"/>
            <a:ext cx="2640330" cy="1445260"/>
            <a:chOff x="788453" y="3831178"/>
            <a:chExt cx="2640330" cy="1445260"/>
          </a:xfrm>
        </p:grpSpPr>
        <p:sp>
          <p:nvSpPr>
            <p:cNvPr id="48" name="矩形 47"/>
            <p:cNvSpPr/>
            <p:nvPr>
              <p:custDataLst>
                <p:tags r:id="rId7"/>
              </p:custDataLst>
            </p:nvPr>
          </p:nvSpPr>
          <p:spPr>
            <a:xfrm>
              <a:off x="2023345" y="3831178"/>
              <a:ext cx="8258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01.</a:t>
              </a:r>
              <a:endParaRPr lang="zh-CN" altLang="en-US" sz="3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cxnSp>
          <p:nvCxnSpPr>
            <p:cNvPr id="49" name="直接连接符 48"/>
            <p:cNvCxnSpPr/>
            <p:nvPr>
              <p:custDataLst>
                <p:tags r:id="rId8"/>
              </p:custDataLst>
            </p:nvPr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>
              <p:custDataLst>
                <p:tags r:id="rId9"/>
              </p:custDataLst>
            </p:nvPr>
          </p:nvSpPr>
          <p:spPr>
            <a:xfrm>
              <a:off x="788453" y="4631278"/>
              <a:ext cx="264033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GLD2200-7.5-</a:t>
              </a:r>
              <a:r>
                <a: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S</a:t>
              </a:r>
              <a:r>
                <a:rPr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甲带式给料机介绍</a:t>
              </a:r>
              <a:endParaRPr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10"/>
            </p:custDataLst>
          </p:nvPr>
        </p:nvGrpSpPr>
        <p:grpSpPr>
          <a:xfrm>
            <a:off x="3424940" y="3996719"/>
            <a:ext cx="2546350" cy="1445260"/>
            <a:chOff x="1111033" y="3831178"/>
            <a:chExt cx="2546350" cy="1445260"/>
          </a:xfrm>
        </p:grpSpPr>
        <p:sp>
          <p:nvSpPr>
            <p:cNvPr id="53" name="矩形 52"/>
            <p:cNvSpPr/>
            <p:nvPr>
              <p:custDataLst>
                <p:tags r:id="rId11"/>
              </p:custDataLst>
            </p:nvPr>
          </p:nvSpPr>
          <p:spPr>
            <a:xfrm>
              <a:off x="2023345" y="3831178"/>
              <a:ext cx="8258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01.</a:t>
              </a:r>
              <a:endParaRPr lang="zh-CN" altLang="en-US" sz="3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cxnSp>
          <p:nvCxnSpPr>
            <p:cNvPr id="54" name="直接连接符 53"/>
            <p:cNvCxnSpPr/>
            <p:nvPr>
              <p:custDataLst>
                <p:tags r:id="rId12"/>
              </p:custDataLst>
            </p:nvPr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>
              <p:custDataLst>
                <p:tags r:id="rId13"/>
              </p:custDataLst>
            </p:nvPr>
          </p:nvSpPr>
          <p:spPr>
            <a:xfrm>
              <a:off x="1111033" y="4631278"/>
              <a:ext cx="254635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GLD2200-7.5-S甲带式给料机技术参数</a:t>
              </a:r>
              <a:endParaRPr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7" name="组合 56"/>
          <p:cNvGrpSpPr/>
          <p:nvPr>
            <p:custDataLst>
              <p:tags r:id="rId14"/>
            </p:custDataLst>
          </p:nvPr>
        </p:nvGrpSpPr>
        <p:grpSpPr>
          <a:xfrm>
            <a:off x="5902042" y="3996719"/>
            <a:ext cx="2546985" cy="1445260"/>
            <a:chOff x="1274228" y="3831178"/>
            <a:chExt cx="2546985" cy="1445260"/>
          </a:xfrm>
        </p:grpSpPr>
        <p:sp>
          <p:nvSpPr>
            <p:cNvPr id="58" name="矩形 57"/>
            <p:cNvSpPr/>
            <p:nvPr>
              <p:custDataLst>
                <p:tags r:id="rId15"/>
              </p:custDataLst>
            </p:nvPr>
          </p:nvSpPr>
          <p:spPr>
            <a:xfrm>
              <a:off x="2023345" y="3831178"/>
              <a:ext cx="8258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01.</a:t>
              </a:r>
              <a:endParaRPr lang="zh-CN" altLang="en-US" sz="3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cxnSp>
          <p:nvCxnSpPr>
            <p:cNvPr id="59" name="直接连接符 58"/>
            <p:cNvCxnSpPr/>
            <p:nvPr>
              <p:custDataLst>
                <p:tags r:id="rId16"/>
              </p:custDataLst>
            </p:nvPr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>
              <p:custDataLst>
                <p:tags r:id="rId17"/>
              </p:custDataLst>
            </p:nvPr>
          </p:nvSpPr>
          <p:spPr>
            <a:xfrm>
              <a:off x="1274228" y="4631278"/>
              <a:ext cx="254698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GLD2200-7.5-S甲带式给料机技术</a:t>
              </a:r>
              <a:r>
                <a:rPr lang="zh-CN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特点</a:t>
              </a:r>
              <a:endParaRPr lang="zh-CN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62" name="组合 61"/>
          <p:cNvGrpSpPr/>
          <p:nvPr>
            <p:custDataLst>
              <p:tags r:id="rId18"/>
            </p:custDataLst>
          </p:nvPr>
        </p:nvGrpSpPr>
        <p:grpSpPr>
          <a:xfrm>
            <a:off x="8529639" y="3996719"/>
            <a:ext cx="2590165" cy="1445260"/>
            <a:chOff x="1587918" y="3831178"/>
            <a:chExt cx="2590165" cy="1445260"/>
          </a:xfrm>
        </p:grpSpPr>
        <p:sp>
          <p:nvSpPr>
            <p:cNvPr id="63" name="矩形 62"/>
            <p:cNvSpPr/>
            <p:nvPr>
              <p:custDataLst>
                <p:tags r:id="rId19"/>
              </p:custDataLst>
            </p:nvPr>
          </p:nvSpPr>
          <p:spPr>
            <a:xfrm>
              <a:off x="2023345" y="3831178"/>
              <a:ext cx="8258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01.</a:t>
              </a:r>
              <a:endParaRPr lang="zh-CN" altLang="en-US" sz="3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cxnSp>
          <p:nvCxnSpPr>
            <p:cNvPr id="64" name="直接连接符 63"/>
            <p:cNvCxnSpPr/>
            <p:nvPr>
              <p:custDataLst>
                <p:tags r:id="rId20"/>
              </p:custDataLst>
            </p:nvPr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>
              <p:custDataLst>
                <p:tags r:id="rId21"/>
              </p:custDataLst>
            </p:nvPr>
          </p:nvSpPr>
          <p:spPr>
            <a:xfrm>
              <a:off x="1587918" y="4631278"/>
              <a:ext cx="2590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GLD2200-7.5-S甲带式给料机</a:t>
              </a:r>
              <a:r>
                <a:rPr lang="zh-CN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工作原理</a:t>
              </a:r>
              <a:endParaRPr lang="zh-CN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2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7" grpId="0" animBg="1"/>
      <p:bldP spid="20" grpId="0" animBg="1"/>
      <p:bldP spid="27" grpId="0" animBg="1"/>
      <p:bldP spid="29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4371994" y="1622782"/>
            <a:ext cx="0" cy="3612436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804568" y="1622782"/>
            <a:ext cx="0" cy="3612436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090" y="314960"/>
            <a:ext cx="4133850" cy="819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287780" y="401955"/>
            <a:ext cx="4393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</a:t>
            </a:r>
            <a:r>
              <a:rPr 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S</a:t>
            </a:r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甲带式给料机</a:t>
            </a:r>
            <a:endParaRPr lang="zh-CN" altLang="en-US" sz="240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18" name="图片 17" descr="甲带给煤机 (5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805" y="2160270"/>
            <a:ext cx="2623820" cy="2623820"/>
          </a:xfrm>
          <a:prstGeom prst="rect">
            <a:avLst/>
          </a:prstGeom>
        </p:spPr>
      </p:pic>
      <p:pic>
        <p:nvPicPr>
          <p:cNvPr id="19" name="图片 18" descr="甲带给煤机 (4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720" y="2160270"/>
            <a:ext cx="2623820" cy="2623820"/>
          </a:xfrm>
          <a:prstGeom prst="rect">
            <a:avLst/>
          </a:prstGeom>
        </p:spPr>
      </p:pic>
      <p:pic>
        <p:nvPicPr>
          <p:cNvPr id="20" name="图片 19" descr="甲带给煤机 (47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740" y="2160270"/>
            <a:ext cx="2623820" cy="2623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2556510" y="2020570"/>
            <a:ext cx="8600440" cy="380555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59" name="矩形 58"/>
          <p:cNvSpPr/>
          <p:nvPr/>
        </p:nvSpPr>
        <p:spPr>
          <a:xfrm flipV="1">
            <a:off x="3635375" y="5067935"/>
            <a:ext cx="798195" cy="11849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817870" y="2276475"/>
            <a:ext cx="533971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</a:t>
            </a:r>
            <a:r>
              <a:rPr lang="en-US" alt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S</a:t>
            </a:r>
            <a:r>
              <a:rPr lang="zh-CN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甲带给料机广泛用于煤炭、冶金、电力等行业各种料仓的给料，为转动连续给料方式，生产中用户根据需要不停机就可进行调节（手动调节或液压缸调节），甲带给料机使给料系统更能满足高效、节能、环保的要求，比皮带给料机更耐用。我公司除生产GLD系列标准甲带给料机外，还生产非标准、加长型等甲带给料机。</a:t>
            </a:r>
            <a:endParaRPr lang="zh-CN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177155" y="974725"/>
            <a:ext cx="47561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sz="2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GLD2200-7.5-</a:t>
            </a:r>
            <a:r>
              <a:rPr lang="en-US" sz="2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S</a:t>
            </a:r>
            <a:r>
              <a:rPr sz="2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甲带式给料机介绍</a:t>
            </a:r>
            <a:endParaRPr lang="zh-CN" altLang="en-US" sz="2400" b="1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7" b="16047"/>
          <a:stretch>
            <a:fillRect/>
          </a:stretch>
        </p:blipFill>
        <p:spPr>
          <a:xfrm>
            <a:off x="585788" y="1674813"/>
            <a:ext cx="5232400" cy="3375025"/>
          </a:xfrm>
        </p:spPr>
      </p:pic>
      <p:sp>
        <p:nvSpPr>
          <p:cNvPr id="58" name="矩形 57"/>
          <p:cNvSpPr/>
          <p:nvPr/>
        </p:nvSpPr>
        <p:spPr>
          <a:xfrm>
            <a:off x="13969" y="1231567"/>
            <a:ext cx="3644721" cy="2590788"/>
          </a:xfrm>
          <a:prstGeom prst="rect">
            <a:avLst/>
          </a:prstGeom>
          <a:solidFill>
            <a:schemeClr val="accent2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45" y="233045"/>
            <a:ext cx="4133850" cy="819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59" grpId="0" bldLvl="0" animBg="1"/>
      <p:bldP spid="61" grpId="0"/>
      <p:bldP spid="62" grpId="0"/>
      <p:bldP spid="5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流程图: 决策 76"/>
          <p:cNvSpPr/>
          <p:nvPr/>
        </p:nvSpPr>
        <p:spPr>
          <a:xfrm>
            <a:off x="3097323" y="1709274"/>
            <a:ext cx="1649998" cy="1543094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7.5S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8" name="流程图: 决策 77"/>
          <p:cNvSpPr/>
          <p:nvPr/>
        </p:nvSpPr>
        <p:spPr>
          <a:xfrm>
            <a:off x="2887289" y="3429001"/>
            <a:ext cx="2004033" cy="1952278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给料机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9" name="流程图: 决策 78"/>
          <p:cNvSpPr/>
          <p:nvPr/>
        </p:nvSpPr>
        <p:spPr>
          <a:xfrm>
            <a:off x="1234616" y="2097000"/>
            <a:ext cx="2516693" cy="2451698"/>
          </a:xfrm>
          <a:prstGeom prst="flowChartDecisi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</a:t>
            </a:r>
            <a:endParaRPr lang="zh-CN" altLang="en-US" sz="32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0" name="流程图: 决策 79"/>
          <p:cNvSpPr/>
          <p:nvPr/>
        </p:nvSpPr>
        <p:spPr>
          <a:xfrm>
            <a:off x="4014902" y="2728463"/>
            <a:ext cx="1347513" cy="1260209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2000" dirty="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甲带式</a:t>
            </a:r>
            <a:endParaRPr lang="zh-CN" altLang="en-US" sz="2000" dirty="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5085" y="199390"/>
            <a:ext cx="4133850" cy="819150"/>
          </a:xfrm>
          <a:prstGeom prst="rect">
            <a:avLst/>
          </a:prstGeom>
        </p:spPr>
      </p:pic>
      <p:pic>
        <p:nvPicPr>
          <p:cNvPr id="4" name="图片 3" descr="甲带给煤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265" y="1709420"/>
            <a:ext cx="4183380" cy="4183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原创设计师QQ598969553      _1"/>
          <p:cNvSpPr/>
          <p:nvPr>
            <p:custDataLst>
              <p:tags r:id="rId1"/>
            </p:custDataLst>
          </p:nvPr>
        </p:nvSpPr>
        <p:spPr>
          <a:xfrm>
            <a:off x="3602355" y="1801495"/>
            <a:ext cx="2358390" cy="18637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4" name="原创设计师QQ598969553      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00780" y="2132330"/>
            <a:ext cx="2115820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规格型号GLD2200-7.5-S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功率kw7.5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sp>
        <p:nvSpPr>
          <p:cNvPr id="5" name="原创设计师QQ598969553      _4"/>
          <p:cNvSpPr/>
          <p:nvPr>
            <p:custDataLst>
              <p:tags r:id="rId3"/>
            </p:custDataLst>
          </p:nvPr>
        </p:nvSpPr>
        <p:spPr>
          <a:xfrm>
            <a:off x="6313170" y="1801495"/>
            <a:ext cx="2358390" cy="18637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" name="原创设计师QQ598969553      _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72023" y="2344202"/>
            <a:ext cx="184023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电压v 380～660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适应环境 防爆型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sp>
        <p:nvSpPr>
          <p:cNvPr id="8" name="原创设计师QQ598969553      _7"/>
          <p:cNvSpPr/>
          <p:nvPr>
            <p:custDataLst>
              <p:tags r:id="rId5"/>
            </p:custDataLst>
          </p:nvPr>
        </p:nvSpPr>
        <p:spPr>
          <a:xfrm>
            <a:off x="3602355" y="3775075"/>
            <a:ext cx="2358390" cy="18637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" name="原创设计师QQ598969553      _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602109" y="4231271"/>
            <a:ext cx="225298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zui大给料量t/h 2200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zui大带速m/s 0.98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sp>
        <p:nvSpPr>
          <p:cNvPr id="11" name="原创设计师QQ598969553      _10"/>
          <p:cNvSpPr/>
          <p:nvPr>
            <p:custDataLst>
              <p:tags r:id="rId7"/>
            </p:custDataLst>
          </p:nvPr>
        </p:nvSpPr>
        <p:spPr>
          <a:xfrm>
            <a:off x="6313170" y="3775075"/>
            <a:ext cx="2358390" cy="1863725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3" name="原创设计师QQ598969553      _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74130" y="4059555"/>
            <a:ext cx="2220595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外形尺寸mm 3683x1605x1868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重量kg4100</a:t>
            </a:r>
            <a:endParaRPr lang="en-US" altLang="zh-CN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3825" y="247650"/>
            <a:ext cx="4133850" cy="819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45460" y="606425"/>
            <a:ext cx="5825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GLD2200-7.5-S甲带式给料机</a:t>
            </a:r>
            <a:r>
              <a:rPr lang="zh-CN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技术参数</a:t>
            </a:r>
            <a:endParaRPr lang="zh-CN"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  <p:bldP spid="5" grpId="0" bldLvl="0" animBg="1"/>
      <p:bldP spid="7" grpId="0"/>
      <p:bldP spid="8" grpId="0" bldLvl="0" animBg="1"/>
      <p:bldP spid="10" grpId="0"/>
      <p:bldP spid="11" grpId="0" bldLvl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2"/>
          <p:cNvSpPr/>
          <p:nvPr/>
        </p:nvSpPr>
        <p:spPr>
          <a:xfrm>
            <a:off x="5415280" y="3926840"/>
            <a:ext cx="5020945" cy="14992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24625" y="4391025"/>
            <a:ext cx="2125345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甲带式给料机</a:t>
            </a:r>
            <a:endParaRPr lang="zh-CN" altLang="en-US" sz="2400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820" y="111760"/>
            <a:ext cx="4133850" cy="819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53820" y="363855"/>
            <a:ext cx="46939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GLD2200-7.5-S甲带式给料机</a:t>
            </a:r>
            <a:endParaRPr lang="zh-CN" altLang="en-US" sz="2400"/>
          </a:p>
        </p:txBody>
      </p:sp>
      <p:pic>
        <p:nvPicPr>
          <p:cNvPr id="14" name="图片占位符 13" descr="甲带给煤机 (20)"/>
          <p:cNvPicPr>
            <a:picLocks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1354455" y="1804670"/>
            <a:ext cx="4687570" cy="3858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64137" y="3507798"/>
            <a:ext cx="4381489" cy="353806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91870" y="5243195"/>
            <a:ext cx="3660775" cy="9169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595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5．运行平稳，噪音小，保护环境；</a:t>
            </a:r>
            <a:endParaRPr lang="zh-CN" altLang="en-US" sz="1595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595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6、零部件通用性强，安装维修方便。</a:t>
            </a:r>
            <a:endParaRPr lang="zh-CN" altLang="en-US" sz="1595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05700" y="1083945"/>
            <a:ext cx="37630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1. 运行功率小（给煤量4000 t/h—11KW），能量消耗少，运行经济性好；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57368" y="1474164"/>
            <a:ext cx="26364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506335" y="2263775"/>
            <a:ext cx="37617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2.给料量大，体积小、重量轻，便于井下运输和安装，可大大减少井巷工程量；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157368" y="2653941"/>
            <a:ext cx="26364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505700" y="3507740"/>
            <a:ext cx="37630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3. 给料量调节范围大，调节方便（无级调速）；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157368" y="3827396"/>
            <a:ext cx="26364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506335" y="4616450"/>
            <a:ext cx="37630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4. 运动部分工作阻力小，功耗低，运动部件的工作寿命长；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157368" y="5006541"/>
            <a:ext cx="26364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5" r="7695"/>
          <a:stretch>
            <a:fillRect/>
          </a:stretch>
        </p:blipFill>
        <p:spPr>
          <a:xfrm>
            <a:off x="3644900" y="1297305"/>
            <a:ext cx="3258820" cy="3857625"/>
          </a:xfr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40" y="264795"/>
            <a:ext cx="4133850" cy="8191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4140" y="452755"/>
            <a:ext cx="5712460" cy="443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GLD2200-7.5-S甲带式给料机技术</a:t>
            </a:r>
            <a:r>
              <a:rPr lang="zh-CN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特点</a:t>
            </a:r>
            <a:endParaRPr lang="zh-CN"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endParaRPr lang="zh-CN" altLang="en-US" sz="240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9" grpId="0"/>
      <p:bldP spid="19" grpId="1"/>
      <p:bldP spid="20" grpId="0"/>
      <p:bldP spid="22" grpId="0"/>
      <p:bldP spid="24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15488" y="932247"/>
            <a:ext cx="3798399" cy="4994344"/>
            <a:chOff x="8832" y="1042"/>
            <a:chExt cx="4535" cy="5963"/>
          </a:xfrm>
        </p:grpSpPr>
        <p:sp>
          <p:nvSpPr>
            <p:cNvPr id="4" name="矩形 3"/>
            <p:cNvSpPr/>
            <p:nvPr/>
          </p:nvSpPr>
          <p:spPr>
            <a:xfrm>
              <a:off x="8832" y="1042"/>
              <a:ext cx="4535" cy="5963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8832" y="1889"/>
              <a:ext cx="510" cy="510"/>
            </a:xfrm>
            <a:prstGeom prst="triangl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281545" y="3124200"/>
            <a:ext cx="34671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GLD2200-7.5-S甲带式</a:t>
            </a:r>
            <a:endParaRPr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 </a:t>
            </a:r>
            <a:r>
              <a:rPr lang="en-US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             </a:t>
            </a:r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给料机</a:t>
            </a:r>
            <a:endParaRPr lang="zh-CN" altLang="en-US" sz="24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185"/>
            <a:ext cx="4133850" cy="819150"/>
          </a:xfrm>
          <a:prstGeom prst="rect">
            <a:avLst/>
          </a:prstGeom>
        </p:spPr>
      </p:pic>
      <p:pic>
        <p:nvPicPr>
          <p:cNvPr id="10" name="图片 9" descr="甲带给煤机 (5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070" y="3629025"/>
            <a:ext cx="2981960" cy="2981960"/>
          </a:xfrm>
          <a:prstGeom prst="rect">
            <a:avLst/>
          </a:prstGeom>
        </p:spPr>
      </p:pic>
      <p:pic>
        <p:nvPicPr>
          <p:cNvPr id="11" name="图片 10" descr="甲带给煤机 (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10" y="647065"/>
            <a:ext cx="2981960" cy="2981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79830" y="1458595"/>
            <a:ext cx="6684645" cy="39408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25992" y="1305275"/>
            <a:ext cx="883884" cy="883884"/>
            <a:chOff x="1581" y="2041"/>
            <a:chExt cx="1398" cy="1398"/>
          </a:xfrm>
        </p:grpSpPr>
        <p:sp>
          <p:nvSpPr>
            <p:cNvPr id="6" name="矩形 5"/>
            <p:cNvSpPr/>
            <p:nvPr/>
          </p:nvSpPr>
          <p:spPr>
            <a:xfrm>
              <a:off x="1581" y="2041"/>
              <a:ext cx="1399" cy="2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1003" y="2619"/>
              <a:ext cx="1399" cy="2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209675" y="1350010"/>
            <a:ext cx="6639560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料仓内的物料经漏斗架进入箱体落在甲带上，甲带静止时物料zui终靠内摩擦力而停止运动，在出料口形成一定角度的静止堆积；当驱动滚筒在外动力的驱动下开始旋转时，带动胶带运动，胶带带动其上的甲带运动，甲带带动其上的物料导向出料口，运行中的甲带在出料口卸料后转向回程，物料不断的从出料口排出，从而完成给料过程；安装在改向滚筒处的清扫器，清扫粘结在胶带上的物料，以避免物料在返程侧的撒落。改变给料量，可通过调节无级变速减速机的输出轴变速，来改变胶带运行速度的大小，从而改变给料量；改变给料量，也可通过选配变频器，改变电动机转速，从而改变给料量。甲带给料机运行中，系统主要负荷均由滚动轴承支撑，运行阻力小，设备所需驱动功率小，系统各零部件工作寿命长。 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4" r="37084"/>
          <a:stretch>
            <a:fillRect/>
          </a:stretch>
        </p:blipFill>
        <p:spPr>
          <a:xfrm>
            <a:off x="7866987" y="930351"/>
            <a:ext cx="3453346" cy="4998564"/>
          </a:xfrm>
        </p:spPr>
      </p:pic>
      <p:sp>
        <p:nvSpPr>
          <p:cNvPr id="10" name="矩形 9"/>
          <p:cNvSpPr/>
          <p:nvPr/>
        </p:nvSpPr>
        <p:spPr>
          <a:xfrm>
            <a:off x="8082708" y="1116864"/>
            <a:ext cx="3079055" cy="462427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80" y="203835"/>
            <a:ext cx="4133850" cy="819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99210" y="387350"/>
            <a:ext cx="572960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GLD2200-7.5-S甲带式给料机</a:t>
            </a:r>
            <a:r>
              <a:rPr lang="zh-CN" sz="24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/>
              </a:rPr>
              <a:t>工作原理</a:t>
            </a:r>
            <a:endParaRPr lang="zh-CN" sz="2400" dirty="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/>
            </a:endParaRPr>
          </a:p>
          <a:p>
            <a:endParaRPr lang="zh-CN" altLang="en-US" sz="240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" grpId="0"/>
      <p:bldP spid="9" grpId="1"/>
      <p:bldP spid="1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: 形状 57"/>
          <p:cNvSpPr/>
          <p:nvPr/>
        </p:nvSpPr>
        <p:spPr>
          <a:xfrm flipH="1">
            <a:off x="5224653" y="3495179"/>
            <a:ext cx="3066157" cy="494281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6" name="六边形 35"/>
          <p:cNvSpPr/>
          <p:nvPr/>
        </p:nvSpPr>
        <p:spPr>
          <a:xfrm>
            <a:off x="10341158" y="5250275"/>
            <a:ext cx="3111118" cy="2681998"/>
          </a:xfrm>
          <a:prstGeom prst="hexagon">
            <a:avLst/>
          </a:prstGeom>
          <a:noFill/>
          <a:ln w="187325">
            <a:solidFill>
              <a:schemeClr val="accent2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8" name="六边形 37"/>
          <p:cNvSpPr/>
          <p:nvPr/>
        </p:nvSpPr>
        <p:spPr>
          <a:xfrm>
            <a:off x="6426715" y="749340"/>
            <a:ext cx="6105573" cy="526342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10923300" y="-379053"/>
            <a:ext cx="2309688" cy="1991110"/>
          </a:xfrm>
          <a:prstGeom prst="hexag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-1111859" y="5421132"/>
            <a:ext cx="2573919" cy="2218895"/>
          </a:xfrm>
          <a:prstGeom prst="hexag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5236462" y="379532"/>
            <a:ext cx="6275770" cy="5410145"/>
          </a:xfrm>
          <a:ln w="63500">
            <a:solidFill>
              <a:schemeClr val="bg1"/>
            </a:solidFill>
          </a:ln>
        </p:spPr>
      </p:pic>
      <p:cxnSp>
        <p:nvCxnSpPr>
          <p:cNvPr id="22" name="直接连接符 21"/>
          <p:cNvCxnSpPr/>
          <p:nvPr/>
        </p:nvCxnSpPr>
        <p:spPr>
          <a:xfrm flipH="1">
            <a:off x="5325559" y="-211252"/>
            <a:ext cx="469811" cy="1045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任意多边形: 形状 58"/>
          <p:cNvSpPr/>
          <p:nvPr/>
        </p:nvSpPr>
        <p:spPr>
          <a:xfrm flipH="1">
            <a:off x="9543629" y="157049"/>
            <a:ext cx="3908646" cy="6300949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0" name="任意多边形: 形状 59"/>
          <p:cNvSpPr/>
          <p:nvPr/>
        </p:nvSpPr>
        <p:spPr>
          <a:xfrm flipH="1">
            <a:off x="5381338" y="-1079963"/>
            <a:ext cx="2375107" cy="3828801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10729670" y="3683405"/>
            <a:ext cx="1026278" cy="2019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11113683" y="2502715"/>
            <a:ext cx="1026278" cy="2019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六边形 22"/>
          <p:cNvSpPr/>
          <p:nvPr/>
        </p:nvSpPr>
        <p:spPr>
          <a:xfrm>
            <a:off x="4765653" y="1479084"/>
            <a:ext cx="2426546" cy="20918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68364" y="2092273"/>
            <a:ext cx="2505726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5400" b="1" spc="-15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j-cs"/>
                <a:sym typeface="Arial" panose="020B0604020202020204"/>
              </a:rPr>
              <a:t>2024</a:t>
            </a:r>
            <a:endParaRPr lang="zh-CN" altLang="en-US" sz="5400" b="1" spc="-15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j-cs"/>
              <a:sym typeface="Arial" panose="020B0604020202020204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97230" y="2654300"/>
            <a:ext cx="3927475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4400">
              <a:spcBef>
                <a:spcPct val="0"/>
              </a:spcBef>
            </a:pPr>
            <a:r>
              <a:rPr lang="zh-CN" altLang="en-US" sz="6000" b="1" spc="-150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cs typeface="+mj-cs"/>
                <a:sym typeface="Arial" panose="020B0604020202020204"/>
              </a:rPr>
              <a:t>谢谢观赏</a:t>
            </a:r>
            <a:endParaRPr lang="zh-CN" altLang="en-US" sz="6000" b="1" spc="-150" dirty="0">
              <a:solidFill>
                <a:schemeClr val="accent1"/>
              </a:solidFill>
              <a:latin typeface="Arial" panose="020B0604020202020204"/>
              <a:ea typeface="微软雅黑" panose="020B0503020204020204" pitchFamily="34" charset="-122"/>
              <a:cs typeface="+mj-cs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6" grpId="0" animBg="1"/>
      <p:bldP spid="38" grpId="0" animBg="1"/>
      <p:bldP spid="24" grpId="0" animBg="1"/>
      <p:bldP spid="37" grpId="0" animBg="1"/>
      <p:bldP spid="59" grpId="0" animBg="1"/>
      <p:bldP spid="60" grpId="0" animBg="1"/>
      <p:bldP spid="23" grpId="0" animBg="1"/>
      <p:bldP spid="43" grpId="0"/>
      <p:bldP spid="64" grpId="0"/>
    </p:bldLst>
  </p:timing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A6S0wzOvQ8a50SA42PUNRg"/>
</p:tagLst>
</file>

<file path=ppt/tags/tag3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4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5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6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7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8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9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0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1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2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3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4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5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6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7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8.xml><?xml version="1.0" encoding="utf-8"?>
<p:tagLst xmlns:p="http://schemas.openxmlformats.org/presentationml/2006/main">
  <p:tag name="KSO_WM_DIAGRAM_VIRTUALLY_FRAME" val="{&quot;height&quot;:149.2933070866141,&quot;left&quot;:31.632913385826782,&quot;top&quot;:314.7022834645669,&quot;width&quot;:866.9922047244094}"/>
</p:tagLst>
</file>

<file path=ppt/tags/tag19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0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1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2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3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4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5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6.xml><?xml version="1.0" encoding="utf-8"?>
<p:tagLst xmlns:p="http://schemas.openxmlformats.org/presentationml/2006/main">
  <p:tag name="KSO_WM_DIAGRAM_VIRTUALLY_FRAME" val="{&quot;height&quot;:302.15,&quot;left&quot;:30.499921259842516,&quot;top&quot;:141.85,&quot;width&quot;:912.3994488188977}"/>
</p:tagLst>
</file>

<file path=ppt/tags/tag27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11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C6ECE"/>
      </a:accent1>
      <a:accent2>
        <a:srgbClr val="102040"/>
      </a:accent2>
      <a:accent3>
        <a:srgbClr val="A5A5A5"/>
      </a:accent3>
      <a:accent4>
        <a:srgbClr val="7F7F7F"/>
      </a:accent4>
      <a:accent5>
        <a:srgbClr val="595959"/>
      </a:accent5>
      <a:accent6>
        <a:srgbClr val="3F3F3F"/>
      </a:accent6>
      <a:hlink>
        <a:srgbClr val="262626"/>
      </a:hlink>
      <a:folHlink>
        <a:srgbClr val="262626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1107</Words>
  <Application>WPS 演示</Application>
  <PresentationFormat>宽屏</PresentationFormat>
  <Paragraphs>84</Paragraphs>
  <Slides>11</Slides>
  <Notes>25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思源黑体</vt:lpstr>
      <vt:lpstr>黑体</vt:lpstr>
      <vt:lpstr>Arial</vt:lpstr>
      <vt:lpstr>方正隶书_GBK</vt:lpstr>
      <vt:lpstr>Arial Unicode MS</vt:lpstr>
      <vt:lpstr>等线</vt:lpstr>
      <vt:lpstr>思源黑体 CN Heavy</vt:lpstr>
      <vt:lpstr>Calibri</vt:lpstr>
      <vt:lpstr>第一PPT，www.1ppt.com</vt:lpstr>
      <vt:lpstr>自定义设计方案</vt:lpstr>
      <vt:lpstr>TCLayout.ActiveDocument.1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</dc:title>
  <dc:creator>第一PPT</dc:creator>
  <cp:keywords>www.1ppt.com</cp:keywords>
  <dc:description>www.1ppt.com</dc:description>
  <cp:lastModifiedBy>Administrator</cp:lastModifiedBy>
  <cp:revision>146</cp:revision>
  <dcterms:created xsi:type="dcterms:W3CDTF">2019-07-11T04:52:00Z</dcterms:created>
  <dcterms:modified xsi:type="dcterms:W3CDTF">2024-04-11T05:23:30Z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DB404C6C56E44B84AF283E7B4C64E261_13</vt:lpwstr>
  </property>
  <property fmtid="{D5CDD505-2E9C-101B-9397-08002B2CF9AE}" pid="3" name="KSOProductBuildVer">
    <vt:lpwstr>2052-12.1.0.16729</vt:lpwstr>
  </property>
</Properties>
</file>