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61" r:id="rId1"/>
    <p:sldMasterId id="2147485398" r:id="rId2"/>
  </p:sldMasterIdLst>
  <p:notesMasterIdLst>
    <p:notesMasterId r:id="rId3"/>
  </p:notesMasterIdLst>
  <p:sldIdLst>
    <p:sldId id="1089" r:id="rId4"/>
    <p:sldId id="1094" r:id="rId5"/>
    <p:sldId id="1098" r:id="rId6"/>
    <p:sldId id="1101" r:id="rId7"/>
    <p:sldId id="1107" r:id="rId9"/>
    <p:sldId id="1110" r:id="rId10"/>
    <p:sldId id="1113" r:id="rId11"/>
    <p:sldId id="1116" r:id="rId12"/>
    <p:sldId id="1122" r:id="rId14"/>
    <p:sldId id="1125" r:id="rId15"/>
    <p:sldId id="1128" r:id="rId16"/>
    <p:sldId id="1131" r:id="rId17"/>
    <p:sldId id="1134" r:id="rId18"/>
    <p:sldId id="1140" r:id="rId20"/>
    <p:sldId id="1143" r:id="rId21"/>
    <p:sldId id="1146" r:id="rId22"/>
    <p:sldId id="1149" r:id="rId23"/>
    <p:sldId id="1152" r:id="rId24"/>
    <p:sldId id="1158" r:id="rId26"/>
    <p:sldId id="1161" r:id="rId27"/>
    <p:sldId id="1164" r:id="rId28"/>
    <p:sldId id="1167" r:id="rId29"/>
    <p:sldId id="1173" r:id="rId31"/>
    <p:sldId id="1176" r:id="rId32"/>
    <p:sldId id="1179" r:id="rId33"/>
    <p:sldId id="1182" r:id="rId34"/>
    <p:sldId id="1185" r:id="rId35"/>
    <p:sldId id="1191" r:id="rId37"/>
    <p:sldId id="1194" r:id="rId38"/>
    <p:sldId id="1197"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62" r:id="rId1"/>
    <p:sldLayoutId id="2147485363" r:id="rId2"/>
    <p:sldLayoutId id="2147485364" r:id="rId3"/>
    <p:sldLayoutId id="2147485365" r:id="rId4"/>
    <p:sldLayoutId id="2147485366" r:id="rId5"/>
    <p:sldLayoutId id="2147485367" r:id="rId6"/>
    <p:sldLayoutId id="2147485368" r:id="rId7"/>
    <p:sldLayoutId id="2147485369" r:id="rId8"/>
    <p:sldLayoutId id="2147485370" r:id="rId9"/>
    <p:sldLayoutId id="2147485371" r:id="rId10"/>
    <p:sldLayoutId id="21474853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tags" Target="../tags/tag770.xml"/><Relationship Id="rId14" Type="http://schemas.openxmlformats.org/officeDocument/2006/relationships/tags" Target="../tags/tag771.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2.xml"/><Relationship Id="rId2" Type="http://schemas.openxmlformats.org/officeDocument/2006/relationships/tags" Target="../tags/tag773.xml"/><Relationship Id="rId3" Type="http://schemas.openxmlformats.org/officeDocument/2006/relationships/tags" Target="../tags/tag77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5.xml"/><Relationship Id="rId2" Type="http://schemas.openxmlformats.org/officeDocument/2006/relationships/tags" Target="../tags/tag776.xml"/><Relationship Id="rId3" Type="http://schemas.openxmlformats.org/officeDocument/2006/relationships/tags" Target="../tags/tag777.xml"/><Relationship Id="rId4" Type="http://schemas.openxmlformats.org/officeDocument/2006/relationships/tags" Target="../tags/tag778.xml"/><Relationship Id="rId5" Type="http://schemas.openxmlformats.org/officeDocument/2006/relationships/tags" Target="../tags/tag779.xml"/><Relationship Id="rId6" Type="http://schemas.openxmlformats.org/officeDocument/2006/relationships/tags" Target="../tags/tag780.xml"/><Relationship Id="rId7" Type="http://schemas.openxmlformats.org/officeDocument/2006/relationships/tags" Target="../tags/tag781.xml"/><Relationship Id="rId8" Type="http://schemas.openxmlformats.org/officeDocument/2006/relationships/tags" Target="../tags/tag782.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3.xml"/><Relationship Id="rId2" Type="http://schemas.openxmlformats.org/officeDocument/2006/relationships/tags" Target="../tags/tag784.xml"/><Relationship Id="rId3" Type="http://schemas.openxmlformats.org/officeDocument/2006/relationships/tags" Target="../tags/tag785.xml"/><Relationship Id="rId4" Type="http://schemas.openxmlformats.org/officeDocument/2006/relationships/tags" Target="../tags/tag786.xml"/><Relationship Id="rId5" Type="http://schemas.openxmlformats.org/officeDocument/2006/relationships/tags" Target="../tags/tag787.xml"/><Relationship Id="rId6" Type="http://schemas.openxmlformats.org/officeDocument/2006/relationships/tags" Target="../tags/tag788.xml"/><Relationship Id="rId7" Type="http://schemas.openxmlformats.org/officeDocument/2006/relationships/tags" Target="../tags/tag789.xml"/><Relationship Id="rId8" Type="http://schemas.openxmlformats.org/officeDocument/2006/relationships/tags" Target="../tags/tag790.xml"/><Relationship Id="rId9" Type="http://schemas.openxmlformats.org/officeDocument/2006/relationships/tags" Target="../tags/tag791.xml"/><Relationship Id="rId10" Type="http://schemas.openxmlformats.org/officeDocument/2006/relationships/tags" Target="../tags/tag792.xml"/><Relationship Id="rId11" Type="http://schemas.openxmlformats.org/officeDocument/2006/relationships/tags" Target="../tags/tag793.xml"/><Relationship Id="rId12" Type="http://schemas.openxmlformats.org/officeDocument/2006/relationships/tags" Target="../tags/tag794.xml"/><Relationship Id="rId13" Type="http://schemas.openxmlformats.org/officeDocument/2006/relationships/tags" Target="../tags/tag795.xml"/><Relationship Id="rId14" Type="http://schemas.openxmlformats.org/officeDocument/2006/relationships/tags" Target="../tags/tag796.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7.xml"/><Relationship Id="rId2" Type="http://schemas.openxmlformats.org/officeDocument/2006/relationships/tags" Target="../tags/tag798.xml"/><Relationship Id="rId3" Type="http://schemas.openxmlformats.org/officeDocument/2006/relationships/tags" Target="../tags/tag799.xml"/><Relationship Id="rId4" Type="http://schemas.openxmlformats.org/officeDocument/2006/relationships/tags" Target="../tags/tag800.xml"/><Relationship Id="rId5" Type="http://schemas.openxmlformats.org/officeDocument/2006/relationships/tags" Target="../tags/tag801.xml"/><Relationship Id="rId6" Type="http://schemas.openxmlformats.org/officeDocument/2006/relationships/tags" Target="../tags/tag802.xml"/><Relationship Id="rId7" Type="http://schemas.openxmlformats.org/officeDocument/2006/relationships/tags" Target="../tags/tag803.xml"/><Relationship Id="rId8" Type="http://schemas.openxmlformats.org/officeDocument/2006/relationships/tags" Target="../tags/tag804.xml"/><Relationship Id="rId9" Type="http://schemas.openxmlformats.org/officeDocument/2006/relationships/tags" Target="../tags/tag805.xml"/><Relationship Id="rId10" Type="http://schemas.openxmlformats.org/officeDocument/2006/relationships/tags" Target="../tags/tag806.xml"/><Relationship Id="rId11" Type="http://schemas.openxmlformats.org/officeDocument/2006/relationships/tags" Target="../tags/tag807.xml"/><Relationship Id="rId12" Type="http://schemas.openxmlformats.org/officeDocument/2006/relationships/tags" Target="../tags/tag808.xml"/><Relationship Id="rId13" Type="http://schemas.openxmlformats.org/officeDocument/2006/relationships/tags" Target="../tags/tag809.xml"/><Relationship Id="rId14" Type="http://schemas.openxmlformats.org/officeDocument/2006/relationships/tags" Target="../tags/tag810.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1.xml"/><Relationship Id="rId2" Type="http://schemas.openxmlformats.org/officeDocument/2006/relationships/tags" Target="../tags/tag812.xml"/><Relationship Id="rId3" Type="http://schemas.openxmlformats.org/officeDocument/2006/relationships/tags" Target="../tags/tag813.xml"/><Relationship Id="rId4" Type="http://schemas.openxmlformats.org/officeDocument/2006/relationships/tags" Target="../tags/tag814.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5.xml"/><Relationship Id="rId2" Type="http://schemas.openxmlformats.org/officeDocument/2006/relationships/tags" Target="../tags/tag816.xml"/><Relationship Id="rId3" Type="http://schemas.openxmlformats.org/officeDocument/2006/relationships/tags" Target="../tags/tag81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18.xml"/><Relationship Id="rId2" Type="http://schemas.openxmlformats.org/officeDocument/2006/relationships/tags" Target="../tags/tag819.xml"/><Relationship Id="rId3" Type="http://schemas.openxmlformats.org/officeDocument/2006/relationships/tags" Target="../tags/tag820.xml"/><Relationship Id="rId4" Type="http://schemas.openxmlformats.org/officeDocument/2006/relationships/tags" Target="../tags/tag821.xml"/><Relationship Id="rId5" Type="http://schemas.openxmlformats.org/officeDocument/2006/relationships/tags" Target="../tags/tag822.xml"/><Relationship Id="rId6" Type="http://schemas.openxmlformats.org/officeDocument/2006/relationships/tags" Target="../tags/tag823.xml"/><Relationship Id="rId7" Type="http://schemas.openxmlformats.org/officeDocument/2006/relationships/tags" Target="../tags/tag824.xml"/><Relationship Id="rId8" Type="http://schemas.openxmlformats.org/officeDocument/2006/relationships/tags" Target="../tags/tag825.xml"/><Relationship Id="rId9" Type="http://schemas.openxmlformats.org/officeDocument/2006/relationships/tags" Target="../tags/tag826.xml"/><Relationship Id="rId10" Type="http://schemas.openxmlformats.org/officeDocument/2006/relationships/tags" Target="../tags/tag827.xml"/><Relationship Id="rId11" Type="http://schemas.openxmlformats.org/officeDocument/2006/relationships/tags" Target="../tags/tag828.xml"/><Relationship Id="rId12" Type="http://schemas.openxmlformats.org/officeDocument/2006/relationships/tags" Target="../tags/tag82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0.xml"/><Relationship Id="rId2" Type="http://schemas.openxmlformats.org/officeDocument/2006/relationships/tags" Target="../tags/tag831.xml"/><Relationship Id="rId3" Type="http://schemas.openxmlformats.org/officeDocument/2006/relationships/tags" Target="../tags/tag832.xml"/><Relationship Id="rId4" Type="http://schemas.openxmlformats.org/officeDocument/2006/relationships/tags" Target="../tags/tag833.xml"/><Relationship Id="rId5" Type="http://schemas.openxmlformats.org/officeDocument/2006/relationships/tags" Target="../tags/tag834.xml"/><Relationship Id="rId6" Type="http://schemas.openxmlformats.org/officeDocument/2006/relationships/tags" Target="../tags/tag835.xml"/><Relationship Id="rId7" Type="http://schemas.openxmlformats.org/officeDocument/2006/relationships/tags" Target="../tags/tag836.xml"/><Relationship Id="rId8" Type="http://schemas.openxmlformats.org/officeDocument/2006/relationships/tags" Target="../tags/tag837.xml"/><Relationship Id="rId9" Type="http://schemas.openxmlformats.org/officeDocument/2006/relationships/tags" Target="../tags/tag838.xml"/><Relationship Id="rId10" Type="http://schemas.openxmlformats.org/officeDocument/2006/relationships/tags" Target="../tags/tag839.xml"/><Relationship Id="rId11" Type="http://schemas.openxmlformats.org/officeDocument/2006/relationships/tags" Target="../tags/tag840.xml"/><Relationship Id="rId12" Type="http://schemas.openxmlformats.org/officeDocument/2006/relationships/tags" Target="../tags/tag84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2.xml"/><Relationship Id="rId2" Type="http://schemas.openxmlformats.org/officeDocument/2006/relationships/tags" Target="../tags/tag843.xml"/><Relationship Id="rId3" Type="http://schemas.openxmlformats.org/officeDocument/2006/relationships/tags" Target="../tags/tag844.xml"/><Relationship Id="rId4" Type="http://schemas.openxmlformats.org/officeDocument/2006/relationships/tags" Target="../tags/tag845.xml"/><Relationship Id="rId5" Type="http://schemas.openxmlformats.org/officeDocument/2006/relationships/tags" Target="../tags/tag846.xml"/><Relationship Id="rId6" Type="http://schemas.openxmlformats.org/officeDocument/2006/relationships/tags" Target="../tags/tag847.xml"/><Relationship Id="rId7" Type="http://schemas.openxmlformats.org/officeDocument/2006/relationships/tags" Target="../tags/tag848.xml"/><Relationship Id="rId8" Type="http://schemas.openxmlformats.org/officeDocument/2006/relationships/tags" Target="../tags/tag849.xml"/><Relationship Id="rId9" Type="http://schemas.openxmlformats.org/officeDocument/2006/relationships/tags" Target="../tags/tag850.xml"/><Relationship Id="rId10" Type="http://schemas.openxmlformats.org/officeDocument/2006/relationships/tags" Target="../tags/tag851.xml"/><Relationship Id="rId11" Type="http://schemas.openxmlformats.org/officeDocument/2006/relationships/tags" Target="../tags/tag852.xml"/><Relationship Id="rId12" Type="http://schemas.openxmlformats.org/officeDocument/2006/relationships/tags" Target="../tags/tag85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tags" Target="../tags/tag857.xml"/><Relationship Id="rId5" Type="http://schemas.openxmlformats.org/officeDocument/2006/relationships/tags" Target="../tags/tag858.xml"/><Relationship Id="rId6" Type="http://schemas.openxmlformats.org/officeDocument/2006/relationships/tags" Target="../tags/tag859.xml"/><Relationship Id="rId7" Type="http://schemas.openxmlformats.org/officeDocument/2006/relationships/tags" Target="../tags/tag860.xml"/><Relationship Id="rId8" Type="http://schemas.openxmlformats.org/officeDocument/2006/relationships/tags" Target="../tags/tag861.xml"/><Relationship Id="rId9" Type="http://schemas.openxmlformats.org/officeDocument/2006/relationships/tags" Target="../tags/tag862.xml"/><Relationship Id="rId10" Type="http://schemas.openxmlformats.org/officeDocument/2006/relationships/tags" Target="../tags/tag863.xml"/><Relationship Id="rId11" Type="http://schemas.openxmlformats.org/officeDocument/2006/relationships/tags" Target="../tags/tag864.xml"/><Relationship Id="rId12" Type="http://schemas.openxmlformats.org/officeDocument/2006/relationships/tags" Target="../tags/tag865.xml"/><Relationship Id="rId13" Type="http://schemas.openxmlformats.org/officeDocument/2006/relationships/tags" Target="../tags/tag866.xml"/><Relationship Id="rId14" Type="http://schemas.openxmlformats.org/officeDocument/2006/relationships/tags" Target="../tags/tag867.xml"/><Relationship Id="rId15" Type="http://schemas.openxmlformats.org/officeDocument/2006/relationships/tags" Target="../tags/tag868.xml"/><Relationship Id="rId16" Type="http://schemas.openxmlformats.org/officeDocument/2006/relationships/tags" Target="../tags/tag869.xml"/><Relationship Id="rId17" Type="http://schemas.openxmlformats.org/officeDocument/2006/relationships/tags" Target="../tags/tag870.xml"/><Relationship Id="rId18" Type="http://schemas.openxmlformats.org/officeDocument/2006/relationships/tags" Target="../tags/tag871.xml"/><Relationship Id="rId19" Type="http://schemas.openxmlformats.org/officeDocument/2006/relationships/tags" Target="../tags/tag872.xml"/><Relationship Id="rId20" Type="http://schemas.openxmlformats.org/officeDocument/2006/relationships/tags" Target="../tags/tag873.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74.xml"/><Relationship Id="rId2" Type="http://schemas.openxmlformats.org/officeDocument/2006/relationships/tags" Target="../tags/tag875.xml"/><Relationship Id="rId3" Type="http://schemas.openxmlformats.org/officeDocument/2006/relationships/tags" Target="../tags/tag87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877.xml"/><Relationship Id="rId2" Type="http://schemas.openxmlformats.org/officeDocument/2006/relationships/tags" Target="../tags/tag878.xml"/><Relationship Id="rId3" Type="http://schemas.openxmlformats.org/officeDocument/2006/relationships/tags" Target="../tags/tag879.xml"/><Relationship Id="rId4" Type="http://schemas.openxmlformats.org/officeDocument/2006/relationships/tags" Target="../tags/tag880.xml"/><Relationship Id="rId5" Type="http://schemas.openxmlformats.org/officeDocument/2006/relationships/tags" Target="../tags/tag881.xml"/><Relationship Id="rId6" Type="http://schemas.openxmlformats.org/officeDocument/2006/relationships/tags" Target="../tags/tag882.xml"/><Relationship Id="rId7" Type="http://schemas.openxmlformats.org/officeDocument/2006/relationships/tags" Target="../tags/tag883.xml"/><Relationship Id="rId8" Type="http://schemas.openxmlformats.org/officeDocument/2006/relationships/tags" Target="../tags/tag884.xml"/><Relationship Id="rId9" Type="http://schemas.openxmlformats.org/officeDocument/2006/relationships/tags" Target="../tags/tag885.xml"/><Relationship Id="rId10" Type="http://schemas.openxmlformats.org/officeDocument/2006/relationships/tags" Target="../tags/tag886.xml"/><Relationship Id="rId11" Type="http://schemas.openxmlformats.org/officeDocument/2006/relationships/tags" Target="../tags/tag887.xml"/><Relationship Id="rId12" Type="http://schemas.openxmlformats.org/officeDocument/2006/relationships/tags" Target="../tags/tag888.xml"/><Relationship Id="rId13" Type="http://schemas.openxmlformats.org/officeDocument/2006/relationships/tags" Target="../tags/tag889.xml"/><Relationship Id="rId14" Type="http://schemas.openxmlformats.org/officeDocument/2006/relationships/tags" Target="../tags/tag890.xml"/><Relationship Id="rId15" Type="http://schemas.openxmlformats.org/officeDocument/2006/relationships/tags" Target="../tags/tag891.xml"/><Relationship Id="rId16" Type="http://schemas.openxmlformats.org/officeDocument/2006/relationships/tags" Target="../tags/tag89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3.xml"/><Relationship Id="rId2" Type="http://schemas.openxmlformats.org/officeDocument/2006/relationships/tags" Target="../tags/tag894.xml"/><Relationship Id="rId3" Type="http://schemas.openxmlformats.org/officeDocument/2006/relationships/tags" Target="../tags/tag895.xml"/><Relationship Id="rId4" Type="http://schemas.openxmlformats.org/officeDocument/2006/relationships/tags" Target="../tags/tag896.xml"/><Relationship Id="rId5" Type="http://schemas.openxmlformats.org/officeDocument/2006/relationships/tags" Target="../tags/tag897.xml"/><Relationship Id="rId6" Type="http://schemas.openxmlformats.org/officeDocument/2006/relationships/tags" Target="../tags/tag898.xml"/><Relationship Id="rId7" Type="http://schemas.openxmlformats.org/officeDocument/2006/relationships/tags" Target="../tags/tag899.xml"/><Relationship Id="rId8" Type="http://schemas.openxmlformats.org/officeDocument/2006/relationships/tags" Target="../tags/tag900.xml"/><Relationship Id="rId9" Type="http://schemas.openxmlformats.org/officeDocument/2006/relationships/tags" Target="../tags/tag901.xml"/><Relationship Id="rId10" Type="http://schemas.openxmlformats.org/officeDocument/2006/relationships/tags" Target="../tags/tag902.xml"/><Relationship Id="rId11" Type="http://schemas.openxmlformats.org/officeDocument/2006/relationships/tags" Target="../tags/tag903.xml"/><Relationship Id="rId12" Type="http://schemas.openxmlformats.org/officeDocument/2006/relationships/tags" Target="../tags/tag904.xml"/><Relationship Id="rId13" Type="http://schemas.openxmlformats.org/officeDocument/2006/relationships/tags" Target="../tags/tag905.xml"/><Relationship Id="rId14" Type="http://schemas.openxmlformats.org/officeDocument/2006/relationships/tags" Target="../tags/tag906.xml"/><Relationship Id="rId15" Type="http://schemas.openxmlformats.org/officeDocument/2006/relationships/tags" Target="../tags/tag907.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08.xml"/><Relationship Id="rId2" Type="http://schemas.openxmlformats.org/officeDocument/2006/relationships/tags" Target="../tags/tag909.xml"/><Relationship Id="rId3" Type="http://schemas.openxmlformats.org/officeDocument/2006/relationships/tags" Target="../tags/tag910.xml"/><Relationship Id="rId4" Type="http://schemas.openxmlformats.org/officeDocument/2006/relationships/tags" Target="../tags/tag911.xml"/><Relationship Id="rId5" Type="http://schemas.openxmlformats.org/officeDocument/2006/relationships/tags" Target="../tags/tag912.xml"/><Relationship Id="rId6" Type="http://schemas.openxmlformats.org/officeDocument/2006/relationships/tags" Target="../tags/tag913.xml"/><Relationship Id="rId7" Type="http://schemas.openxmlformats.org/officeDocument/2006/relationships/tags" Target="../tags/tag914.xml"/><Relationship Id="rId8" Type="http://schemas.openxmlformats.org/officeDocument/2006/relationships/tags" Target="../tags/tag915.xml"/><Relationship Id="rId9" Type="http://schemas.openxmlformats.org/officeDocument/2006/relationships/tags" Target="../tags/tag916.xml"/><Relationship Id="rId10" Type="http://schemas.openxmlformats.org/officeDocument/2006/relationships/tags" Target="../tags/tag917.xml"/><Relationship Id="rId11" Type="http://schemas.openxmlformats.org/officeDocument/2006/relationships/tags" Target="../tags/tag918.xml"/><Relationship Id="rId12" Type="http://schemas.openxmlformats.org/officeDocument/2006/relationships/tags" Target="../tags/tag919.xml"/><Relationship Id="rId13" Type="http://schemas.openxmlformats.org/officeDocument/2006/relationships/tags" Target="../tags/tag920.xml"/><Relationship Id="rId14" Type="http://schemas.openxmlformats.org/officeDocument/2006/relationships/tags" Target="../tags/tag921.xml"/><Relationship Id="rId15" Type="http://schemas.openxmlformats.org/officeDocument/2006/relationships/tags" Target="../tags/tag922.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3.xml"/><Relationship Id="rId2" Type="http://schemas.openxmlformats.org/officeDocument/2006/relationships/tags" Target="../tags/tag924.xml"/><Relationship Id="rId3" Type="http://schemas.openxmlformats.org/officeDocument/2006/relationships/tags" Target="../tags/tag925.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tags" Target="../tags/tag929.xml"/><Relationship Id="rId5" Type="http://schemas.openxmlformats.org/officeDocument/2006/relationships/tags" Target="../tags/tag930.xml"/><Relationship Id="rId6" Type="http://schemas.openxmlformats.org/officeDocument/2006/relationships/tags" Target="../tags/tag931.xml"/><Relationship Id="rId7" Type="http://schemas.openxmlformats.org/officeDocument/2006/relationships/tags" Target="../tags/tag932.xml"/><Relationship Id="rId8" Type="http://schemas.openxmlformats.org/officeDocument/2006/relationships/tags" Target="../tags/tag933.xml"/><Relationship Id="rId9" Type="http://schemas.openxmlformats.org/officeDocument/2006/relationships/tags" Target="../tags/tag934.xml"/><Relationship Id="rId10" Type="http://schemas.openxmlformats.org/officeDocument/2006/relationships/tags" Target="../tags/tag935.xml"/><Relationship Id="rId11" Type="http://schemas.openxmlformats.org/officeDocument/2006/relationships/tags" Target="../tags/tag936.xml"/><Relationship Id="rId12" Type="http://schemas.openxmlformats.org/officeDocument/2006/relationships/tags" Target="../tags/tag93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38.xml"/><Relationship Id="rId2" Type="http://schemas.openxmlformats.org/officeDocument/2006/relationships/tags" Target="../tags/tag939.xml"/><Relationship Id="rId3" Type="http://schemas.openxmlformats.org/officeDocument/2006/relationships/tags" Target="../tags/tag940.xml"/><Relationship Id="rId4" Type="http://schemas.openxmlformats.org/officeDocument/2006/relationships/tags" Target="../tags/tag941.xml"/><Relationship Id="rId5" Type="http://schemas.openxmlformats.org/officeDocument/2006/relationships/tags" Target="../tags/tag942.xml"/><Relationship Id="rId6" Type="http://schemas.openxmlformats.org/officeDocument/2006/relationships/tags" Target="../tags/tag943.xml"/><Relationship Id="rId7" Type="http://schemas.openxmlformats.org/officeDocument/2006/relationships/tags" Target="../tags/tag944.xml"/><Relationship Id="rId8" Type="http://schemas.openxmlformats.org/officeDocument/2006/relationships/tags" Target="../tags/tag945.xml"/><Relationship Id="rId9" Type="http://schemas.openxmlformats.org/officeDocument/2006/relationships/tags" Target="../tags/tag946.xml"/><Relationship Id="rId10" Type="http://schemas.openxmlformats.org/officeDocument/2006/relationships/tags" Target="../tags/tag947.xml"/><Relationship Id="rId11" Type="http://schemas.openxmlformats.org/officeDocument/2006/relationships/tags" Target="../tags/tag948.xml"/><Relationship Id="rId12" Type="http://schemas.openxmlformats.org/officeDocument/2006/relationships/tags" Target="../tags/tag9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0.xml"/><Relationship Id="rId2" Type="http://schemas.openxmlformats.org/officeDocument/2006/relationships/tags" Target="../tags/tag951.xml"/><Relationship Id="rId3" Type="http://schemas.openxmlformats.org/officeDocument/2006/relationships/tags" Target="../tags/tag952.xml"/><Relationship Id="rId4" Type="http://schemas.openxmlformats.org/officeDocument/2006/relationships/tags" Target="../tags/tag953.xml"/><Relationship Id="rId5" Type="http://schemas.openxmlformats.org/officeDocument/2006/relationships/tags" Target="../tags/tag954.xml"/><Relationship Id="rId6" Type="http://schemas.openxmlformats.org/officeDocument/2006/relationships/tags" Target="../tags/tag955.xml"/><Relationship Id="rId7" Type="http://schemas.openxmlformats.org/officeDocument/2006/relationships/tags" Target="../tags/tag956.xml"/><Relationship Id="rId8" Type="http://schemas.openxmlformats.org/officeDocument/2006/relationships/tags" Target="../tags/tag957.xml"/><Relationship Id="rId9" Type="http://schemas.openxmlformats.org/officeDocument/2006/relationships/tags" Target="../tags/tag958.xml"/><Relationship Id="rId10" Type="http://schemas.openxmlformats.org/officeDocument/2006/relationships/tags" Target="../tags/tag959.xml"/><Relationship Id="rId11" Type="http://schemas.openxmlformats.org/officeDocument/2006/relationships/tags" Target="../tags/tag960.xml"/><Relationship Id="rId12" Type="http://schemas.openxmlformats.org/officeDocument/2006/relationships/tags" Target="../tags/tag96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62.xml"/><Relationship Id="rId2" Type="http://schemas.openxmlformats.org/officeDocument/2006/relationships/tags" Target="../tags/tag963.xml"/><Relationship Id="rId3" Type="http://schemas.openxmlformats.org/officeDocument/2006/relationships/tags" Target="../tags/tag964.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965.xml"/><Relationship Id="rId2" Type="http://schemas.openxmlformats.org/officeDocument/2006/relationships/tags" Target="../tags/tag966.xml"/><Relationship Id="rId3" Type="http://schemas.openxmlformats.org/officeDocument/2006/relationships/tags" Target="../tags/tag967.xml"/><Relationship Id="rId4" Type="http://schemas.openxmlformats.org/officeDocument/2006/relationships/tags" Target="../tags/tag968.xml"/><Relationship Id="rId5" Type="http://schemas.openxmlformats.org/officeDocument/2006/relationships/tags" Target="../tags/tag969.xml"/><Relationship Id="rId6" Type="http://schemas.openxmlformats.org/officeDocument/2006/relationships/tags" Target="../tags/tag970.xml"/><Relationship Id="rId7" Type="http://schemas.openxmlformats.org/officeDocument/2006/relationships/tags" Target="../tags/tag971.xml"/><Relationship Id="rId8" Type="http://schemas.openxmlformats.org/officeDocument/2006/relationships/tags" Target="../tags/tag972.xml"/><Relationship Id="rId9" Type="http://schemas.openxmlformats.org/officeDocument/2006/relationships/tags" Target="../tags/tag973.xml"/><Relationship Id="rId10" Type="http://schemas.openxmlformats.org/officeDocument/2006/relationships/tags" Target="../tags/tag974.xml"/><Relationship Id="rId11" Type="http://schemas.openxmlformats.org/officeDocument/2006/relationships/tags" Target="../tags/tag975.xml"/><Relationship Id="rId12" Type="http://schemas.openxmlformats.org/officeDocument/2006/relationships/tags" Target="../tags/tag97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77.xml"/><Relationship Id="rId2" Type="http://schemas.openxmlformats.org/officeDocument/2006/relationships/tags" Target="../tags/tag978.xml"/><Relationship Id="rId3" Type="http://schemas.openxmlformats.org/officeDocument/2006/relationships/tags" Target="../tags/tag979.xml"/><Relationship Id="rId4" Type="http://schemas.openxmlformats.org/officeDocument/2006/relationships/tags" Target="../tags/tag980.xml"/><Relationship Id="rId5" Type="http://schemas.openxmlformats.org/officeDocument/2006/relationships/tags" Target="../tags/tag981.xml"/><Relationship Id="rId6" Type="http://schemas.openxmlformats.org/officeDocument/2006/relationships/tags" Target="../tags/tag982.xml"/><Relationship Id="rId7" Type="http://schemas.openxmlformats.org/officeDocument/2006/relationships/tags" Target="../tags/tag983.xml"/><Relationship Id="rId8" Type="http://schemas.openxmlformats.org/officeDocument/2006/relationships/tags" Target="../tags/tag984.xml"/><Relationship Id="rId9" Type="http://schemas.openxmlformats.org/officeDocument/2006/relationships/tags" Target="../tags/tag985.xml"/><Relationship Id="rId10" Type="http://schemas.openxmlformats.org/officeDocument/2006/relationships/tags" Target="../tags/tag986.xml"/><Relationship Id="rId11" Type="http://schemas.openxmlformats.org/officeDocument/2006/relationships/tags" Target="../tags/tag987.xml"/><Relationship Id="rId12" Type="http://schemas.openxmlformats.org/officeDocument/2006/relationships/tags" Target="../tags/tag98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989.xml"/><Relationship Id="rId2" Type="http://schemas.openxmlformats.org/officeDocument/2006/relationships/tags" Target="../tags/tag990.xml"/><Relationship Id="rId3" Type="http://schemas.openxmlformats.org/officeDocument/2006/relationships/tags" Target="../tags/tag9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优化供应链协同运作</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供应链协同运作的重要性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供应链协同运作的挑战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供应链协同运作的优化策略</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供应链协同运作的实践案例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供应链协同运作的未来发展趋势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供应链协同运作的重要性</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供应链协同运作的定义</a:t>
            </a:r>
            <a:endParaRPr altLang="en-US" lang="zh-CN"/>
          </a:p>
        </p:txBody>
      </p:sp>
      <p:sp>
        <p:nvSpPr>
          <p:cNvPr id="10517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供应链协同运作是指供应链上的各个环节、各个成员之间相互协作、相互配合，实现整体供应链的优化和高效运作。</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供应链协同运作强调的是整体性、协调性和合作性，通过信息共享、资源整合、风险共担等方式，提高供应链的竞争力和稳定性。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17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供应链协同运作的范围包括供应商、生产商、物流企业、销售商等各个环节，需要各个环节之间的紧密配合和协作。</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供应链协同运作的目标是实现整体供应链的优化和高效运作，提高企业的竞争力和市场份额。</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供应链协同运作的意义</a:t>
            </a:r>
            <a:endParaRPr altLang="en-US" lang="zh-CN"/>
          </a:p>
        </p:txBody>
      </p:sp>
      <p:sp>
        <p:nvSpPr>
          <p:cNvPr id="105206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提升供应链整体效率：通过协同运作，各环节能够更加顺畅地衔接，减少资源浪费，提高整体效率。</a:t>
            </a:r>
            <a:endParaRPr altLang="en-US" dirty="0" sz="1200" lang="zh-CN" spc="150">
              <a:solidFill>
                <a:schemeClr val="tx1">
                  <a:lumMod val="85000"/>
                  <a:lumOff val="15000"/>
                </a:schemeClr>
              </a:solidFill>
              <a:latin typeface="+mn-ea"/>
              <a:sym typeface="+mn-ea"/>
            </a:endParaRPr>
          </a:p>
        </p:txBody>
      </p:sp>
      <p:sp>
        <p:nvSpPr>
          <p:cNvPr id="105206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6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6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增强供应链竞争力：协同运作能够使各环节更加紧密地配合，形成合力，从而增强整个供应链的竞争力。</a:t>
            </a:r>
            <a:endParaRPr altLang="en-US" dirty="0" sz="1200" lang="zh-CN" spc="150">
              <a:solidFill>
                <a:schemeClr val="tx1">
                  <a:lumMod val="85000"/>
                  <a:lumOff val="15000"/>
                </a:schemeClr>
              </a:solidFill>
              <a:latin typeface="+mn-ea"/>
              <a:sym typeface="+mn-ea"/>
            </a:endParaRPr>
          </a:p>
        </p:txBody>
      </p:sp>
      <p:sp>
        <p:nvSpPr>
          <p:cNvPr id="105207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降低供应链风险：通过协同运作，各环节能够相互支持、相互依赖，从而降低整个供应链的风险。</a:t>
            </a:r>
            <a:endParaRPr altLang="en-US" dirty="0" sz="1200" lang="zh-CN" spc="150">
              <a:solidFill>
                <a:schemeClr val="tx1">
                  <a:lumMod val="85000"/>
                  <a:lumOff val="15000"/>
                </a:schemeClr>
              </a:solidFill>
              <a:latin typeface="+mn-ea"/>
              <a:sym typeface="+mn-ea"/>
            </a:endParaRPr>
          </a:p>
        </p:txBody>
      </p:sp>
      <p:sp>
        <p:nvSpPr>
          <p:cNvPr id="105207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8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促进企业可持续发展：协同运作能够使企业更加注重长期利益，促进企业的可持续发展。</a:t>
            </a:r>
            <a:endParaRPr altLang="en-US" dirty="0" sz="1200" lang="zh-CN" spc="150">
              <a:solidFill>
                <a:schemeClr val="tx1">
                  <a:lumMod val="85000"/>
                  <a:lumOff val="15000"/>
                </a:schemeClr>
              </a:solidFill>
              <a:latin typeface="+mn-ea"/>
              <a:sym typeface="+mn-ea"/>
            </a:endParaRPr>
          </a:p>
        </p:txBody>
      </p:sp>
      <p:sp>
        <p:nvSpPr>
          <p:cNvPr id="105208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8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0" name="标题 2"/>
          <p:cNvSpPr>
            <a:spLocks noGrp="1"/>
          </p:cNvSpPr>
          <p:nvPr>
            <p:ph type="title" idx="44"/>
          </p:nvPr>
        </p:nvSpPr>
        <p:spPr/>
        <p:txBody>
          <a:bodyPr/>
          <a:p>
            <a:r>
              <a:rPr altLang="en-US" lang="zh-CN"/>
              <a:t>供应链协同运作的现状</a:t>
            </a:r>
            <a:endParaRPr altLang="en-US" lang="zh-CN"/>
          </a:p>
        </p:txBody>
      </p:sp>
      <p:sp>
        <p:nvSpPr>
          <p:cNvPr id="105237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37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37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供应链协同运作的未来发展趋势</a:t>
            </a:r>
            <a:endParaRPr altLang="en-US" dirty="0" sz="1200" lang="zh-CN" spc="150">
              <a:solidFill>
                <a:srgbClr val="FFFFFF"/>
              </a:solidFill>
              <a:latin typeface="+mn-ea"/>
              <a:sym typeface="+mn-ea"/>
            </a:endParaRPr>
          </a:p>
        </p:txBody>
      </p:sp>
      <p:sp>
        <p:nvSpPr>
          <p:cNvPr id="105238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供应链协同运作的挑战和机遇</a:t>
            </a:r>
            <a:endParaRPr altLang="en-US" dirty="0" sz="1200" lang="zh-CN" spc="150">
              <a:solidFill>
                <a:schemeClr val="tx1">
                  <a:lumMod val="65000"/>
                  <a:lumOff val="35000"/>
                </a:schemeClr>
              </a:solidFill>
              <a:latin typeface="+mn-ea"/>
              <a:sym typeface="+mn-ea"/>
            </a:endParaRPr>
          </a:p>
        </p:txBody>
      </p:sp>
      <p:sp>
        <p:nvSpPr>
          <p:cNvPr id="105238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供应链协同运作的现状及存在的问题</a:t>
            </a:r>
            <a:endParaRPr altLang="en-US" dirty="0" sz="1200" lang="zh-CN" spc="150">
              <a:solidFill>
                <a:srgbClr val="FFFFFF"/>
              </a:solidFill>
              <a:latin typeface="+mn-ea"/>
              <a:sym typeface="+mn-ea"/>
            </a:endParaRPr>
          </a:p>
        </p:txBody>
      </p:sp>
      <p:sp>
        <p:nvSpPr>
          <p:cNvPr id="105239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供应链协同运作的定义和意义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4" name="标题 1"/>
          <p:cNvSpPr>
            <a:spLocks noGrp="1"/>
          </p:cNvSpPr>
          <p:nvPr>
            <p:ph type="title" idx="2"/>
            <p:custDataLst>
              <p:tags r:id="rId1"/>
            </p:custDataLst>
          </p:nvPr>
        </p:nvSpPr>
        <p:spPr/>
        <p:txBody>
          <a:bodyPr/>
          <a:p>
            <a:r>
              <a:rPr altLang="en-US" lang="zh-CN"/>
              <a:t>供应链协同运作的挑战</a:t>
            </a:r>
            <a:endParaRPr altLang="en-US" lang="zh-CN"/>
          </a:p>
        </p:txBody>
      </p:sp>
      <p:sp>
        <p:nvSpPr>
          <p:cNvPr id="105268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4" name="标题 2"/>
          <p:cNvSpPr>
            <a:spLocks noGrp="1"/>
          </p:cNvSpPr>
          <p:nvPr>
            <p:ph type="title" idx="44"/>
          </p:nvPr>
        </p:nvSpPr>
        <p:spPr/>
        <p:txBody>
          <a:bodyPr/>
          <a:p>
            <a:r>
              <a:rPr altLang="en-US" lang="zh-CN"/>
              <a:t>信息不对称</a:t>
            </a:r>
            <a:endParaRPr altLang="en-US" lang="zh-CN"/>
          </a:p>
        </p:txBody>
      </p:sp>
      <p:sp>
        <p:nvSpPr>
          <p:cNvPr id="10534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供应商与制造商之间缺乏信任，导致合作难以达成</a:t>
            </a:r>
            <a:endParaRPr altLang="en-US" sz="1400" lang="zh-CN" spc="150">
              <a:solidFill>
                <a:schemeClr val="tx1"/>
              </a:solidFill>
              <a:effectLst/>
              <a:latin typeface="+mn-ea"/>
              <a:sym typeface="+mn-ea"/>
            </a:endParaRPr>
          </a:p>
        </p:txBody>
      </p:sp>
      <p:sp>
        <p:nvSpPr>
          <p:cNvPr id="10534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供应链中各环节信息传递不畅，导致信息失真或延误</a:t>
            </a:r>
            <a:endParaRPr altLang="en-US" dirty="0" sz="1400" lang="zh-CN" spc="150">
              <a:solidFill>
                <a:schemeClr val="tx1"/>
              </a:solidFill>
              <a:effectLst/>
              <a:latin typeface="+mn-ea"/>
              <a:sym typeface="+mn-ea"/>
            </a:endParaRPr>
          </a:p>
        </p:txBody>
      </p:sp>
      <p:sp>
        <p:nvSpPr>
          <p:cNvPr id="10534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市场需求变化快速，导致供应链难以适应</a:t>
            </a:r>
            <a:endParaRPr altLang="en-US" sz="1400" lang="zh-CN" spc="150">
              <a:solidFill>
                <a:schemeClr val="tx1"/>
              </a:solidFill>
              <a:effectLst/>
              <a:latin typeface="+mn-ea"/>
              <a:sym typeface="+mn-ea"/>
            </a:endParaRPr>
          </a:p>
        </p:txBody>
      </p:sp>
      <p:sp>
        <p:nvSpPr>
          <p:cNvPr id="10534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信息不对称增加了交易成本和风险，降低了供应链效率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26" name="标题 2"/>
          <p:cNvSpPr>
            <a:spLocks noGrp="1"/>
          </p:cNvSpPr>
          <p:nvPr>
            <p:ph type="title" idx="44"/>
          </p:nvPr>
        </p:nvSpPr>
        <p:spPr/>
        <p:txBody>
          <a:bodyPr/>
          <a:p>
            <a:r>
              <a:rPr altLang="en-US" lang="zh-CN"/>
              <a:t>沟通不畅</a:t>
            </a:r>
            <a:endParaRPr altLang="en-US" lang="zh-CN"/>
          </a:p>
        </p:txBody>
      </p:sp>
      <p:sp>
        <p:nvSpPr>
          <p:cNvPr id="105372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73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73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3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3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缺乏有效的沟通机制，难以形成协同效应</a:t>
            </a:r>
            <a:endParaRPr altLang="en-US" dirty="0" sz="1200" lang="zh-CN" spc="150">
              <a:solidFill>
                <a:srgbClr val="FFFFFF"/>
              </a:solidFill>
              <a:latin typeface="+mn-ea"/>
              <a:sym typeface="+mn-ea"/>
            </a:endParaRPr>
          </a:p>
        </p:txBody>
      </p:sp>
      <p:sp>
        <p:nvSpPr>
          <p:cNvPr id="105373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4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4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不同部门、企业之间的文化差异导致沟通困难</a:t>
            </a:r>
            <a:endParaRPr altLang="en-US" dirty="0" sz="1200" lang="zh-CN" spc="150">
              <a:solidFill>
                <a:schemeClr val="tx1">
                  <a:lumMod val="65000"/>
                  <a:lumOff val="35000"/>
                </a:schemeClr>
              </a:solidFill>
              <a:latin typeface="+mn-ea"/>
              <a:sym typeface="+mn-ea"/>
            </a:endParaRPr>
          </a:p>
        </p:txBody>
      </p:sp>
      <p:sp>
        <p:nvSpPr>
          <p:cNvPr id="105374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4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4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沟通渠道不畅，缺乏有效的沟通工具</a:t>
            </a:r>
            <a:endParaRPr altLang="en-US" dirty="0" sz="1200" lang="zh-CN" spc="150">
              <a:solidFill>
                <a:srgbClr val="FFFFFF"/>
              </a:solidFill>
              <a:latin typeface="+mn-ea"/>
              <a:sym typeface="+mn-ea"/>
            </a:endParaRPr>
          </a:p>
        </p:txBody>
      </p:sp>
      <p:sp>
        <p:nvSpPr>
          <p:cNvPr id="105375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5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5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信息传递不及时、不准确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40" name="标题 2"/>
          <p:cNvSpPr>
            <a:spLocks noGrp="1"/>
          </p:cNvSpPr>
          <p:nvPr>
            <p:ph type="title" idx="44"/>
          </p:nvPr>
        </p:nvSpPr>
        <p:spPr/>
        <p:txBody>
          <a:bodyPr/>
          <a:p>
            <a:r>
              <a:rPr altLang="en-US" lang="zh-CN"/>
              <a:t>资源分配不合理</a:t>
            </a:r>
            <a:endParaRPr altLang="en-US" lang="zh-CN"/>
          </a:p>
        </p:txBody>
      </p:sp>
      <p:sp>
        <p:nvSpPr>
          <p:cNvPr id="105404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04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04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4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5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缺乏有效的协调机制</a:t>
            </a:r>
            <a:endParaRPr altLang="en-US" dirty="0" sz="1200" lang="zh-CN" spc="150">
              <a:solidFill>
                <a:srgbClr val="FFFFFF"/>
              </a:solidFill>
              <a:latin typeface="+mn-ea"/>
              <a:sym typeface="+mn-ea"/>
            </a:endParaRPr>
          </a:p>
        </p:txBody>
      </p:sp>
      <p:sp>
        <p:nvSpPr>
          <p:cNvPr id="105405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5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5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信息不对称导致资源浪费</a:t>
            </a:r>
            <a:endParaRPr altLang="en-US" dirty="0" sz="1200" lang="zh-CN" spc="150">
              <a:solidFill>
                <a:schemeClr val="tx1">
                  <a:lumMod val="65000"/>
                  <a:lumOff val="35000"/>
                </a:schemeClr>
              </a:solidFill>
              <a:latin typeface="+mn-ea"/>
              <a:sym typeface="+mn-ea"/>
            </a:endParaRPr>
          </a:p>
        </p:txBody>
      </p:sp>
      <p:sp>
        <p:nvSpPr>
          <p:cNvPr id="105405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6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6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缺乏统一的标准和规范</a:t>
            </a:r>
            <a:endParaRPr altLang="en-US" dirty="0" sz="1200" lang="zh-CN" spc="150">
              <a:solidFill>
                <a:srgbClr val="FFFFFF"/>
              </a:solidFill>
              <a:latin typeface="+mn-ea"/>
              <a:sym typeface="+mn-ea"/>
            </a:endParaRPr>
          </a:p>
        </p:txBody>
      </p:sp>
      <p:sp>
        <p:nvSpPr>
          <p:cNvPr id="105406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6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06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供应链中各环节资源分配不均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54" name="标题 2"/>
          <p:cNvSpPr>
            <a:spLocks noGrp="1"/>
          </p:cNvSpPr>
          <p:nvPr>
            <p:ph type="title" idx="44"/>
          </p:nvPr>
        </p:nvSpPr>
        <p:spPr/>
        <p:txBody>
          <a:bodyPr/>
          <a:p>
            <a:r>
              <a:rPr altLang="en-US" lang="zh-CN"/>
              <a:t>风险控制不足</a:t>
            </a:r>
            <a:endParaRPr altLang="en-US" lang="zh-CN"/>
          </a:p>
        </p:txBody>
      </p:sp>
      <p:sp>
        <p:nvSpPr>
          <p:cNvPr id="105435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供应链协同运作中的风险识别不足</a:t>
            </a:r>
            <a:endParaRPr altLang="en-US" dirty="0" sz="1200" lang="zh-CN" spc="150">
              <a:solidFill>
                <a:schemeClr val="tx1">
                  <a:lumMod val="65000"/>
                  <a:lumOff val="35000"/>
                </a:schemeClr>
              </a:solidFill>
              <a:latin typeface="+mn-ea"/>
              <a:sym typeface="+mn-ea"/>
            </a:endParaRPr>
          </a:p>
        </p:txBody>
      </p:sp>
      <p:sp>
        <p:nvSpPr>
          <p:cNvPr id="105435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风险评估和预测不准确</a:t>
            </a:r>
            <a:endParaRPr altLang="en-US" dirty="0" sz="1200" lang="zh-CN" spc="150">
              <a:solidFill>
                <a:schemeClr val="tx1">
                  <a:lumMod val="65000"/>
                  <a:lumOff val="35000"/>
                </a:schemeClr>
              </a:solidFill>
              <a:latin typeface="+mn-ea"/>
              <a:sym typeface="+mn-ea"/>
            </a:endParaRPr>
          </a:p>
        </p:txBody>
      </p:sp>
      <p:sp>
        <p:nvSpPr>
          <p:cNvPr id="105436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应对风险措施不完善</a:t>
            </a:r>
            <a:endParaRPr altLang="en-US" dirty="0" sz="1200" lang="zh-CN" spc="150">
              <a:solidFill>
                <a:schemeClr val="tx1">
                  <a:lumMod val="65000"/>
                  <a:lumOff val="35000"/>
                </a:schemeClr>
              </a:solidFill>
              <a:latin typeface="+mn-ea"/>
              <a:sym typeface="+mn-ea"/>
            </a:endParaRPr>
          </a:p>
        </p:txBody>
      </p:sp>
      <p:sp>
        <p:nvSpPr>
          <p:cNvPr id="105436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风险控制意识不强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48" name="标题 1"/>
          <p:cNvSpPr>
            <a:spLocks noGrp="1"/>
          </p:cNvSpPr>
          <p:nvPr>
            <p:ph type="title" idx="2"/>
            <p:custDataLst>
              <p:tags r:id="rId1"/>
            </p:custDataLst>
          </p:nvPr>
        </p:nvSpPr>
        <p:spPr/>
        <p:txBody>
          <a:bodyPr/>
          <a:p>
            <a:r>
              <a:rPr altLang="en-US" lang="zh-CN"/>
              <a:t>供应链协同运作的优化策略</a:t>
            </a:r>
            <a:endParaRPr altLang="en-US" lang="zh-CN"/>
          </a:p>
        </p:txBody>
      </p:sp>
      <p:sp>
        <p:nvSpPr>
          <p:cNvPr id="105465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88" name="标题 2"/>
          <p:cNvSpPr>
            <a:spLocks noGrp="1"/>
          </p:cNvSpPr>
          <p:nvPr>
            <p:ph type="title" idx="44"/>
          </p:nvPr>
        </p:nvSpPr>
        <p:spPr/>
        <p:txBody>
          <a:bodyPr/>
          <a:p>
            <a:r>
              <a:rPr altLang="en-US" lang="zh-CN"/>
              <a:t>建立信息共享机制</a:t>
            </a:r>
            <a:endParaRPr altLang="en-US" lang="zh-CN"/>
          </a:p>
        </p:txBody>
      </p:sp>
      <p:sp>
        <p:nvSpPr>
          <p:cNvPr id="10553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3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定义信息共享机制</a:t>
            </a:r>
            <a:endParaRPr altLang="en-US" dirty="0" sz="2000" lang="zh-CN" spc="150">
              <a:solidFill>
                <a:schemeClr val="tx1">
                  <a:lumMod val="85000"/>
                  <a:lumOff val="15000"/>
                </a:schemeClr>
              </a:solidFill>
              <a:latin typeface="+mn-ea"/>
              <a:sym typeface="+mn-ea"/>
            </a:endParaRPr>
          </a:p>
        </p:txBody>
      </p:sp>
      <p:sp>
        <p:nvSpPr>
          <p:cNvPr id="10553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3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信息共享机制的重要性</a:t>
            </a:r>
            <a:endParaRPr altLang="en-US" dirty="0" sz="2000" lang="zh-CN" spc="150">
              <a:solidFill>
                <a:schemeClr val="tx1">
                  <a:lumMod val="85000"/>
                  <a:lumOff val="15000"/>
                </a:schemeClr>
              </a:solidFill>
              <a:latin typeface="+mn-ea"/>
              <a:sym typeface="+mn-ea"/>
            </a:endParaRPr>
          </a:p>
        </p:txBody>
      </p:sp>
      <p:sp>
        <p:nvSpPr>
          <p:cNvPr id="10554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信息共享机制的建立方式</a:t>
            </a:r>
            <a:endParaRPr altLang="en-US" dirty="0" sz="2000" lang="zh-CN" spc="150">
              <a:solidFill>
                <a:schemeClr val="tx1">
                  <a:lumMod val="85000"/>
                  <a:lumOff val="15000"/>
                </a:schemeClr>
              </a:solidFill>
              <a:latin typeface="+mn-ea"/>
              <a:sym typeface="+mn-ea"/>
            </a:endParaRPr>
          </a:p>
        </p:txBody>
      </p:sp>
      <p:sp>
        <p:nvSpPr>
          <p:cNvPr id="10554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信息共享机制的实践案例</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8" name="标题 2"/>
          <p:cNvSpPr>
            <a:spLocks noGrp="1"/>
          </p:cNvSpPr>
          <p:nvPr>
            <p:ph type="title" idx="44"/>
          </p:nvPr>
        </p:nvSpPr>
        <p:spPr/>
        <p:txBody>
          <a:bodyPr/>
          <a:p>
            <a:r>
              <a:rPr altLang="en-US" lang="zh-CN"/>
              <a:t>加强沟通与协作</a:t>
            </a:r>
            <a:endParaRPr altLang="en-US" lang="zh-CN"/>
          </a:p>
        </p:txBody>
      </p:sp>
      <p:sp>
        <p:nvSpPr>
          <p:cNvPr id="105570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0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0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建立有效的沟通机制：定期召开供应链协同会议，分享信息，讨论问题，达成共识</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0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0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1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促进信息共享：采用先进的信息技术，实现供应链各环节的信息共享，提高透明度</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1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1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1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加强信任与合作：建立互信关系，加强合作意识，共同应对供应链中的挑战</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1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2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22" name="TextBox 2"/>
          <p:cNvSpPr txBox="1"/>
          <p:nvPr>
            <p:custDataLst>
              <p:tags r:id="rId12"/>
            </p:custDataLst>
          </p:nvPr>
        </p:nvSpPr>
        <p:spPr>
          <a:xfrm>
            <a:off x="914446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建立快速响应机制：对供应链中的突发情况，迅速做出反应，及时调整策略，确保供应链的稳定运行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08" name="标题 2"/>
          <p:cNvSpPr>
            <a:spLocks noGrp="1"/>
          </p:cNvSpPr>
          <p:nvPr>
            <p:ph type="title" idx="44"/>
          </p:nvPr>
        </p:nvSpPr>
        <p:spPr/>
        <p:txBody>
          <a:bodyPr/>
          <a:p>
            <a:r>
              <a:rPr altLang="en-US" lang="zh-CN"/>
              <a:t>优化资源分配</a:t>
            </a:r>
            <a:endParaRPr altLang="en-US" lang="zh-CN"/>
          </a:p>
        </p:txBody>
      </p:sp>
      <p:sp>
        <p:nvSpPr>
          <p:cNvPr id="1056010"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12"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14"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确定关键资源需求</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6016"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18"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20"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优化资源分配方案</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6022"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24"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26"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确保资源供应稳定</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6028"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30"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032"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降低资源浪费和成本</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18" name="标题 2"/>
          <p:cNvSpPr>
            <a:spLocks noGrp="1"/>
          </p:cNvSpPr>
          <p:nvPr>
            <p:ph type="title" idx="44"/>
          </p:nvPr>
        </p:nvSpPr>
        <p:spPr/>
        <p:txBody>
          <a:bodyPr/>
          <a:p>
            <a:r>
              <a:rPr altLang="en-US" lang="zh-CN"/>
              <a:t>加强风险控制与管理</a:t>
            </a:r>
            <a:endParaRPr altLang="en-US" lang="zh-CN"/>
          </a:p>
        </p:txBody>
      </p:sp>
      <p:sp>
        <p:nvSpPr>
          <p:cNvPr id="105632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2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2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2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2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3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3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3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建立完善的风险管理体系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3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制定应急预案和快速响应机制</a:t>
            </a:r>
            <a:endParaRPr dirty="0" sz="2000" err="1">
              <a:solidFill>
                <a:schemeClr val="tx1">
                  <a:lumMod val="75000"/>
                  <a:lumOff val="25000"/>
                </a:schemeClr>
              </a:solidFill>
              <a:latin typeface="+mn-ea"/>
              <a:ea typeface="+mn-ea"/>
              <a:cs typeface="+mn-ea"/>
              <a:sym typeface="+mn-lt"/>
            </a:endParaRPr>
          </a:p>
        </p:txBody>
      </p:sp>
      <p:sp>
        <p:nvSpPr>
          <p:cNvPr id="105634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4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4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34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4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5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5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5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定期进行风险评估和审计</a:t>
            </a:r>
            <a:endParaRPr dirty="0" sz="2000" err="1">
              <a:solidFill>
                <a:schemeClr val="tx1">
                  <a:lumMod val="75000"/>
                  <a:lumOff val="25000"/>
                </a:schemeClr>
              </a:solidFill>
              <a:latin typeface="+mn-ea"/>
              <a:ea typeface="+mn-ea"/>
              <a:cs typeface="+mn-ea"/>
              <a:sym typeface="+mn-lt"/>
            </a:endParaRPr>
          </a:p>
        </p:txBody>
      </p:sp>
      <p:sp>
        <p:nvSpPr>
          <p:cNvPr id="10563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加强供应链信息共享与沟通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644" name="标题 1"/>
          <p:cNvSpPr>
            <a:spLocks noGrp="1"/>
          </p:cNvSpPr>
          <p:nvPr>
            <p:ph type="title" idx="2"/>
            <p:custDataLst>
              <p:tags r:id="rId1"/>
            </p:custDataLst>
          </p:nvPr>
        </p:nvSpPr>
        <p:spPr/>
        <p:txBody>
          <a:bodyPr/>
          <a:p>
            <a:r>
              <a:rPr altLang="en-US" lang="zh-CN"/>
              <a:t>供应链协同运作的实践案例</a:t>
            </a:r>
            <a:endParaRPr altLang="en-US" lang="zh-CN"/>
          </a:p>
        </p:txBody>
      </p:sp>
      <p:sp>
        <p:nvSpPr>
          <p:cNvPr id="105664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84" name="标题 2"/>
          <p:cNvSpPr>
            <a:spLocks noGrp="1"/>
          </p:cNvSpPr>
          <p:nvPr>
            <p:ph type="title" idx="44"/>
          </p:nvPr>
        </p:nvSpPr>
        <p:spPr/>
        <p:txBody>
          <a:bodyPr/>
          <a:p>
            <a:r>
              <a:rPr altLang="en-US" lang="zh-CN"/>
              <a:t>某企业的供应链协同运作实践</a:t>
            </a:r>
            <a:endParaRPr altLang="en-US" lang="zh-CN"/>
          </a:p>
        </p:txBody>
      </p:sp>
      <p:sp>
        <p:nvSpPr>
          <p:cNvPr id="1057386"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388"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390"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392"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394"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7396"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398"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7400"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7402"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企业背景与目标：介绍该企业的基本情况、供应链协同运作的目标和意义。</a:t>
            </a:r>
            <a:endParaRPr altLang="en-US" sz="1400" lang="zh-CN" spc="150">
              <a:solidFill>
                <a:schemeClr val="tx1">
                  <a:lumMod val="65000"/>
                  <a:lumOff val="35000"/>
                </a:schemeClr>
              </a:solidFill>
              <a:latin typeface="+mn-ea"/>
            </a:endParaRPr>
          </a:p>
        </p:txBody>
      </p:sp>
      <p:sp>
        <p:nvSpPr>
          <p:cNvPr id="1057404"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406"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供应链协同运作策略：详细阐述该企业采用的供应链协同运作策略，包括供应商管理、库存管理、运输管理等方面的优化措施。</a:t>
            </a:r>
            <a:endParaRPr altLang="en-US" sz="1400" lang="zh-CN" spc="150">
              <a:solidFill>
                <a:schemeClr val="tx1">
                  <a:lumMod val="65000"/>
                  <a:lumOff val="35000"/>
                </a:schemeClr>
              </a:solidFill>
              <a:latin typeface="+mn-ea"/>
            </a:endParaRPr>
          </a:p>
        </p:txBody>
      </p:sp>
      <p:sp>
        <p:nvSpPr>
          <p:cNvPr id="1057408"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410"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实践过程与成果：介绍该企业实施供应链协同运作的具体过程，包括实施步骤、遇到的问题及解决方案等，并展示实践成果，如成本降低、效率提升等。</a:t>
            </a:r>
            <a:endParaRPr altLang="en-US" sz="1400" lang="zh-CN" spc="150">
              <a:solidFill>
                <a:schemeClr val="tx1">
                  <a:lumMod val="65000"/>
                  <a:lumOff val="35000"/>
                </a:schemeClr>
              </a:solidFill>
              <a:latin typeface="+mn-ea"/>
            </a:endParaRPr>
          </a:p>
        </p:txBody>
      </p:sp>
      <p:sp>
        <p:nvSpPr>
          <p:cNvPr id="1057412"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414"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经验总结与启示：总结该企业在供应链协同运作方面的经验教训，并给出对其他企业的启示和建议。</a:t>
            </a:r>
            <a:endParaRPr altLang="en-US" sz="1400" lang="zh-CN" spc="150">
              <a:solidFill>
                <a:schemeClr val="tx1">
                  <a:lumMod val="65000"/>
                  <a:lumOff val="35000"/>
                </a:schemeClr>
              </a:solidFill>
              <a:latin typeface="+mn-ea"/>
            </a:endParaRPr>
          </a:p>
        </p:txBody>
      </p:sp>
      <p:sp>
        <p:nvSpPr>
          <p:cNvPr id="1057416"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02" name="标题 2"/>
          <p:cNvSpPr>
            <a:spLocks noGrp="1"/>
          </p:cNvSpPr>
          <p:nvPr>
            <p:ph type="title" idx="44"/>
          </p:nvPr>
        </p:nvSpPr>
        <p:spPr/>
        <p:txBody>
          <a:bodyPr/>
          <a:p>
            <a:r>
              <a:rPr altLang="en-US" lang="zh-CN"/>
              <a:t>某行业的供应链协同运作实践</a:t>
            </a:r>
            <a:endParaRPr altLang="en-US" lang="zh-CN"/>
          </a:p>
        </p:txBody>
      </p:sp>
      <p:sp>
        <p:nvSpPr>
          <p:cNvPr id="1057704" name="任意多边形 20"/>
          <p:cNvSpPr/>
          <p:nvPr>
            <p:custDataLst>
              <p:tags r:id="rId1"/>
            </p:custDataLst>
          </p:nvPr>
        </p:nvSpPr>
        <p:spPr>
          <a:xfrm rot="2700000">
            <a:off x="944672"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06" name="文本框 24"/>
          <p:cNvSpPr txBox="1"/>
          <p:nvPr>
            <p:custDataLst>
              <p:tags r:id="rId2"/>
            </p:custDataLst>
          </p:nvPr>
        </p:nvSpPr>
        <p:spPr bwMode="auto">
          <a:xfrm>
            <a:off x="608400"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案例背景：该行业面临的挑战与问题</a:t>
            </a:r>
            <a:endParaRPr altLang="en-US" dirty="0" lang="zh-CN" spc="150">
              <a:solidFill>
                <a:schemeClr val="tx1">
                  <a:lumMod val="75000"/>
                  <a:lumOff val="25000"/>
                </a:schemeClr>
              </a:solidFill>
              <a:latin typeface="+mn-ea"/>
              <a:sym typeface="+mn-ea"/>
            </a:endParaRPr>
          </a:p>
        </p:txBody>
      </p:sp>
      <p:sp>
        <p:nvSpPr>
          <p:cNvPr id="1057708" name="矩形 42"/>
          <p:cNvSpPr/>
          <p:nvPr>
            <p:custDataLst>
              <p:tags r:id="rId3"/>
            </p:custDataLst>
          </p:nvPr>
        </p:nvSpPr>
        <p:spPr>
          <a:xfrm>
            <a:off x="733361" y="289628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710" name="任意多边形 18"/>
          <p:cNvSpPr/>
          <p:nvPr>
            <p:custDataLst>
              <p:tags r:id="rId4"/>
            </p:custDataLst>
          </p:nvPr>
        </p:nvSpPr>
        <p:spPr>
          <a:xfrm rot="5400000">
            <a:off x="321643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12" name="文本框 27"/>
          <p:cNvSpPr txBox="1"/>
          <p:nvPr>
            <p:custDataLst>
              <p:tags r:id="rId5"/>
            </p:custDataLst>
          </p:nvPr>
        </p:nvSpPr>
        <p:spPr bwMode="auto">
          <a:xfrm>
            <a:off x="2879463"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供应链协同运作的目标与策略：如何实现高效协同与优化</a:t>
            </a:r>
            <a:endParaRPr altLang="en-US" dirty="0" lang="zh-CN" spc="150">
              <a:solidFill>
                <a:schemeClr val="tx1">
                  <a:lumMod val="75000"/>
                  <a:lumOff val="25000"/>
                </a:schemeClr>
              </a:solidFill>
              <a:latin typeface="+mn-ea"/>
              <a:sym typeface="+mn-ea"/>
            </a:endParaRPr>
          </a:p>
        </p:txBody>
      </p:sp>
      <p:sp>
        <p:nvSpPr>
          <p:cNvPr id="1057714" name="矩形 43"/>
          <p:cNvSpPr/>
          <p:nvPr>
            <p:custDataLst>
              <p:tags r:id="rId6"/>
            </p:custDataLst>
          </p:nvPr>
        </p:nvSpPr>
        <p:spPr>
          <a:xfrm>
            <a:off x="3004424" y="289628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716" name="任意多边形 21"/>
          <p:cNvSpPr/>
          <p:nvPr>
            <p:custDataLst>
              <p:tags r:id="rId7"/>
            </p:custDataLst>
          </p:nvPr>
        </p:nvSpPr>
        <p:spPr>
          <a:xfrm rot="18900000" flipH="1">
            <a:off x="5486798"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18" name="文本框 30"/>
          <p:cNvSpPr txBox="1"/>
          <p:nvPr>
            <p:custDataLst>
              <p:tags r:id="rId8"/>
            </p:custDataLst>
          </p:nvPr>
        </p:nvSpPr>
        <p:spPr bwMode="auto">
          <a:xfrm>
            <a:off x="5149824"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实践过程：具体实施步骤与措施</a:t>
            </a:r>
            <a:endParaRPr altLang="en-US" dirty="0" lang="zh-CN" spc="150">
              <a:solidFill>
                <a:schemeClr val="tx1">
                  <a:lumMod val="75000"/>
                  <a:lumOff val="25000"/>
                </a:schemeClr>
              </a:solidFill>
              <a:latin typeface="+mn-ea"/>
              <a:sym typeface="+mn-ea"/>
            </a:endParaRPr>
          </a:p>
        </p:txBody>
      </p:sp>
      <p:sp>
        <p:nvSpPr>
          <p:cNvPr id="1057720" name="矩形 44"/>
          <p:cNvSpPr/>
          <p:nvPr>
            <p:custDataLst>
              <p:tags r:id="rId9"/>
            </p:custDataLst>
          </p:nvPr>
        </p:nvSpPr>
        <p:spPr>
          <a:xfrm>
            <a:off x="5275488" y="289628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722" name="任意多边形 22"/>
          <p:cNvSpPr/>
          <p:nvPr>
            <p:custDataLst>
              <p:tags r:id="rId10"/>
            </p:custDataLst>
          </p:nvPr>
        </p:nvSpPr>
        <p:spPr>
          <a:xfrm rot="2700000" flipH="1" flipV="1">
            <a:off x="7757861"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24" name="文本框 33"/>
          <p:cNvSpPr txBox="1"/>
          <p:nvPr>
            <p:custDataLst>
              <p:tags r:id="rId11"/>
            </p:custDataLst>
          </p:nvPr>
        </p:nvSpPr>
        <p:spPr bwMode="auto">
          <a:xfrm>
            <a:off x="7420888"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实践成果：取得的效益与成果，对行业的贡献</a:t>
            </a:r>
            <a:endParaRPr altLang="en-US" dirty="0" lang="zh-CN" spc="150">
              <a:solidFill>
                <a:schemeClr val="tx1">
                  <a:lumMod val="75000"/>
                  <a:lumOff val="25000"/>
                </a:schemeClr>
              </a:solidFill>
              <a:latin typeface="+mn-ea"/>
              <a:sym typeface="+mn-ea"/>
            </a:endParaRPr>
          </a:p>
        </p:txBody>
      </p:sp>
      <p:sp>
        <p:nvSpPr>
          <p:cNvPr id="1057726" name="矩形 45"/>
          <p:cNvSpPr/>
          <p:nvPr>
            <p:custDataLst>
              <p:tags r:id="rId12"/>
            </p:custDataLst>
          </p:nvPr>
        </p:nvSpPr>
        <p:spPr>
          <a:xfrm>
            <a:off x="7545849" y="289628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728" name="任意多边形 3"/>
          <p:cNvSpPr/>
          <p:nvPr>
            <p:custDataLst>
              <p:tags r:id="rId13"/>
            </p:custDataLst>
          </p:nvPr>
        </p:nvSpPr>
        <p:spPr>
          <a:xfrm rot="16200000" flipV="1">
            <a:off x="1002962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30" name="文本框 4"/>
          <p:cNvSpPr txBox="1"/>
          <p:nvPr>
            <p:custDataLst>
              <p:tags r:id="rId14"/>
            </p:custDataLst>
          </p:nvPr>
        </p:nvSpPr>
        <p:spPr bwMode="auto">
          <a:xfrm>
            <a:off x="9691951"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经验总结：可复制的经验与教训，未来发展方向</a:t>
            </a:r>
            <a:endParaRPr altLang="en-US" dirty="0" lang="zh-CN" spc="150">
              <a:solidFill>
                <a:schemeClr val="tx1">
                  <a:lumMod val="75000"/>
                  <a:lumOff val="25000"/>
                </a:schemeClr>
              </a:solidFill>
              <a:latin typeface="+mn-ea"/>
              <a:sym typeface="+mn-ea"/>
            </a:endParaRPr>
          </a:p>
        </p:txBody>
      </p:sp>
      <p:sp>
        <p:nvSpPr>
          <p:cNvPr id="1057732" name="矩形 5"/>
          <p:cNvSpPr/>
          <p:nvPr>
            <p:custDataLst>
              <p:tags r:id="rId15"/>
            </p:custDataLst>
          </p:nvPr>
        </p:nvSpPr>
        <p:spPr>
          <a:xfrm>
            <a:off x="9816912" y="289628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18" name="标题 2"/>
          <p:cNvSpPr>
            <a:spLocks noGrp="1"/>
          </p:cNvSpPr>
          <p:nvPr>
            <p:ph type="title" idx="44"/>
          </p:nvPr>
        </p:nvSpPr>
        <p:spPr/>
        <p:txBody>
          <a:bodyPr/>
          <a:p>
            <a:r>
              <a:rPr altLang="en-US" lang="zh-CN"/>
              <a:t>某地区的供应链协同运作实践</a:t>
            </a:r>
            <a:endParaRPr altLang="en-US" lang="zh-CN"/>
          </a:p>
        </p:txBody>
      </p:sp>
      <p:sp>
        <p:nvSpPr>
          <p:cNvPr id="1058020"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22"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8024"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地区背景介绍：该地区经济发展状况、产业特点等</a:t>
            </a:r>
            <a:endParaRPr altLang="en-US" dirty="0" sz="1400" lang="zh-CN" spc="150">
              <a:solidFill>
                <a:schemeClr val="tx1">
                  <a:lumMod val="85000"/>
                  <a:lumOff val="15000"/>
                </a:schemeClr>
              </a:solidFill>
              <a:latin typeface="+mn-ea"/>
              <a:sym typeface="+mn-ea"/>
            </a:endParaRPr>
          </a:p>
        </p:txBody>
      </p:sp>
      <p:sp>
        <p:nvSpPr>
          <p:cNvPr id="1058026"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28"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30"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供应链协同运作的背景：该地区面临的问题、挑战以及供应链协同运作的必要性和意义</a:t>
            </a:r>
            <a:endParaRPr altLang="en-US" dirty="0" sz="1400" lang="zh-CN" spc="150">
              <a:solidFill>
                <a:schemeClr val="tx1">
                  <a:lumMod val="85000"/>
                  <a:lumOff val="15000"/>
                </a:schemeClr>
              </a:solidFill>
              <a:latin typeface="+mn-ea"/>
              <a:sym typeface="+mn-ea"/>
            </a:endParaRPr>
          </a:p>
        </p:txBody>
      </p:sp>
      <p:sp>
        <p:nvSpPr>
          <p:cNvPr id="1058032"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34"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36"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供应链协同运作的实践案例：具体介绍该地区在供应链协同运作方面的实践，包括供应商选择、库存管理、物流配送等方面的优化措施</a:t>
            </a:r>
            <a:endParaRPr altLang="en-US" dirty="0" sz="2000" lang="zh-CN" spc="150">
              <a:solidFill>
                <a:schemeClr val="tx1">
                  <a:lumMod val="85000"/>
                  <a:lumOff val="15000"/>
                </a:schemeClr>
              </a:solidFill>
              <a:latin typeface="+mn-ea"/>
              <a:sym typeface="+mn-ea"/>
            </a:endParaRPr>
          </a:p>
        </p:txBody>
      </p:sp>
      <p:sp>
        <p:nvSpPr>
          <p:cNvPr id="1058038"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40"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42"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实践效果评估：对该地区供应链协同运作的实践效果进行评估，包括成本降低、效率提升、客户满意度等方面的改善情况</a:t>
            </a:r>
            <a:endParaRPr altLang="en-US" dirty="0" sz="2000" lang="zh-CN" spc="150">
              <a:solidFill>
                <a:schemeClr val="tx1">
                  <a:lumMod val="85000"/>
                  <a:lumOff val="15000"/>
                </a:schemeClr>
              </a:solidFill>
              <a:latin typeface="+mn-ea"/>
              <a:sym typeface="+mn-ea"/>
            </a:endParaRPr>
          </a:p>
        </p:txBody>
      </p:sp>
      <p:sp>
        <p:nvSpPr>
          <p:cNvPr id="1058044"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46"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8048"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总结与展望：总结该地区在供应链协同运作方面的实践经验，并展望未来进一步的发展方向和前景</a:t>
            </a:r>
            <a:endParaRPr altLang="en-US" dirty="0" sz="1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34" name="标题 1"/>
          <p:cNvSpPr>
            <a:spLocks noGrp="1"/>
          </p:cNvSpPr>
          <p:nvPr>
            <p:ph type="title" idx="2"/>
            <p:custDataLst>
              <p:tags r:id="rId1"/>
            </p:custDataLst>
          </p:nvPr>
        </p:nvSpPr>
        <p:spPr/>
        <p:txBody>
          <a:bodyPr/>
          <a:p>
            <a:r>
              <a:rPr altLang="en-US" lang="zh-CN"/>
              <a:t>供应链协同运作的未来发展趋势</a:t>
            </a:r>
            <a:endParaRPr altLang="en-US" lang="zh-CN"/>
          </a:p>
        </p:txBody>
      </p:sp>
      <p:sp>
        <p:nvSpPr>
          <p:cNvPr id="105833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74" name="内容占位符 1"/>
          <p:cNvSpPr>
            <a:spLocks noGrp="1"/>
          </p:cNvSpPr>
          <p:nvPr>
            <p:ph idx="45"/>
          </p:nvPr>
        </p:nvSpPr>
        <p:spPr/>
        <p:txBody>
          <a:bodyPr>
            <a:normAutofit fontScale="76250"/>
          </a:bodyPr>
          <a:p>
            <a:r>
              <a:rPr altLang="en-US" lang="zh-CN"/>
              <a:t>数字化技术应用：大数据、人工智能等技术在供应链协同运作中的应用</a:t>
            </a:r>
            <a:endParaRPr altLang="en-US" lang="zh-CN"/>
          </a:p>
          <a:p>
            <a:r>
              <a:rPr altLang="en-US" lang="zh-CN"/>
              <a:t>供应链透明化：通过数字化技术实现供应链各环节的透明化，提高协同效率</a:t>
            </a:r>
            <a:endParaRPr altLang="en-US" lang="zh-CN"/>
          </a:p>
          <a:p>
            <a:r>
              <a:rPr altLang="en-US" lang="zh-CN"/>
              <a:t>预测与计划：利用数字化技术对市场需求进行预测，制定更加精准的计划</a:t>
            </a:r>
            <a:endParaRPr altLang="en-US" lang="zh-CN"/>
          </a:p>
          <a:p>
            <a:r>
              <a:rPr altLang="en-US" lang="zh-CN"/>
              <a:t>智能决策支持：数字化技术为供应链协同运作提供智能决策支持，降低风险  以下是用户提供的信息和标题： 我正在写一份主题为“优化供应链协同运作”的PPT,现在准备介绍“供应链协同运作的未来发展趋势”,请帮我生成“绿色供应链协同运作”为标题的内容 绿色供应链协同运作</a:t>
            </a:r>
            <a:endParaRPr altLang="en-US" lang="zh-CN"/>
          </a:p>
          <a:p>
            <a:pPr lvl="1"/>
            <a:r>
              <a:rPr altLang="en-US" lang="zh-CN"/>
              <a:t>以下是用户提供的信息和标题：</a:t>
            </a:r>
            <a:endParaRPr altLang="en-US" lang="zh-CN"/>
          </a:p>
          <a:p>
            <a:pPr lvl="1"/>
            <a:r>
              <a:rPr altLang="en-US" lang="zh-CN"/>
              <a:t>我正在写一份主题为“优化供应链协同运作”的PPT,现在准备介绍“供应链协同运作的未来发展趋势”,请帮我生成“绿色供应链协同运作”为标题的内容</a:t>
            </a:r>
            <a:endParaRPr altLang="en-US" lang="zh-CN"/>
          </a:p>
          <a:p>
            <a:pPr lvl="1"/>
            <a:r>
              <a:rPr altLang="en-US" lang="zh-CN"/>
              <a:t>绿色供应链协同运作</a:t>
            </a:r>
            <a:endParaRPr altLang="en-US" lang="zh-CN"/>
          </a:p>
          <a:p>
            <a:r>
              <a:rPr altLang="en-US" lang="zh-CN"/>
              <a:t>环保理念：将环保理念融入供应链协同运作中，降低对环境的影响</a:t>
            </a:r>
            <a:endParaRPr altLang="en-US" lang="zh-CN"/>
          </a:p>
          <a:p>
            <a:r>
              <a:rPr altLang="en-US" lang="zh-CN"/>
              <a:t>绿色采购：选择环保、可持续的供应商，采购环保材料和产品</a:t>
            </a:r>
            <a:endParaRPr altLang="en-US" lang="zh-CN"/>
          </a:p>
          <a:p>
            <a:r>
              <a:rPr altLang="en-US" lang="zh-CN"/>
              <a:t>绿色物流：采用环保、低碳的物流方式，减少运输过程中的污染</a:t>
            </a:r>
            <a:endParaRPr altLang="en-US" lang="zh-CN"/>
          </a:p>
          <a:p>
            <a:r>
              <a:rPr altLang="en-US" lang="zh-CN"/>
              <a:t>循环经济：实现资源循环利用，提高资源利用效率，降低对环境的影响</a:t>
            </a:r>
            <a:endParaRPr altLang="en-US" lang="zh-CN"/>
          </a:p>
        </p:txBody>
      </p:sp>
      <p:sp>
        <p:nvSpPr>
          <p:cNvPr id="1059076" name="标题 2"/>
          <p:cNvSpPr>
            <a:spLocks noGrp="1"/>
          </p:cNvSpPr>
          <p:nvPr>
            <p:ph type="title" idx="44"/>
          </p:nvPr>
        </p:nvSpPr>
        <p:spPr/>
        <p:txBody>
          <a:bodyPr/>
          <a:p>
            <a:r>
              <a:rPr altLang="en-US" lang="zh-CN"/>
              <a:t>数字化供应链协同运作</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62" name="标题 2"/>
          <p:cNvSpPr>
            <a:spLocks noGrp="1"/>
          </p:cNvSpPr>
          <p:nvPr>
            <p:ph type="title" idx="44"/>
          </p:nvPr>
        </p:nvSpPr>
        <p:spPr/>
        <p:txBody>
          <a:bodyPr/>
          <a:p>
            <a:r>
              <a:rPr altLang="en-US" lang="zh-CN"/>
              <a:t>智能化供应链协同运作</a:t>
            </a:r>
            <a:endParaRPr altLang="en-US" lang="zh-CN"/>
          </a:p>
        </p:txBody>
      </p:sp>
      <p:sp>
        <p:nvSpPr>
          <p:cNvPr id="105936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36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6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人工智能与大数据技术的应用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37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37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7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实时共享与协同平台的建设</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937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37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智能预测与优化决策支持</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38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8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38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8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自动化与机器人技术的融合</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72" name="标题 2"/>
          <p:cNvSpPr>
            <a:spLocks noGrp="1"/>
          </p:cNvSpPr>
          <p:nvPr>
            <p:ph type="title" idx="44"/>
          </p:nvPr>
        </p:nvSpPr>
        <p:spPr/>
        <p:txBody>
          <a:bodyPr/>
          <a:p>
            <a:r>
              <a:rPr altLang="en-US" lang="zh-CN"/>
              <a:t>绿色化供应链协同运作</a:t>
            </a:r>
            <a:endParaRPr altLang="en-US" lang="zh-CN"/>
          </a:p>
        </p:txBody>
      </p:sp>
      <p:sp>
        <p:nvSpPr>
          <p:cNvPr id="105967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7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67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8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68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8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68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8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69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措施：企业可以通过采用环保材料、优化生产流程、提高能源利用效率等方式，实现绿色化供应链协同运作。同时，企业还可以通过建立绿色供应链管理体系，加强与供应商的合作与沟通，共同推进绿色供应链的发展。</a:t>
            </a:r>
            <a:endParaRPr altLang="en-US" dirty="0" sz="2400" lang="zh-CN">
              <a:latin typeface="+mn-ea"/>
              <a:ea typeface="+mn-ea"/>
            </a:endParaRPr>
          </a:p>
        </p:txBody>
      </p:sp>
      <p:sp>
        <p:nvSpPr>
          <p:cNvPr id="105969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意义：绿色化供应链协同运作不仅可以提高企业的经济效益和竞争力，还可以为企业树立良好的社会形象，促进可持续发展。同时，也有助于推动全球环保事业的发展，为建设美好家园贡献力量。</a:t>
            </a:r>
            <a:endParaRPr altLang="en-US" dirty="0" sz="2400" lang="zh-CN">
              <a:latin typeface="+mn-ea"/>
              <a:ea typeface="+mn-ea"/>
            </a:endParaRPr>
          </a:p>
        </p:txBody>
      </p:sp>
      <p:sp>
        <p:nvSpPr>
          <p:cNvPr id="105969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定义：绿色化供应链协同运作是指在供应链管理中注重环境保护和可持续发展，通过优化资源配置、减少浪费、降低污染等方式，实现供应链的经济效益和环境效益的双重目标。</a:t>
            </a:r>
            <a:endParaRPr altLang="en-US" dirty="0" sz="1400" lang="zh-CN">
              <a:latin typeface="+mn-ea"/>
              <a:ea typeface="+mn-ea"/>
            </a:endParaRPr>
          </a:p>
        </p:txBody>
      </p:sp>
      <p:sp>
        <p:nvSpPr>
          <p:cNvPr id="105969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随着全球环保意识的提高和可持续发展理念的普及，绿色化供应链协同运作将成为未来供应链管理的重要趋势。企业需要积极采取环保措施，推广绿色生产，提高资源利用效率，降低对环境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9982" name="标题 2"/>
          <p:cNvSpPr>
            <a:spLocks noGrp="1"/>
          </p:cNvSpPr>
          <p:nvPr>
            <p:ph type="title" idx="44"/>
          </p:nvPr>
        </p:nvSpPr>
        <p:spPr/>
        <p:txBody>
          <a:bodyPr/>
          <a:p>
            <a:r>
              <a:rPr altLang="en-US" lang="zh-CN"/>
              <a:t>全球化供应链协同运作</a:t>
            </a:r>
            <a:endParaRPr altLang="en-US" lang="zh-CN"/>
          </a:p>
        </p:txBody>
      </p:sp>
      <p:sp>
        <p:nvSpPr>
          <p:cNvPr id="105998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98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98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全球化趋势下的供应链协同运作</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99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99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99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跨国企业间的合作与协同发展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999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99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全球供应链网络的建设与优化</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00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0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00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0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未来发展趋势及挑战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292" name="标题 1"/>
          <p:cNvSpPr>
            <a:spLocks noGrp="1"/>
          </p:cNvSpPr>
          <p:nvPr>
            <p:ph type="title" idx="2"/>
            <p:custDataLst>
              <p:tags r:id="rId1"/>
            </p:custDataLst>
          </p:nvPr>
        </p:nvSpPr>
        <p:spPr/>
        <p:txBody>
          <a:bodyPr/>
          <a:p>
            <a:r>
              <a:rPr altLang="en-US" lang="zh-CN"/>
              <a:t>总结与建议</a:t>
            </a:r>
            <a:endParaRPr altLang="en-US" lang="zh-CN"/>
          </a:p>
        </p:txBody>
      </p:sp>
      <p:sp>
        <p:nvSpPr>
          <p:cNvPr id="1060294"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1032" name="标题 2"/>
          <p:cNvSpPr>
            <a:spLocks noGrp="1"/>
          </p:cNvSpPr>
          <p:nvPr>
            <p:ph type="title" idx="44"/>
          </p:nvPr>
        </p:nvSpPr>
        <p:spPr/>
        <p:txBody>
          <a:bodyPr/>
          <a:p>
            <a:r>
              <a:rPr altLang="en-US" lang="zh-CN"/>
              <a:t>对供应链协同运作的认识与理解</a:t>
            </a:r>
            <a:endParaRPr altLang="en-US" lang="zh-CN"/>
          </a:p>
        </p:txBody>
      </p:sp>
      <p:sp>
        <p:nvSpPr>
          <p:cNvPr id="106103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103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03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供应链协同运作的定义和重要性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104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104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04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供应链协同运作的主要模式和特点</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104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104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供应链协同运作的实践案例和效果</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105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05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105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05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供应链协同运作的未来发展趋势和挑战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61342" name="标题 2"/>
          <p:cNvSpPr>
            <a:spLocks noGrp="1"/>
          </p:cNvSpPr>
          <p:nvPr>
            <p:ph type="title" idx="44"/>
          </p:nvPr>
        </p:nvSpPr>
        <p:spPr/>
        <p:txBody>
          <a:bodyPr/>
          <a:p>
            <a:r>
              <a:rPr altLang="en-US" lang="zh-CN"/>
              <a:t>对供应链协同运作的改进建议</a:t>
            </a:r>
            <a:endParaRPr altLang="en-US" lang="zh-CN"/>
          </a:p>
        </p:txBody>
      </p:sp>
      <p:sp>
        <p:nvSpPr>
          <p:cNvPr id="10613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13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13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13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13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13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13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13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13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加强供应链风险管理，建立应对突发事件的机制</a:t>
            </a:r>
            <a:endParaRPr altLang="en-US" dirty="0" sz="2400" lang="zh-CN">
              <a:latin typeface="+mn-ea"/>
              <a:ea typeface="+mn-ea"/>
            </a:endParaRPr>
          </a:p>
        </p:txBody>
      </p:sp>
      <p:sp>
        <p:nvSpPr>
          <p:cNvPr id="10613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推动供应链数字化转型，提高协同运作的智能化水平</a:t>
            </a:r>
            <a:endParaRPr altLang="en-US" dirty="0" sz="2400" lang="zh-CN">
              <a:latin typeface="+mn-ea"/>
              <a:ea typeface="+mn-ea"/>
            </a:endParaRPr>
          </a:p>
        </p:txBody>
      </p:sp>
      <p:sp>
        <p:nvSpPr>
          <p:cNvPr id="10613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建立稳定的供应链合作关系，加强信息共享和沟通</a:t>
            </a:r>
            <a:endParaRPr altLang="en-US" dirty="0" sz="2400" lang="zh-CN">
              <a:latin typeface="+mn-ea"/>
              <a:ea typeface="+mn-ea"/>
            </a:endParaRPr>
          </a:p>
        </p:txBody>
      </p:sp>
      <p:sp>
        <p:nvSpPr>
          <p:cNvPr id="10613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优化物流运输，降低成本，提高效率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61652" name="标题 3"/>
          <p:cNvSpPr>
            <a:spLocks noGrp="1"/>
          </p:cNvSpPr>
          <p:nvPr>
            <p:ph type="title" idx="2"/>
            <p:custDataLst>
              <p:tags r:id="rId1"/>
            </p:custDataLst>
          </p:nvPr>
        </p:nvSpPr>
        <p:spPr/>
        <p:txBody>
          <a:bodyPr/>
          <a:p>
            <a:r>
              <a:rPr altLang="en-US" lang="zh-CN"/>
              <a:t>感谢您的观看</a:t>
            </a:r>
            <a:endParaRPr altLang="en-US" lang="zh-CN"/>
          </a:p>
        </p:txBody>
      </p:sp>
      <p:sp>
        <p:nvSpPr>
          <p:cNvPr id="1061654"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7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2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6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6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9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91.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2023-12-20T01:00:51Z</dcterms:created>
  <dcterms:modified xsi:type="dcterms:W3CDTF">2023-12-20T01:00:51Z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aa5f58e1557349b4b94083334d1aab1c_21</vt:lpwstr>
  </property>
</Properties>
</file>