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70" r:id="rId1"/>
    <p:sldMasterId id="2147490907" r:id="rId2"/>
  </p:sldMasterIdLst>
  <p:notesMasterIdLst>
    <p:notesMasterId r:id="rId3"/>
  </p:notesMasterIdLst>
  <p:sldIdLst>
    <p:sldId id="3672" r:id="rId4"/>
    <p:sldId id="3675" r:id="rId5"/>
    <p:sldId id="3678" r:id="rId6"/>
    <p:sldId id="3681" r:id="rId7"/>
    <p:sldId id="3687" r:id="rId9"/>
    <p:sldId id="3690" r:id="rId10"/>
    <p:sldId id="3693" r:id="rId11"/>
    <p:sldId id="3696" r:id="rId12"/>
    <p:sldId id="3702" r:id="rId14"/>
    <p:sldId id="3705" r:id="rId15"/>
    <p:sldId id="3708" r:id="rId16"/>
    <p:sldId id="3711" r:id="rId17"/>
    <p:sldId id="3714" r:id="rId18"/>
    <p:sldId id="3720" r:id="rId20"/>
    <p:sldId id="3723" r:id="rId21"/>
    <p:sldId id="3726" r:id="rId22"/>
    <p:sldId id="3729" r:id="rId23"/>
    <p:sldId id="3732" r:id="rId24"/>
    <p:sldId id="3738" r:id="rId26"/>
    <p:sldId id="3741" r:id="rId27"/>
    <p:sldId id="3744" r:id="rId28"/>
    <p:sldId id="3747" r:id="rId29"/>
    <p:sldId id="3750" r:id="rId30"/>
    <p:sldId id="3756" r:id="rId32"/>
    <p:sldId id="3759" r:id="rId33"/>
    <p:sldId id="376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71" r:id="rId1"/>
    <p:sldLayoutId id="2147490872" r:id="rId2"/>
    <p:sldLayoutId id="2147490873" r:id="rId3"/>
    <p:sldLayoutId id="2147490874" r:id="rId4"/>
    <p:sldLayoutId id="2147490875" r:id="rId5"/>
    <p:sldLayoutId id="2147490876" r:id="rId6"/>
    <p:sldLayoutId id="2147490877" r:id="rId7"/>
    <p:sldLayoutId id="2147490878" r:id="rId8"/>
    <p:sldLayoutId id="2147490879" r:id="rId9"/>
    <p:sldLayoutId id="2147490880" r:id="rId10"/>
    <p:sldLayoutId id="21474908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08" r:id="rId1"/>
    <p:sldLayoutId id="2147490909" r:id="rId2"/>
    <p:sldLayoutId id="2147490910" r:id="rId3"/>
    <p:sldLayoutId id="2147490911" r:id="rId4"/>
    <p:sldLayoutId id="2147490912" r:id="rId5"/>
    <p:sldLayoutId id="2147490913" r:id="rId6"/>
    <p:sldLayoutId id="2147490914" r:id="rId7"/>
    <p:sldLayoutId id="2147490915" r:id="rId8"/>
    <p:sldLayoutId id="2147490916" r:id="rId9"/>
    <p:sldLayoutId id="2147490917" r:id="rId10"/>
    <p:sldLayoutId id="21474909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tags" Target="../tags/tag336.xml"/><Relationship Id="rId26" Type="http://schemas.openxmlformats.org/officeDocument/2006/relationships/tags" Target="../tags/tag337.xml"/><Relationship Id="rId27" Type="http://schemas.openxmlformats.org/officeDocument/2006/relationships/tags" Target="../tags/tag338.xml"/><Relationship Id="rId28" Type="http://schemas.openxmlformats.org/officeDocument/2006/relationships/tags" Target="../tags/tag339.xml"/><Relationship Id="rId29" Type="http://schemas.openxmlformats.org/officeDocument/2006/relationships/tags" Target="../tags/tag340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2024年冶金与材料行业工作总结与展望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冶金与材料行业概述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2024年冶金与材料行业工作总结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2024年冶金与材料行业面临的问题与挑战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2024年冶金与材料行业展望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冶金与材料行业概述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冶金与材料行业的定义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冶金与材料行业的分类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行业的主要产品与服务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行业在国民经济中的地位与作用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行业规模：全球冶金与材料行业的市场规模和增长趋势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行业趋势：技术创新、环保要求和市场竞争等方面的变化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行业结构：主要细分领域和市场份额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行业增长：主要驱动因素和未来预测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491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冶金与材料行业在国民经济中的地位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冶金与材料行业对其他行业的影响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冶金与材料行业在国家战略中的作用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冶金与材料行业在全球竞争中的地位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2024年冶金与材料行业工作总结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2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政策背景：国家对冶金与材料行业的重视和支持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未来政策走向：预测未来政策对行业发展的影响和趋势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政策效果：政策实施后对行业发展的推动作用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政策措施：政府出台的一系列政策措施对行业的影响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行业技术创新成果</a:t>
            </a:r>
            <a:endParaRPr altLang="en-US" lang="zh-CN"/>
          </a:p>
        </p:txBody>
      </p:sp>
      <p:sp>
        <p:nvSpPr>
          <p:cNvPr id="10493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冶金与材料行业在2024年取得了显著的技术创新成果，包括新材料的研发、新工艺的推广和应用等。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这些技术创新成果为冶金与材料行业的发展注入了新的动力，提高了生产效率和产品质量。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行业技术创新成果的取得，得益于企业、科研机构和政府等多方面的努力和合作。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未来，冶金与材料行业将继续加大技术创新力度，推动行业的可持续发展。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行业市场发展情况</a:t>
            </a:r>
            <a:endParaRPr altLang="en-US" lang="zh-CN"/>
          </a:p>
        </p:txBody>
      </p:sp>
      <p:sp>
        <p:nvSpPr>
          <p:cNvPr id="10494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主要产品市场占比及变化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市场规模及增长趋势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行业市场发展面临的挑战与机遇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人才储备情况：介绍冶金与材料行业的人才储备情况，包括人才数量、质量、来源等。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人才培养措施：介绍冶金与材料行业在人才培养方面的措施，包括培训、进修、学术交流等。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人才引进政策：介绍冶金与材料行业在人才引进方面的政策，包括优惠政策、激励机制等。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人才队伍建设成果：介绍冶金与材料行业在人才队伍建设方面的成果，包括人才队伍的规模、素质、结构等。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2024年冶金与材料行业面临的问题与挑战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资源短缺与环境压力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资源短缺：随着冶金与材料行业的快速发展，对原材料的需求不断增加，导致资源短缺问题日益突出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环境压力：冶金与材料行业在生产过程中会产生大量的废气、废水、废渣等污染物，对环境造成严重污染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应对措施：加强技术创新，提高资源利用效率；推广清洁生产，减少环境污染；加强政策监管，推动绿色发展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未来展望：随着科技的不断进步和环保意识的提高，冶金与材料行业将朝着更加绿色、可持续的方向发展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技术创新与产业升级压力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技术创新：冶金与材料行业需要不断进行技术创新，提高产品质量和降低成本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产业升级压力：随着环保要求的提高和市场竞争的加剧，冶金与材料行业需要加快产业升级，提高产业附加值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人才短缺：冶金与材料行业需要大量高素质人才，但目前人才短缺成为制约行业发展的瓶颈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国际贸易环境：国际贸易环境的变化对冶金与材料行业产生重大影响，需要加强国际贸易合作和交流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市场竞争与国际贸易风险</a:t>
            </a:r>
            <a:endParaRPr altLang="en-US" lang="zh-CN"/>
          </a:p>
        </p:txBody>
      </p:sp>
      <p:sp>
        <p:nvSpPr>
          <p:cNvPr id="10496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技术创新不足：冶金与材料行业在技术创新方面存在不足，需要加强技术研发和创新，提高产品质量和技术水平。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环保要求提高：随着环保意识的提高，冶金与材料行业面临着越来越严格的环保要求，需要加强环保管理和技术研发，降低对环境的影响。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市场竞争激烈：冶金与材料行业面临着来自国内外企业的激烈竞争，需要不断提高产品质量和技术水平以保持竞争优势。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国际贸易风险：随着全球化的加速，冶金与材料行业面临着国际贸易风险，如关税、反倾销等贸易壁垒，需要加强国际贸易合作和交流。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人才短缺与流失问题</a:t>
            </a:r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人才短缺：冶金与材料行业面临人才短缺的问题，需要加强人才培养和引进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人才流失：冶金与材料行业人才流失严重，需要采取措施留住人才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人才结构不合理：冶金与材料行业人才结构不合理，需要优化人才配置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人才素质有待提高：冶金与材料行业人才素质有待提高，需要加强培训和学习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6000"/>
          </a:bodyPr>
          <a:p>
            <a:r>
              <a:rPr altLang="en-US" dirty="0" lang="zh-CN"/>
              <a:t>2024年冶金与材料行业展望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政策环境展望</a:t>
            </a:r>
            <a:endParaRPr altLang="en-US" lang="zh-CN"/>
          </a:p>
        </p:txBody>
      </p:sp>
      <p:sp>
        <p:nvSpPr>
          <p:cNvPr id="10498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环保政策：环保政策的加强和实施对冶金与材料行业的影响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政策支持：国家对冶金与材料行业的重视和支持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技术创新：鼓励技术创新，推动冶金与材料行业的升级和发展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市场需求：市场需求的变化对冶金与材料行业的影响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技术创新方向展望</a:t>
            </a:r>
            <a:endParaRPr altLang="en-US" lang="zh-CN"/>
          </a:p>
        </p:txBody>
      </p:sp>
      <p:sp>
        <p:nvSpPr>
          <p:cNvPr id="10499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高效、环保、节能技术：提高冶金与材料行业的生产效率和环保水平，降低能源消耗和排放。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新型材料研发：加强新型材料的研发和应用，提高产品的性能和竞争力。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循环经济技术：推广循环经济技术，实现资源的有效利用和环境保护。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智能化技术：利用人工智能、大数据等先进技术，实现冶金与材料行业的智能化生产和管理。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市场发展前景展望</a:t>
            </a:r>
            <a:endParaRPr altLang="en-US" lang="zh-CN"/>
          </a:p>
        </p:txBody>
      </p:sp>
      <p:sp>
        <p:nvSpPr>
          <p:cNvPr id="10499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市场需求增长：随着经济发展和科技进步，冶金与材料行业市场需求将持续增长。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行业竞争加剧：随着市场需求的增长，行业竞争将更加激烈，企业需要加强技术创新和品牌建设。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绿色环保趋势：随着环保意识的提高，冶金与材料行业将更加注重环保和可持续发展。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智能化和数字化转型：随着数字化和智能化技术的不断发展，冶金与材料行业将加快数字化和智能化转型。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人才培养与引进策略建议</a:t>
            </a:r>
            <a:endParaRPr altLang="en-US" lang="zh-CN"/>
          </a:p>
        </p:txBody>
      </p:sp>
      <p:sp>
        <p:nvSpPr>
          <p:cNvPr id="10500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建立激励机制，吸引更多优秀人才加入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引进具有国际视野和创新能力的高端人才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对冶金与材料行业的认识与理解</a:t>
            </a:r>
            <a:endParaRPr altLang="en-US" lang="zh-CN"/>
          </a:p>
        </p:txBody>
      </p:sp>
      <p:sp>
        <p:nvSpPr>
          <p:cNvPr id="10502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冶金与材料行业的技术创新和突破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冶金与材料行业的挑战和机遇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冶金与材料行业的重要性和地位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冶金与材料行业的发展趋势和前景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02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关注环保和可持续发展，推动绿色冶金与材料产业的发展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深入推进技术创新，提高产品质量和竞争力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加强产业链上下游合作，实现共赢发展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加强人才培养和引进，为行业提供强有力的人才保障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4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2023-12-17T22:11:55Z</dcterms:created>
  <dcterms:modified xsi:type="dcterms:W3CDTF">2023-12-17T22:11:55Z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964ed21708cd4cd783831119af5c9997_21</vt:lpwstr>
  </property>
</Properties>
</file>