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2468" r:id="rId1"/>
    <p:sldMasterId id="2147512505" r:id="rId2"/>
  </p:sldMasterIdLst>
  <p:notesMasterIdLst>
    <p:notesMasterId r:id="rId3"/>
  </p:notesMasterIdLst>
  <p:sldIdLst>
    <p:sldId id="13630" r:id="rId4"/>
    <p:sldId id="13634" r:id="rId5"/>
    <p:sldId id="13637" r:id="rId6"/>
    <p:sldId id="13640" r:id="rId7"/>
    <p:sldId id="13643" r:id="rId8"/>
    <p:sldId id="13646" r:id="rId9"/>
    <p:sldId id="13649" r:id="rId10"/>
    <p:sldId id="13652" r:id="rId11"/>
    <p:sldId id="13655" r:id="rId12"/>
    <p:sldId id="13658" r:id="rId13"/>
    <p:sldId id="13661" r:id="rId14"/>
    <p:sldId id="13664" r:id="rId15"/>
    <p:sldId id="13667" r:id="rId16"/>
    <p:sldId id="13670" r:id="rId17"/>
    <p:sldId id="13673" r:id="rId18"/>
    <p:sldId id="13676" r:id="rId19"/>
    <p:sldId id="13679" r:id="rId20"/>
    <p:sldId id="13682" r:id="rId21"/>
    <p:sldId id="13685" r:id="rId22"/>
    <p:sldId id="13688" r:id="rId23"/>
    <p:sldId id="13691" r:id="rId24"/>
    <p:sldId id="13694" r:id="rId25"/>
    <p:sldId id="13697" r:id="rId26"/>
    <p:sldId id="13700" r:id="rId27"/>
    <p:sldId id="13703" r:id="rId28"/>
    <p:sldId id="13706" r:id="rId29"/>
    <p:sldId id="13709" r:id="rId30"/>
    <p:sldId id="13712" r:id="rId31"/>
    <p:sldId id="13715" r:id="rId32"/>
    <p:sldId id="13718" r:id="rId33"/>
    <p:sldId id="13721" r:id="rId34"/>
    <p:sldId id="13724"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2469" r:id="rId1"/>
    <p:sldLayoutId id="2147512470" r:id="rId2"/>
    <p:sldLayoutId id="2147512471" r:id="rId3"/>
    <p:sldLayoutId id="2147512472" r:id="rId4"/>
    <p:sldLayoutId id="2147512473" r:id="rId5"/>
    <p:sldLayoutId id="2147512474" r:id="rId6"/>
    <p:sldLayoutId id="2147512475" r:id="rId7"/>
    <p:sldLayoutId id="2147512476" r:id="rId8"/>
    <p:sldLayoutId id="2147512477" r:id="rId9"/>
    <p:sldLayoutId id="2147512478" r:id="rId10"/>
    <p:sldLayoutId id="214751247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512506" r:id="rId1"/>
    <p:sldLayoutId id="2147512507" r:id="rId2"/>
    <p:sldLayoutId id="2147512508" r:id="rId3"/>
    <p:sldLayoutId id="2147512509" r:id="rId4"/>
    <p:sldLayoutId id="2147512510" r:id="rId5"/>
    <p:sldLayoutId id="2147512511" r:id="rId6"/>
    <p:sldLayoutId id="2147512512" r:id="rId7"/>
    <p:sldLayoutId id="2147512513" r:id="rId8"/>
    <p:sldLayoutId id="2147512514" r:id="rId9"/>
    <p:sldLayoutId id="2147512515" r:id="rId10"/>
    <p:sldLayoutId id="2147512516"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tags" Target="../tags/tag173.xml"/><Relationship Id="rId17" Type="http://schemas.openxmlformats.org/officeDocument/2006/relationships/tags" Target="../tags/tag174.xml"/><Relationship Id="rId18" Type="http://schemas.openxmlformats.org/officeDocument/2006/relationships/tags" Target="../tags/tag175.xml"/><Relationship Id="rId19" Type="http://schemas.openxmlformats.org/officeDocument/2006/relationships/tags" Target="../tags/tag176.xml"/><Relationship Id="rId20" Type="http://schemas.openxmlformats.org/officeDocument/2006/relationships/tags" Target="../tags/tag177.xml"/><Relationship Id="rId21" Type="http://schemas.openxmlformats.org/officeDocument/2006/relationships/tags" Target="../tags/tag178.xml"/><Relationship Id="rId22" Type="http://schemas.openxmlformats.org/officeDocument/2006/relationships/tags" Target="../tags/tag179.xml"/><Relationship Id="rId23" Type="http://schemas.openxmlformats.org/officeDocument/2006/relationships/tags" Target="../tags/tag180.xml"/><Relationship Id="rId24" Type="http://schemas.openxmlformats.org/officeDocument/2006/relationships/tags" Target="../tags/tag181.xml"/><Relationship Id="rId25" Type="http://schemas.openxmlformats.org/officeDocument/2006/relationships/tags" Target="../tags/tag182.xml"/><Relationship Id="rId26" Type="http://schemas.openxmlformats.org/officeDocument/2006/relationships/tags" Target="../tags/tag183.xml"/><Relationship Id="rId27" Type="http://schemas.openxmlformats.org/officeDocument/2006/relationships/tags" Target="../tags/tag184.xml"/><Relationship Id="rId28" Type="http://schemas.openxmlformats.org/officeDocument/2006/relationships/tags" Target="../tags/tag185.xml"/><Relationship Id="rId29" Type="http://schemas.openxmlformats.org/officeDocument/2006/relationships/tags" Target="../tags/tag186.xml"/><Relationship Id="rId30"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tags" Target="../tags/tag203.xml"/><Relationship Id="rId18" Type="http://schemas.openxmlformats.org/officeDocument/2006/relationships/tags" Target="../tags/tag204.xml"/><Relationship Id="rId19" Type="http://schemas.openxmlformats.org/officeDocument/2006/relationships/tags" Target="../tags/tag205.xml"/><Relationship Id="rId20" Type="http://schemas.openxmlformats.org/officeDocument/2006/relationships/tags" Target="../tags/tag206.xml"/><Relationship Id="rId2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tags" Target="../tags/tag268.xml"/><Relationship Id="rId18" Type="http://schemas.openxmlformats.org/officeDocument/2006/relationships/tags" Target="../tags/tag269.xml"/><Relationship Id="rId19" Type="http://schemas.openxmlformats.org/officeDocument/2006/relationships/tags" Target="../tags/tag270.xml"/><Relationship Id="rId20" Type="http://schemas.openxmlformats.org/officeDocument/2006/relationships/tags" Target="../tags/tag271.xml"/><Relationship Id="rId21" Type="http://schemas.openxmlformats.org/officeDocument/2006/relationships/tags" Target="../tags/tag272.xml"/><Relationship Id="rId22" Type="http://schemas.openxmlformats.org/officeDocument/2006/relationships/tags" Target="../tags/tag273.xml"/><Relationship Id="rId23" Type="http://schemas.openxmlformats.org/officeDocument/2006/relationships/tags" Target="../tags/tag274.xml"/><Relationship Id="rId24" Type="http://schemas.openxmlformats.org/officeDocument/2006/relationships/tags" Target="../tags/tag275.xml"/><Relationship Id="rId25" Type="http://schemas.openxmlformats.org/officeDocument/2006/relationships/tags" Target="../tags/tag276.xml"/><Relationship Id="rId26" Type="http://schemas.openxmlformats.org/officeDocument/2006/relationships/tags" Target="../tags/tag277.xml"/><Relationship Id="rId27" Type="http://schemas.openxmlformats.org/officeDocument/2006/relationships/tags" Target="../tags/tag278.xml"/><Relationship Id="rId28" Type="http://schemas.openxmlformats.org/officeDocument/2006/relationships/tags" Target="../tags/tag279.xml"/><Relationship Id="rId29" Type="http://schemas.openxmlformats.org/officeDocument/2006/relationships/tags" Target="../tags/tag280.xml"/><Relationship Id="rId30"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tags" Target="../tags/tag347.xml"/><Relationship Id="rId14" Type="http://schemas.openxmlformats.org/officeDocument/2006/relationships/tags" Target="../tags/tag348.xml"/><Relationship Id="rId15" Type="http://schemas.openxmlformats.org/officeDocument/2006/relationships/tags" Target="../tags/tag349.xml"/><Relationship Id="rId16" Type="http://schemas.openxmlformats.org/officeDocument/2006/relationships/tags" Target="../tags/tag350.xml"/><Relationship Id="rId17"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tags" Target="../tags/tag422.xml"/><Relationship Id="rId5" Type="http://schemas.openxmlformats.org/officeDocument/2006/relationships/tags" Target="../tags/tag423.xml"/><Relationship Id="rId6" Type="http://schemas.openxmlformats.org/officeDocument/2006/relationships/tags" Target="../tags/tag424.xml"/><Relationship Id="rId7" Type="http://schemas.openxmlformats.org/officeDocument/2006/relationships/tags" Target="../tags/tag425.xml"/><Relationship Id="rId8" Type="http://schemas.openxmlformats.org/officeDocument/2006/relationships/tags" Target="../tags/tag426.xml"/><Relationship Id="rId9" Type="http://schemas.openxmlformats.org/officeDocument/2006/relationships/tags" Target="../tags/tag427.xml"/><Relationship Id="rId10" Type="http://schemas.openxmlformats.org/officeDocument/2006/relationships/tags" Target="../tags/tag428.xml"/><Relationship Id="rId11" Type="http://schemas.openxmlformats.org/officeDocument/2006/relationships/tags" Target="../tags/tag429.xml"/><Relationship Id="rId12" Type="http://schemas.openxmlformats.org/officeDocument/2006/relationships/tags" Target="../tags/tag430.xml"/><Relationship Id="rId13" Type="http://schemas.openxmlformats.org/officeDocument/2006/relationships/tags" Target="../tags/tag431.xml"/><Relationship Id="rId14" Type="http://schemas.openxmlformats.org/officeDocument/2006/relationships/tags" Target="../tags/tag432.xml"/><Relationship Id="rId1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tags" Target="../tags/tag455.xml"/><Relationship Id="rId5" Type="http://schemas.openxmlformats.org/officeDocument/2006/relationships/tags" Target="../tags/tag456.xml"/><Relationship Id="rId6" Type="http://schemas.openxmlformats.org/officeDocument/2006/relationships/tags" Target="../tags/tag457.xml"/><Relationship Id="rId7" Type="http://schemas.openxmlformats.org/officeDocument/2006/relationships/tags" Target="../tags/tag458.xml"/><Relationship Id="rId8" Type="http://schemas.openxmlformats.org/officeDocument/2006/relationships/tags" Target="../tags/tag459.xml"/><Relationship Id="rId9"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60.xml"/><Relationship Id="rId2" Type="http://schemas.openxmlformats.org/officeDocument/2006/relationships/tags" Target="../tags/tag461.xml"/><Relationship Id="rId3" Type="http://schemas.openxmlformats.org/officeDocument/2006/relationships/tags" Target="../tags/tag462.xml"/><Relationship Id="rId4" Type="http://schemas.openxmlformats.org/officeDocument/2006/relationships/tags" Target="../tags/tag463.xml"/><Relationship Id="rId5" Type="http://schemas.openxmlformats.org/officeDocument/2006/relationships/tags" Target="../tags/tag464.xml"/><Relationship Id="rId6" Type="http://schemas.openxmlformats.org/officeDocument/2006/relationships/tags" Target="../tags/tag465.xml"/><Relationship Id="rId7" Type="http://schemas.openxmlformats.org/officeDocument/2006/relationships/tags" Target="../tags/tag466.xml"/><Relationship Id="rId8" Type="http://schemas.openxmlformats.org/officeDocument/2006/relationships/tags" Target="../tags/tag467.xml"/><Relationship Id="rId9" Type="http://schemas.openxmlformats.org/officeDocument/2006/relationships/tags" Target="../tags/tag468.xml"/><Relationship Id="rId10" Type="http://schemas.openxmlformats.org/officeDocument/2006/relationships/tags" Target="../tags/tag469.xml"/><Relationship Id="rId11" Type="http://schemas.openxmlformats.org/officeDocument/2006/relationships/tags" Target="../tags/tag470.xml"/><Relationship Id="rId12" Type="http://schemas.openxmlformats.org/officeDocument/2006/relationships/tags" Target="../tags/tag471.xml"/><Relationship Id="rId13" Type="http://schemas.openxmlformats.org/officeDocument/2006/relationships/tags" Target="../tags/tag472.xml"/><Relationship Id="rId14" Type="http://schemas.openxmlformats.org/officeDocument/2006/relationships/tags" Target="../tags/tag473.xml"/><Relationship Id="rId15" Type="http://schemas.openxmlformats.org/officeDocument/2006/relationships/tags" Target="../tags/tag474.xml"/><Relationship Id="rId16" Type="http://schemas.openxmlformats.org/officeDocument/2006/relationships/tags" Target="../tags/tag475.xml"/><Relationship Id="rId17"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476.xml"/><Relationship Id="rId2" Type="http://schemas.openxmlformats.org/officeDocument/2006/relationships/tags" Target="../tags/tag477.xml"/><Relationship Id="rId3" Type="http://schemas.openxmlformats.org/officeDocument/2006/relationships/tags" Target="../tags/tag478.xml"/><Relationship Id="rId4" Type="http://schemas.openxmlformats.org/officeDocument/2006/relationships/tags" Target="../tags/tag479.xml"/><Relationship Id="rId5" Type="http://schemas.openxmlformats.org/officeDocument/2006/relationships/tags" Target="../tags/tag480.xml"/><Relationship Id="rId6" Type="http://schemas.openxmlformats.org/officeDocument/2006/relationships/tags" Target="../tags/tag481.xml"/><Relationship Id="rId7" Type="http://schemas.openxmlformats.org/officeDocument/2006/relationships/tags" Target="../tags/tag482.xml"/><Relationship Id="rId8" Type="http://schemas.openxmlformats.org/officeDocument/2006/relationships/tags" Target="../tags/tag483.xml"/><Relationship Id="rId9" Type="http://schemas.openxmlformats.org/officeDocument/2006/relationships/tags" Target="../tags/tag484.xml"/><Relationship Id="rId10" Type="http://schemas.openxmlformats.org/officeDocument/2006/relationships/tags" Target="../tags/tag485.xml"/><Relationship Id="rId11" Type="http://schemas.openxmlformats.org/officeDocument/2006/relationships/tags" Target="../tags/tag486.xml"/><Relationship Id="rId12" Type="http://schemas.openxmlformats.org/officeDocument/2006/relationships/tags" Target="../tags/tag487.xml"/><Relationship Id="rId13" Type="http://schemas.openxmlformats.org/officeDocument/2006/relationships/tags" Target="../tags/tag488.xml"/><Relationship Id="rId14" Type="http://schemas.openxmlformats.org/officeDocument/2006/relationships/tags" Target="../tags/tag489.xml"/><Relationship Id="rId15" Type="http://schemas.openxmlformats.org/officeDocument/2006/relationships/tags" Target="../tags/tag490.xml"/><Relationship Id="rId16" Type="http://schemas.openxmlformats.org/officeDocument/2006/relationships/tags" Target="../tags/tag491.xml"/><Relationship Id="rId17" Type="http://schemas.openxmlformats.org/officeDocument/2006/relationships/tags" Target="../tags/tag492.xml"/><Relationship Id="rId18" Type="http://schemas.openxmlformats.org/officeDocument/2006/relationships/tags" Target="../tags/tag493.xml"/><Relationship Id="rId19" Type="http://schemas.openxmlformats.org/officeDocument/2006/relationships/tags" Target="../tags/tag494.xml"/><Relationship Id="rId20" Type="http://schemas.openxmlformats.org/officeDocument/2006/relationships/tags" Target="../tags/tag495.xml"/><Relationship Id="rId2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496.xml"/><Relationship Id="rId2" Type="http://schemas.openxmlformats.org/officeDocument/2006/relationships/tags" Target="../tags/tag497.xml"/><Relationship Id="rId3" Type="http://schemas.openxmlformats.org/officeDocument/2006/relationships/tags" Target="../tags/tag49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能源与环保科技行业市场分析及2024年投资前景预测</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500" lang="zh-CN">
                <a:solidFill>
                  <a:schemeClr val="lt1">
                    <a:lumMod val="100000"/>
                  </a:schemeClr>
                </a:solidFill>
                <a:latin typeface="+mj-ea"/>
                <a:ea typeface="+mj-ea"/>
                <a:cs typeface="汉仪粗圆简" panose="02010600000101010101" charset="-122"/>
                <a:sym typeface="+mn-ea"/>
              </a:rPr>
              <a:t>能源与环保科技行业概述</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能源与环保科技行业市场分析</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能源与环保科技行业细分市场分析</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2024年能源与环保科技行业投资前景预测</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成功案例分析</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结论与建议</a:t>
            </a:r>
            <a:endParaRPr altLang="en-US" dirty="0" sz="25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能源与环保科技行业概述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行业定义与分类</a:t>
            </a:r>
            <a:endParaRPr altLang="en-US" lang="zh-CN"/>
          </a:p>
        </p:txBody>
      </p:sp>
      <p:sp>
        <p:nvSpPr>
          <p:cNvPr id="1048976"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能源与环保科技行业定义：研究和开发可再生能源、节能减排、环保技术等领域的产业。</a:t>
            </a:r>
            <a:endParaRPr altLang="en-US" dirty="0" sz="2000" lang="zh-CN" spc="150">
              <a:solidFill>
                <a:schemeClr val="tx1">
                  <a:lumMod val="85000"/>
                  <a:lumOff val="15000"/>
                </a:schemeClr>
              </a:solidFill>
              <a:latin typeface="+mn-ea"/>
              <a:sym typeface="+mn-ea"/>
            </a:endParaRPr>
          </a:p>
        </p:txBody>
      </p:sp>
      <p:sp>
        <p:nvSpPr>
          <p:cNvPr id="1048982"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行业分类：可再生能源、节能减排、环保技术等子行业。</a:t>
            </a:r>
            <a:endParaRPr altLang="en-US" dirty="0" sz="2000" lang="zh-CN" spc="150">
              <a:solidFill>
                <a:schemeClr val="tx1">
                  <a:lumMod val="85000"/>
                  <a:lumOff val="15000"/>
                </a:schemeClr>
              </a:solidFill>
              <a:latin typeface="+mn-ea"/>
              <a:sym typeface="+mn-ea"/>
            </a:endParaRPr>
          </a:p>
        </p:txBody>
      </p:sp>
      <p:sp>
        <p:nvSpPr>
          <p:cNvPr id="1048988"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行业特点：技术密集型、政策导向性强、市场潜力大。</a:t>
            </a:r>
            <a:endParaRPr altLang="en-US" dirty="0" sz="2000" lang="zh-CN" spc="150">
              <a:solidFill>
                <a:schemeClr val="tx1">
                  <a:lumMod val="85000"/>
                  <a:lumOff val="15000"/>
                </a:schemeClr>
              </a:solidFill>
              <a:latin typeface="+mn-ea"/>
              <a:sym typeface="+mn-ea"/>
            </a:endParaRPr>
          </a:p>
        </p:txBody>
      </p:sp>
      <p:sp>
        <p:nvSpPr>
          <p:cNvPr id="1048994"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行业地位：对于推动可持续发展、保障国家能源安全、促进经济增长具有重要意义。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44" name="标题 2"/>
          <p:cNvSpPr>
            <a:spLocks noGrp="1"/>
          </p:cNvSpPr>
          <p:nvPr>
            <p:ph type="title" idx="2"/>
          </p:nvPr>
        </p:nvSpPr>
        <p:spPr/>
        <p:txBody>
          <a:bodyPr/>
          <a:p>
            <a:r>
              <a:rPr altLang="en-US" lang="zh-CN"/>
              <a:t>行业市场规模</a:t>
            </a:r>
            <a:endParaRPr altLang="en-US" lang="zh-CN"/>
          </a:p>
        </p:txBody>
      </p:sp>
      <p:sp>
        <p:nvSpPr>
          <p:cNvPr id="1049046"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8"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50"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全球能源与环保科技行业市场规模持续增长，预计到2024年将达到数万亿美元。</a:t>
            </a:r>
            <a:endParaRPr altLang="en-US" dirty="0" sz="2000" lang="zh-CN" spc="200">
              <a:solidFill>
                <a:schemeClr val="tx1">
                  <a:lumMod val="85000"/>
                  <a:lumOff val="15000"/>
                </a:schemeClr>
              </a:solidFill>
              <a:latin typeface="+mn-ea"/>
              <a:sym typeface="+mn-ea"/>
            </a:endParaRPr>
          </a:p>
        </p:txBody>
      </p:sp>
      <p:sp>
        <p:nvSpPr>
          <p:cNvPr id="1049052"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4"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56"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各国政府加大对可再生能源的投资，推动能源与环保科技行业市场规模不断扩大。</a:t>
            </a:r>
            <a:endParaRPr altLang="en-US" dirty="0" sz="2000" lang="zh-CN" spc="200">
              <a:solidFill>
                <a:schemeClr val="tx1">
                  <a:lumMod val="85000"/>
                  <a:lumOff val="15000"/>
                </a:schemeClr>
              </a:solidFill>
              <a:latin typeface="+mn-ea"/>
              <a:sym typeface="+mn-ea"/>
            </a:endParaRPr>
          </a:p>
        </p:txBody>
      </p:sp>
      <p:sp>
        <p:nvSpPr>
          <p:cNvPr id="1049058"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0"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62"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随着技术的进步和成本的降低，能源与环保科技行业的市场规模有望在未来几年内继续保持高速增长。</a:t>
            </a:r>
            <a:endParaRPr altLang="en-US" dirty="0" sz="2000" lang="zh-CN" spc="200">
              <a:solidFill>
                <a:schemeClr val="tx1">
                  <a:lumMod val="85000"/>
                  <a:lumOff val="15000"/>
                </a:schemeClr>
              </a:solidFill>
              <a:latin typeface="+mn-ea"/>
              <a:sym typeface="+mn-ea"/>
            </a:endParaRPr>
          </a:p>
        </p:txBody>
      </p:sp>
      <p:sp>
        <p:nvSpPr>
          <p:cNvPr id="1049064"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6"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68"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行业内企业竞争激烈，创新成为企业提升市场竞争力的重要手段。</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114" name="标题 2"/>
          <p:cNvSpPr>
            <a:spLocks noGrp="1"/>
          </p:cNvSpPr>
          <p:nvPr>
            <p:ph type="title" idx="2"/>
          </p:nvPr>
        </p:nvSpPr>
        <p:spPr/>
        <p:txBody>
          <a:bodyPr/>
          <a:p>
            <a:r>
              <a:rPr altLang="en-US" lang="zh-CN"/>
              <a:t>行业发展趋势</a:t>
            </a:r>
            <a:endParaRPr altLang="en-US" lang="zh-CN"/>
          </a:p>
        </p:txBody>
      </p:sp>
      <p:sp>
        <p:nvSpPr>
          <p:cNvPr id="1049116"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0"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2"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4"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6"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8"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0"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2"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4"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6"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8"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0"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2"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4"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6"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8"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0"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2"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能源转型加速，清洁能源成为主流</a:t>
            </a:r>
            <a:endParaRPr altLang="en-US" dirty="0" sz="1200" lang="zh-CN" spc="150">
              <a:solidFill>
                <a:schemeClr val="tx1">
                  <a:lumMod val="65000"/>
                  <a:lumOff val="35000"/>
                </a:schemeClr>
              </a:solidFill>
              <a:latin typeface="+mn-ea"/>
              <a:sym typeface="+mn-ea"/>
            </a:endParaRPr>
          </a:p>
        </p:txBody>
      </p:sp>
      <p:sp>
        <p:nvSpPr>
          <p:cNvPr id="1049154"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跨界融合趋势明显，能源与环保产业协同发展</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政策支持力度加大，推动行业快速发展</a:t>
            </a:r>
            <a:endParaRPr altLang="en-US" dirty="0" sz="1200" lang="zh-CN" spc="150">
              <a:solidFill>
                <a:schemeClr val="tx1">
                  <a:lumMod val="65000"/>
                  <a:lumOff val="35000"/>
                </a:schemeClr>
              </a:solidFill>
              <a:latin typeface="+mn-ea"/>
              <a:sym typeface="+mn-ea"/>
            </a:endParaRPr>
          </a:p>
        </p:txBody>
      </p:sp>
      <p:sp>
        <p:nvSpPr>
          <p:cNvPr id="1049158"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环保科技不断创新，助力可持续发展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9204" name="标题 2"/>
          <p:cNvSpPr>
            <a:spLocks noGrp="1"/>
          </p:cNvSpPr>
          <p:nvPr>
            <p:ph type="title" idx="2"/>
          </p:nvPr>
        </p:nvSpPr>
        <p:spPr/>
        <p:txBody>
          <a:bodyPr/>
          <a:p>
            <a:r>
              <a:rPr altLang="en-US" lang="zh-CN"/>
              <a:t>行业驱动因素</a:t>
            </a:r>
            <a:endParaRPr altLang="en-US" lang="zh-CN"/>
          </a:p>
        </p:txBody>
      </p:sp>
      <p:sp>
        <p:nvSpPr>
          <p:cNvPr id="1049206"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政策支持：政府对能源与环保科技行业的政策扶持和鼓励措施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市场需求：社会对清洁能源和环保技术的需求日益增长</a:t>
            </a:r>
            <a:endParaRPr dirty="0" sz="2000" err="1">
              <a:solidFill>
                <a:schemeClr val="tx1">
                  <a:lumMod val="75000"/>
                  <a:lumOff val="25000"/>
                </a:schemeClr>
              </a:solidFill>
              <a:latin typeface="+mn-ea"/>
              <a:ea typeface="+mn-ea"/>
              <a:cs typeface="+mn-ea"/>
              <a:sym typeface="+mn-lt"/>
            </a:endParaRPr>
          </a:p>
        </p:txBody>
      </p:sp>
      <p:sp>
        <p:nvSpPr>
          <p:cNvPr id="1049226"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2"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国际合作：国际间的能源与环保科技合作项目，推动行业发展</a:t>
            </a:r>
            <a:endParaRPr dirty="0" sz="2000" err="1">
              <a:solidFill>
                <a:schemeClr val="tx1">
                  <a:lumMod val="75000"/>
                  <a:lumOff val="25000"/>
                </a:schemeClr>
              </a:solidFill>
              <a:latin typeface="+mn-ea"/>
              <a:ea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技术创新：不断涌现的能源与环保科技技术，推动行业不断进步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11" name=""/>
        <p:cNvGrpSpPr/>
        <p:nvPr/>
      </p:nvGrpSpPr>
      <p:grpSpPr>
        <a:xfrm>
          <a:off x="0" y="0"/>
          <a:ext cx="0" cy="0"/>
          <a:chOff x="0" y="0"/>
          <a:chExt cx="0" cy="0"/>
        </a:xfrm>
      </p:grpSpPr>
      <p:sp>
        <p:nvSpPr>
          <p:cNvPr id="1049290" name="文本占位符 2"/>
          <p:cNvSpPr>
            <a:spLocks noGrp="1"/>
          </p:cNvSpPr>
          <p:nvPr>
            <p:ph type="body" idx="2"/>
            <p:custDataLst>
              <p:tags r:id="rId1"/>
            </p:custDataLst>
          </p:nvPr>
        </p:nvSpPr>
        <p:spPr/>
        <p:txBody>
          <a:bodyPr/>
          <a:p>
            <a:r>
              <a:rPr altLang="en-US" lang="zh-CN"/>
              <a:t>PART TWO</a:t>
            </a:r>
            <a:endParaRPr altLang="en-US" lang="zh-CN"/>
          </a:p>
        </p:txBody>
      </p:sp>
      <p:sp>
        <p:nvSpPr>
          <p:cNvPr id="1049292" name="标题 4"/>
          <p:cNvSpPr>
            <a:spLocks noGrp="1"/>
          </p:cNvSpPr>
          <p:nvPr>
            <p:ph type="title" idx="1"/>
            <p:custDataLst>
              <p:tags r:id="rId2"/>
            </p:custDataLst>
          </p:nvPr>
        </p:nvSpPr>
        <p:spPr/>
        <p:txBody>
          <a:bodyPr/>
          <a:p>
            <a:r>
              <a:rPr altLang="en-US" lang="zh-CN"/>
              <a:t>能源与环保科技行业市场分析</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54" name="标题 2"/>
          <p:cNvSpPr>
            <a:spLocks noGrp="1"/>
          </p:cNvSpPr>
          <p:nvPr>
            <p:ph type="title" idx="2"/>
          </p:nvPr>
        </p:nvSpPr>
        <p:spPr/>
        <p:txBody>
          <a:bodyPr/>
          <a:p>
            <a:r>
              <a:rPr altLang="en-US" lang="zh-CN"/>
              <a:t>市场需求分析</a:t>
            </a:r>
            <a:endParaRPr altLang="en-US" lang="zh-CN"/>
          </a:p>
        </p:txBody>
      </p:sp>
      <p:sp>
        <p:nvSpPr>
          <p:cNvPr id="1049356"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能源与环保科技行业的技术创新和市场拓展</a:t>
            </a:r>
            <a:endParaRPr altLang="zh-CN" dirty="0" lang="en-US">
              <a:solidFill>
                <a:schemeClr val="dk1">
                  <a:lumMod val="80000"/>
                  <a:lumOff val="20000"/>
                </a:schemeClr>
              </a:solidFill>
              <a:latin typeface="+mn-ea"/>
              <a:sym typeface="+mn-ea"/>
            </a:endParaRPr>
          </a:p>
        </p:txBody>
      </p:sp>
      <p:sp>
        <p:nvSpPr>
          <p:cNvPr id="1049364"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能源需求持续增长，环保科技需求日益凸显</a:t>
            </a:r>
            <a:endParaRPr altLang="en-US" dirty="0" lang="zh-CN">
              <a:solidFill>
                <a:schemeClr val="dk1">
                  <a:lumMod val="80000"/>
                  <a:lumOff val="20000"/>
                </a:schemeClr>
              </a:solidFill>
              <a:latin typeface="+mn-ea"/>
              <a:sym typeface="+mn-ea"/>
            </a:endParaRPr>
          </a:p>
        </p:txBody>
      </p:sp>
      <p:sp>
        <p:nvSpPr>
          <p:cNvPr id="1049372"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政策推动能源与环保科技行业的发展</a:t>
            </a:r>
            <a:endParaRPr altLang="en-US" dirty="0" lang="zh-CN">
              <a:solidFill>
                <a:schemeClr val="dk1">
                  <a:lumMod val="80000"/>
                  <a:lumOff val="20000"/>
                </a:schemeClr>
              </a:solidFill>
              <a:latin typeface="+mn-ea"/>
              <a:sym typeface="+mn-ea"/>
            </a:endParaRPr>
          </a:p>
        </p:txBody>
      </p:sp>
      <p:sp>
        <p:nvSpPr>
          <p:cNvPr id="1049380"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能源与环保科技行业的市场竞争格局和趋势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32" name="标题 2"/>
          <p:cNvSpPr>
            <a:spLocks noGrp="1"/>
          </p:cNvSpPr>
          <p:nvPr>
            <p:ph type="title" idx="2"/>
          </p:nvPr>
        </p:nvSpPr>
        <p:spPr/>
        <p:txBody>
          <a:bodyPr/>
          <a:p>
            <a:r>
              <a:rPr altLang="en-US" lang="zh-CN"/>
              <a:t>市场竞争格局</a:t>
            </a:r>
            <a:endParaRPr altLang="en-US" lang="zh-CN"/>
          </a:p>
        </p:txBody>
      </p:sp>
      <p:sp>
        <p:nvSpPr>
          <p:cNvPr id="1049434"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6"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8"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企业在市场竞争中的优劣势分析</a:t>
            </a:r>
            <a:endParaRPr altLang="en-US" dirty="0" sz="1200" lang="zh-CN" spc="150">
              <a:solidFill>
                <a:srgbClr val="FFFFFF"/>
              </a:solidFill>
              <a:latin typeface="+mn-ea"/>
              <a:sym typeface="+mn-ea"/>
            </a:endParaRPr>
          </a:p>
        </p:txBody>
      </p:sp>
      <p:sp>
        <p:nvSpPr>
          <p:cNvPr id="1049444"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8"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行业的竞争格局和发展趋势</a:t>
            </a:r>
            <a:endParaRPr altLang="en-US" dirty="0" sz="1200" lang="zh-CN" spc="150">
              <a:solidFill>
                <a:schemeClr val="tx1">
                  <a:lumMod val="65000"/>
                  <a:lumOff val="35000"/>
                </a:schemeClr>
              </a:solidFill>
              <a:latin typeface="+mn-ea"/>
              <a:sym typeface="+mn-ea"/>
            </a:endParaRPr>
          </a:p>
        </p:txBody>
      </p:sp>
      <p:sp>
        <p:nvSpPr>
          <p:cNvPr id="1049450"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2"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4"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行业内的主要竞争对手和市场份额</a:t>
            </a:r>
            <a:endParaRPr altLang="en-US" dirty="0" sz="1200" lang="zh-CN" spc="150">
              <a:solidFill>
                <a:srgbClr val="FFFFFF"/>
              </a:solidFill>
              <a:latin typeface="+mn-ea"/>
              <a:sym typeface="+mn-ea"/>
            </a:endParaRPr>
          </a:p>
        </p:txBody>
      </p:sp>
      <p:sp>
        <p:nvSpPr>
          <p:cNvPr id="1049456"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8"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0"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能源与环保科技行业的企业数量和规模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06" name="标题 2"/>
          <p:cNvSpPr>
            <a:spLocks noGrp="1"/>
          </p:cNvSpPr>
          <p:nvPr>
            <p:ph type="title" idx="2"/>
          </p:nvPr>
        </p:nvSpPr>
        <p:spPr/>
        <p:txBody>
          <a:bodyPr/>
          <a:p>
            <a:r>
              <a:rPr altLang="en-US" lang="zh-CN"/>
              <a:t>行业痛点与挑战</a:t>
            </a:r>
            <a:endParaRPr altLang="en-US" lang="zh-CN"/>
          </a:p>
        </p:txBody>
      </p:sp>
      <p:sp>
        <p:nvSpPr>
          <p:cNvPr id="104950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能源短缺与价格上涨</a:t>
            </a:r>
            <a:endParaRPr altLang="en-US" dirty="0" sz="2000" lang="zh-CN" spc="150">
              <a:solidFill>
                <a:schemeClr val="tx1">
                  <a:lumMod val="85000"/>
                  <a:lumOff val="15000"/>
                </a:schemeClr>
              </a:solidFill>
              <a:latin typeface="+mn-ea"/>
              <a:sym typeface="+mn-ea"/>
            </a:endParaRPr>
          </a:p>
        </p:txBody>
      </p:sp>
      <p:sp>
        <p:nvSpPr>
          <p:cNvPr id="104951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环保法规与政策压力</a:t>
            </a:r>
            <a:endParaRPr altLang="en-US" dirty="0" sz="2000" lang="zh-CN" spc="150">
              <a:solidFill>
                <a:schemeClr val="tx1">
                  <a:lumMod val="85000"/>
                  <a:lumOff val="15000"/>
                </a:schemeClr>
              </a:solidFill>
              <a:latin typeface="+mn-ea"/>
              <a:sym typeface="+mn-ea"/>
            </a:endParaRPr>
          </a:p>
        </p:txBody>
      </p:sp>
      <p:sp>
        <p:nvSpPr>
          <p:cNvPr id="104952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技术创新与研发投入不足</a:t>
            </a:r>
            <a:endParaRPr altLang="en-US" dirty="0" sz="2000" lang="zh-CN" spc="150">
              <a:solidFill>
                <a:schemeClr val="tx1">
                  <a:lumMod val="85000"/>
                  <a:lumOff val="15000"/>
                </a:schemeClr>
              </a:solidFill>
              <a:latin typeface="+mn-ea"/>
              <a:sym typeface="+mn-ea"/>
            </a:endParaRPr>
          </a:p>
        </p:txBody>
      </p:sp>
      <p:sp>
        <p:nvSpPr>
          <p:cNvPr id="104952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市场竞争激烈与盈利模式单一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76" name="标题 2"/>
          <p:cNvSpPr>
            <a:spLocks noGrp="1"/>
          </p:cNvSpPr>
          <p:nvPr>
            <p:ph type="title" idx="2"/>
          </p:nvPr>
        </p:nvSpPr>
        <p:spPr/>
        <p:txBody>
          <a:bodyPr/>
          <a:p>
            <a:r>
              <a:rPr altLang="en-US" lang="zh-CN"/>
              <a:t>行业机遇与前景</a:t>
            </a:r>
            <a:endParaRPr altLang="en-US" lang="zh-CN"/>
          </a:p>
        </p:txBody>
      </p:sp>
      <p:sp>
        <p:nvSpPr>
          <p:cNvPr id="1049578"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0"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2"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4"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6"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8"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0"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2"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4"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6"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8"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0"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2"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4"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6"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8"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0"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2"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4"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能源转型与可再生能源的大力发展</a:t>
            </a:r>
            <a:endParaRPr altLang="en-US" dirty="0" sz="1200" lang="zh-CN" spc="150">
              <a:solidFill>
                <a:schemeClr val="tx1">
                  <a:lumMod val="65000"/>
                  <a:lumOff val="35000"/>
                </a:schemeClr>
              </a:solidFill>
              <a:latin typeface="+mn-ea"/>
              <a:sym typeface="+mn-ea"/>
            </a:endParaRPr>
          </a:p>
        </p:txBody>
      </p:sp>
      <p:sp>
        <p:nvSpPr>
          <p:cNvPr id="1049616"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国际合作与绿色产业链的构建</a:t>
            </a:r>
            <a:endParaRPr altLang="en-US" dirty="0" sz="1200" lang="zh-CN" spc="150">
              <a:solidFill>
                <a:schemeClr val="tx1">
                  <a:lumMod val="65000"/>
                  <a:lumOff val="35000"/>
                </a:schemeClr>
              </a:solidFill>
              <a:latin typeface="+mn-ea"/>
              <a:sym typeface="+mn-ea"/>
            </a:endParaRPr>
          </a:p>
        </p:txBody>
      </p:sp>
      <p:sp>
        <p:nvSpPr>
          <p:cNvPr id="1049618"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技术创新与跨界融合带来的新机遇</a:t>
            </a:r>
            <a:endParaRPr altLang="en-US" dirty="0" sz="1200" lang="zh-CN" spc="150">
              <a:solidFill>
                <a:schemeClr val="tx1">
                  <a:lumMod val="65000"/>
                  <a:lumOff val="35000"/>
                </a:schemeClr>
              </a:solidFill>
              <a:latin typeface="+mn-ea"/>
              <a:sym typeface="+mn-ea"/>
            </a:endParaRPr>
          </a:p>
        </p:txBody>
      </p:sp>
      <p:sp>
        <p:nvSpPr>
          <p:cNvPr id="1049620"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环保政策的推动与市场需求增长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55" name=""/>
        <p:cNvGrpSpPr/>
        <p:nvPr/>
      </p:nvGrpSpPr>
      <p:grpSpPr>
        <a:xfrm>
          <a:off x="0" y="0"/>
          <a:ext cx="0" cy="0"/>
          <a:chOff x="0" y="0"/>
          <a:chExt cx="0" cy="0"/>
        </a:xfrm>
      </p:grpSpPr>
      <p:sp>
        <p:nvSpPr>
          <p:cNvPr id="1049666"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668" name="标题 4"/>
          <p:cNvSpPr>
            <a:spLocks noGrp="1"/>
          </p:cNvSpPr>
          <p:nvPr>
            <p:ph type="title" idx="1"/>
            <p:custDataLst>
              <p:tags r:id="rId2"/>
            </p:custDataLst>
          </p:nvPr>
        </p:nvSpPr>
        <p:spPr/>
        <p:txBody>
          <a:bodyPr/>
          <a:p>
            <a:r>
              <a:rPr altLang="en-US" lang="zh-CN"/>
              <a:t>能源与环保科技行业细分市场分析</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730" name="标题 2"/>
          <p:cNvSpPr>
            <a:spLocks noGrp="1"/>
          </p:cNvSpPr>
          <p:nvPr>
            <p:ph type="title" idx="2"/>
          </p:nvPr>
        </p:nvSpPr>
        <p:spPr/>
        <p:txBody>
          <a:bodyPr/>
          <a:p>
            <a:r>
              <a:rPr altLang="en-US" lang="zh-CN"/>
              <a:t>清洁能源市场分析</a:t>
            </a:r>
            <a:endParaRPr altLang="en-US" lang="zh-CN"/>
          </a:p>
        </p:txBody>
      </p:sp>
      <p:sp>
        <p:nvSpPr>
          <p:cNvPr id="104973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主要类型：太阳能、风能、水能、生物质能等是清洁能源市场的主要类型。</a:t>
            </a:r>
            <a:endParaRPr altLang="en-US" dirty="0" sz="2400" lang="zh-CN">
              <a:latin typeface="+mn-ea"/>
              <a:ea typeface="+mn-ea"/>
            </a:endParaRPr>
          </a:p>
        </p:txBody>
      </p:sp>
      <p:sp>
        <p:nvSpPr>
          <p:cNvPr id="104975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竞争格局：行业竞争激烈，主要集中在中国、美国和欧洲等地区。</a:t>
            </a:r>
            <a:endParaRPr altLang="en-US" dirty="0" sz="2400" lang="zh-CN">
              <a:latin typeface="+mn-ea"/>
              <a:ea typeface="+mn-ea"/>
            </a:endParaRPr>
          </a:p>
        </p:txBody>
      </p:sp>
      <p:sp>
        <p:nvSpPr>
          <p:cNvPr id="104975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市场规模：全球清洁能源市场规模持续增长，2024年有望达到XX万亿美元。</a:t>
            </a:r>
            <a:endParaRPr altLang="en-US" dirty="0" sz="2400" lang="zh-CN">
              <a:latin typeface="+mn-ea"/>
              <a:ea typeface="+mn-ea"/>
            </a:endParaRPr>
          </a:p>
        </p:txBody>
      </p:sp>
      <p:sp>
        <p:nvSpPr>
          <p:cNvPr id="104975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增长动力：政策支持和技术进步是推动清洁能源市场增长的主要因素。</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800" name="标题 2"/>
          <p:cNvSpPr>
            <a:spLocks noGrp="1"/>
          </p:cNvSpPr>
          <p:nvPr>
            <p:ph type="title" idx="2"/>
          </p:nvPr>
        </p:nvSpPr>
        <p:spPr/>
        <p:txBody>
          <a:bodyPr/>
          <a:p>
            <a:r>
              <a:rPr altLang="en-US" lang="zh-CN"/>
              <a:t>节能环保市场分析</a:t>
            </a:r>
            <a:endParaRPr altLang="en-US" lang="zh-CN"/>
          </a:p>
        </p:txBody>
      </p:sp>
      <p:sp>
        <p:nvSpPr>
          <p:cNvPr id="104980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政策影响：政府政策推动节能环保产业发展。</a:t>
            </a:r>
            <a:endParaRPr altLang="en-US" dirty="0" sz="2400" lang="zh-CN">
              <a:latin typeface="+mn-ea"/>
              <a:ea typeface="+mn-ea"/>
            </a:endParaRPr>
          </a:p>
        </p:txBody>
      </p:sp>
      <p:sp>
        <p:nvSpPr>
          <p:cNvPr id="104982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未来趋势：智能化、绿色化、服务化是节能环保市场的发展方向。</a:t>
            </a:r>
            <a:endParaRPr altLang="en-US" dirty="0" sz="2400" lang="zh-CN">
              <a:latin typeface="+mn-ea"/>
              <a:ea typeface="+mn-ea"/>
            </a:endParaRPr>
          </a:p>
        </p:txBody>
      </p:sp>
      <p:sp>
        <p:nvSpPr>
          <p:cNvPr id="104982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市场规模：随着环保意识的增强，节能环保市场持续增长。</a:t>
            </a:r>
            <a:endParaRPr altLang="en-US" dirty="0" sz="2400" lang="zh-CN">
              <a:latin typeface="+mn-ea"/>
              <a:ea typeface="+mn-ea"/>
            </a:endParaRPr>
          </a:p>
        </p:txBody>
      </p:sp>
      <p:sp>
        <p:nvSpPr>
          <p:cNvPr id="104982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竞争格局：众多企业参与，技术创新成为竞争关键。</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a:xfrm>
          <a:off x="0" y="0"/>
          <a:ext cx="0" cy="0"/>
          <a:chOff x="0" y="0"/>
          <a:chExt cx="0" cy="0"/>
        </a:xfrm>
      </p:grpSpPr>
      <p:sp>
        <p:nvSpPr>
          <p:cNvPr id="1049870" name="标题 2"/>
          <p:cNvSpPr>
            <a:spLocks noGrp="1"/>
          </p:cNvSpPr>
          <p:nvPr>
            <p:ph type="title" idx="2"/>
          </p:nvPr>
        </p:nvSpPr>
        <p:spPr/>
        <p:txBody>
          <a:bodyPr/>
          <a:p>
            <a:r>
              <a:rPr altLang="en-US" lang="zh-CN"/>
              <a:t>资源循环利用市场分析</a:t>
            </a:r>
            <a:endParaRPr altLang="en-US" lang="zh-CN"/>
          </a:p>
        </p:txBody>
      </p:sp>
      <p:sp>
        <p:nvSpPr>
          <p:cNvPr id="1049872"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4"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6"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8"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0"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资源循环利用市场发展现状：分析当前资源循环利用市场的发展情况，包括市场规模、主要企业、技术发展等。</a:t>
            </a:r>
            <a:endParaRPr altLang="en-US" sz="1400" lang="zh-CN" spc="150">
              <a:solidFill>
                <a:schemeClr val="tx1"/>
              </a:solidFill>
              <a:effectLst/>
              <a:latin typeface="+mn-ea"/>
              <a:sym typeface="+mn-ea"/>
            </a:endParaRPr>
          </a:p>
        </p:txBody>
      </p:sp>
      <p:sp>
        <p:nvSpPr>
          <p:cNvPr id="1049882"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资源循环利用市场概述：介绍资源循环利用市场的定义、分类和规模。</a:t>
            </a:r>
            <a:endParaRPr altLang="en-US" dirty="0" sz="1400" lang="zh-CN" spc="150">
              <a:solidFill>
                <a:schemeClr val="tx1"/>
              </a:solidFill>
              <a:effectLst/>
              <a:latin typeface="+mn-ea"/>
              <a:sym typeface="+mn-ea"/>
            </a:endParaRPr>
          </a:p>
        </p:txBody>
      </p:sp>
      <p:sp>
        <p:nvSpPr>
          <p:cNvPr id="1049884"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资源循环利用市场发展趋势：预测未来资源循环利用市场的发展趋势，包括市场规模、技术进步、政策支持等。</a:t>
            </a:r>
            <a:endParaRPr altLang="en-US" sz="1400" lang="zh-CN" spc="150">
              <a:solidFill>
                <a:schemeClr val="tx1"/>
              </a:solidFill>
              <a:effectLst/>
              <a:latin typeface="+mn-ea"/>
              <a:sym typeface="+mn-ea"/>
            </a:endParaRPr>
          </a:p>
        </p:txBody>
      </p:sp>
      <p:sp>
        <p:nvSpPr>
          <p:cNvPr id="1049886"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资源循环利用市场投资前景：分析资源循环利用市场的投资机会和风险，为投资者提供参考。</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9932" name="标题 2"/>
          <p:cNvSpPr>
            <a:spLocks noGrp="1"/>
          </p:cNvSpPr>
          <p:nvPr>
            <p:ph type="title" idx="2"/>
          </p:nvPr>
        </p:nvSpPr>
        <p:spPr/>
        <p:txBody>
          <a:bodyPr/>
          <a:p>
            <a:r>
              <a:rPr altLang="en-US" lang="zh-CN"/>
              <a:t>智能环保市场分析</a:t>
            </a:r>
            <a:endParaRPr altLang="en-US" lang="zh-CN"/>
          </a:p>
        </p:txBody>
      </p:sp>
      <p:sp>
        <p:nvSpPr>
          <p:cNvPr id="1049934"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竞争格局：智能环保市场竞争激烈，参与者众多，包括环保设备制造商、信息技术企业、系统集成商等。</a:t>
            </a:r>
            <a:endParaRPr altLang="zh-CN" dirty="0" lang="en-US">
              <a:solidFill>
                <a:schemeClr val="dk1">
                  <a:lumMod val="80000"/>
                  <a:lumOff val="20000"/>
                </a:schemeClr>
              </a:solidFill>
              <a:latin typeface="+mn-ea"/>
              <a:sym typeface="+mn-ea"/>
            </a:endParaRPr>
          </a:p>
        </p:txBody>
      </p:sp>
      <p:sp>
        <p:nvSpPr>
          <p:cNvPr id="1049942"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定义：智能环保市场是指利用先进的信息技术，实现环境监测、污染治理、资源回收等方面的智能化和高效化。</a:t>
            </a:r>
            <a:endParaRPr altLang="en-US" dirty="0" lang="zh-CN">
              <a:solidFill>
                <a:schemeClr val="dk1">
                  <a:lumMod val="80000"/>
                  <a:lumOff val="20000"/>
                </a:schemeClr>
              </a:solidFill>
              <a:latin typeface="+mn-ea"/>
              <a:sym typeface="+mn-ea"/>
            </a:endParaRPr>
          </a:p>
        </p:txBody>
      </p:sp>
      <p:sp>
        <p:nvSpPr>
          <p:cNvPr id="1049950"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市场规模：随着人们对环境保护意识的提高和政策支持的加强，智能环保市场规模不断扩大。</a:t>
            </a:r>
            <a:endParaRPr altLang="en-US" dirty="0" lang="zh-CN">
              <a:solidFill>
                <a:schemeClr val="dk1">
                  <a:lumMod val="80000"/>
                  <a:lumOff val="20000"/>
                </a:schemeClr>
              </a:solidFill>
              <a:latin typeface="+mn-ea"/>
              <a:sym typeface="+mn-ea"/>
            </a:endParaRPr>
          </a:p>
        </p:txBody>
      </p:sp>
      <p:sp>
        <p:nvSpPr>
          <p:cNvPr id="1049958"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技术创新：智能环保市场的发展离不开技术创新，如物联网、大数据、云计算等技术的应用，为智能环保市场的发展提供了有力支持。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99" name=""/>
        <p:cNvGrpSpPr/>
        <p:nvPr/>
      </p:nvGrpSpPr>
      <p:grpSpPr>
        <a:xfrm>
          <a:off x="0" y="0"/>
          <a:ext cx="0" cy="0"/>
          <a:chOff x="0" y="0"/>
          <a:chExt cx="0" cy="0"/>
        </a:xfrm>
      </p:grpSpPr>
      <p:sp>
        <p:nvSpPr>
          <p:cNvPr id="1050010" name="文本占位符 2"/>
          <p:cNvSpPr>
            <a:spLocks noGrp="1"/>
          </p:cNvSpPr>
          <p:nvPr>
            <p:ph type="body" idx="2"/>
            <p:custDataLst>
              <p:tags r:id="rId1"/>
            </p:custDataLst>
          </p:nvPr>
        </p:nvSpPr>
        <p:spPr/>
        <p:txBody>
          <a:bodyPr/>
          <a:p>
            <a:r>
              <a:rPr altLang="en-US" lang="zh-CN"/>
              <a:t>PART FOUR</a:t>
            </a:r>
            <a:endParaRPr altLang="en-US" lang="zh-CN"/>
          </a:p>
        </p:txBody>
      </p:sp>
      <p:sp>
        <p:nvSpPr>
          <p:cNvPr id="1050012" name="标题 4"/>
          <p:cNvSpPr>
            <a:spLocks noGrp="1"/>
          </p:cNvSpPr>
          <p:nvPr>
            <p:ph type="title" idx="1"/>
            <p:custDataLst>
              <p:tags r:id="rId2"/>
            </p:custDataLst>
          </p:nvPr>
        </p:nvSpPr>
        <p:spPr/>
        <p:txBody>
          <a:bodyPr/>
          <a:p>
            <a:r>
              <a:rPr altLang="en-US" lang="zh-CN"/>
              <a:t>2024年能源与环保科技行业投资前景预测</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74" name="标题 2"/>
          <p:cNvSpPr>
            <a:spLocks noGrp="1"/>
          </p:cNvSpPr>
          <p:nvPr>
            <p:ph type="title" idx="2"/>
          </p:nvPr>
        </p:nvSpPr>
        <p:spPr/>
        <p:txBody>
          <a:bodyPr/>
          <a:p>
            <a:r>
              <a:rPr altLang="en-US" lang="zh-CN"/>
              <a:t>投资环境分析</a:t>
            </a:r>
            <a:endParaRPr altLang="en-US" lang="zh-CN"/>
          </a:p>
        </p:txBody>
      </p:sp>
      <p:sp>
        <p:nvSpPr>
          <p:cNvPr id="1050076"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市场环境：能源与环保科技行业市场需求及竞争状况</a:t>
            </a:r>
            <a:endParaRPr altLang="zh-CN" dirty="0" lang="en-US">
              <a:solidFill>
                <a:schemeClr val="dk1">
                  <a:lumMod val="80000"/>
                  <a:lumOff val="20000"/>
                </a:schemeClr>
              </a:solidFill>
              <a:latin typeface="+mn-ea"/>
              <a:sym typeface="+mn-ea"/>
            </a:endParaRPr>
          </a:p>
        </p:txBody>
      </p:sp>
      <p:sp>
        <p:nvSpPr>
          <p:cNvPr id="1050084"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政策环境：政府对能源与环保科技行业的支持政策及法规</a:t>
            </a:r>
            <a:endParaRPr altLang="en-US" dirty="0" lang="zh-CN">
              <a:solidFill>
                <a:schemeClr val="dk1">
                  <a:lumMod val="80000"/>
                  <a:lumOff val="20000"/>
                </a:schemeClr>
              </a:solidFill>
              <a:latin typeface="+mn-ea"/>
              <a:sym typeface="+mn-ea"/>
            </a:endParaRPr>
          </a:p>
        </p:txBody>
      </p:sp>
      <p:sp>
        <p:nvSpPr>
          <p:cNvPr id="1050092"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4"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6"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技术环境：能源与环保科技行业的技术发展水平及趋势</a:t>
            </a:r>
            <a:endParaRPr altLang="en-US" dirty="0" lang="zh-CN">
              <a:solidFill>
                <a:schemeClr val="dk1">
                  <a:lumMod val="80000"/>
                  <a:lumOff val="20000"/>
                </a:schemeClr>
              </a:solidFill>
              <a:latin typeface="+mn-ea"/>
              <a:sym typeface="+mn-ea"/>
            </a:endParaRPr>
          </a:p>
        </p:txBody>
      </p:sp>
      <p:sp>
        <p:nvSpPr>
          <p:cNvPr id="1050100"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2"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4"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6"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人才环境：能源与环保科技行业的人才培养及引进情况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52" name="标题 2"/>
          <p:cNvSpPr>
            <a:spLocks noGrp="1"/>
          </p:cNvSpPr>
          <p:nvPr>
            <p:ph type="title" idx="2"/>
          </p:nvPr>
        </p:nvSpPr>
        <p:spPr/>
        <p:txBody>
          <a:bodyPr/>
          <a:p>
            <a:r>
              <a:rPr altLang="en-US" lang="zh-CN"/>
              <a:t>投资机会与风险</a:t>
            </a:r>
            <a:endParaRPr altLang="en-US" lang="zh-CN"/>
          </a:p>
        </p:txBody>
      </p:sp>
      <p:sp>
        <p:nvSpPr>
          <p:cNvPr id="105015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建议：投资者需进行充分的市场调研和风险评估，选择具有潜力和竞争优势的企业进行投资</a:t>
            </a:r>
            <a:endParaRPr altLang="en-US" dirty="0" sz="2400" lang="zh-CN">
              <a:latin typeface="+mn-ea"/>
              <a:ea typeface="+mn-ea"/>
            </a:endParaRPr>
          </a:p>
        </p:txBody>
      </p:sp>
      <p:sp>
        <p:nvSpPr>
          <p:cNvPr id="105017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前景展望：预计未来能源与环保科技行业将保持稳定增长，投资前景广阔</a:t>
            </a:r>
            <a:endParaRPr altLang="en-US" dirty="0" sz="2400" lang="zh-CN">
              <a:latin typeface="+mn-ea"/>
              <a:ea typeface="+mn-ea"/>
            </a:endParaRPr>
          </a:p>
        </p:txBody>
      </p:sp>
      <p:sp>
        <p:nvSpPr>
          <p:cNvPr id="105017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投资机会：随着环保意识的提高和技术的进步，能源与环保科技行业将迎来更多的投资机会</a:t>
            </a:r>
            <a:endParaRPr altLang="en-US" dirty="0" sz="2400" lang="zh-CN">
              <a:latin typeface="+mn-ea"/>
              <a:ea typeface="+mn-ea"/>
            </a:endParaRPr>
          </a:p>
        </p:txBody>
      </p:sp>
      <p:sp>
        <p:nvSpPr>
          <p:cNvPr id="105017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风险：市场竞争激烈，政策法规变化，技术更新换代等风险因素需关注</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222" name="标题 2"/>
          <p:cNvSpPr>
            <a:spLocks noGrp="1"/>
          </p:cNvSpPr>
          <p:nvPr>
            <p:ph type="title" idx="2"/>
          </p:nvPr>
        </p:nvSpPr>
        <p:spPr/>
        <p:txBody>
          <a:bodyPr/>
          <a:p>
            <a:r>
              <a:rPr altLang="en-US" lang="zh-CN"/>
              <a:t>投资策略与建议</a:t>
            </a:r>
            <a:endParaRPr altLang="en-US" lang="zh-CN"/>
          </a:p>
        </p:txBody>
      </p:sp>
      <p:sp>
        <p:nvSpPr>
          <p:cNvPr id="105022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2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3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注重技术创新，投资具有技术优势的企业</a:t>
            </a:r>
            <a:endParaRPr altLang="en-US" dirty="0" sz="2400" lang="zh-CN">
              <a:latin typeface="+mn-ea"/>
              <a:ea typeface="+mn-ea"/>
            </a:endParaRPr>
          </a:p>
        </p:txBody>
      </p:sp>
      <p:sp>
        <p:nvSpPr>
          <p:cNvPr id="105024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多元化投资，降低风险</a:t>
            </a:r>
            <a:endParaRPr altLang="en-US" dirty="0" sz="2400" lang="zh-CN">
              <a:latin typeface="+mn-ea"/>
              <a:ea typeface="+mn-ea"/>
            </a:endParaRPr>
          </a:p>
        </p:txBody>
      </p:sp>
      <p:sp>
        <p:nvSpPr>
          <p:cNvPr id="105024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关注政策动向，把握政策机遇</a:t>
            </a:r>
            <a:endParaRPr altLang="en-US" dirty="0" sz="2400" lang="zh-CN">
              <a:latin typeface="+mn-ea"/>
              <a:ea typeface="+mn-ea"/>
            </a:endParaRPr>
          </a:p>
        </p:txBody>
      </p:sp>
      <p:sp>
        <p:nvSpPr>
          <p:cNvPr id="105024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深入研究行业发展趋势，选择具有潜力的领域进行投资</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92" name="标题 2"/>
          <p:cNvSpPr>
            <a:spLocks noGrp="1"/>
          </p:cNvSpPr>
          <p:nvPr>
            <p:ph type="title" idx="2"/>
          </p:nvPr>
        </p:nvSpPr>
        <p:spPr/>
        <p:txBody>
          <a:bodyPr/>
          <a:p>
            <a:r>
              <a:rPr altLang="en-US" lang="zh-CN"/>
              <a:t>未来发展趋势预测</a:t>
            </a:r>
            <a:endParaRPr altLang="en-US" lang="zh-CN"/>
          </a:p>
        </p:txBody>
      </p:sp>
      <p:sp>
        <p:nvSpPr>
          <p:cNvPr id="1050294"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96"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98"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0"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2"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4"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6"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8"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0"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2"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4"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6"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8"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0"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2"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4"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6"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8"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0"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能源转型加速，清洁能源成为主流</a:t>
            </a:r>
            <a:endParaRPr altLang="en-US" dirty="0" sz="1200" lang="zh-CN" spc="150">
              <a:solidFill>
                <a:schemeClr val="tx1">
                  <a:lumMod val="65000"/>
                  <a:lumOff val="35000"/>
                </a:schemeClr>
              </a:solidFill>
              <a:latin typeface="+mn-ea"/>
              <a:sym typeface="+mn-ea"/>
            </a:endParaRPr>
          </a:p>
        </p:txBody>
      </p:sp>
      <p:sp>
        <p:nvSpPr>
          <p:cNvPr id="1050332"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市场需求持续增长，行业前景广阔</a:t>
            </a:r>
            <a:endParaRPr altLang="en-US" dirty="0" sz="1200" lang="zh-CN" spc="150">
              <a:solidFill>
                <a:schemeClr val="tx1">
                  <a:lumMod val="65000"/>
                  <a:lumOff val="35000"/>
                </a:schemeClr>
              </a:solidFill>
              <a:latin typeface="+mn-ea"/>
              <a:sym typeface="+mn-ea"/>
            </a:endParaRPr>
          </a:p>
        </p:txBody>
      </p:sp>
      <p:sp>
        <p:nvSpPr>
          <p:cNvPr id="1050334"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政策支持力度加大，投资环境持续优化</a:t>
            </a:r>
            <a:endParaRPr altLang="en-US" dirty="0" sz="1200" lang="zh-CN" spc="150">
              <a:solidFill>
                <a:schemeClr val="tx1">
                  <a:lumMod val="65000"/>
                  <a:lumOff val="35000"/>
                </a:schemeClr>
              </a:solidFill>
              <a:latin typeface="+mn-ea"/>
              <a:sym typeface="+mn-ea"/>
            </a:endParaRPr>
          </a:p>
        </p:txBody>
      </p:sp>
      <p:sp>
        <p:nvSpPr>
          <p:cNvPr id="1050336"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环保科技不断创新，助力可持续发展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43" name=""/>
        <p:cNvGrpSpPr/>
        <p:nvPr/>
      </p:nvGrpSpPr>
      <p:grpSpPr>
        <a:xfrm>
          <a:off x="0" y="0"/>
          <a:ext cx="0" cy="0"/>
          <a:chOff x="0" y="0"/>
          <a:chExt cx="0" cy="0"/>
        </a:xfrm>
      </p:grpSpPr>
      <p:sp>
        <p:nvSpPr>
          <p:cNvPr id="1050382" name="文本占位符 2"/>
          <p:cNvSpPr>
            <a:spLocks noGrp="1"/>
          </p:cNvSpPr>
          <p:nvPr>
            <p:ph type="body" idx="2"/>
            <p:custDataLst>
              <p:tags r:id="rId1"/>
            </p:custDataLst>
          </p:nvPr>
        </p:nvSpPr>
        <p:spPr/>
        <p:txBody>
          <a:bodyPr/>
          <a:p>
            <a:r>
              <a:rPr altLang="en-US" lang="zh-CN"/>
              <a:t>PART FIVE</a:t>
            </a:r>
            <a:endParaRPr altLang="en-US" lang="zh-CN"/>
          </a:p>
        </p:txBody>
      </p:sp>
      <p:sp>
        <p:nvSpPr>
          <p:cNvPr id="1050384" name="标题 4"/>
          <p:cNvSpPr>
            <a:spLocks noGrp="1"/>
          </p:cNvSpPr>
          <p:nvPr>
            <p:ph type="title" idx="1"/>
            <p:custDataLst>
              <p:tags r:id="rId2"/>
            </p:custDataLst>
          </p:nvPr>
        </p:nvSpPr>
        <p:spPr/>
        <p:txBody>
          <a:bodyPr/>
          <a:p>
            <a:r>
              <a:rPr altLang="en-US" lang="zh-CN"/>
              <a:t>成功案例分析</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446" name="标题 2"/>
          <p:cNvSpPr>
            <a:spLocks noGrp="1"/>
          </p:cNvSpPr>
          <p:nvPr>
            <p:ph type="title" idx="2"/>
          </p:nvPr>
        </p:nvSpPr>
        <p:spPr/>
        <p:txBody>
          <a:bodyPr/>
          <a:p>
            <a:r>
              <a:rPr altLang="en-US" lang="zh-CN"/>
              <a:t>成功企业案例介绍</a:t>
            </a:r>
            <a:endParaRPr altLang="en-US" lang="zh-CN"/>
          </a:p>
        </p:txBody>
      </p:sp>
      <p:sp>
        <p:nvSpPr>
          <p:cNvPr id="1050448"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0"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452"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特斯拉：电动汽车领域的领导者，通过技术创新推动可持续发展。</a:t>
            </a:r>
            <a:endParaRPr altLang="en-US" dirty="0" sz="2000" lang="zh-CN" spc="200">
              <a:solidFill>
                <a:schemeClr val="tx1">
                  <a:lumMod val="85000"/>
                  <a:lumOff val="15000"/>
                </a:schemeClr>
              </a:solidFill>
              <a:latin typeface="+mn-ea"/>
              <a:sym typeface="+mn-ea"/>
            </a:endParaRPr>
          </a:p>
        </p:txBody>
      </p:sp>
      <p:sp>
        <p:nvSpPr>
          <p:cNvPr id="1050454"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6"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58"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太阳能公司：利用太阳能技术降低能源成本，实现清洁能源转型。</a:t>
            </a:r>
            <a:endParaRPr altLang="en-US" dirty="0" sz="2000" lang="zh-CN" spc="200">
              <a:solidFill>
                <a:schemeClr val="tx1">
                  <a:lumMod val="85000"/>
                  <a:lumOff val="15000"/>
                </a:schemeClr>
              </a:solidFill>
              <a:latin typeface="+mn-ea"/>
              <a:sym typeface="+mn-ea"/>
            </a:endParaRPr>
          </a:p>
        </p:txBody>
      </p:sp>
      <p:sp>
        <p:nvSpPr>
          <p:cNvPr id="1050460"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2"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64"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储能技术公司：提供先进的储能解决方案，助力可再生能源的高效利用。</a:t>
            </a:r>
            <a:endParaRPr altLang="en-US" dirty="0" sz="2000" lang="zh-CN" spc="200">
              <a:solidFill>
                <a:schemeClr val="tx1">
                  <a:lumMod val="85000"/>
                  <a:lumOff val="15000"/>
                </a:schemeClr>
              </a:solidFill>
              <a:latin typeface="+mn-ea"/>
              <a:sym typeface="+mn-ea"/>
            </a:endParaRPr>
          </a:p>
        </p:txBody>
      </p:sp>
      <p:sp>
        <p:nvSpPr>
          <p:cNvPr id="1050466"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8"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70"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绿色建筑公司：通过节能环保的设计理念和技术，打造可持续发展的建筑。</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516" name="标题 2"/>
          <p:cNvSpPr>
            <a:spLocks noGrp="1"/>
          </p:cNvSpPr>
          <p:nvPr>
            <p:ph type="title" idx="2"/>
          </p:nvPr>
        </p:nvSpPr>
        <p:spPr/>
        <p:txBody>
          <a:bodyPr/>
          <a:p>
            <a:r>
              <a:rPr altLang="en-US" lang="zh-CN"/>
              <a:t>成功因素分析</a:t>
            </a:r>
            <a:endParaRPr altLang="en-US" lang="zh-CN"/>
          </a:p>
        </p:txBody>
      </p:sp>
      <p:sp>
        <p:nvSpPr>
          <p:cNvPr id="1050518"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20"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22"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4"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6"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持续改进：不断优化产品和服务</a:t>
            </a:r>
            <a:endParaRPr altLang="en-US" dirty="0" sz="1200" lang="zh-CN" spc="150">
              <a:solidFill>
                <a:srgbClr val="FFFFFF"/>
              </a:solidFill>
              <a:latin typeface="+mn-ea"/>
              <a:sym typeface="+mn-ea"/>
            </a:endParaRPr>
          </a:p>
        </p:txBody>
      </p:sp>
      <p:sp>
        <p:nvSpPr>
          <p:cNvPr id="1050528"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0"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2"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团队协作：高效协作，共同实现目标</a:t>
            </a:r>
            <a:endParaRPr altLang="en-US" dirty="0" sz="1200" lang="zh-CN" spc="150">
              <a:solidFill>
                <a:schemeClr val="tx1">
                  <a:lumMod val="65000"/>
                  <a:lumOff val="35000"/>
                </a:schemeClr>
              </a:solidFill>
              <a:latin typeface="+mn-ea"/>
              <a:sym typeface="+mn-ea"/>
            </a:endParaRPr>
          </a:p>
        </p:txBody>
      </p:sp>
      <p:sp>
        <p:nvSpPr>
          <p:cNvPr id="1050534"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6"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8"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市场定位：准确把握市场需求</a:t>
            </a:r>
            <a:endParaRPr altLang="en-US" dirty="0" sz="1200" lang="zh-CN" spc="150">
              <a:solidFill>
                <a:srgbClr val="FFFFFF"/>
              </a:solidFill>
              <a:latin typeface="+mn-ea"/>
              <a:sym typeface="+mn-ea"/>
            </a:endParaRPr>
          </a:p>
        </p:txBody>
      </p:sp>
      <p:sp>
        <p:nvSpPr>
          <p:cNvPr id="1050540"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2"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4"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创新技术：成功案例的核心竞争力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590" name="标题 2"/>
          <p:cNvSpPr>
            <a:spLocks noGrp="1"/>
          </p:cNvSpPr>
          <p:nvPr>
            <p:ph type="title" idx="2"/>
          </p:nvPr>
        </p:nvSpPr>
        <p:spPr/>
        <p:txBody>
          <a:bodyPr/>
          <a:p>
            <a:r>
              <a:rPr altLang="en-US" lang="zh-CN"/>
              <a:t>经验教训总结</a:t>
            </a:r>
            <a:endParaRPr altLang="en-US" lang="zh-CN"/>
          </a:p>
        </p:txBody>
      </p:sp>
      <p:sp>
        <p:nvSpPr>
          <p:cNvPr id="1050592"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4"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成功案例分析：介绍行业内具有代表性的成功企业或项目，分析其成功的原因和经验。</a:t>
            </a:r>
            <a:endParaRPr altLang="en-US" dirty="0" sz="2000" lang="zh-CN" spc="150">
              <a:solidFill>
                <a:schemeClr val="tx1">
                  <a:lumMod val="75000"/>
                  <a:lumOff val="25000"/>
                </a:schemeClr>
              </a:solidFill>
              <a:latin typeface="+mn-ea"/>
              <a:sym typeface="+mn-ea"/>
            </a:endParaRPr>
          </a:p>
        </p:txBody>
      </p:sp>
      <p:sp>
        <p:nvSpPr>
          <p:cNvPr id="1050596"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8"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0"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失败案例分析：介绍行业内失败的企业或项目，分析其失败的原因和教训。</a:t>
            </a:r>
            <a:endParaRPr altLang="en-US" dirty="0" sz="2000" lang="zh-CN" spc="150">
              <a:solidFill>
                <a:schemeClr val="tx1">
                  <a:lumMod val="75000"/>
                  <a:lumOff val="25000"/>
                </a:schemeClr>
              </a:solidFill>
              <a:latin typeface="+mn-ea"/>
              <a:sym typeface="+mn-ea"/>
            </a:endParaRPr>
          </a:p>
        </p:txBody>
      </p:sp>
      <p:sp>
        <p:nvSpPr>
          <p:cNvPr id="1050602"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4"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6"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行业趋势分析：分析当前和未来行业的发展趋势，以及对企业和投资者的影响。</a:t>
            </a:r>
            <a:endParaRPr altLang="en-US" dirty="0" sz="2000" lang="zh-CN" spc="150">
              <a:solidFill>
                <a:schemeClr val="tx1">
                  <a:lumMod val="75000"/>
                  <a:lumOff val="25000"/>
                </a:schemeClr>
              </a:solidFill>
              <a:latin typeface="+mn-ea"/>
              <a:sym typeface="+mn-ea"/>
            </a:endParaRPr>
          </a:p>
        </p:txBody>
      </p:sp>
      <p:sp>
        <p:nvSpPr>
          <p:cNvPr id="1050608"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0"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2"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风险评估：评估行业内的风险因素，以及如何应对和降低风险。</a:t>
            </a:r>
            <a:endParaRPr altLang="en-US" dirty="0" sz="2000" lang="zh-CN" spc="150">
              <a:solidFill>
                <a:schemeClr val="tx1">
                  <a:lumMod val="75000"/>
                  <a:lumOff val="25000"/>
                </a:schemeClr>
              </a:solidFill>
              <a:latin typeface="+mn-ea"/>
              <a:sym typeface="+mn-ea"/>
            </a:endParaRPr>
          </a:p>
        </p:txBody>
      </p:sp>
      <p:sp>
        <p:nvSpPr>
          <p:cNvPr id="1050614"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sp>
        <p:nvSpPr>
          <p:cNvPr id="1050660" name="标题 2"/>
          <p:cNvSpPr>
            <a:spLocks noGrp="1"/>
          </p:cNvSpPr>
          <p:nvPr>
            <p:ph type="title" idx="2"/>
          </p:nvPr>
        </p:nvSpPr>
        <p:spPr/>
        <p:txBody>
          <a:bodyPr/>
          <a:p>
            <a:r>
              <a:rPr altLang="en-US" lang="zh-CN"/>
              <a:t>对未来企业的启示</a:t>
            </a:r>
            <a:endParaRPr altLang="en-US" lang="zh-CN"/>
          </a:p>
        </p:txBody>
      </p:sp>
      <p:sp>
        <p:nvSpPr>
          <p:cNvPr id="105066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创新技术：能源与环保科技行业的企业需要不断研发新技术，提高产品性能和降低成本。</a:t>
            </a:r>
            <a:endParaRPr altLang="en-US" dirty="0" sz="1200" lang="zh-CN" spc="150">
              <a:solidFill>
                <a:schemeClr val="tx1">
                  <a:lumMod val="65000"/>
                  <a:lumOff val="35000"/>
                </a:schemeClr>
              </a:solidFill>
              <a:latin typeface="+mn-ea"/>
              <a:sym typeface="+mn-ea"/>
            </a:endParaRPr>
          </a:p>
        </p:txBody>
      </p:sp>
      <p:sp>
        <p:nvSpPr>
          <p:cNvPr id="105066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政策支持：企业应关注政策动向，充分利用政府支持，如税收优惠、补贴等。</a:t>
            </a:r>
            <a:endParaRPr altLang="en-US" dirty="0" sz="1200" lang="zh-CN" spc="150">
              <a:solidFill>
                <a:schemeClr val="tx1">
                  <a:lumMod val="65000"/>
                  <a:lumOff val="35000"/>
                </a:schemeClr>
              </a:solidFill>
              <a:latin typeface="+mn-ea"/>
              <a:sym typeface="+mn-ea"/>
            </a:endParaRPr>
          </a:p>
        </p:txBody>
      </p:sp>
      <p:sp>
        <p:nvSpPr>
          <p:cNvPr id="105066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市场需求：企业应深入了解市场需求，开发符合消费者需求的产品，提高市场占有率。</a:t>
            </a:r>
            <a:endParaRPr altLang="en-US" dirty="0" sz="1200" lang="zh-CN" spc="150">
              <a:solidFill>
                <a:schemeClr val="tx1">
                  <a:lumMod val="65000"/>
                  <a:lumOff val="35000"/>
                </a:schemeClr>
              </a:solidFill>
              <a:latin typeface="+mn-ea"/>
              <a:sym typeface="+mn-ea"/>
            </a:endParaRPr>
          </a:p>
        </p:txBody>
      </p:sp>
      <p:sp>
        <p:nvSpPr>
          <p:cNvPr id="105066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合作共赢：企业应积极寻求与其他企业的合作，实现资源共享和优势互补，共同推动行业发展。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87" name=""/>
        <p:cNvGrpSpPr/>
        <p:nvPr/>
      </p:nvGrpSpPr>
      <p:grpSpPr>
        <a:xfrm>
          <a:off x="0" y="0"/>
          <a:ext cx="0" cy="0"/>
          <a:chOff x="0" y="0"/>
          <a:chExt cx="0" cy="0"/>
        </a:xfrm>
      </p:grpSpPr>
      <p:sp>
        <p:nvSpPr>
          <p:cNvPr id="1050714" name="文本占位符 2"/>
          <p:cNvSpPr>
            <a:spLocks noGrp="1"/>
          </p:cNvSpPr>
          <p:nvPr>
            <p:ph type="body" idx="2"/>
            <p:custDataLst>
              <p:tags r:id="rId1"/>
            </p:custDataLst>
          </p:nvPr>
        </p:nvSpPr>
        <p:spPr/>
        <p:txBody>
          <a:bodyPr/>
          <a:p>
            <a:r>
              <a:rPr altLang="en-US" lang="zh-CN"/>
              <a:t>PART SIX</a:t>
            </a:r>
            <a:endParaRPr altLang="en-US" lang="zh-CN"/>
          </a:p>
        </p:txBody>
      </p:sp>
      <p:sp>
        <p:nvSpPr>
          <p:cNvPr id="1050716" name="标题 4"/>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778" name="标题 2"/>
          <p:cNvSpPr>
            <a:spLocks noGrp="1"/>
          </p:cNvSpPr>
          <p:nvPr>
            <p:ph type="title" idx="2"/>
          </p:nvPr>
        </p:nvSpPr>
        <p:spPr/>
        <p:txBody>
          <a:bodyPr/>
          <a:p>
            <a:r>
              <a:rPr altLang="en-US" lang="zh-CN"/>
              <a:t>研究结论总结</a:t>
            </a:r>
            <a:endParaRPr altLang="en-US" lang="zh-CN"/>
          </a:p>
        </p:txBody>
      </p:sp>
      <p:sp>
        <p:nvSpPr>
          <p:cNvPr id="105078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行业发展趋势呈现数字化、智能化、绿色化等特点，未来将有更多创新型企业加入市场竞争。</a:t>
            </a:r>
            <a:endParaRPr altLang="en-US" sz="1400" lang="zh-CN" spc="150">
              <a:solidFill>
                <a:schemeClr val="tx1"/>
              </a:solidFill>
              <a:effectLst/>
              <a:latin typeface="+mn-ea"/>
              <a:sym typeface="+mn-ea"/>
            </a:endParaRPr>
          </a:p>
        </p:txBody>
      </p:sp>
      <p:sp>
        <p:nvSpPr>
          <p:cNvPr id="105079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能源与环保科技行业市场发展前景广阔，预计到2024年市场规模将达到XX万亿元人民币。</a:t>
            </a:r>
            <a:endParaRPr altLang="en-US" dirty="0" sz="1400" lang="zh-CN" spc="150">
              <a:solidFill>
                <a:schemeClr val="tx1"/>
              </a:solidFill>
              <a:effectLst/>
              <a:latin typeface="+mn-ea"/>
              <a:sym typeface="+mn-ea"/>
            </a:endParaRPr>
          </a:p>
        </p:txBody>
      </p:sp>
      <p:sp>
        <p:nvSpPr>
          <p:cNvPr id="105079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政策支持力度加大，政府将出台更多有利于行业发展的政策措施，为行业发展提供有力保障。</a:t>
            </a:r>
            <a:endParaRPr altLang="en-US" sz="1400" lang="zh-CN" spc="150">
              <a:solidFill>
                <a:schemeClr val="tx1"/>
              </a:solidFill>
              <a:effectLst/>
              <a:latin typeface="+mn-ea"/>
              <a:sym typeface="+mn-ea"/>
            </a:endParaRPr>
          </a:p>
        </p:txBody>
      </p:sp>
      <p:sp>
        <p:nvSpPr>
          <p:cNvPr id="105079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投资机会与风险并存，投资者需要关注行业发展趋势和竞争格局，选择具有潜力的投资项目和领域。</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840" name="标题 2"/>
          <p:cNvSpPr>
            <a:spLocks noGrp="1"/>
          </p:cNvSpPr>
          <p:nvPr>
            <p:ph type="title" idx="2"/>
          </p:nvPr>
        </p:nvSpPr>
        <p:spPr/>
        <p:txBody>
          <a:bodyPr/>
          <a:p>
            <a:r>
              <a:rPr altLang="en-US" lang="zh-CN"/>
              <a:t>对行业的建议</a:t>
            </a:r>
            <a:endParaRPr altLang="en-US" lang="zh-CN"/>
          </a:p>
        </p:txBody>
      </p:sp>
      <p:sp>
        <p:nvSpPr>
          <p:cNvPr id="105084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4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4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48"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加强国际合作，共同应对气候变化</a:t>
            </a:r>
            <a:endParaRPr altLang="zh-CN" dirty="0" lang="en-US">
              <a:solidFill>
                <a:schemeClr val="dk1">
                  <a:lumMod val="80000"/>
                  <a:lumOff val="20000"/>
                </a:schemeClr>
              </a:solidFill>
              <a:latin typeface="+mn-ea"/>
              <a:sym typeface="+mn-ea"/>
            </a:endParaRPr>
          </a:p>
        </p:txBody>
      </p:sp>
      <p:sp>
        <p:nvSpPr>
          <p:cNvPr id="105085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5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5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56"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加大研发力度，推动技术创新</a:t>
            </a:r>
            <a:endParaRPr altLang="en-US" dirty="0" lang="zh-CN">
              <a:solidFill>
                <a:schemeClr val="dk1">
                  <a:lumMod val="80000"/>
                  <a:lumOff val="20000"/>
                </a:schemeClr>
              </a:solidFill>
              <a:latin typeface="+mn-ea"/>
              <a:sym typeface="+mn-ea"/>
            </a:endParaRPr>
          </a:p>
        </p:txBody>
      </p:sp>
      <p:sp>
        <p:nvSpPr>
          <p:cNvPr id="105085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6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6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64"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优化能源结构，提高清洁能源比重</a:t>
            </a:r>
            <a:endParaRPr altLang="en-US" dirty="0" lang="zh-CN">
              <a:solidFill>
                <a:schemeClr val="dk1">
                  <a:lumMod val="80000"/>
                  <a:lumOff val="20000"/>
                </a:schemeClr>
              </a:solidFill>
              <a:latin typeface="+mn-ea"/>
              <a:sym typeface="+mn-ea"/>
            </a:endParaRPr>
          </a:p>
        </p:txBody>
      </p:sp>
      <p:sp>
        <p:nvSpPr>
          <p:cNvPr id="105086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6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7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7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鼓励企业绿色生产，推动可持续发展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918" name="标题 2"/>
          <p:cNvSpPr>
            <a:spLocks noGrp="1"/>
          </p:cNvSpPr>
          <p:nvPr>
            <p:ph type="title" idx="2"/>
          </p:nvPr>
        </p:nvSpPr>
        <p:spPr/>
        <p:txBody>
          <a:bodyPr/>
          <a:p>
            <a:r>
              <a:rPr altLang="en-US" lang="zh-CN"/>
              <a:t>对投资者的建议</a:t>
            </a:r>
            <a:endParaRPr altLang="en-US" lang="zh-CN"/>
          </a:p>
        </p:txBody>
      </p:sp>
      <p:sp>
        <p:nvSpPr>
          <p:cNvPr id="1050920"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22"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24"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26"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28"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30"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32"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34"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关注能源与环保科技行业的政策动态和市场需求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9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注重技术创新和研发投入，支持可持续发展</a:t>
            </a:r>
            <a:endParaRPr dirty="0" sz="2000" err="1">
              <a:solidFill>
                <a:schemeClr val="tx1">
                  <a:lumMod val="75000"/>
                  <a:lumOff val="25000"/>
                </a:schemeClr>
              </a:solidFill>
              <a:latin typeface="+mn-ea"/>
              <a:ea typeface="+mn-ea"/>
              <a:cs typeface="+mn-ea"/>
              <a:sym typeface="+mn-lt"/>
            </a:endParaRPr>
          </a:p>
        </p:txBody>
      </p:sp>
      <p:sp>
        <p:nvSpPr>
          <p:cNvPr id="1050940"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42"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44"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946"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48"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0"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2"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4"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关注企业社会责任和环保意识，选择有社会责任感的企业进行投资</a:t>
            </a:r>
            <a:endParaRPr dirty="0" sz="2000" err="1">
              <a:solidFill>
                <a:schemeClr val="tx1">
                  <a:lumMod val="75000"/>
                  <a:lumOff val="25000"/>
                </a:schemeClr>
              </a:solidFill>
              <a:latin typeface="+mn-ea"/>
              <a:ea typeface="+mn-ea"/>
              <a:cs typeface="+mn-ea"/>
              <a:sym typeface="+mn-lt"/>
            </a:endParaRPr>
          </a:p>
        </p:txBody>
      </p:sp>
      <p:sp>
        <p:nvSpPr>
          <p:cNvPr id="1050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深入研究行业趋势和竞争格局，选择具有潜力的投资标的</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23" name=""/>
        <p:cNvGrpSpPr/>
        <p:nvPr/>
      </p:nvGrpSpPr>
      <p:grpSpPr>
        <a:xfrm>
          <a:off x="0" y="0"/>
          <a:ext cx="0" cy="0"/>
          <a:chOff x="0" y="0"/>
          <a:chExt cx="0" cy="0"/>
        </a:xfrm>
      </p:grpSpPr>
      <p:sp>
        <p:nvSpPr>
          <p:cNvPr id="1051004" name="标题 1"/>
          <p:cNvSpPr>
            <a:spLocks noGrp="1"/>
          </p:cNvSpPr>
          <p:nvPr>
            <p:ph type="title" idx="2"/>
            <p:custDataLst>
              <p:tags r:id="rId1"/>
            </p:custDataLst>
          </p:nvPr>
        </p:nvSpPr>
        <p:spPr/>
        <p:txBody>
          <a:bodyPr/>
          <a:p>
            <a:r>
              <a:rPr altLang="en-US" lang="zh-CN"/>
              <a:t>THANK YOU</a:t>
            </a:r>
            <a:endParaRPr altLang="en-US" lang="zh-CN"/>
          </a:p>
        </p:txBody>
      </p:sp>
      <p:sp>
        <p:nvSpPr>
          <p:cNvPr id="1051006"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0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3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4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40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4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45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4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498.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2024-01-03T15:22:15Z</dcterms:created>
  <dcterms:modified xsi:type="dcterms:W3CDTF">2024-01-03T15:22:15Z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ce864d4035154721afb3d09f4c0a664d_21</vt:lpwstr>
  </property>
</Properties>
</file>