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342" r:id="rId1"/>
    <p:sldMasterId id="2147492379" r:id="rId2"/>
  </p:sldMasterIdLst>
  <p:notesMasterIdLst>
    <p:notesMasterId r:id="rId3"/>
  </p:notesMasterIdLst>
  <p:sldIdLst>
    <p:sldId id="4439" r:id="rId4"/>
    <p:sldId id="4443" r:id="rId5"/>
    <p:sldId id="4446" r:id="rId6"/>
    <p:sldId id="4449" r:id="rId7"/>
    <p:sldId id="4455" r:id="rId9"/>
    <p:sldId id="4458" r:id="rId10"/>
    <p:sldId id="4461" r:id="rId11"/>
    <p:sldId id="4464" r:id="rId12"/>
    <p:sldId id="4470" r:id="rId14"/>
    <p:sldId id="4473" r:id="rId15"/>
    <p:sldId id="4476" r:id="rId16"/>
    <p:sldId id="4479" r:id="rId17"/>
    <p:sldId id="4482" r:id="rId18"/>
    <p:sldId id="4488" r:id="rId20"/>
    <p:sldId id="4491" r:id="rId21"/>
    <p:sldId id="4494" r:id="rId22"/>
    <p:sldId id="4497" r:id="rId23"/>
    <p:sldId id="4500" r:id="rId24"/>
    <p:sldId id="4506" r:id="rId26"/>
    <p:sldId id="4509" r:id="rId27"/>
    <p:sldId id="4512" r:id="rId28"/>
    <p:sldId id="4515" r:id="rId29"/>
    <p:sldId id="4518" r:id="rId30"/>
    <p:sldId id="4524" r:id="rId32"/>
    <p:sldId id="4527" r:id="rId33"/>
    <p:sldId id="4530" r:id="rId34"/>
    <p:sldId id="4533" r:id="rId35"/>
    <p:sldId id="4536" r:id="rId36"/>
    <p:sldId id="4542" r:id="rId38"/>
    <p:sldId id="4545" r:id="rId39"/>
    <p:sldId id="4548" r:id="rId40"/>
    <p:sldId id="4551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343" r:id="rId1"/>
    <p:sldLayoutId id="2147492344" r:id="rId2"/>
    <p:sldLayoutId id="2147492345" r:id="rId3"/>
    <p:sldLayoutId id="2147492346" r:id="rId4"/>
    <p:sldLayoutId id="2147492347" r:id="rId5"/>
    <p:sldLayoutId id="2147492348" r:id="rId6"/>
    <p:sldLayoutId id="2147492349" r:id="rId7"/>
    <p:sldLayoutId id="2147492350" r:id="rId8"/>
    <p:sldLayoutId id="2147492351" r:id="rId9"/>
    <p:sldLayoutId id="2147492352" r:id="rId10"/>
    <p:sldLayoutId id="214749235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380" r:id="rId1"/>
    <p:sldLayoutId id="2147492381" r:id="rId2"/>
    <p:sldLayoutId id="2147492382" r:id="rId3"/>
    <p:sldLayoutId id="2147492383" r:id="rId4"/>
    <p:sldLayoutId id="2147492384" r:id="rId5"/>
    <p:sldLayoutId id="2147492385" r:id="rId6"/>
    <p:sldLayoutId id="2147492386" r:id="rId7"/>
    <p:sldLayoutId id="2147492387" r:id="rId8"/>
    <p:sldLayoutId id="2147492388" r:id="rId9"/>
    <p:sldLayoutId id="2147492389" r:id="rId10"/>
    <p:sldLayoutId id="214749239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tags" Target="../tags/tag331.xml"/><Relationship Id="rId16" Type="http://schemas.openxmlformats.org/officeDocument/2006/relationships/tags" Target="../tags/tag332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tags" Target="../tags/tag357.xml"/><Relationship Id="rId14" Type="http://schemas.openxmlformats.org/officeDocument/2006/relationships/tags" Target="../tags/tag358.xml"/><Relationship Id="rId15" Type="http://schemas.openxmlformats.org/officeDocument/2006/relationships/tags" Target="../tags/tag359.xml"/><Relationship Id="rId16" Type="http://schemas.openxmlformats.org/officeDocument/2006/relationships/tags" Target="../tags/tag360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企业管理的人力资本管理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人力资本管理的重要性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人力资本管理的核心内容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人力资本管理的实施策略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人力资本管理的挑战与应对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人力资本管理的未来趋势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人力资本管理的重要性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89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人力资本管理能够提高员工素质和技能水平，增强企业创新能力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人力资本管理能够优化企业组织结构，提高企业运营效率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人力资本管理能够增强企业凝聚力，降低员工流失率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人力资本管理能够提升企业形象和品牌价值，吸引更多优秀人才加入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促进可持续发展</a:t>
            </a:r>
            <a:endParaRPr altLang="en-US" lang="zh-CN"/>
          </a:p>
        </p:txBody>
      </p:sp>
      <p:sp>
        <p:nvSpPr>
          <p:cNvPr id="104896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人力资本管理有助于推动企业创新发展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人力资本管理是企业可持续发展的关键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人力资本管理有助于提高企业竞争力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人力资本管理有助于提升企业品牌形象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实现企业战略目标</a:t>
            </a:r>
            <a:endParaRPr altLang="en-US" lang="zh-CN"/>
          </a:p>
        </p:txBody>
      </p:sp>
      <p:sp>
        <p:nvSpPr>
          <p:cNvPr id="10490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人力资本管理是企业战略的重要组成部分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有效的人力资本管理能够推动企业实现长期发展目标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人力资本管理有助于提升企业的核心竞争力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人力资本管理是企业可持续发展的关键因素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人力资本管理的核心内容</a:t>
            </a:r>
            <a:endParaRPr altLang="en-US" lang="zh-CN"/>
          </a:p>
        </p:txBody>
      </p:sp>
      <p:sp>
        <p:nvSpPr>
          <p:cNvPr id="104908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人力资源规划</a:t>
            </a:r>
            <a:endParaRPr altLang="en-US" lang="zh-CN"/>
          </a:p>
        </p:txBody>
      </p:sp>
      <p:sp>
        <p:nvSpPr>
          <p:cNvPr id="104913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目的：确保企业拥有足够数量和质量的人才，满足业务发展需求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定义：根据企业战略和业务需求，对人力资源进行合理配置和规划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内容：包括人力资源需求分析、招聘与选拔、培训与发展、绩效管理等方面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意义：提高企业核心竞争力，促进可持续发展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招聘与选拔</a:t>
            </a:r>
            <a:endParaRPr altLang="en-US" lang="zh-CN"/>
          </a:p>
        </p:txBody>
      </p:sp>
      <p:sp>
        <p:nvSpPr>
          <p:cNvPr id="10491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面试流程：制定面试流程，包括初试、复试、终审等环节，确保选拔过程的公正性和有效性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招聘渠道：多渠道招聘，包括校园招聘、招聘网站、猎头公司等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选拔标准：根据岗位需求和公司文化制定选拔标准，包括专业技能、沟通能力、团队协作能力等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背景调查：对候选人进行背景调查，包括学历、工作经历、信用记录等，确保招聘有效性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培训与发展</a:t>
            </a:r>
            <a:endParaRPr altLang="en-US" lang="zh-CN"/>
          </a:p>
        </p:txBody>
      </p:sp>
      <p:sp>
        <p:nvSpPr>
          <p:cNvPr id="10492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培训计划：制定针对不同员工需求的培训计划，提高员工的专业技能和综合素质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培训内容：包括企业文化、职业技能、团队合作等方面，帮助员工更好地适应企业发展和市场需求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培训方式：采用多种培训方式，如在线学习、内部培训、外部培训等，以满足不同员工的学习需求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培训效果评估：对培训效果进行评估，及时调整培训计划和内容，确保培训效果最大化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绩效管理</a:t>
            </a:r>
            <a:endParaRPr altLang="en-US" lang="zh-CN"/>
          </a:p>
        </p:txBody>
      </p:sp>
      <p:sp>
        <p:nvSpPr>
          <p:cNvPr id="1049312" name="Freeform 2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615281"/>
            <a:ext cx="2060965" cy="1561881"/>
          </a:xfrm>
          <a:custGeom>
            <a:avLst/>
            <a:gdLst>
              <a:gd name="T0" fmla="*/ 0 w 5260"/>
              <a:gd name="T1" fmla="*/ 3424 h 3425"/>
              <a:gd name="T2" fmla="*/ 5259 w 5260"/>
              <a:gd name="T3" fmla="*/ 1352 h 3425"/>
              <a:gd name="T4" fmla="*/ 5259 w 5260"/>
              <a:gd name="T5" fmla="*/ 0 h 3425"/>
              <a:gd name="T6" fmla="*/ 0 w 5260"/>
              <a:gd name="T7" fmla="*/ 2074 h 3425"/>
              <a:gd name="T8" fmla="*/ 0 w 5260"/>
              <a:gd name="T9" fmla="*/ 3424 h 3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5">
                <a:moveTo>
                  <a:pt x="0" y="3424"/>
                </a:moveTo>
                <a:lnTo>
                  <a:pt x="5259" y="1352"/>
                </a:lnTo>
                <a:lnTo>
                  <a:pt x="5259" y="0"/>
                </a:lnTo>
                <a:lnTo>
                  <a:pt x="0" y="2074"/>
                </a:lnTo>
                <a:lnTo>
                  <a:pt x="0" y="3424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14" name="Freeform 2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48553"/>
            <a:ext cx="2060965" cy="1561881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16" name="Freeform 2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3476955"/>
            <a:ext cx="2060965" cy="156590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18" name="Freeform 2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2544292"/>
            <a:ext cx="2060965" cy="633197"/>
          </a:xfrm>
          <a:custGeom>
            <a:avLst/>
            <a:gdLst>
              <a:gd name="T0" fmla="*/ 5259 w 5260"/>
              <a:gd name="T1" fmla="*/ 1351 h 1352"/>
              <a:gd name="T2" fmla="*/ 0 w 5260"/>
              <a:gd name="T3" fmla="*/ 1351 h 1352"/>
              <a:gd name="T4" fmla="*/ 0 w 5260"/>
              <a:gd name="T5" fmla="*/ 0 h 1352"/>
              <a:gd name="T6" fmla="*/ 5259 w 5260"/>
              <a:gd name="T7" fmla="*/ 0 h 1352"/>
              <a:gd name="T8" fmla="*/ 5259 w 5260"/>
              <a:gd name="T9" fmla="*/ 1351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2">
                <a:moveTo>
                  <a:pt x="5259" y="1351"/>
                </a:moveTo>
                <a:lnTo>
                  <a:pt x="0" y="1351"/>
                </a:lnTo>
                <a:lnTo>
                  <a:pt x="0" y="0"/>
                </a:lnTo>
                <a:lnTo>
                  <a:pt x="5259" y="0"/>
                </a:lnTo>
                <a:lnTo>
                  <a:pt x="5259" y="1351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20" name="Freeform 2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3478782"/>
            <a:ext cx="2060965" cy="63113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22" name="Freeform 2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4409619"/>
            <a:ext cx="2060965" cy="156590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24" name="Freeform 2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38200" y="5342283"/>
            <a:ext cx="2060965" cy="633197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26" name="Freeform 2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38200" y="4411445"/>
            <a:ext cx="2060965" cy="63113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28" name="正文"/>
          <p:cNvSpPr txBox="1"/>
          <p:nvPr>
            <p:custDataLst>
              <p:tags r:id="rId9"/>
            </p:custDataLst>
          </p:nvPr>
        </p:nvSpPr>
        <p:spPr>
          <a:xfrm>
            <a:off x="2974438" y="1533703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定义：绩效管理是指通过制定目标、评估指标和激励机制，对员工的工作表现进行评估和指导，以提高员工的工作效率和组织绩效的过程。</a:t>
            </a:r>
            <a:endParaRPr altLang="en-US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30" name="正文"/>
          <p:cNvSpPr txBox="1"/>
          <p:nvPr>
            <p:custDataLst>
              <p:tags r:id="rId10"/>
            </p:custDataLst>
          </p:nvPr>
        </p:nvSpPr>
        <p:spPr>
          <a:xfrm>
            <a:off x="2974438" y="2473063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目的：通过绩效管理，企业可以了解员工的工作表现，发现员工的优势和不足，为员工的职业发展提供指导和帮助，同时也可以为企业的发展提供有力的支持。</a:t>
            </a:r>
            <a:endParaRPr altLang="en-US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32" name="正文"/>
          <p:cNvSpPr txBox="1"/>
          <p:nvPr>
            <p:custDataLst>
              <p:tags r:id="rId11"/>
            </p:custDataLst>
          </p:nvPr>
        </p:nvSpPr>
        <p:spPr>
          <a:xfrm>
            <a:off x="2974438" y="3412424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绩效评估方法：绩效评估方法包括目标管理、关键绩效指标（KPI）、平衡计分卡等。其中，目标管理是一种以目标为导向的绩效管理方法，通过制定明确的目标和计划，对员工的工作表现进行评估和指导；关键绩效指标是一种以结果为导向的绩效管理方法，通过制定关键绩效指标，对员工的工作表现进行评估和指导；平衡计分卡是一种综合性的绩效管理方法，通过制定平衡计分卡，对员工的工作表现进行评估和指导。</a:t>
            </a:r>
            <a:endParaRPr altLang="en-US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34" name="正文"/>
          <p:cNvSpPr txBox="1"/>
          <p:nvPr>
            <p:custDataLst>
              <p:tags r:id="rId12"/>
            </p:custDataLst>
          </p:nvPr>
        </p:nvSpPr>
        <p:spPr>
          <a:xfrm>
            <a:off x="2974438" y="4351784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激励机制：激励机制是指通过制定合理的薪酬、晋升、奖励等措施，激发员工的工作积极性和创造力，提高员工的工作效率和组织绩效。</a:t>
            </a:r>
            <a:endParaRPr altLang="en-US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36" name="正文"/>
          <p:cNvSpPr txBox="1"/>
          <p:nvPr>
            <p:custDataLst>
              <p:tags r:id="rId13"/>
            </p:custDataLst>
          </p:nvPr>
        </p:nvSpPr>
        <p:spPr>
          <a:xfrm>
            <a:off x="2974438" y="5291144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6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绩效管理的意义：绩效管理对于企业的发展具有重要意义。首先，绩效管理可以提高员工的工作效率和组织绩效，促进企业的发展；其次，绩效管理可以为员工的职业发展提供指导和帮助，提高员工的职业素养和能力水平；最后，绩效管理可以为企业的发展提供有力的支持，帮助企业实现战略目标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38" name="Freeform 2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838200" y="1608584"/>
            <a:ext cx="2060965" cy="633197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人力资本管理的实施策略</a:t>
            </a:r>
            <a:endParaRPr altLang="en-US" lang="zh-CN"/>
          </a:p>
        </p:txBody>
      </p:sp>
      <p:sp>
        <p:nvSpPr>
          <p:cNvPr id="104937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制定科学的人力资源规划</a:t>
            </a:r>
            <a:endParaRPr altLang="en-US" lang="zh-CN"/>
          </a:p>
        </p:txBody>
      </p:sp>
      <p:sp>
        <p:nvSpPr>
          <p:cNvPr id="104942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明确企业战略目标和业务需求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分析现有的人力资源状况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制定科学的人力资源规划方案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实施并监控人力资源规划的效果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建立完善的招聘与选拔机制</a:t>
            </a:r>
            <a:endParaRPr altLang="en-US" lang="zh-CN"/>
          </a:p>
        </p:txBody>
      </p:sp>
      <p:sp>
        <p:nvSpPr>
          <p:cNvPr id="104948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制定明确的招聘计划和标准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建立科学的选拔流程和方法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注重候选人的能力和潜力评估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确保招聘与选拔的公正性和透明度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开展有针对性的培训与发展计划</a:t>
            </a:r>
            <a:endParaRPr altLang="en-US" lang="zh-CN"/>
          </a:p>
        </p:txBody>
      </p:sp>
      <p:sp>
        <p:nvSpPr>
          <p:cNvPr id="10495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针对不同岗位和员工需求，制定个性化的培训计划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结合企业战略和业务发展，确定培训内容和目标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采用多种培训形式，如在线学习、研讨会、实践操作等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建立完善的培训效果评估机制，确保培训效果与实际工作相结合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实施有效的绩效管理</a:t>
            </a:r>
            <a:endParaRPr altLang="en-US" lang="zh-CN"/>
          </a:p>
        </p:txBody>
      </p:sp>
      <p:sp>
        <p:nvSpPr>
          <p:cNvPr id="104960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激励与惩罚措施相结合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1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及时反馈与辅导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建立科学的绩效评估体系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2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制定明确的绩效目标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人力资本管理的挑战与应对</a:t>
            </a:r>
            <a:endParaRPr altLang="en-US" lang="zh-CN"/>
          </a:p>
        </p:txBody>
      </p:sp>
      <p:sp>
        <p:nvSpPr>
          <p:cNvPr id="104966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应对人才流失的挑战</a:t>
            </a:r>
            <a:endParaRPr altLang="en-US" lang="zh-CN"/>
          </a:p>
        </p:txBody>
      </p:sp>
      <p:sp>
        <p:nvSpPr>
          <p:cNvPr id="104971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人才流失的原因分析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人才流失对企业的影响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应对人才流失的策略与措施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建立良好的企业文化和激励机制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应对员工多样化的挑战</a:t>
            </a:r>
            <a:endParaRPr altLang="en-US" lang="zh-CN"/>
          </a:p>
        </p:txBody>
      </p:sp>
      <p:sp>
        <p:nvSpPr>
          <p:cNvPr id="104976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建立包容性文化：尊重并接纳不同文化背景、性别、年龄、技能等员工，促进员工之间的交流与合作。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提供多元化培训：针对不同员工需求，提供定制化培训计划，提高员工技能和素质，增强企业竞争力。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激励员工参与：鼓励员工参与决策和管理，提高员工归属感和责任感，增强企业凝聚力。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建立有效沟通机制：通过多种渠道与员工进行沟通，了解员工需求和意见，及时调整管理策略，提高员工满意度。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应对市场变化的挑战</a:t>
            </a:r>
            <a:endParaRPr altLang="en-US" lang="zh-CN"/>
          </a:p>
        </p:txBody>
      </p:sp>
      <p:sp>
        <p:nvSpPr>
          <p:cNvPr id="10498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优化组织结构，提高企业运营效率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及时调整企业战略，以适应市场变化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加强人才培养和引进，提高企业核心竞争力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加强企业文化建设，增强企业凝聚力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应对技术创新的挑战</a:t>
            </a:r>
            <a:endParaRPr altLang="en-US" lang="zh-CN"/>
          </a:p>
        </p:txBody>
      </p:sp>
      <p:sp>
        <p:nvSpPr>
          <p:cNvPr id="10498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培养员工创新能力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建立激励机制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加强技术培训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鼓励员工提出改进意见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人力资本管理的未来趋势</a:t>
            </a:r>
            <a:endParaRPr altLang="en-US" lang="zh-CN"/>
          </a:p>
        </p:txBody>
      </p:sp>
      <p:sp>
        <p:nvSpPr>
          <p:cNvPr id="104993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数字化人力资源管理</a:t>
            </a:r>
            <a:endParaRPr altLang="en-US" lang="zh-CN"/>
          </a:p>
        </p:txBody>
      </p:sp>
      <p:sp>
        <p:nvSpPr>
          <p:cNvPr id="104998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数字化人力资源管理的优势和挑战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数字化人力资源管理的定义和特点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数字化人力资源管理的应用场景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数字化人力资源管理的未来趋势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个性化人力资源管理</a:t>
            </a:r>
            <a:endParaRPr altLang="en-US" lang="zh-CN"/>
          </a:p>
        </p:txBody>
      </p:sp>
      <p:sp>
        <p:nvSpPr>
          <p:cNvPr id="10500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实践应用：通过数据分析和员工反馈，了解员工需求，制定个性化的培训和发展计划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定义：根据员工的特点和需求，制定个性化的人力资源管理策略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发展趋势：随着大数据和人工智能技术的应用，个性化人力资源管理将更加精准和高效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挑战与应对：面对个性化人力资源管理带来的挑战，需要建立完善的数据保护和隐私保护机制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跨界人力资源管理</a:t>
            </a:r>
            <a:endParaRPr altLang="en-US" lang="zh-CN"/>
          </a:p>
        </p:txBody>
      </p:sp>
      <p:sp>
        <p:nvSpPr>
          <p:cNvPr id="105011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1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跨界人才管理：培养和吸引跨领域、跨行业的人才，为企业提供更多创新和竞争优势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数字化人力资源管理：利用大数据、人工智能等数字化技术，提高人力资源管理的效率和准确性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3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共享经济与人力资源管理：适应共享经济的发展趋势，调整人力资源管理的模式和策略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3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3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全球化人力资源管理：面对全球化的趋势，建立全球化的人力资源管理体系，吸引和留住全球顶尖人才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共享人力资源管理</a:t>
            </a:r>
            <a:endParaRPr altLang="en-US" lang="zh-CN"/>
          </a:p>
        </p:txBody>
      </p:sp>
      <p:sp>
        <p:nvSpPr>
          <p:cNvPr id="10501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优势：共享人力资源管理可以提高企业的运营效率和管理水平，降低人力成本，增强企业的市场竞争力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定义：共享人力资源管理是指企业将人力资源管理的职能和流程进行整合，实现资源共享和优化配置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未来趋势：随着企业规模的不断扩大和市场竞争的加剧，共享人力资源管理将成为未来企业发展的必然趋势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实施方式：企业可以通过建立人力资源共享中心、优化人力资源流程、引入先进的人力资源管理技术等方式来实现共享人力资源管理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23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总结人力资本管理的重要性和实施策略</a:t>
            </a:r>
            <a:endParaRPr altLang="en-US" lang="zh-CN"/>
          </a:p>
        </p:txBody>
      </p:sp>
      <p:sp>
        <p:nvSpPr>
          <p:cNvPr id="10502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人力资本管理对企业发展的重要性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未来人力资本管理的趋势和展望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总结：加强人力资本管理，推动企业可持续发展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实施人力资本管理的策略和方法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分析当前面临的挑战及应对措施</a:t>
            </a:r>
            <a:endParaRPr altLang="en-US" lang="zh-CN"/>
          </a:p>
        </p:txBody>
      </p:sp>
      <p:sp>
        <p:nvSpPr>
          <p:cNvPr id="10503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挑战：市场竞争激烈，人才流失严重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应对措施：加强人才培养和引进，提高员工福利待遇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挑战：企业转型升级压力大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应对措施：加强技术创新和产品研发，提高企业核心竞争力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展望未来发展趋势及应对策略</a:t>
            </a:r>
            <a:endParaRPr altLang="en-US" lang="zh-CN"/>
          </a:p>
        </p:txBody>
      </p:sp>
      <p:sp>
        <p:nvSpPr>
          <p:cNvPr id="1050422" name="正文"/>
          <p:cNvSpPr txBox="1"/>
          <p:nvPr>
            <p:custDataLst>
              <p:tags r:id="rId1"/>
            </p:custDataLst>
          </p:nvPr>
        </p:nvSpPr>
        <p:spPr>
          <a:xfrm>
            <a:off x="838200" y="2171603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未来发展趋势：数字化、智能化、绿色化、服务化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4" name="正文"/>
          <p:cNvSpPr txBox="1"/>
          <p:nvPr>
            <p:custDataLst>
              <p:tags r:id="rId2"/>
            </p:custDataLst>
          </p:nvPr>
        </p:nvSpPr>
        <p:spPr>
          <a:xfrm>
            <a:off x="838200" y="3980239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应对策略：加强人才培养、推动技术创新、优化组织结构、加强企业文化建设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46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46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4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4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a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4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4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0_4*l_h_f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4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4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0_4*l_h_f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4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0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5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0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6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01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2023-12-19T18:57:11Z</dcterms:created>
  <dcterms:modified xsi:type="dcterms:W3CDTF">2023-12-19T18:57:11Z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90e48015892a4b7fb4a0ceac95c216ac_21</vt:lpwstr>
  </property>
</Properties>
</file>