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596" r:id="rId1"/>
    <p:sldMasterId id="2147485633" r:id="rId2"/>
  </p:sldMasterIdLst>
  <p:notesMasterIdLst>
    <p:notesMasterId r:id="rId3"/>
  </p:notesMasterIdLst>
  <p:sldIdLst>
    <p:sldId id="1135" r:id="rId4"/>
    <p:sldId id="1140" r:id="rId5"/>
    <p:sldId id="1145" r:id="rId6"/>
    <p:sldId id="1149" r:id="rId7"/>
    <p:sldId id="1152" r:id="rId8"/>
    <p:sldId id="1155" r:id="rId9"/>
    <p:sldId id="1159" r:id="rId10"/>
    <p:sldId id="1163" r:id="rId11"/>
    <p:sldId id="1166" r:id="rId12"/>
    <p:sldId id="1169" r:id="rId13"/>
    <p:sldId id="1173" r:id="rId14"/>
    <p:sldId id="1177" r:id="rId15"/>
    <p:sldId id="1180" r:id="rId16"/>
    <p:sldId id="1183" r:id="rId17"/>
    <p:sldId id="1186" r:id="rId18"/>
    <p:sldId id="1190" r:id="rId19"/>
    <p:sldId id="1194" r:id="rId20"/>
    <p:sldId id="1197" r:id="rId21"/>
    <p:sldId id="1200" r:id="rId22"/>
    <p:sldId id="1204" r:id="rId23"/>
    <p:sldId id="1208" r:id="rId24"/>
    <p:sldId id="1211" r:id="rId25"/>
    <p:sldId id="1214" r:id="rId26"/>
    <p:sldId id="1218" r:id="rId27"/>
    <p:sldId id="1222" r:id="rId28"/>
    <p:sldId id="1225" r:id="rId29"/>
    <p:sldId id="1229"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5" name="幻灯片图像占位符 1"/>
          <p:cNvSpPr>
            <a:spLocks noChangeAspect="1" noRot="1" noGrp="1"/>
          </p:cNvSpPr>
          <p:nvPr>
            <p:ph type="sldImg"/>
          </p:nvPr>
        </p:nvSpPr>
        <p:spPr/>
      </p:sp>
      <p:sp>
        <p:nvSpPr>
          <p:cNvPr id="1048667" name="备注占位符 2"/>
          <p:cNvSpPr>
            <a:spLocks noGrp="1"/>
          </p:cNvSpPr>
          <p:nvPr>
            <p:ph type="body" idx="1"/>
          </p:nvPr>
        </p:nvSpPr>
        <p:spPr/>
        <p:txBody>
          <a:bodyPr/>
          <a:p>
            <a:endParaRPr altLang="en-US" dirty="0" lang="zh-CN"/>
          </a:p>
        </p:txBody>
      </p:sp>
      <p:sp>
        <p:nvSpPr>
          <p:cNvPr id="104866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7" name="幻灯片图像占位符 1"/>
          <p:cNvSpPr>
            <a:spLocks noChangeAspect="1" noRot="1" noGrp="1"/>
          </p:cNvSpPr>
          <p:nvPr>
            <p:ph type="sldImg"/>
          </p:nvPr>
        </p:nvSpPr>
        <p:spPr/>
      </p:sp>
      <p:sp>
        <p:nvSpPr>
          <p:cNvPr id="1048609" name="备注占位符 2"/>
          <p:cNvSpPr>
            <a:spLocks noGrp="1"/>
          </p:cNvSpPr>
          <p:nvPr>
            <p:ph type="body" idx="1"/>
          </p:nvPr>
        </p:nvSpPr>
        <p:spPr/>
        <p:txBody>
          <a:bodyPr/>
          <a:p>
            <a:endParaRPr altLang="en-US" dirty="0" lang="zh-CN"/>
          </a:p>
        </p:txBody>
      </p:sp>
      <p:sp>
        <p:nvSpPr>
          <p:cNvPr id="1048611"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image" Target="../media/image2.jpeg"/><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image" Target="../media/image2.jpeg"/><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tags" Target="../tags/tag42.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image" Target="../media/image1.png"/><Relationship Id="rId6" Type="http://schemas.openxmlformats.org/officeDocument/2006/relationships/tags" Target="../tags/tag81.xml"/><Relationship Id="rId7" Type="http://schemas.openxmlformats.org/officeDocument/2006/relationships/image" Target="../media/image2.jpeg"/><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31" name="直接连接符 17"/>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37" name="直接连接符 16"/>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24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5400" i="0" kern="1200" kumimoji="0" lang="zh-CN"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3"/>
            <p:custDataLst>
              <p:tags r:id="rId1"/>
            </p:custDataLst>
          </p:nvPr>
        </p:nvSpPr>
        <p:spPr>
          <a:xfrm>
            <a:off x="608330" y="1289050"/>
            <a:ext cx="10968990" cy="4960620"/>
          </a:xfrm>
          <a:prstGeom prst="rect"/>
          <a:ln>
            <a:noFill/>
            <a:prstDash val="sysDash"/>
          </a:ln>
        </p:spPr>
        <p:txBody>
          <a:bodyPr bIns="46800" lIns="90000" rIns="90000" rtlCol="0" tIns="46800" vert="horz">
            <a:normAutofit/>
          </a:bodyPr>
          <a:lstStyle>
            <a:lvl1pPr>
              <a:defRPr dirty="0">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lang="zh-CN">
                <a:sym typeface="+mn-ea"/>
              </a:rPr>
              <a:t>第五级</a:t>
            </a:r>
            <a:endParaRPr altLang="en-US" dirty="0" lang="zh-CN">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cxnSp>
        <p:nvCxnSpPr>
          <p:cNvPr id="3145739" name="直接连接符 6"/>
          <p:cNvCxnSpPr>
            <a:cxnSpLocks/>
          </p:cNvCxnSpPr>
          <p:nvPr>
            <p:custDataLst>
              <p:tags r:id="rId3"/>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41" name="直接连接符 8"/>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a:cxnSpLocks/>
          </p:cNvCxnSpPr>
          <p:nvPr>
            <p:custDataLst>
              <p:tags r:id="rId3"/>
            </p:custDataLst>
          </p:nvPr>
        </p:nvCxnSpPr>
        <p:spPr>
          <a:xfrm flipV="1">
            <a:off x="2926080" y="604911"/>
            <a:ext cx="0" cy="5627077"/>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noFill/>
        </p:spPr>
        <p:txBody>
          <a:bodyPr anchor="ctr" anchorCtr="0" bIns="0" lIns="0" rIns="0" rtlCol="0" tIns="0" vert="eaVert" wrap="square">
            <a:normAutofit/>
          </a:bodyPr>
          <a:lstStyle>
            <a:lvl1pPr algn="ctr" defTabSz="914400" eaLnBrk="1" fontAlgn="auto" hangingPunct="1" latinLnBrk="0" marL="0" marR="0" rtl="0">
              <a:lnSpc>
                <a:spcPct val="120000"/>
              </a:lnSpc>
              <a:buClrTx/>
              <a:buSzTx/>
              <a:buFontTx/>
              <a:buNone/>
              <a:defRPr altLang="en-US" baseline="0" b="0" cap="none" dirty="0" sz="9600" i="0" kern="1200" kumimoji="0" lang="zh-CN" noProof="1" normalizeH="0" spc="300" strike="noStrike" u="none">
                <a:gradFill>
                  <a:gsLst>
                    <a:gs pos="0">
                      <a:schemeClr val="accent1"/>
                    </a:gs>
                    <a:gs pos="100000">
                      <a:schemeClr val="accent1">
                        <a:alpha val="71000"/>
                      </a:schemeClr>
                    </a:gs>
                  </a:gsLst>
                  <a:lin ang="8100000" scaled="0"/>
                </a:gradFill>
                <a:latin typeface="+mj-ea"/>
                <a:ea typeface="+mj-ea"/>
                <a:cs typeface="+mj-ea"/>
              </a:defRPr>
            </a:lvl1pPr>
          </a:lstStyle>
          <a:p>
            <a:pPr algn="ctr" lvl="0">
              <a:lnSpc>
                <a:spcPct val="120000"/>
              </a:lnSpc>
            </a:pPr>
            <a:r>
              <a:rPr>
                <a:sym typeface="+mn-ea"/>
              </a:rPr>
              <a:t>标题</a:t>
            </a:r>
            <a:endParaRPr>
              <a:sym typeface="+mn-ea"/>
            </a:endParaRPr>
          </a:p>
        </p:txBody>
      </p:sp>
      <p:cxnSp>
        <p:nvCxnSpPr>
          <p:cNvPr id="3145747" name="直接连接符 17"/>
          <p:cNvCxnSpPr>
            <a:cxnSpLocks/>
          </p:cNvCxnSpPr>
          <p:nvPr>
            <p:custDataLst>
              <p:tags r:id="rId5"/>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a:cxnSpLocks/>
          </p:cNvCxnSpPr>
          <p:nvPr>
            <p:custDataLst>
              <p:tags r:id="rId6"/>
            </p:custDataLst>
          </p:nvPr>
        </p:nvCxnSpPr>
        <p:spPr>
          <a:xfrm>
            <a:off x="505167" y="567342"/>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51" name="直接连接符 13"/>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3"/>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a:cxnSpLocks/>
          </p:cNvCxnSpPr>
          <p:nvPr>
            <p:custDataLst>
              <p:tags r:id="rId4"/>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3600" i="0" kern="1200" kumimoji="0" noProof="1" normalizeH="0" spc="300" err="1" strike="noStrike" u="none">
                <a:solidFill>
                  <a:schemeClr val="tx1">
                    <a:lumMod val="75000"/>
                    <a:lumOff val="25000"/>
                  </a:schemeClr>
                </a:solidFill>
                <a:latin typeface="+mj-ea"/>
                <a:ea typeface="+mj-ea"/>
                <a:cs typeface="+mj-ea"/>
              </a:defRPr>
            </a:lvl1pPr>
          </a:lstStyle>
          <a:p>
            <a:pPr algn="ctr" lvl="0"/>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xmlns:r="http://schemas.openxmlformats.org/officeDocument/2006/relationships"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noFill/>
        </p:spPr>
        <p:txBody>
          <a:bodyPr anchor="ctr" anchorCtr="0" bIns="0" lIns="0" rIns="0" rtlCol="0" tIns="0" wrap="square">
            <a:noAutofit/>
          </a:bodyPr>
          <a:lstStyle>
            <a:lvl1pPr algn="ctr" defTabSz="914400" eaLnBrk="1" fontAlgn="auto" hangingPunct="1" latinLnBrk="0" marL="0" marR="0" rtl="0">
              <a:lnSpc>
                <a:spcPct val="100000"/>
              </a:lnSpc>
              <a:buClrTx/>
              <a:buSzTx/>
              <a:buFontTx/>
              <a:buNone/>
              <a:defRPr altLang="zh-CN" baseline="0" b="1" cap="none" dirty="0" sz="9600" i="0" kern="1200" kumimoji="0" lang="en-US" noProof="1" normalizeH="0" spc="300" strike="noStrike" u="none">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algn="ctr" lvl="0"/>
            <a:r>
              <a:rPr dirty="0" err="1">
                <a:sym typeface="+mn-ea"/>
              </a:rPr>
              <a:t>编号</a:t>
            </a:r>
            <a:endParaRPr dirty="0">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cxnSp>
        <p:nvCxnSpPr>
          <p:cNvPr id="3145759" name="直接连接符 10"/>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8"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cxnSp>
        <p:nvCxnSpPr>
          <p:cNvPr id="3145761" name="直接连接符 14"/>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4"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cxnSp>
        <p:nvCxnSpPr>
          <p:cNvPr id="3145763" name="直接连接符 6"/>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2"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dirty="0" lang="zh-CN"/>
          </a:p>
        </p:txBody>
      </p:sp>
      <p:sp>
        <p:nvSpPr>
          <p:cNvPr id="1048758" name="页脚占位符 2"/>
          <p:cNvSpPr>
            <a:spLocks noGrp="1"/>
          </p:cNvSpPr>
          <p:nvPr>
            <p:ph type="ftr" sz="quarter" idx="11"/>
            <p:custDataLst>
              <p:tags r:id="rId2"/>
            </p:custDataLst>
          </p:nvPr>
        </p:nvSpPr>
        <p:spPr/>
        <p:txBody>
          <a:bodyPr/>
          <a:p>
            <a:endParaRPr altLang="en-US" dirty="0" lang="zh-CN"/>
          </a:p>
        </p:txBody>
      </p:sp>
      <p:sp>
        <p:nvSpPr>
          <p:cNvPr id="104876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2"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65" name="直接连接符 7"/>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6"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cxnSp>
        <p:nvCxnSpPr>
          <p:cNvPr id="3145767" name="直接连接符 11"/>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73" name="直接连接符 19"/>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dirty="0">
                <a:sym typeface="+mn-ea"/>
              </a:rPr>
              <a:t>单击此处编辑母版文本样式</a:t>
            </a:r>
            <a:endParaRPr dirty="0">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8000" i="0" kern="1200" kumimoji="0"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dirty="0">
                <a:sym typeface="+mn-ea"/>
              </a:rPr>
              <a:t>编辑标题</a:t>
            </a:r>
            <a:endParaRPr dirty="0">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597" r:id="rId1"/>
    <p:sldLayoutId id="2147485598" r:id="rId2"/>
    <p:sldLayoutId id="2147485599" r:id="rId3"/>
    <p:sldLayoutId id="2147485600" r:id="rId4"/>
    <p:sldLayoutId id="2147485601" r:id="rId5"/>
    <p:sldLayoutId id="2147485602" r:id="rId6"/>
    <p:sldLayoutId id="2147485603" r:id="rId7"/>
    <p:sldLayoutId id="2147485604" r:id="rId8"/>
    <p:sldLayoutId id="2147485605" r:id="rId9"/>
    <p:sldLayoutId id="2147485606" r:id="rId10"/>
    <p:sldLayoutId id="214748560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lvl1pPr>
              <a:defRPr>
                <a:cs typeface="MiSans Normal" panose="00000500000000000000" pitchFamily="2"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lvl1pPr>
              <a:defRPr>
                <a:cs typeface="MiSans Normal" panose="00000500000000000000" pitchFamily="2" charset="-122"/>
              </a:defRPr>
            </a:lvl1pPr>
          </a:lstStyle>
          <a:p>
            <a:endParaRPr altLang="en-US" dirty="0" lang="zh-CN"/>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lvl1pPr>
              <a:defRPr>
                <a:cs typeface="MiSans Normal"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6"/>
            </p:custDataLst>
          </p:nvPr>
        </p:nvSpPr>
        <p:spPr>
          <a:xfrm>
            <a:off x="608330" y="1359535"/>
            <a:ext cx="10968990" cy="4807585"/>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2" name="标题占位符 2"/>
          <p:cNvSpPr>
            <a:spLocks noGrp="1"/>
          </p:cNvSpPr>
          <p:nvPr>
            <p:ph type="title"/>
            <p:custDataLst>
              <p:tags r:id="rId17"/>
            </p:custDataLst>
          </p:nvPr>
        </p:nvSpPr>
        <p:spPr>
          <a:xfrm>
            <a:off x="614680" y="365126"/>
            <a:ext cx="10962640" cy="59676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5634" r:id="rId1"/>
    <p:sldLayoutId id="2147485635" r:id="rId2"/>
    <p:sldLayoutId id="2147485636" r:id="rId3"/>
    <p:sldLayoutId id="2147485637" r:id="rId4"/>
    <p:sldLayoutId id="2147485638" r:id="rId5"/>
    <p:sldLayoutId id="2147485639" r:id="rId6"/>
    <p:sldLayoutId id="2147485640" r:id="rId7"/>
    <p:sldLayoutId id="2147485641" r:id="rId8"/>
    <p:sldLayoutId id="2147485642" r:id="rId9"/>
    <p:sldLayoutId id="2147485643" r:id="rId10"/>
    <p:sldLayoutId id="2147485644"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tags" Target="../tags/tag114.xml"/><Relationship Id="rId14" Type="http://schemas.openxmlformats.org/officeDocument/2006/relationships/tags" Target="../tags/tag115.xml"/><Relationship Id="rId15" Type="http://schemas.openxmlformats.org/officeDocument/2006/relationships/slideLayout" Target="../slideLayouts/slideLayout14.xml"/><Relationship Id="rId1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tags" Target="../tags/tag131.xml"/><Relationship Id="rId14" Type="http://schemas.openxmlformats.org/officeDocument/2006/relationships/tags" Target="../tags/tag132.xml"/><Relationship Id="rId15" Type="http://schemas.openxmlformats.org/officeDocument/2006/relationships/tags" Target="../tags/tag133.xml"/><Relationship Id="rId16" Type="http://schemas.openxmlformats.org/officeDocument/2006/relationships/tags" Target="../tags/tag134.xml"/><Relationship Id="rId17" Type="http://schemas.openxmlformats.org/officeDocument/2006/relationships/tags" Target="../tags/tag135.xml"/><Relationship Id="rId18" Type="http://schemas.openxmlformats.org/officeDocument/2006/relationships/tags" Target="../tags/tag136.xml"/><Relationship Id="rId19" Type="http://schemas.openxmlformats.org/officeDocument/2006/relationships/tags" Target="../tags/tag137.xml"/><Relationship Id="rId20" Type="http://schemas.openxmlformats.org/officeDocument/2006/relationships/tags" Target="../tags/tag138.xml"/><Relationship Id="rId2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tags" Target="../tags/tag163.xml"/><Relationship Id="rId14" Type="http://schemas.openxmlformats.org/officeDocument/2006/relationships/tags" Target="../tags/tag164.xml"/><Relationship Id="rId15" Type="http://schemas.openxmlformats.org/officeDocument/2006/relationships/tags" Target="../tags/tag165.xml"/><Relationship Id="rId16" Type="http://schemas.openxmlformats.org/officeDocument/2006/relationships/tags" Target="../tags/tag166.xml"/><Relationship Id="rId17" Type="http://schemas.openxmlformats.org/officeDocument/2006/relationships/tags" Target="../tags/tag167.xml"/><Relationship Id="rId18" Type="http://schemas.openxmlformats.org/officeDocument/2006/relationships/tags" Target="../tags/tag168.xml"/><Relationship Id="rId19" Type="http://schemas.openxmlformats.org/officeDocument/2006/relationships/tags" Target="../tags/tag169.xml"/><Relationship Id="rId20" Type="http://schemas.openxmlformats.org/officeDocument/2006/relationships/tags" Target="../tags/tag170.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tags" Target="../tags/tag186.xml"/><Relationship Id="rId14" Type="http://schemas.openxmlformats.org/officeDocument/2006/relationships/tags" Target="../tags/tag187.xml"/><Relationship Id="rId15" Type="http://schemas.openxmlformats.org/officeDocument/2006/relationships/tags" Target="../tags/tag188.xml"/><Relationship Id="rId16" Type="http://schemas.openxmlformats.org/officeDocument/2006/relationships/tags" Target="../tags/tag189.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tags" Target="../tags/tag241.xml"/><Relationship Id="rId14" Type="http://schemas.openxmlformats.org/officeDocument/2006/relationships/tags" Target="../tags/tag242.xml"/><Relationship Id="rId1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tags" Target="../tags/tag255.xml"/><Relationship Id="rId14" Type="http://schemas.openxmlformats.org/officeDocument/2006/relationships/tags" Target="../tags/tag256.xml"/><Relationship Id="rId15" Type="http://schemas.openxmlformats.org/officeDocument/2006/relationships/tags" Target="../tags/tag257.xml"/><Relationship Id="rId16" Type="http://schemas.openxmlformats.org/officeDocument/2006/relationships/tags" Target="../tags/tag258.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5.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tags" Target="../tags/tag364.xml"/><Relationship Id="rId10" Type="http://schemas.openxmlformats.org/officeDocument/2006/relationships/tags" Target="../tags/tag365.xml"/><Relationship Id="rId11" Type="http://schemas.openxmlformats.org/officeDocument/2006/relationships/tags" Target="../tags/tag366.xml"/><Relationship Id="rId12" Type="http://schemas.openxmlformats.org/officeDocument/2006/relationships/tags" Target="../tags/tag367.xml"/><Relationship Id="rId13" Type="http://schemas.openxmlformats.org/officeDocument/2006/relationships/tags" Target="../tags/tag368.xml"/><Relationship Id="rId14" Type="http://schemas.openxmlformats.org/officeDocument/2006/relationships/tags" Target="../tags/tag369.xml"/><Relationship Id="rId15" Type="http://schemas.openxmlformats.org/officeDocument/2006/relationships/tags" Target="../tags/tag370.xml"/><Relationship Id="rId16" Type="http://schemas.openxmlformats.org/officeDocument/2006/relationships/tags" Target="../tags/tag371.xml"/><Relationship Id="rId17" Type="http://schemas.openxmlformats.org/officeDocument/2006/relationships/tags" Target="../tags/tag372.xml"/><Relationship Id="rId18" Type="http://schemas.openxmlformats.org/officeDocument/2006/relationships/tags" Target="../tags/tag373.xml"/><Relationship Id="rId19" Type="http://schemas.openxmlformats.org/officeDocument/2006/relationships/tags" Target="../tags/tag374.xml"/><Relationship Id="rId20" Type="http://schemas.openxmlformats.org/officeDocument/2006/relationships/tags" Target="../tags/tag375.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slideLayout" Target="../slideLayouts/slideLayout22.xml"/><Relationship Id="rId5"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6"/>
          <p:cNvSpPr>
            <a:spLocks noGrp="1"/>
          </p:cNvSpPr>
          <p:nvPr>
            <p:ph type="body" idx="2"/>
            <p:custDataLst>
              <p:tags r:id="rId2"/>
            </p:custDataLst>
          </p:nvPr>
        </p:nvSpPr>
        <p:spPr/>
        <p:txBody>
          <a:bodyPr/>
          <a:p>
            <a:r>
              <a:rPr altLang="en-US" lang="zh-CN"/>
              <a:t>单击此处添加副标题</a:t>
            </a:r>
            <a:endParaRPr altLang="en-US" lang="zh-CN"/>
          </a:p>
        </p:txBody>
      </p:sp>
      <p:sp>
        <p:nvSpPr>
          <p:cNvPr id="1048652" name="标题 7"/>
          <p:cNvSpPr>
            <a:spLocks noGrp="1"/>
          </p:cNvSpPr>
          <p:nvPr>
            <p:ph type="title" idx="1"/>
            <p:custDataLst>
              <p:tags r:id="rId3"/>
            </p:custDataLst>
          </p:nvPr>
        </p:nvSpPr>
        <p:spPr/>
        <p:txBody>
          <a:bodyPr/>
          <a:p>
            <a:r>
              <a:rPr altLang="en-US" dirty="0" lang="zh-CN"/>
              <a:t>小学教育的教学管理模式</a:t>
            </a:r>
            <a:endParaRPr altLang="en-US" dirty="0" lang="zh-CN"/>
          </a:p>
        </p:txBody>
      </p:sp>
    </p:spTree>
    <p:custDataLst>
      <p:tags r:id="rId4"/>
    </p:custDataLst>
  </p:cSld>
  <p:clrMapOvr>
    <a:overrideClrMapping accent1="accent1" accent2="accent2" accent3="accent3" accent4="accent4" accent5="accent5" accent6="accent6" bg1="lt1" bg2="lt2" tx1="dk1" tx2="dk2"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8" name="标题 1"/>
          <p:cNvSpPr>
            <a:spLocks noGrp="1"/>
          </p:cNvSpPr>
          <p:nvPr>
            <p:ph type="title" idx="3"/>
            <p:custDataLst>
              <p:tags r:id="rId1"/>
            </p:custDataLst>
          </p:nvPr>
        </p:nvSpPr>
        <p:spPr/>
        <p:txBody>
          <a:bodyPr/>
          <a:p>
            <a:r>
              <a:rPr altLang="en-US" lang="zh-CN"/>
              <a:t>目录</a:t>
            </a:r>
            <a:endParaRPr altLang="en-US" lang="zh-CN"/>
          </a:p>
        </p:txBody>
      </p:sp>
      <p:sp>
        <p:nvSpPr>
          <p:cNvPr id="1048820" name="序号"/>
          <p:cNvSpPr txBox="1"/>
          <p:nvPr>
            <p:custDataLst>
              <p:tags r:id="rId2"/>
            </p:custDataLst>
          </p:nvPr>
        </p:nvSpPr>
        <p:spPr>
          <a:xfrm>
            <a:off x="3342005" y="133921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01</a:t>
            </a:r>
            <a:endParaRPr b="1" dirty="0" sz="2000" lang="en-US">
              <a:solidFill>
                <a:schemeClr val="accent1"/>
              </a:solidFill>
              <a:latin typeface="+mj-ea"/>
              <a:ea typeface="+mj-ea"/>
              <a:cs typeface="MiSans Normal" panose="00000500000000000000" pitchFamily="2" charset="-122"/>
            </a:endParaRPr>
          </a:p>
        </p:txBody>
      </p:sp>
      <p:sp>
        <p:nvSpPr>
          <p:cNvPr id="1048822" name="标题"/>
          <p:cNvSpPr txBox="1"/>
          <p:nvPr>
            <p:custDataLst>
              <p:tags r:id="rId3"/>
            </p:custDataLst>
          </p:nvPr>
        </p:nvSpPr>
        <p:spPr>
          <a:xfrm>
            <a:off x="4284980" y="1049020"/>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小学教育的教学管理现状</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4"/>
            </p:custDataLst>
          </p:nvPr>
        </p:nvSpPr>
        <p:spPr>
          <a:xfrm>
            <a:off x="7534275" y="133921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02</a:t>
            </a:r>
            <a:endParaRPr b="1" dirty="0" sz="2000" lang="en-US">
              <a:solidFill>
                <a:schemeClr val="accent1"/>
              </a:solidFill>
              <a:latin typeface="+mj-ea"/>
              <a:ea typeface="+mj-ea"/>
              <a:cs typeface="MiSans Normal" panose="00000500000000000000" pitchFamily="2" charset="-122"/>
            </a:endParaRPr>
          </a:p>
        </p:txBody>
      </p:sp>
      <p:sp>
        <p:nvSpPr>
          <p:cNvPr id="1048826" name="标题"/>
          <p:cNvSpPr txBox="1"/>
          <p:nvPr>
            <p:custDataLst>
              <p:tags r:id="rId5"/>
            </p:custDataLst>
          </p:nvPr>
        </p:nvSpPr>
        <p:spPr>
          <a:xfrm>
            <a:off x="8477250" y="1049020"/>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优化小学教育的教学管理模式的必要性</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6"/>
            </p:custDataLst>
          </p:nvPr>
        </p:nvSpPr>
        <p:spPr>
          <a:xfrm>
            <a:off x="3342005" y="300355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03</a:t>
            </a:r>
            <a:endParaRPr b="1" dirty="0" sz="2000" lang="en-US">
              <a:solidFill>
                <a:schemeClr val="accent1"/>
              </a:solidFill>
              <a:latin typeface="+mj-ea"/>
              <a:ea typeface="+mj-ea"/>
              <a:cs typeface="MiSans Normal" panose="00000500000000000000" pitchFamily="2" charset="-122"/>
            </a:endParaRPr>
          </a:p>
        </p:txBody>
      </p:sp>
      <p:sp>
        <p:nvSpPr>
          <p:cNvPr id="1048830" name="标题"/>
          <p:cNvSpPr txBox="1"/>
          <p:nvPr>
            <p:custDataLst>
              <p:tags r:id="rId7"/>
            </p:custDataLst>
          </p:nvPr>
        </p:nvSpPr>
        <p:spPr>
          <a:xfrm>
            <a:off x="4284980" y="2713355"/>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优化小学教育的教学管理模式的策略</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8"/>
            </p:custDataLst>
          </p:nvPr>
        </p:nvSpPr>
        <p:spPr>
          <a:xfrm>
            <a:off x="7534275" y="300355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04</a:t>
            </a:r>
            <a:endParaRPr b="1" dirty="0" sz="2000" lang="en-US">
              <a:solidFill>
                <a:schemeClr val="accent1"/>
              </a:solidFill>
              <a:latin typeface="+mj-ea"/>
              <a:ea typeface="+mj-ea"/>
              <a:cs typeface="MiSans Normal" panose="00000500000000000000" pitchFamily="2" charset="-122"/>
            </a:endParaRPr>
          </a:p>
        </p:txBody>
      </p:sp>
      <p:sp>
        <p:nvSpPr>
          <p:cNvPr id="1048834" name="标题"/>
          <p:cNvSpPr txBox="1"/>
          <p:nvPr>
            <p:custDataLst>
              <p:tags r:id="rId9"/>
            </p:custDataLst>
          </p:nvPr>
        </p:nvSpPr>
        <p:spPr>
          <a:xfrm>
            <a:off x="8477250" y="2713355"/>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优化小学教育的教学管理模式的实践与效果</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6" name="序号"/>
          <p:cNvSpPr txBox="1"/>
          <p:nvPr>
            <p:custDataLst>
              <p:tags r:id="rId10"/>
            </p:custDataLst>
          </p:nvPr>
        </p:nvSpPr>
        <p:spPr>
          <a:xfrm>
            <a:off x="3342005" y="466788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05</a:t>
            </a:r>
            <a:endParaRPr b="1" dirty="0" sz="2000" lang="en-US">
              <a:solidFill>
                <a:schemeClr val="accent1"/>
              </a:solidFill>
              <a:latin typeface="+mj-ea"/>
              <a:ea typeface="+mj-ea"/>
              <a:cs typeface="MiSans Normal" panose="00000500000000000000" pitchFamily="2" charset="-122"/>
            </a:endParaRPr>
          </a:p>
        </p:txBody>
      </p:sp>
      <p:sp>
        <p:nvSpPr>
          <p:cNvPr id="1048838" name="标题"/>
          <p:cNvSpPr txBox="1"/>
          <p:nvPr>
            <p:custDataLst>
              <p:tags r:id="rId11"/>
            </p:custDataLst>
          </p:nvPr>
        </p:nvSpPr>
        <p:spPr>
          <a:xfrm>
            <a:off x="4284980" y="4377690"/>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未来小学教育的教学管理模式的发展趋势</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40" name="序号"/>
          <p:cNvSpPr txBox="1"/>
          <p:nvPr>
            <p:custDataLst>
              <p:tags r:id="rId12"/>
            </p:custDataLst>
          </p:nvPr>
        </p:nvSpPr>
        <p:spPr>
          <a:xfrm>
            <a:off x="7534275" y="466788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06</a:t>
            </a:r>
            <a:endParaRPr b="1" dirty="0" sz="2000" lang="en-US">
              <a:solidFill>
                <a:schemeClr val="accent1"/>
              </a:solidFill>
              <a:latin typeface="+mj-ea"/>
              <a:ea typeface="+mj-ea"/>
              <a:cs typeface="MiSans Normal" panose="00000500000000000000" pitchFamily="2" charset="-122"/>
            </a:endParaRPr>
          </a:p>
        </p:txBody>
      </p:sp>
      <p:sp>
        <p:nvSpPr>
          <p:cNvPr id="1048842" name="标题"/>
          <p:cNvSpPr txBox="1"/>
          <p:nvPr>
            <p:custDataLst>
              <p:tags r:id="rId13"/>
            </p:custDataLst>
          </p:nvPr>
        </p:nvSpPr>
        <p:spPr>
          <a:xfrm>
            <a:off x="8477250" y="4377690"/>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结论与建议</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Tree>
    <p:custDataLst>
      <p:tags r:id="rId14"/>
    </p:custDataLst>
  </p:cSld>
  <p:clrMapOvr>
    <a:overrideClrMapping accent1="accent1" accent2="accent2" accent3="accent3" accent4="accent4" accent5="accent5" accent6="accent6" bg1="lt1" bg2="lt2" tx1="dk1" tx2="dk2"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2" name="标题 1"/>
          <p:cNvSpPr>
            <a:spLocks noGrp="1"/>
          </p:cNvSpPr>
          <p:nvPr>
            <p:ph type="title" idx="5"/>
            <p:custDataLst>
              <p:tags r:id="rId1"/>
            </p:custDataLst>
          </p:nvPr>
        </p:nvSpPr>
        <p:spPr/>
        <p:txBody>
          <a:bodyPr/>
          <a:p>
            <a:r>
              <a:rPr altLang="en-US" dirty="0" lang="zh-CN"/>
              <a:t>小学教育的教学管理现状</a:t>
            </a:r>
            <a:endParaRPr altLang="en-US" dirty="0" lang="zh-CN"/>
          </a:p>
        </p:txBody>
      </p:sp>
      <p:sp>
        <p:nvSpPr>
          <p:cNvPr id="1048874" name="文本占位符 3"/>
          <p:cNvSpPr>
            <a:spLocks noGrp="1"/>
          </p:cNvSpPr>
          <p:nvPr>
            <p:ph type="body" idx="1"/>
            <p:custDataLst>
              <p:tags r:id="rId2"/>
            </p:custDataLst>
          </p:nvPr>
        </p:nvSpPr>
        <p:spPr/>
        <p:txBody>
          <a:bodyPr/>
          <a:p>
            <a:r>
              <a:rPr altLang="en-US" lang="zh-CN"/>
              <a:t>01</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0" name="标题 2"/>
          <p:cNvSpPr>
            <a:spLocks noGrp="1"/>
          </p:cNvSpPr>
          <p:nvPr>
            <p:ph type="title" idx="2"/>
          </p:nvPr>
        </p:nvSpPr>
        <p:spPr/>
        <p:txBody>
          <a:bodyPr/>
          <a:p>
            <a:r>
              <a:rPr altLang="en-US" lang="zh-CN"/>
              <a:t>当前教学管理的问题</a:t>
            </a:r>
            <a:endParaRPr altLang="en-US" lang="zh-CN"/>
          </a:p>
        </p:txBody>
      </p:sp>
      <p:sp>
        <p:nvSpPr>
          <p:cNvPr id="1048922"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4"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6"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8"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0"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2"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4"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6"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传统教育观念束缚</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教育资源分配不均</a:t>
            </a:r>
            <a:endParaRPr dirty="0" sz="2000" err="1">
              <a:solidFill>
                <a:schemeClr val="tx1">
                  <a:lumMod val="75000"/>
                  <a:lumOff val="25000"/>
                </a:schemeClr>
              </a:solidFill>
              <a:latin typeface="+mn-ea"/>
              <a:ea typeface="+mn-ea"/>
              <a:cs typeface="+mn-ea"/>
              <a:sym typeface="+mn-lt"/>
            </a:endParaRPr>
          </a:p>
        </p:txBody>
      </p:sp>
      <p:sp>
        <p:nvSpPr>
          <p:cNvPr id="1048942"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4"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6"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48"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0"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2"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4"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6"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教师素质参差不齐</a:t>
            </a:r>
            <a:endParaRPr dirty="0" sz="2000" err="1">
              <a:solidFill>
                <a:schemeClr val="tx1">
                  <a:lumMod val="75000"/>
                  <a:lumOff val="25000"/>
                </a:schemeClr>
              </a:solidFill>
              <a:latin typeface="+mn-ea"/>
              <a:ea typeface="+mn-ea"/>
              <a:cs typeface="+mn-ea"/>
              <a:sym typeface="+mn-lt"/>
            </a:endParaRPr>
          </a:p>
        </p:txBody>
      </p:sp>
      <p:sp>
        <p:nvSpPr>
          <p:cNvPr id="10489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缺乏科学的教学评价体系</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94" name="标题 2"/>
          <p:cNvSpPr>
            <a:spLocks noGrp="1"/>
          </p:cNvSpPr>
          <p:nvPr>
            <p:ph type="title" idx="2"/>
          </p:nvPr>
        </p:nvSpPr>
        <p:spPr/>
        <p:txBody>
          <a:bodyPr/>
          <a:p>
            <a:r>
              <a:rPr altLang="en-US" lang="zh-CN"/>
              <a:t>传统教学管理模式的局限</a:t>
            </a:r>
            <a:endParaRPr altLang="en-US" lang="zh-CN"/>
          </a:p>
        </p:txBody>
      </p:sp>
      <p:sp>
        <p:nvSpPr>
          <p:cNvPr id="1048996"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8"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0"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缺乏个性化：传统模式难以满足学生的个性化需求，不利于培养学生的创新能力和自主学习能力。</a:t>
            </a:r>
            <a:endParaRPr altLang="en-US" dirty="0" sz="2000" lang="zh-CN" spc="150">
              <a:solidFill>
                <a:schemeClr val="tx1">
                  <a:lumMod val="85000"/>
                  <a:lumOff val="15000"/>
                </a:schemeClr>
              </a:solidFill>
              <a:latin typeface="+mn-ea"/>
              <a:sym typeface="+mn-ea"/>
            </a:endParaRPr>
          </a:p>
        </p:txBody>
      </p:sp>
      <p:sp>
        <p:nvSpPr>
          <p:cNvPr id="1049002"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4"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6"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过于依赖教师：传统模式过于依赖教师的教学能力和经验，难以保证教学质量和效果。</a:t>
            </a:r>
            <a:endParaRPr altLang="en-US" dirty="0" sz="2000" lang="zh-CN" spc="150">
              <a:solidFill>
                <a:schemeClr val="tx1">
                  <a:lumMod val="85000"/>
                  <a:lumOff val="15000"/>
                </a:schemeClr>
              </a:solidFill>
              <a:latin typeface="+mn-ea"/>
              <a:sym typeface="+mn-ea"/>
            </a:endParaRPr>
          </a:p>
        </p:txBody>
      </p:sp>
      <p:sp>
        <p:nvSpPr>
          <p:cNvPr id="1049008"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0"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2"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管理效率低下：传统模式的管理方式繁琐，容易造成管理效率低下，影响教学进度和效果。</a:t>
            </a:r>
            <a:endParaRPr altLang="en-US" dirty="0" sz="2000" lang="zh-CN" spc="150">
              <a:solidFill>
                <a:schemeClr val="tx1">
                  <a:lumMod val="85000"/>
                  <a:lumOff val="15000"/>
                </a:schemeClr>
              </a:solidFill>
              <a:latin typeface="+mn-ea"/>
              <a:sym typeface="+mn-ea"/>
            </a:endParaRPr>
          </a:p>
        </p:txBody>
      </p:sp>
      <p:sp>
        <p:nvSpPr>
          <p:cNvPr id="1049014"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6"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8"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缺乏有效沟通：传统模式下的教学管理缺乏有效的沟通机制，难以实现信息的及时传递和反馈。</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52" name="标题 2"/>
          <p:cNvSpPr>
            <a:spLocks noGrp="1"/>
          </p:cNvSpPr>
          <p:nvPr>
            <p:ph type="title" idx="2"/>
          </p:nvPr>
        </p:nvSpPr>
        <p:spPr/>
        <p:txBody>
          <a:bodyPr/>
          <a:p>
            <a:r>
              <a:rPr altLang="en-US" lang="zh-CN"/>
              <a:t>信息化教学管理的趋势</a:t>
            </a:r>
            <a:endParaRPr altLang="en-US" lang="zh-CN"/>
          </a:p>
        </p:txBody>
      </p:sp>
      <p:sp>
        <p:nvSpPr>
          <p:cNvPr id="1049054"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信息化教学管理系统的普及和应用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个性化教学的实现和推广</a:t>
            </a:r>
            <a:endParaRPr dirty="0" sz="2000" err="1">
              <a:solidFill>
                <a:schemeClr val="tx1">
                  <a:lumMod val="75000"/>
                  <a:lumOff val="25000"/>
                </a:schemeClr>
              </a:solidFill>
              <a:latin typeface="+mn-ea"/>
              <a:ea typeface="+mn-ea"/>
              <a:cs typeface="+mn-ea"/>
              <a:sym typeface="+mn-lt"/>
            </a:endParaRPr>
          </a:p>
        </p:txBody>
      </p:sp>
      <p:sp>
        <p:nvSpPr>
          <p:cNvPr id="1049074"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6"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8"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80"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2"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信息化评价体系的建立和完善</a:t>
            </a:r>
            <a:endParaRPr dirty="0" sz="2000" err="1">
              <a:solidFill>
                <a:schemeClr val="tx1">
                  <a:lumMod val="75000"/>
                  <a:lumOff val="25000"/>
                </a:schemeClr>
              </a:solidFill>
              <a:latin typeface="+mn-ea"/>
              <a:ea typeface="+mn-ea"/>
              <a:cs typeface="+mn-ea"/>
              <a:sym typeface="+mn-lt"/>
            </a:endParaRPr>
          </a:p>
        </p:txBody>
      </p:sp>
      <p:sp>
        <p:nvSpPr>
          <p:cNvPr id="10490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数字化教学资源的发展和共享</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26" name="标题 1"/>
          <p:cNvSpPr>
            <a:spLocks noGrp="1"/>
          </p:cNvSpPr>
          <p:nvPr>
            <p:ph type="title" idx="5"/>
            <p:custDataLst>
              <p:tags r:id="rId1"/>
            </p:custDataLst>
          </p:nvPr>
        </p:nvSpPr>
        <p:spPr/>
        <p:txBody>
          <a:bodyPr/>
          <a:p>
            <a:r>
              <a:rPr altLang="en-US" dirty="0" lang="zh-CN"/>
              <a:t>优化小学教育的教学管理模式的必要性</a:t>
            </a:r>
            <a:endParaRPr altLang="en-US" dirty="0" lang="zh-CN"/>
          </a:p>
        </p:txBody>
      </p:sp>
      <p:sp>
        <p:nvSpPr>
          <p:cNvPr id="1049128" name="文本占位符 3"/>
          <p:cNvSpPr>
            <a:spLocks noGrp="1"/>
          </p:cNvSpPr>
          <p:nvPr>
            <p:ph type="body" idx="1"/>
            <p:custDataLst>
              <p:tags r:id="rId2"/>
            </p:custDataLst>
          </p:nvPr>
        </p:nvSpPr>
        <p:spPr/>
        <p:txBody>
          <a:bodyPr/>
          <a:p>
            <a:r>
              <a:rPr altLang="en-US" lang="zh-CN"/>
              <a:t>02</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74" name="标题 2"/>
          <p:cNvSpPr>
            <a:spLocks noGrp="1"/>
          </p:cNvSpPr>
          <p:nvPr>
            <p:ph type="title" idx="2"/>
          </p:nvPr>
        </p:nvSpPr>
        <p:spPr/>
        <p:txBody>
          <a:bodyPr/>
          <a:p>
            <a:r>
              <a:rPr altLang="en-US" lang="zh-CN"/>
              <a:t>提高教学质量的需求</a:t>
            </a:r>
            <a:endParaRPr altLang="en-US" lang="zh-CN"/>
          </a:p>
        </p:txBody>
      </p:sp>
      <p:sp>
        <p:nvSpPr>
          <p:cNvPr id="1049176"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2"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优化教学管理模式可以促进学生的学习积极性和主动性</a:t>
            </a:r>
            <a:endParaRPr altLang="zh-CN" dirty="0" lang="en-US">
              <a:solidFill>
                <a:schemeClr val="dk1">
                  <a:lumMod val="80000"/>
                  <a:lumOff val="20000"/>
                </a:schemeClr>
              </a:solidFill>
              <a:latin typeface="+mn-ea"/>
              <a:sym typeface="+mn-ea"/>
            </a:endParaRPr>
          </a:p>
        </p:txBody>
      </p:sp>
      <p:sp>
        <p:nvSpPr>
          <p:cNvPr id="1049184"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6"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8"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0"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小学教育是基础教育的关键阶段，需要注重教学质量和效果</a:t>
            </a:r>
            <a:endParaRPr altLang="en-US" dirty="0" lang="zh-CN">
              <a:solidFill>
                <a:schemeClr val="dk1">
                  <a:lumMod val="80000"/>
                  <a:lumOff val="20000"/>
                </a:schemeClr>
              </a:solidFill>
              <a:latin typeface="+mn-ea"/>
              <a:sym typeface="+mn-ea"/>
            </a:endParaRPr>
          </a:p>
        </p:txBody>
      </p:sp>
      <p:sp>
        <p:nvSpPr>
          <p:cNvPr id="1049192"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4"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6"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8"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优化教学管理模式可以提高教师的教学积极性和教学水平</a:t>
            </a:r>
            <a:endParaRPr altLang="en-US" dirty="0" lang="zh-CN">
              <a:solidFill>
                <a:schemeClr val="dk1">
                  <a:lumMod val="80000"/>
                  <a:lumOff val="20000"/>
                </a:schemeClr>
              </a:solidFill>
              <a:latin typeface="+mn-ea"/>
              <a:sym typeface="+mn-ea"/>
            </a:endParaRPr>
          </a:p>
        </p:txBody>
      </p:sp>
      <p:sp>
        <p:nvSpPr>
          <p:cNvPr id="1049200"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2"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4"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6"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提高教学质量是满足家长和社会对优质教育的期望和需求的必要途径</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0" name="标题 2"/>
          <p:cNvSpPr>
            <a:spLocks noGrp="1"/>
          </p:cNvSpPr>
          <p:nvPr>
            <p:ph type="title" idx="2"/>
          </p:nvPr>
        </p:nvSpPr>
        <p:spPr/>
        <p:txBody>
          <a:bodyPr/>
          <a:p>
            <a:r>
              <a:rPr altLang="en-US" lang="zh-CN"/>
              <a:t>培养创新人才的需求</a:t>
            </a:r>
            <a:endParaRPr altLang="en-US" lang="zh-CN"/>
          </a:p>
        </p:txBody>
      </p:sp>
      <p:sp>
        <p:nvSpPr>
          <p:cNvPr id="1049242"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4"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6"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小学教育是培养创新人才的重要阶段，优化教学管理模式有助于激发学生的创新思维和创造力。</a:t>
            </a:r>
            <a:endParaRPr altLang="en-US" dirty="0" sz="2000" lang="zh-CN" spc="150">
              <a:solidFill>
                <a:schemeClr val="tx1">
                  <a:lumMod val="85000"/>
                  <a:lumOff val="15000"/>
                </a:schemeClr>
              </a:solidFill>
              <a:latin typeface="+mn-ea"/>
              <a:sym typeface="+mn-ea"/>
            </a:endParaRPr>
          </a:p>
        </p:txBody>
      </p:sp>
      <p:sp>
        <p:nvSpPr>
          <p:cNvPr id="1049248"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0"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创新人才培养需要多元化的教学方式和个性化的教育管理，优化教学管理模式可以满足这些需求。</a:t>
            </a:r>
            <a:endParaRPr altLang="en-US" dirty="0" sz="2000" lang="zh-CN" spc="150">
              <a:solidFill>
                <a:schemeClr val="tx1">
                  <a:lumMod val="85000"/>
                  <a:lumOff val="15000"/>
                </a:schemeClr>
              </a:solidFill>
              <a:latin typeface="+mn-ea"/>
              <a:sym typeface="+mn-ea"/>
            </a:endParaRPr>
          </a:p>
        </p:txBody>
      </p:sp>
      <p:sp>
        <p:nvSpPr>
          <p:cNvPr id="1049254"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6"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创新人才的培养需要良好的教育环境和资源支持，优化教学管理模式可以提高教育资源的利用效率和配置水平。</a:t>
            </a:r>
            <a:endParaRPr altLang="en-US" dirty="0" sz="2000" lang="zh-CN" spc="150">
              <a:solidFill>
                <a:schemeClr val="tx1">
                  <a:lumMod val="85000"/>
                  <a:lumOff val="15000"/>
                </a:schemeClr>
              </a:solidFill>
              <a:latin typeface="+mn-ea"/>
              <a:sym typeface="+mn-ea"/>
            </a:endParaRPr>
          </a:p>
        </p:txBody>
      </p:sp>
      <p:sp>
        <p:nvSpPr>
          <p:cNvPr id="1049260"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2"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创新人才的培养需要关注学生的全面发展，优化教学管理模式可以促进学生的综合素质和个性化发展。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98" name="标题 2"/>
          <p:cNvSpPr>
            <a:spLocks noGrp="1"/>
          </p:cNvSpPr>
          <p:nvPr>
            <p:ph type="title" idx="2"/>
          </p:nvPr>
        </p:nvSpPr>
        <p:spPr/>
        <p:txBody>
          <a:bodyPr/>
          <a:p>
            <a:r>
              <a:rPr altLang="en-US" lang="zh-CN"/>
              <a:t>适应教育改革的需求</a:t>
            </a:r>
            <a:endParaRPr altLang="en-US" lang="zh-CN"/>
          </a:p>
        </p:txBody>
      </p:sp>
      <p:sp>
        <p:nvSpPr>
          <p:cNvPr id="1049300" name="圆角矩形 26"/>
          <p:cNvSpPr/>
          <p:nvPr>
            <p:custDataLst>
              <p:tags r:id="rId1"/>
            </p:custDataLst>
          </p:nvPr>
        </p:nvSpPr>
        <p:spPr>
          <a:xfrm>
            <a:off x="60833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02" name="圆角矩形 28"/>
          <p:cNvSpPr/>
          <p:nvPr>
            <p:custDataLst>
              <p:tags r:id="rId2"/>
            </p:custDataLst>
          </p:nvPr>
        </p:nvSpPr>
        <p:spPr>
          <a:xfrm>
            <a:off x="610871"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04" name="文本框 31"/>
          <p:cNvSpPr txBox="1"/>
          <p:nvPr>
            <p:custDataLst>
              <p:tags r:id="rId3"/>
            </p:custDataLst>
          </p:nvPr>
        </p:nvSpPr>
        <p:spPr>
          <a:xfrm>
            <a:off x="763306" y="218974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当前教育改革对小学教育提出了新的要求，需要优化教学管理模式以适应这些要求。</a:t>
            </a:r>
            <a:endParaRPr altLang="en-US" dirty="0" sz="2000" lang="zh-CN" spc="200">
              <a:solidFill>
                <a:schemeClr val="tx1">
                  <a:lumMod val="85000"/>
                  <a:lumOff val="15000"/>
                </a:schemeClr>
              </a:solidFill>
              <a:latin typeface="+mn-ea"/>
              <a:sym typeface="+mn-ea"/>
            </a:endParaRPr>
          </a:p>
        </p:txBody>
      </p:sp>
      <p:sp>
        <p:nvSpPr>
          <p:cNvPr id="1049306" name="圆角矩形 29"/>
          <p:cNvSpPr/>
          <p:nvPr>
            <p:custDataLst>
              <p:tags r:id="rId4"/>
            </p:custDataLst>
          </p:nvPr>
        </p:nvSpPr>
        <p:spPr>
          <a:xfrm>
            <a:off x="3400437"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08" name="圆角矩形 32"/>
          <p:cNvSpPr/>
          <p:nvPr>
            <p:custDataLst>
              <p:tags r:id="rId5"/>
            </p:custDataLst>
          </p:nvPr>
        </p:nvSpPr>
        <p:spPr>
          <a:xfrm>
            <a:off x="3402977"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10" name="文本框 34"/>
          <p:cNvSpPr txBox="1"/>
          <p:nvPr>
            <p:custDataLst>
              <p:tags r:id="rId6"/>
            </p:custDataLst>
          </p:nvPr>
        </p:nvSpPr>
        <p:spPr>
          <a:xfrm>
            <a:off x="3557953"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传统的教学管理模式已经无法满足现代教育改革的需求，需要创新和改进。</a:t>
            </a:r>
            <a:endParaRPr altLang="en-US" dirty="0" sz="2000" lang="zh-CN" spc="200">
              <a:solidFill>
                <a:schemeClr val="tx1">
                  <a:lumMod val="85000"/>
                  <a:lumOff val="15000"/>
                </a:schemeClr>
              </a:solidFill>
              <a:latin typeface="+mn-ea"/>
              <a:sym typeface="+mn-ea"/>
            </a:endParaRPr>
          </a:p>
        </p:txBody>
      </p:sp>
      <p:sp>
        <p:nvSpPr>
          <p:cNvPr id="1049312" name="圆角矩形 3"/>
          <p:cNvSpPr/>
          <p:nvPr>
            <p:custDataLst>
              <p:tags r:id="rId7"/>
            </p:custDataLst>
          </p:nvPr>
        </p:nvSpPr>
        <p:spPr>
          <a:xfrm>
            <a:off x="6192543"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4" name="圆角矩形 4"/>
          <p:cNvSpPr/>
          <p:nvPr>
            <p:custDataLst>
              <p:tags r:id="rId8"/>
            </p:custDataLst>
          </p:nvPr>
        </p:nvSpPr>
        <p:spPr>
          <a:xfrm>
            <a:off x="6195084"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16" name="文本框 5"/>
          <p:cNvSpPr txBox="1"/>
          <p:nvPr>
            <p:custDataLst>
              <p:tags r:id="rId9"/>
            </p:custDataLst>
          </p:nvPr>
        </p:nvSpPr>
        <p:spPr>
          <a:xfrm>
            <a:off x="6349425"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优化小学教育的教学管理模式可以提高教学质量和效果，更好地培养学生的学习能力和综合素质。</a:t>
            </a:r>
            <a:endParaRPr altLang="en-US" dirty="0" sz="2000" lang="zh-CN" spc="200">
              <a:solidFill>
                <a:schemeClr val="tx1">
                  <a:lumMod val="85000"/>
                  <a:lumOff val="15000"/>
                </a:schemeClr>
              </a:solidFill>
              <a:latin typeface="+mn-ea"/>
              <a:sym typeface="+mn-ea"/>
            </a:endParaRPr>
          </a:p>
        </p:txBody>
      </p:sp>
      <p:sp>
        <p:nvSpPr>
          <p:cNvPr id="1049318" name="圆角矩形 8"/>
          <p:cNvSpPr/>
          <p:nvPr>
            <p:custDataLst>
              <p:tags r:id="rId10"/>
            </p:custDataLst>
          </p:nvPr>
        </p:nvSpPr>
        <p:spPr>
          <a:xfrm>
            <a:off x="898465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20" name="圆角矩形 9"/>
          <p:cNvSpPr/>
          <p:nvPr>
            <p:custDataLst>
              <p:tags r:id="rId11"/>
            </p:custDataLst>
          </p:nvPr>
        </p:nvSpPr>
        <p:spPr>
          <a:xfrm>
            <a:off x="8987190"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22" name="文本框 10"/>
          <p:cNvSpPr txBox="1"/>
          <p:nvPr>
            <p:custDataLst>
              <p:tags r:id="rId12"/>
            </p:custDataLst>
          </p:nvPr>
        </p:nvSpPr>
        <p:spPr>
          <a:xfrm>
            <a:off x="9141531"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适应教育改革的需求是小学教育发展的必然趋势，也是提高小学教育水平的必要条件。</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56" name="标题 1"/>
          <p:cNvSpPr>
            <a:spLocks noGrp="1"/>
          </p:cNvSpPr>
          <p:nvPr>
            <p:ph type="title" idx="5"/>
            <p:custDataLst>
              <p:tags r:id="rId1"/>
            </p:custDataLst>
          </p:nvPr>
        </p:nvSpPr>
        <p:spPr/>
        <p:txBody>
          <a:bodyPr/>
          <a:p>
            <a:r>
              <a:rPr altLang="en-US" dirty="0" lang="zh-CN"/>
              <a:t>优化小学教育的教学管理模式的策略</a:t>
            </a:r>
            <a:endParaRPr altLang="en-US" dirty="0" lang="zh-CN"/>
          </a:p>
        </p:txBody>
      </p:sp>
      <p:sp>
        <p:nvSpPr>
          <p:cNvPr id="1049358" name="文本占位符 3"/>
          <p:cNvSpPr>
            <a:spLocks noGrp="1"/>
          </p:cNvSpPr>
          <p:nvPr>
            <p:ph type="body" idx="1"/>
            <p:custDataLst>
              <p:tags r:id="rId2"/>
            </p:custDataLst>
          </p:nvPr>
        </p:nvSpPr>
        <p:spPr/>
        <p:txBody>
          <a:bodyPr/>
          <a:p>
            <a:r>
              <a:rPr altLang="en-US" lang="zh-CN"/>
              <a:t>03</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04" name="标题 2"/>
          <p:cNvSpPr>
            <a:spLocks noGrp="1"/>
          </p:cNvSpPr>
          <p:nvPr>
            <p:ph type="title" idx="2"/>
          </p:nvPr>
        </p:nvSpPr>
        <p:spPr/>
        <p:txBody>
          <a:bodyPr/>
          <a:p>
            <a:r>
              <a:rPr altLang="en-US" lang="zh-CN"/>
              <a:t>强化教学管理理念</a:t>
            </a:r>
            <a:endParaRPr altLang="en-US" lang="zh-CN"/>
          </a:p>
        </p:txBody>
      </p:sp>
      <p:sp>
        <p:nvSpPr>
          <p:cNvPr id="1049406"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08"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10"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2"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14"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6"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18"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0"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22"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加强教师培训和管理，提高教师的教学水平和专业素养。</a:t>
            </a:r>
            <a:endParaRPr altLang="en-US" dirty="0" sz="2400" lang="zh-CN">
              <a:latin typeface="+mn-ea"/>
              <a:ea typeface="+mn-ea"/>
            </a:endParaRPr>
          </a:p>
        </p:txBody>
      </p:sp>
      <p:sp>
        <p:nvSpPr>
          <p:cNvPr id="1049424"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建立完善的教学管理机制和制度，规范教学管理行为。</a:t>
            </a:r>
            <a:endParaRPr altLang="en-US" dirty="0" sz="2400" lang="zh-CN">
              <a:latin typeface="+mn-ea"/>
              <a:ea typeface="+mn-ea"/>
            </a:endParaRPr>
          </a:p>
        </p:txBody>
      </p:sp>
      <p:sp>
        <p:nvSpPr>
          <p:cNvPr id="1049426"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强调以学生为中心的教学理念，关注学生的个性化需求和发展。</a:t>
            </a:r>
            <a:endParaRPr altLang="en-US" dirty="0" sz="2400" lang="zh-CN">
              <a:latin typeface="+mn-ea"/>
              <a:ea typeface="+mn-ea"/>
            </a:endParaRPr>
          </a:p>
        </p:txBody>
      </p:sp>
      <p:sp>
        <p:nvSpPr>
          <p:cNvPr id="1049428"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注重教学质量和教学过程的监控和管理，确保教学质量的持续提升。</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62" name="标题 2"/>
          <p:cNvSpPr>
            <a:spLocks noGrp="1"/>
          </p:cNvSpPr>
          <p:nvPr>
            <p:ph type="title" idx="2"/>
          </p:nvPr>
        </p:nvSpPr>
        <p:spPr/>
        <p:txBody>
          <a:bodyPr/>
          <a:p>
            <a:r>
              <a:rPr altLang="en-US" lang="zh-CN"/>
              <a:t>完善教学管理体系</a:t>
            </a:r>
            <a:endParaRPr altLang="en-US" lang="zh-CN"/>
          </a:p>
        </p:txBody>
      </p:sp>
      <p:sp>
        <p:nvSpPr>
          <p:cNvPr id="1049464" name="弧形 58"/>
          <p:cNvSpPr/>
          <p:nvPr>
            <p:custDataLst>
              <p:tags r:id="rId1"/>
            </p:custDataLst>
          </p:nvPr>
        </p:nvSpPr>
        <p:spPr>
          <a:xfrm>
            <a:off x="8107509" y="2034454"/>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66" name="弧形 57"/>
          <p:cNvSpPr/>
          <p:nvPr>
            <p:custDataLst>
              <p:tags r:id="rId2"/>
            </p:custDataLst>
          </p:nvPr>
        </p:nvSpPr>
        <p:spPr>
          <a:xfrm>
            <a:off x="608330" y="2034454"/>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68" name="椭圆 22"/>
          <p:cNvSpPr/>
          <p:nvPr>
            <p:custDataLst>
              <p:tags r:id="rId3"/>
            </p:custDataLst>
          </p:nvPr>
        </p:nvSpPr>
        <p:spPr>
          <a:xfrm>
            <a:off x="8448679" y="231001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0" name="椭圆 23"/>
          <p:cNvSpPr/>
          <p:nvPr>
            <p:custDataLst>
              <p:tags r:id="rId4"/>
            </p:custDataLst>
          </p:nvPr>
        </p:nvSpPr>
        <p:spPr>
          <a:xfrm>
            <a:off x="8834838" y="236812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2" name="正文"/>
          <p:cNvSpPr txBox="1"/>
          <p:nvPr>
            <p:custDataLst>
              <p:tags r:id="rId5"/>
            </p:custDataLst>
          </p:nvPr>
        </p:nvSpPr>
        <p:spPr>
          <a:xfrm>
            <a:off x="8901385"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建立有效的激励机制和评价机制</a:t>
            </a:r>
            <a:endParaRPr altLang="en-US" dirty="0" sz="1200" lang="zh-CN" spc="150">
              <a:solidFill>
                <a:srgbClr val="FFFFFF"/>
              </a:solidFill>
              <a:latin typeface="+mn-ea"/>
              <a:sym typeface="+mn-ea"/>
            </a:endParaRPr>
          </a:p>
        </p:txBody>
      </p:sp>
      <p:sp>
        <p:nvSpPr>
          <p:cNvPr id="1049474" name="椭圆 24"/>
          <p:cNvSpPr/>
          <p:nvPr>
            <p:custDataLst>
              <p:tags r:id="rId6"/>
            </p:custDataLst>
          </p:nvPr>
        </p:nvSpPr>
        <p:spPr>
          <a:xfrm>
            <a:off x="6016437" y="231001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6" name="椭圆 25"/>
          <p:cNvSpPr/>
          <p:nvPr>
            <p:custDataLst>
              <p:tags r:id="rId7"/>
            </p:custDataLst>
          </p:nvPr>
        </p:nvSpPr>
        <p:spPr>
          <a:xfrm>
            <a:off x="6401659" y="236812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8" name="正文"/>
          <p:cNvSpPr txBox="1"/>
          <p:nvPr>
            <p:custDataLst>
              <p:tags r:id="rId8"/>
            </p:custDataLst>
          </p:nvPr>
        </p:nvSpPr>
        <p:spPr>
          <a:xfrm>
            <a:off x="6469143"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完善教师培训与发展体系</a:t>
            </a:r>
            <a:endParaRPr altLang="en-US" dirty="0" sz="1200" lang="zh-CN" spc="150">
              <a:solidFill>
                <a:schemeClr val="tx1">
                  <a:lumMod val="65000"/>
                  <a:lumOff val="35000"/>
                </a:schemeClr>
              </a:solidFill>
              <a:latin typeface="+mn-ea"/>
              <a:sym typeface="+mn-ea"/>
            </a:endParaRPr>
          </a:p>
        </p:txBody>
      </p:sp>
      <p:sp>
        <p:nvSpPr>
          <p:cNvPr id="1049480" name="椭圆 7"/>
          <p:cNvSpPr/>
          <p:nvPr>
            <p:custDataLst>
              <p:tags r:id="rId9"/>
            </p:custDataLst>
          </p:nvPr>
        </p:nvSpPr>
        <p:spPr>
          <a:xfrm>
            <a:off x="3584195" y="231001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2" name="椭圆 9"/>
          <p:cNvSpPr/>
          <p:nvPr>
            <p:custDataLst>
              <p:tags r:id="rId10"/>
            </p:custDataLst>
          </p:nvPr>
        </p:nvSpPr>
        <p:spPr>
          <a:xfrm>
            <a:off x="3969417" y="236812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4" name="正文"/>
          <p:cNvSpPr txBox="1"/>
          <p:nvPr>
            <p:custDataLst>
              <p:tags r:id="rId11"/>
            </p:custDataLst>
          </p:nvPr>
        </p:nvSpPr>
        <p:spPr>
          <a:xfrm>
            <a:off x="4036901"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强化教学质量监控与评估机制</a:t>
            </a:r>
            <a:endParaRPr altLang="en-US" dirty="0" sz="1200" lang="zh-CN" spc="150">
              <a:solidFill>
                <a:srgbClr val="FFFFFF"/>
              </a:solidFill>
              <a:latin typeface="+mn-ea"/>
              <a:sym typeface="+mn-ea"/>
            </a:endParaRPr>
          </a:p>
        </p:txBody>
      </p:sp>
      <p:sp>
        <p:nvSpPr>
          <p:cNvPr id="1049486" name="椭圆 5"/>
          <p:cNvSpPr/>
          <p:nvPr>
            <p:custDataLst>
              <p:tags r:id="rId12"/>
            </p:custDataLst>
          </p:nvPr>
        </p:nvSpPr>
        <p:spPr>
          <a:xfrm>
            <a:off x="875455" y="231001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8" name="椭圆 4"/>
          <p:cNvSpPr/>
          <p:nvPr>
            <p:custDataLst>
              <p:tags r:id="rId13"/>
            </p:custDataLst>
          </p:nvPr>
        </p:nvSpPr>
        <p:spPr>
          <a:xfrm>
            <a:off x="1260677" y="236812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0" name="正文"/>
          <p:cNvSpPr txBox="1"/>
          <p:nvPr>
            <p:custDataLst>
              <p:tags r:id="rId14"/>
            </p:custDataLst>
          </p:nvPr>
        </p:nvSpPr>
        <p:spPr>
          <a:xfrm>
            <a:off x="1328161"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建立科学合理的教学管理规章制度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24" name="标题 2"/>
          <p:cNvSpPr>
            <a:spLocks noGrp="1"/>
          </p:cNvSpPr>
          <p:nvPr>
            <p:ph type="title" idx="2"/>
          </p:nvPr>
        </p:nvSpPr>
        <p:spPr/>
        <p:txBody>
          <a:bodyPr/>
          <a:p>
            <a:r>
              <a:rPr altLang="en-US" lang="zh-CN"/>
              <a:t>推进信息化教学管理</a:t>
            </a:r>
            <a:endParaRPr altLang="en-US" lang="zh-CN"/>
          </a:p>
        </p:txBody>
      </p:sp>
      <p:sp>
        <p:nvSpPr>
          <p:cNvPr id="1049526"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2"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推进在线教育，打破传统教学模式限制</a:t>
            </a:r>
            <a:endParaRPr altLang="zh-CN" dirty="0" lang="en-US">
              <a:solidFill>
                <a:schemeClr val="dk1">
                  <a:lumMod val="80000"/>
                  <a:lumOff val="20000"/>
                </a:schemeClr>
              </a:solidFill>
              <a:latin typeface="+mn-ea"/>
              <a:sym typeface="+mn-ea"/>
            </a:endParaRPr>
          </a:p>
        </p:txBody>
      </p:sp>
      <p:sp>
        <p:nvSpPr>
          <p:cNvPr id="1049534"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0"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利用信息技术提高教学管理效率</a:t>
            </a:r>
            <a:endParaRPr altLang="en-US" dirty="0" lang="zh-CN">
              <a:solidFill>
                <a:schemeClr val="dk1">
                  <a:lumMod val="80000"/>
                  <a:lumOff val="20000"/>
                </a:schemeClr>
              </a:solidFill>
              <a:latin typeface="+mn-ea"/>
              <a:sym typeface="+mn-ea"/>
            </a:endParaRPr>
          </a:p>
        </p:txBody>
      </p:sp>
      <p:sp>
        <p:nvSpPr>
          <p:cNvPr id="1049542"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6"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8"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建立信息化教学管理系统，实现教学资源共享</a:t>
            </a:r>
            <a:endParaRPr altLang="en-US" dirty="0" lang="zh-CN">
              <a:solidFill>
                <a:schemeClr val="dk1">
                  <a:lumMod val="80000"/>
                  <a:lumOff val="20000"/>
                </a:schemeClr>
              </a:solidFill>
              <a:latin typeface="+mn-ea"/>
              <a:sym typeface="+mn-ea"/>
            </a:endParaRPr>
          </a:p>
        </p:txBody>
      </p:sp>
      <p:sp>
        <p:nvSpPr>
          <p:cNvPr id="1049550"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4"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6"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提升教师信息化素养，适应信息化教学管理需求</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90" name="标题 2"/>
          <p:cNvSpPr>
            <a:spLocks noGrp="1"/>
          </p:cNvSpPr>
          <p:nvPr>
            <p:ph type="title" idx="2"/>
          </p:nvPr>
        </p:nvSpPr>
        <p:spPr/>
        <p:txBody>
          <a:bodyPr/>
          <a:p>
            <a:r>
              <a:rPr altLang="en-US" lang="zh-CN"/>
              <a:t>提升教师素质和能力</a:t>
            </a:r>
            <a:endParaRPr altLang="en-US" lang="zh-CN"/>
          </a:p>
        </p:txBody>
      </p:sp>
      <p:sp>
        <p:nvSpPr>
          <p:cNvPr id="1049592"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4"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定期开展教师培训，提高教师的教学水平。</a:t>
            </a:r>
            <a:endParaRPr altLang="en-US" dirty="0" sz="2000" lang="zh-CN" spc="150">
              <a:solidFill>
                <a:schemeClr val="tx1">
                  <a:lumMod val="75000"/>
                  <a:lumOff val="25000"/>
                </a:schemeClr>
              </a:solidFill>
              <a:latin typeface="+mn-ea"/>
              <a:sym typeface="+mn-ea"/>
            </a:endParaRPr>
          </a:p>
        </p:txBody>
      </p:sp>
      <p:sp>
        <p:nvSpPr>
          <p:cNvPr id="1049596"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8"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0"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鼓励教师进行教学创新，不断探索更有效的教学方法。</a:t>
            </a:r>
            <a:endParaRPr altLang="en-US" dirty="0" sz="2000" lang="zh-CN" spc="150">
              <a:solidFill>
                <a:schemeClr val="tx1">
                  <a:lumMod val="75000"/>
                  <a:lumOff val="25000"/>
                </a:schemeClr>
              </a:solidFill>
              <a:latin typeface="+mn-ea"/>
              <a:sym typeface="+mn-ea"/>
            </a:endParaRPr>
          </a:p>
        </p:txBody>
      </p:sp>
      <p:sp>
        <p:nvSpPr>
          <p:cNvPr id="1049602"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04"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6"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加强教师之间的交流与合作，共同提升教学能力。</a:t>
            </a:r>
            <a:endParaRPr altLang="en-US" dirty="0" sz="2000" lang="zh-CN" spc="150">
              <a:solidFill>
                <a:schemeClr val="tx1">
                  <a:lumMod val="75000"/>
                  <a:lumOff val="25000"/>
                </a:schemeClr>
              </a:solidFill>
              <a:latin typeface="+mn-ea"/>
              <a:sym typeface="+mn-ea"/>
            </a:endParaRPr>
          </a:p>
        </p:txBody>
      </p:sp>
      <p:sp>
        <p:nvSpPr>
          <p:cNvPr id="1049608"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10"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12"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建立完善的教师评价体系，激励教师不断自我完善和提高。</a:t>
            </a:r>
            <a:endParaRPr altLang="en-US" dirty="0" sz="2000" lang="zh-CN" spc="150">
              <a:solidFill>
                <a:schemeClr val="tx1">
                  <a:lumMod val="75000"/>
                  <a:lumOff val="25000"/>
                </a:schemeClr>
              </a:solidFill>
              <a:latin typeface="+mn-ea"/>
              <a:sym typeface="+mn-ea"/>
            </a:endParaRPr>
          </a:p>
        </p:txBody>
      </p:sp>
      <p:sp>
        <p:nvSpPr>
          <p:cNvPr id="1049614"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48" name="标题 1"/>
          <p:cNvSpPr>
            <a:spLocks noGrp="1"/>
          </p:cNvSpPr>
          <p:nvPr>
            <p:ph type="title" idx="5"/>
            <p:custDataLst>
              <p:tags r:id="rId1"/>
            </p:custDataLst>
          </p:nvPr>
        </p:nvSpPr>
        <p:spPr/>
        <p:txBody>
          <a:bodyPr/>
          <a:p>
            <a:r>
              <a:rPr altLang="en-US" dirty="0" lang="zh-CN"/>
              <a:t>优化小学教育的教学管理模式的实践与效果</a:t>
            </a:r>
            <a:endParaRPr altLang="en-US" dirty="0" lang="zh-CN"/>
          </a:p>
        </p:txBody>
      </p:sp>
      <p:sp>
        <p:nvSpPr>
          <p:cNvPr id="1049650" name="文本占位符 3"/>
          <p:cNvSpPr>
            <a:spLocks noGrp="1"/>
          </p:cNvSpPr>
          <p:nvPr>
            <p:ph type="body" idx="1"/>
            <p:custDataLst>
              <p:tags r:id="rId2"/>
            </p:custDataLst>
          </p:nvPr>
        </p:nvSpPr>
        <p:spPr/>
        <p:txBody>
          <a:bodyPr/>
          <a:p>
            <a:r>
              <a:rPr altLang="en-US" lang="zh-CN"/>
              <a:t>04</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96" name="标题 2"/>
          <p:cNvSpPr>
            <a:spLocks noGrp="1"/>
          </p:cNvSpPr>
          <p:nvPr>
            <p:ph type="title" idx="2"/>
          </p:nvPr>
        </p:nvSpPr>
        <p:spPr/>
        <p:txBody>
          <a:bodyPr/>
          <a:p>
            <a:r>
              <a:rPr altLang="en-US" lang="zh-CN"/>
              <a:t>实践案例分析</a:t>
            </a:r>
            <a:endParaRPr altLang="en-US" lang="zh-CN"/>
          </a:p>
        </p:txBody>
      </p:sp>
      <p:sp>
        <p:nvSpPr>
          <p:cNvPr id="1049698" name="圆角矩形 26"/>
          <p:cNvSpPr/>
          <p:nvPr>
            <p:custDataLst>
              <p:tags r:id="rId1"/>
            </p:custDataLst>
          </p:nvPr>
        </p:nvSpPr>
        <p:spPr>
          <a:xfrm>
            <a:off x="60833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0" name="圆角矩形 28"/>
          <p:cNvSpPr/>
          <p:nvPr>
            <p:custDataLst>
              <p:tags r:id="rId2"/>
            </p:custDataLst>
          </p:nvPr>
        </p:nvSpPr>
        <p:spPr>
          <a:xfrm>
            <a:off x="610871"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02" name="文本框 31"/>
          <p:cNvSpPr txBox="1"/>
          <p:nvPr>
            <p:custDataLst>
              <p:tags r:id="rId3"/>
            </p:custDataLst>
          </p:nvPr>
        </p:nvSpPr>
        <p:spPr>
          <a:xfrm>
            <a:off x="763306" y="218974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某小学采用分组合作学习模式，提高了学生的学习积极性和合作能力。</a:t>
            </a:r>
            <a:endParaRPr altLang="en-US" dirty="0" sz="2000" lang="zh-CN" spc="200">
              <a:solidFill>
                <a:schemeClr val="tx1">
                  <a:lumMod val="85000"/>
                  <a:lumOff val="15000"/>
                </a:schemeClr>
              </a:solidFill>
              <a:latin typeface="+mn-ea"/>
              <a:sym typeface="+mn-ea"/>
            </a:endParaRPr>
          </a:p>
        </p:txBody>
      </p:sp>
      <p:sp>
        <p:nvSpPr>
          <p:cNvPr id="1049704" name="圆角矩形 29"/>
          <p:cNvSpPr/>
          <p:nvPr>
            <p:custDataLst>
              <p:tags r:id="rId4"/>
            </p:custDataLst>
          </p:nvPr>
        </p:nvSpPr>
        <p:spPr>
          <a:xfrm>
            <a:off x="3400437"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6" name="圆角矩形 32"/>
          <p:cNvSpPr/>
          <p:nvPr>
            <p:custDataLst>
              <p:tags r:id="rId5"/>
            </p:custDataLst>
          </p:nvPr>
        </p:nvSpPr>
        <p:spPr>
          <a:xfrm>
            <a:off x="3402977"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08" name="文本框 34"/>
          <p:cNvSpPr txBox="1"/>
          <p:nvPr>
            <p:custDataLst>
              <p:tags r:id="rId6"/>
            </p:custDataLst>
          </p:nvPr>
        </p:nvSpPr>
        <p:spPr>
          <a:xfrm>
            <a:off x="3557953"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某小学实施个性化教学管理，关注学生的个性发展，提高了教学质量。</a:t>
            </a:r>
            <a:endParaRPr altLang="en-US" dirty="0" sz="2000" lang="zh-CN" spc="200">
              <a:solidFill>
                <a:schemeClr val="tx1">
                  <a:lumMod val="85000"/>
                  <a:lumOff val="15000"/>
                </a:schemeClr>
              </a:solidFill>
              <a:latin typeface="+mn-ea"/>
              <a:sym typeface="+mn-ea"/>
            </a:endParaRPr>
          </a:p>
        </p:txBody>
      </p:sp>
      <p:sp>
        <p:nvSpPr>
          <p:cNvPr id="1049710" name="圆角矩形 3"/>
          <p:cNvSpPr/>
          <p:nvPr>
            <p:custDataLst>
              <p:tags r:id="rId7"/>
            </p:custDataLst>
          </p:nvPr>
        </p:nvSpPr>
        <p:spPr>
          <a:xfrm>
            <a:off x="6192543"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12" name="圆角矩形 4"/>
          <p:cNvSpPr/>
          <p:nvPr>
            <p:custDataLst>
              <p:tags r:id="rId8"/>
            </p:custDataLst>
          </p:nvPr>
        </p:nvSpPr>
        <p:spPr>
          <a:xfrm>
            <a:off x="6195084"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14" name="文本框 5"/>
          <p:cNvSpPr txBox="1"/>
          <p:nvPr>
            <p:custDataLst>
              <p:tags r:id="rId9"/>
            </p:custDataLst>
          </p:nvPr>
        </p:nvSpPr>
        <p:spPr>
          <a:xfrm>
            <a:off x="6349425"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某小学注重师生互动，通过开展多种活动，增强了师生之间的沟通和信任。</a:t>
            </a:r>
            <a:endParaRPr altLang="en-US" dirty="0" sz="2000" lang="zh-CN" spc="200">
              <a:solidFill>
                <a:schemeClr val="tx1">
                  <a:lumMod val="85000"/>
                  <a:lumOff val="15000"/>
                </a:schemeClr>
              </a:solidFill>
              <a:latin typeface="+mn-ea"/>
              <a:sym typeface="+mn-ea"/>
            </a:endParaRPr>
          </a:p>
        </p:txBody>
      </p:sp>
      <p:sp>
        <p:nvSpPr>
          <p:cNvPr id="1049716" name="圆角矩形 8"/>
          <p:cNvSpPr/>
          <p:nvPr>
            <p:custDataLst>
              <p:tags r:id="rId10"/>
            </p:custDataLst>
          </p:nvPr>
        </p:nvSpPr>
        <p:spPr>
          <a:xfrm>
            <a:off x="898465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18" name="圆角矩形 9"/>
          <p:cNvSpPr/>
          <p:nvPr>
            <p:custDataLst>
              <p:tags r:id="rId11"/>
            </p:custDataLst>
          </p:nvPr>
        </p:nvSpPr>
        <p:spPr>
          <a:xfrm>
            <a:off x="8987190"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20" name="文本框 10"/>
          <p:cNvSpPr txBox="1"/>
          <p:nvPr>
            <p:custDataLst>
              <p:tags r:id="rId12"/>
            </p:custDataLst>
          </p:nvPr>
        </p:nvSpPr>
        <p:spPr>
          <a:xfrm>
            <a:off x="9141531"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某小学推行家校合作，让家长参与到学校管理中，提高了教育效果。</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54" name="标题 2"/>
          <p:cNvSpPr>
            <a:spLocks noGrp="1"/>
          </p:cNvSpPr>
          <p:nvPr>
            <p:ph type="title" idx="2"/>
          </p:nvPr>
        </p:nvSpPr>
        <p:spPr/>
        <p:txBody>
          <a:bodyPr/>
          <a:p>
            <a:r>
              <a:rPr altLang="en-US" lang="zh-CN"/>
              <a:t>实践效果评估</a:t>
            </a:r>
            <a:endParaRPr altLang="en-US" lang="zh-CN"/>
          </a:p>
        </p:txBody>
      </p:sp>
      <p:sp>
        <p:nvSpPr>
          <p:cNvPr id="1049756" name="圆角矩形 26"/>
          <p:cNvSpPr/>
          <p:nvPr>
            <p:custDataLst>
              <p:tags r:id="rId1"/>
            </p:custDataLst>
          </p:nvPr>
        </p:nvSpPr>
        <p:spPr>
          <a:xfrm>
            <a:off x="60833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58" name="圆角矩形 28"/>
          <p:cNvSpPr/>
          <p:nvPr>
            <p:custDataLst>
              <p:tags r:id="rId2"/>
            </p:custDataLst>
          </p:nvPr>
        </p:nvSpPr>
        <p:spPr>
          <a:xfrm>
            <a:off x="610871"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60" name="文本框 31"/>
          <p:cNvSpPr txBox="1"/>
          <p:nvPr>
            <p:custDataLst>
              <p:tags r:id="rId3"/>
            </p:custDataLst>
          </p:nvPr>
        </p:nvSpPr>
        <p:spPr>
          <a:xfrm>
            <a:off x="763306" y="218974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提高教学质量：优化教学管理模式可以有效提高教学质量，提升学生的学习效果。</a:t>
            </a:r>
            <a:endParaRPr altLang="en-US" dirty="0" sz="2000" lang="zh-CN" spc="200">
              <a:solidFill>
                <a:schemeClr val="tx1">
                  <a:lumMod val="85000"/>
                  <a:lumOff val="15000"/>
                </a:schemeClr>
              </a:solidFill>
              <a:latin typeface="+mn-ea"/>
              <a:sym typeface="+mn-ea"/>
            </a:endParaRPr>
          </a:p>
        </p:txBody>
      </p:sp>
      <p:sp>
        <p:nvSpPr>
          <p:cNvPr id="1049762" name="圆角矩形 29"/>
          <p:cNvSpPr/>
          <p:nvPr>
            <p:custDataLst>
              <p:tags r:id="rId4"/>
            </p:custDataLst>
          </p:nvPr>
        </p:nvSpPr>
        <p:spPr>
          <a:xfrm>
            <a:off x="3400437"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64" name="圆角矩形 32"/>
          <p:cNvSpPr/>
          <p:nvPr>
            <p:custDataLst>
              <p:tags r:id="rId5"/>
            </p:custDataLst>
          </p:nvPr>
        </p:nvSpPr>
        <p:spPr>
          <a:xfrm>
            <a:off x="3402977"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66" name="文本框 34"/>
          <p:cNvSpPr txBox="1"/>
          <p:nvPr>
            <p:custDataLst>
              <p:tags r:id="rId6"/>
            </p:custDataLst>
          </p:nvPr>
        </p:nvSpPr>
        <p:spPr>
          <a:xfrm>
            <a:off x="3557953"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增强教师能力：通过实践，教师的教学能力得到提升，更加专业化。</a:t>
            </a:r>
            <a:endParaRPr altLang="en-US" dirty="0" sz="2000" lang="zh-CN" spc="200">
              <a:solidFill>
                <a:schemeClr val="tx1">
                  <a:lumMod val="85000"/>
                  <a:lumOff val="15000"/>
                </a:schemeClr>
              </a:solidFill>
              <a:latin typeface="+mn-ea"/>
              <a:sym typeface="+mn-ea"/>
            </a:endParaRPr>
          </a:p>
        </p:txBody>
      </p:sp>
      <p:sp>
        <p:nvSpPr>
          <p:cNvPr id="1049768" name="圆角矩形 3"/>
          <p:cNvSpPr/>
          <p:nvPr>
            <p:custDataLst>
              <p:tags r:id="rId7"/>
            </p:custDataLst>
          </p:nvPr>
        </p:nvSpPr>
        <p:spPr>
          <a:xfrm>
            <a:off x="6192543"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70" name="圆角矩形 4"/>
          <p:cNvSpPr/>
          <p:nvPr>
            <p:custDataLst>
              <p:tags r:id="rId8"/>
            </p:custDataLst>
          </p:nvPr>
        </p:nvSpPr>
        <p:spPr>
          <a:xfrm>
            <a:off x="6195084"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72" name="文本框 5"/>
          <p:cNvSpPr txBox="1"/>
          <p:nvPr>
            <p:custDataLst>
              <p:tags r:id="rId9"/>
            </p:custDataLst>
          </p:nvPr>
        </p:nvSpPr>
        <p:spPr>
          <a:xfrm>
            <a:off x="6349425"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促进家校合作：优化教学管理模式可以促进学校与家庭之间的合作，共同促进学生的成长。</a:t>
            </a:r>
            <a:endParaRPr altLang="en-US" dirty="0" sz="2000" lang="zh-CN" spc="200">
              <a:solidFill>
                <a:schemeClr val="tx1">
                  <a:lumMod val="85000"/>
                  <a:lumOff val="15000"/>
                </a:schemeClr>
              </a:solidFill>
              <a:latin typeface="+mn-ea"/>
              <a:sym typeface="+mn-ea"/>
            </a:endParaRPr>
          </a:p>
        </p:txBody>
      </p:sp>
      <p:sp>
        <p:nvSpPr>
          <p:cNvPr id="1049774" name="圆角矩形 8"/>
          <p:cNvSpPr/>
          <p:nvPr>
            <p:custDataLst>
              <p:tags r:id="rId10"/>
            </p:custDataLst>
          </p:nvPr>
        </p:nvSpPr>
        <p:spPr>
          <a:xfrm>
            <a:off x="898465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76" name="圆角矩形 9"/>
          <p:cNvSpPr/>
          <p:nvPr>
            <p:custDataLst>
              <p:tags r:id="rId11"/>
            </p:custDataLst>
          </p:nvPr>
        </p:nvSpPr>
        <p:spPr>
          <a:xfrm>
            <a:off x="8987190"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78" name="文本框 10"/>
          <p:cNvSpPr txBox="1"/>
          <p:nvPr>
            <p:custDataLst>
              <p:tags r:id="rId12"/>
            </p:custDataLst>
          </p:nvPr>
        </p:nvSpPr>
        <p:spPr>
          <a:xfrm>
            <a:off x="9141531"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提升学校形象：通过实践，学校的整体形象得到提升，社会声誉增强。</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12" name="标题 2"/>
          <p:cNvSpPr>
            <a:spLocks noGrp="1"/>
          </p:cNvSpPr>
          <p:nvPr>
            <p:ph type="title" idx="2"/>
          </p:nvPr>
        </p:nvSpPr>
        <p:spPr/>
        <p:txBody>
          <a:bodyPr/>
          <a:p>
            <a:r>
              <a:rPr altLang="en-US" lang="zh-CN"/>
              <a:t>实践经验总结</a:t>
            </a:r>
            <a:endParaRPr altLang="en-US" lang="zh-CN"/>
          </a:p>
        </p:txBody>
      </p:sp>
      <p:sp>
        <p:nvSpPr>
          <p:cNvPr id="1049814"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6"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优化教学计划：制定合理的教学计划，注重学生的个性化发展。</a:t>
            </a:r>
            <a:endParaRPr altLang="en-US" dirty="0" sz="2000" lang="zh-CN" spc="150">
              <a:solidFill>
                <a:schemeClr val="tx1">
                  <a:lumMod val="75000"/>
                  <a:lumOff val="25000"/>
                </a:schemeClr>
              </a:solidFill>
              <a:latin typeface="+mn-ea"/>
              <a:sym typeface="+mn-ea"/>
            </a:endParaRPr>
          </a:p>
        </p:txBody>
      </p:sp>
      <p:sp>
        <p:nvSpPr>
          <p:cNvPr id="1049818"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0"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2"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提高教学质量：注重课堂教学效果，采用多样化的教学方法，激发学生的学习兴趣。</a:t>
            </a:r>
            <a:endParaRPr altLang="en-US" dirty="0" sz="2000" lang="zh-CN" spc="150">
              <a:solidFill>
                <a:schemeClr val="tx1">
                  <a:lumMod val="75000"/>
                  <a:lumOff val="25000"/>
                </a:schemeClr>
              </a:solidFill>
              <a:latin typeface="+mn-ea"/>
              <a:sym typeface="+mn-ea"/>
            </a:endParaRPr>
          </a:p>
        </p:txBody>
      </p:sp>
      <p:sp>
        <p:nvSpPr>
          <p:cNvPr id="1049824"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6"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8"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加强教学评估：定期进行教学评估，及时调整教学策略，提高教学质量。</a:t>
            </a:r>
            <a:endParaRPr altLang="en-US" dirty="0" sz="2000" lang="zh-CN" spc="150">
              <a:solidFill>
                <a:schemeClr val="tx1">
                  <a:lumMod val="75000"/>
                  <a:lumOff val="25000"/>
                </a:schemeClr>
              </a:solidFill>
              <a:latin typeface="+mn-ea"/>
              <a:sym typeface="+mn-ea"/>
            </a:endParaRPr>
          </a:p>
        </p:txBody>
      </p:sp>
      <p:sp>
        <p:nvSpPr>
          <p:cNvPr id="1049830"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32"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4"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促进教师专业发展：加强教师培训和交流，提高教师的专业素养和教学能力。</a:t>
            </a:r>
            <a:endParaRPr altLang="en-US" dirty="0" sz="2000" lang="zh-CN" spc="150">
              <a:solidFill>
                <a:schemeClr val="tx1">
                  <a:lumMod val="75000"/>
                  <a:lumOff val="25000"/>
                </a:schemeClr>
              </a:solidFill>
              <a:latin typeface="+mn-ea"/>
              <a:sym typeface="+mn-ea"/>
            </a:endParaRPr>
          </a:p>
        </p:txBody>
      </p:sp>
      <p:sp>
        <p:nvSpPr>
          <p:cNvPr id="1049836"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70" name="标题 1"/>
          <p:cNvSpPr>
            <a:spLocks noGrp="1"/>
          </p:cNvSpPr>
          <p:nvPr>
            <p:ph type="title" idx="5"/>
            <p:custDataLst>
              <p:tags r:id="rId1"/>
            </p:custDataLst>
          </p:nvPr>
        </p:nvSpPr>
        <p:spPr/>
        <p:txBody>
          <a:bodyPr/>
          <a:p>
            <a:r>
              <a:rPr altLang="en-US" dirty="0" lang="zh-CN"/>
              <a:t>未来小学教育的教学管理模式的发展趋势</a:t>
            </a:r>
            <a:endParaRPr altLang="en-US" dirty="0" lang="zh-CN"/>
          </a:p>
        </p:txBody>
      </p:sp>
      <p:sp>
        <p:nvSpPr>
          <p:cNvPr id="1049872" name="文本占位符 3"/>
          <p:cNvSpPr>
            <a:spLocks noGrp="1"/>
          </p:cNvSpPr>
          <p:nvPr>
            <p:ph type="body" idx="1"/>
            <p:custDataLst>
              <p:tags r:id="rId2"/>
            </p:custDataLst>
          </p:nvPr>
        </p:nvSpPr>
        <p:spPr/>
        <p:txBody>
          <a:bodyPr/>
          <a:p>
            <a:r>
              <a:rPr altLang="en-US" lang="zh-CN"/>
              <a:t>05</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18" name="标题 2"/>
          <p:cNvSpPr>
            <a:spLocks noGrp="1"/>
          </p:cNvSpPr>
          <p:nvPr>
            <p:ph type="title" idx="2"/>
          </p:nvPr>
        </p:nvSpPr>
        <p:spPr/>
        <p:txBody>
          <a:bodyPr/>
          <a:p>
            <a:r>
              <a:rPr altLang="en-US" lang="zh-CN"/>
              <a:t>个性化教学管理模式</a:t>
            </a:r>
            <a:endParaRPr altLang="en-US" lang="zh-CN"/>
          </a:p>
        </p:txBody>
      </p:sp>
      <p:sp>
        <p:nvSpPr>
          <p:cNvPr id="1049920"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定义：根据学生的个性、兴趣和能力，采用不同的教学方法和资源，以满足学生的个性化需求。</a:t>
            </a:r>
            <a:endParaRPr altLang="en-US" dirty="0" sz="1200" lang="zh-CN" spc="150">
              <a:solidFill>
                <a:schemeClr val="tx1">
                  <a:lumMod val="85000"/>
                  <a:lumOff val="15000"/>
                </a:schemeClr>
              </a:solidFill>
              <a:latin typeface="+mn-ea"/>
              <a:sym typeface="+mn-ea"/>
            </a:endParaRPr>
          </a:p>
        </p:txBody>
      </p:sp>
      <p:sp>
        <p:nvSpPr>
          <p:cNvPr id="1049922"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4"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6"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优势：提高学生的学习兴趣和动力，发挥学生的特长和潜力，促进学生的全面发展。</a:t>
            </a:r>
            <a:endParaRPr altLang="en-US" dirty="0" sz="1200" lang="zh-CN" spc="150">
              <a:solidFill>
                <a:schemeClr val="tx1">
                  <a:lumMod val="85000"/>
                  <a:lumOff val="15000"/>
                </a:schemeClr>
              </a:solidFill>
              <a:latin typeface="+mn-ea"/>
              <a:sym typeface="+mn-ea"/>
            </a:endParaRPr>
          </a:p>
        </p:txBody>
      </p:sp>
      <p:sp>
        <p:nvSpPr>
          <p:cNvPr id="1049928"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0"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2"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技术支持：利用大数据、人工智能等技术手段，分析学生的学习情况和个人特征，为个性化教学提供科学依据。</a:t>
            </a:r>
            <a:endParaRPr altLang="en-US" dirty="0" sz="1200" lang="zh-CN" spc="150">
              <a:solidFill>
                <a:schemeClr val="tx1">
                  <a:lumMod val="85000"/>
                  <a:lumOff val="15000"/>
                </a:schemeClr>
              </a:solidFill>
              <a:latin typeface="+mn-ea"/>
              <a:sym typeface="+mn-ea"/>
            </a:endParaRPr>
          </a:p>
        </p:txBody>
      </p:sp>
      <p:sp>
        <p:nvSpPr>
          <p:cNvPr id="1049934"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6"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8"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未来发展：随着教育改革的深入和教育技术的不断发展，个性化教学管理模式将得到更广泛的应用和推广。</a:t>
            </a:r>
            <a:endParaRPr altLang="en-US" dirty="0" sz="1200" lang="zh-CN" spc="150">
              <a:solidFill>
                <a:schemeClr val="tx1">
                  <a:lumMod val="85000"/>
                  <a:lumOff val="15000"/>
                </a:schemeClr>
              </a:solidFill>
              <a:latin typeface="+mn-ea"/>
              <a:sym typeface="+mn-ea"/>
            </a:endParaRPr>
          </a:p>
        </p:txBody>
      </p:sp>
      <p:sp>
        <p:nvSpPr>
          <p:cNvPr id="1049940"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2"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76" name="标题 2"/>
          <p:cNvSpPr>
            <a:spLocks noGrp="1"/>
          </p:cNvSpPr>
          <p:nvPr>
            <p:ph type="title" idx="2"/>
          </p:nvPr>
        </p:nvSpPr>
        <p:spPr/>
        <p:txBody>
          <a:bodyPr/>
          <a:p>
            <a:r>
              <a:rPr altLang="en-US" lang="zh-CN"/>
              <a:t>多元化教学管理模式</a:t>
            </a:r>
            <a:endParaRPr altLang="en-US" lang="zh-CN"/>
          </a:p>
        </p:txBody>
      </p:sp>
      <p:sp>
        <p:nvSpPr>
          <p:cNvPr id="1049978"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0"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2"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多元化教学管理模式的定义和特点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4"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6"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8" name="TextBox 2"/>
          <p:cNvSpPr txBox="1"/>
          <p:nvPr>
            <p:custDataLst>
              <p:tags r:id="rId6"/>
            </p:custDataLst>
          </p:nvPr>
        </p:nvSpPr>
        <p:spPr>
          <a:xfrm>
            <a:off x="356120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未来小学教育的发展趋势对教学管理模式的影响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90"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2"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4" name="TextBox 2"/>
          <p:cNvSpPr txBox="1"/>
          <p:nvPr>
            <p:custDataLst>
              <p:tags r:id="rId9"/>
            </p:custDataLst>
          </p:nvPr>
        </p:nvSpPr>
        <p:spPr>
          <a:xfrm>
            <a:off x="6355905"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多元化教学管理模式在小学教育中的实践案例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96"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8"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0" name="TextBox 2"/>
          <p:cNvSpPr txBox="1"/>
          <p:nvPr>
            <p:custDataLst>
              <p:tags r:id="rId12"/>
            </p:custDataLst>
          </p:nvPr>
        </p:nvSpPr>
        <p:spPr>
          <a:xfrm>
            <a:off x="914423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多元化教学管理模式的优势和挑战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34" name="标题 2"/>
          <p:cNvSpPr>
            <a:spLocks noGrp="1"/>
          </p:cNvSpPr>
          <p:nvPr>
            <p:ph type="title" idx="2"/>
          </p:nvPr>
        </p:nvSpPr>
        <p:spPr/>
        <p:txBody>
          <a:bodyPr/>
          <a:p>
            <a:r>
              <a:rPr altLang="en-US" lang="zh-CN"/>
              <a:t>智能化教学管理模式</a:t>
            </a:r>
            <a:endParaRPr altLang="en-US" lang="zh-CN"/>
          </a:p>
        </p:txBody>
      </p:sp>
      <p:sp>
        <p:nvSpPr>
          <p:cNvPr id="1050036"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8"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40"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2"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44"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6"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48"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0"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52"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提高教学管理效率和教学质量</a:t>
            </a:r>
            <a:endParaRPr altLang="en-US" dirty="0" sz="2400" lang="zh-CN">
              <a:latin typeface="+mn-ea"/>
              <a:ea typeface="+mn-ea"/>
            </a:endParaRPr>
          </a:p>
        </p:txBody>
      </p:sp>
      <p:sp>
        <p:nvSpPr>
          <p:cNvPr id="1050054"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促进教育信息化和现代化发展</a:t>
            </a:r>
            <a:endParaRPr altLang="en-US" dirty="0" sz="2400" lang="zh-CN">
              <a:latin typeface="+mn-ea"/>
              <a:ea typeface="+mn-ea"/>
            </a:endParaRPr>
          </a:p>
        </p:txBody>
      </p:sp>
      <p:sp>
        <p:nvSpPr>
          <p:cNvPr id="1050056"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人工智能技术在教学管理中的应用</a:t>
            </a:r>
            <a:endParaRPr altLang="en-US" dirty="0" sz="2400" lang="zh-CN">
              <a:latin typeface="+mn-ea"/>
              <a:ea typeface="+mn-ea"/>
            </a:endParaRPr>
          </a:p>
        </p:txBody>
      </p:sp>
      <p:sp>
        <p:nvSpPr>
          <p:cNvPr id="1050058"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实现个性化教学和智能化管理</a:t>
            </a:r>
            <a:endParaRPr altLang="en-US" dirty="0" sz="2400" lang="zh-CN">
              <a:latin typeface="+mn-ea"/>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92" name="标题 1"/>
          <p:cNvSpPr>
            <a:spLocks noGrp="1"/>
          </p:cNvSpPr>
          <p:nvPr>
            <p:ph type="title" idx="5"/>
            <p:custDataLst>
              <p:tags r:id="rId1"/>
            </p:custDataLst>
          </p:nvPr>
        </p:nvSpPr>
        <p:spPr/>
        <p:txBody>
          <a:bodyPr/>
          <a:p>
            <a:r>
              <a:rPr altLang="en-US" dirty="0" lang="zh-CN"/>
              <a:t>结论与建议</a:t>
            </a:r>
            <a:endParaRPr altLang="en-US" dirty="0" lang="zh-CN"/>
          </a:p>
        </p:txBody>
      </p:sp>
      <p:sp>
        <p:nvSpPr>
          <p:cNvPr id="1050094" name="文本占位符 3"/>
          <p:cNvSpPr>
            <a:spLocks noGrp="1"/>
          </p:cNvSpPr>
          <p:nvPr>
            <p:ph type="body" idx="1"/>
            <p:custDataLst>
              <p:tags r:id="rId2"/>
            </p:custDataLst>
          </p:nvPr>
        </p:nvSpPr>
        <p:spPr/>
        <p:txBody>
          <a:bodyPr/>
          <a:p>
            <a:r>
              <a:rPr altLang="en-US" lang="zh-CN"/>
              <a:t>06</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40" name="标题 2"/>
          <p:cNvSpPr>
            <a:spLocks noGrp="1"/>
          </p:cNvSpPr>
          <p:nvPr>
            <p:ph type="title" idx="2"/>
          </p:nvPr>
        </p:nvSpPr>
        <p:spPr/>
        <p:txBody>
          <a:bodyPr/>
          <a:p>
            <a:r>
              <a:rPr altLang="en-US" lang="zh-CN"/>
              <a:t>结论总结</a:t>
            </a:r>
            <a:endParaRPr altLang="en-US" lang="zh-CN"/>
          </a:p>
        </p:txBody>
      </p:sp>
      <p:sp>
        <p:nvSpPr>
          <p:cNvPr id="1050142" name="正文"/>
          <p:cNvSpPr txBox="1"/>
          <p:nvPr>
            <p:custDataLst>
              <p:tags r:id="rId1"/>
            </p:custDataLst>
          </p:nvPr>
        </p:nvSpPr>
        <p:spPr>
          <a:xfrm>
            <a:off x="2266284" y="1289050"/>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小学教育的教学管理模式需要注重学生的个性化发展，培养学生的创新能力和实践能力。</a:t>
            </a:r>
            <a:endParaRPr altLang="en-US" dirty="0" sz="1200" lang="zh-CN" spc="150">
              <a:solidFill>
                <a:schemeClr val="tx1">
                  <a:lumMod val="65000"/>
                  <a:lumOff val="35000"/>
                </a:schemeClr>
              </a:solidFill>
              <a:latin typeface="+mn-ea"/>
              <a:sym typeface="+mn-ea"/>
            </a:endParaRPr>
          </a:p>
        </p:txBody>
      </p:sp>
      <p:sp>
        <p:nvSpPr>
          <p:cNvPr id="1050144" name="正文"/>
          <p:cNvSpPr txBox="1"/>
          <p:nvPr>
            <p:custDataLst>
              <p:tags r:id="rId2"/>
            </p:custDataLst>
          </p:nvPr>
        </p:nvSpPr>
        <p:spPr>
          <a:xfrm>
            <a:off x="2266284" y="2605345"/>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小学教育的教学管理模式需要加强教师队伍建设，提高教师的专业素养和教育教学方法。</a:t>
            </a:r>
            <a:endParaRPr altLang="en-US" dirty="0" sz="1200" lang="zh-CN" spc="150">
              <a:solidFill>
                <a:schemeClr val="tx1">
                  <a:lumMod val="65000"/>
                  <a:lumOff val="35000"/>
                </a:schemeClr>
              </a:solidFill>
              <a:latin typeface="+mn-ea"/>
              <a:sym typeface="+mn-ea"/>
            </a:endParaRPr>
          </a:p>
        </p:txBody>
      </p:sp>
      <p:sp>
        <p:nvSpPr>
          <p:cNvPr id="1050146" name="正文"/>
          <p:cNvSpPr txBox="1"/>
          <p:nvPr>
            <p:custDataLst>
              <p:tags r:id="rId3"/>
            </p:custDataLst>
          </p:nvPr>
        </p:nvSpPr>
        <p:spPr>
          <a:xfrm>
            <a:off x="2266284" y="3921641"/>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小学教育的教学管理模式需要建立科学合理的教学评价体系，促进教学质量和学生学习效果的不断提高。</a:t>
            </a:r>
            <a:endParaRPr altLang="en-US" dirty="0" sz="1200" lang="zh-CN" spc="150">
              <a:solidFill>
                <a:schemeClr val="tx1">
                  <a:lumMod val="65000"/>
                  <a:lumOff val="35000"/>
                </a:schemeClr>
              </a:solidFill>
              <a:latin typeface="+mn-ea"/>
              <a:sym typeface="+mn-ea"/>
            </a:endParaRPr>
          </a:p>
        </p:txBody>
      </p:sp>
      <p:sp>
        <p:nvSpPr>
          <p:cNvPr id="1050148" name="正文"/>
          <p:cNvSpPr txBox="1"/>
          <p:nvPr>
            <p:custDataLst>
              <p:tags r:id="rId4"/>
            </p:custDataLst>
          </p:nvPr>
        </p:nvSpPr>
        <p:spPr>
          <a:xfrm>
            <a:off x="2266284" y="5237936"/>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小学教育的教学管理模式需要注重家校合作，加强与家长的沟通和协作，共同促进学生的全面发展。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82" name="标题 2"/>
          <p:cNvSpPr>
            <a:spLocks noGrp="1"/>
          </p:cNvSpPr>
          <p:nvPr>
            <p:ph type="title" idx="2"/>
          </p:nvPr>
        </p:nvSpPr>
        <p:spPr/>
        <p:txBody>
          <a:bodyPr/>
          <a:p>
            <a:r>
              <a:rPr altLang="en-US" lang="zh-CN"/>
              <a:t>对策建议</a:t>
            </a:r>
            <a:endParaRPr altLang="en-US" lang="zh-CN"/>
          </a:p>
        </p:txBody>
      </p:sp>
      <p:sp>
        <p:nvSpPr>
          <p:cNvPr id="1050184"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6"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8"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0"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2"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4"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6"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8"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建立完善的教学管理体系，明确各级管理职责，确保教学管理工作的有序开展。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注重学生的个性化发展，关注学生的兴趣和特长，为学生提供多样化的学习和发展机会。</a:t>
            </a:r>
            <a:endParaRPr dirty="0" sz="2000" err="1">
              <a:solidFill>
                <a:schemeClr val="tx1">
                  <a:lumMod val="75000"/>
                  <a:lumOff val="25000"/>
                </a:schemeClr>
              </a:solidFill>
              <a:latin typeface="+mn-ea"/>
              <a:ea typeface="+mn-ea"/>
              <a:cs typeface="+mn-ea"/>
              <a:sym typeface="+mn-lt"/>
            </a:endParaRPr>
          </a:p>
        </p:txBody>
      </p:sp>
      <p:sp>
        <p:nvSpPr>
          <p:cNvPr id="1050204"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6"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8"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10"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2"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4"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6"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8"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推进教育信息化进程，利用信息技术手段提高教学管理效率和教学质量。</a:t>
            </a:r>
            <a:endParaRPr dirty="0" sz="2000" err="1">
              <a:solidFill>
                <a:schemeClr val="tx1">
                  <a:lumMod val="75000"/>
                  <a:lumOff val="25000"/>
                </a:schemeClr>
              </a:solidFill>
              <a:latin typeface="+mn-ea"/>
              <a:ea typeface="+mn-ea"/>
              <a:cs typeface="+mn-ea"/>
              <a:sym typeface="+mn-lt"/>
            </a:endParaRPr>
          </a:p>
        </p:txBody>
      </p:sp>
      <p:sp>
        <p:nvSpPr>
          <p:cNvPr id="10502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加强教师队伍建设，提高教师的教学水平和专业素养，为小学教育提供有力的人才保障。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56" name="文本占位符 4"/>
          <p:cNvSpPr>
            <a:spLocks noGrp="1"/>
          </p:cNvSpPr>
          <p:nvPr>
            <p:ph type="body" idx="2"/>
            <p:custDataLst>
              <p:tags r:id="rId1"/>
            </p:custDataLst>
          </p:nvPr>
        </p:nvSpPr>
        <p:spPr/>
        <p:txBody>
          <a:bodyPr/>
          <a:p>
            <a:r>
              <a:rPr altLang="en-US" lang="zh-CN"/>
              <a:t>汇报人：</a:t>
            </a:r>
            <a:r>
              <a:rPr altLang="zh-CN" lang="en-US"/>
              <a:t>XX</a:t>
            </a:r>
            <a:endParaRPr altLang="en-US" dirty="0" lang="zh-CN"/>
          </a:p>
        </p:txBody>
      </p:sp>
      <p:sp>
        <p:nvSpPr>
          <p:cNvPr id="1050258" name="标题 5"/>
          <p:cNvSpPr>
            <a:spLocks noGrp="1"/>
          </p:cNvSpPr>
          <p:nvPr>
            <p:ph type="title" idx="1"/>
            <p:custDataLst>
              <p:tags r:id="rId2"/>
            </p:custDataLst>
          </p:nvPr>
        </p:nvSpPr>
        <p:spPr/>
        <p:txBody>
          <a:bodyPr/>
          <a:p>
            <a:r>
              <a:rPr altLang="en-US" dirty="0" lang="zh-CN"/>
              <a:t>THANKS</a:t>
            </a:r>
            <a:endParaRPr altLang="en-US" dirty="0"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0.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8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7.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0"/>
  <p:tag name="KSO_WM_SPECIAL_SOURCE" val="bdnull"/>
  <p:tag name="KSO_WM_TEMPLATE_THUMBS_INDEX" val="1、9"/>
</p:tagLst>
</file>

<file path=ppt/tags/tag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1*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0_1*b*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添加副标题"/>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1*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 添加文档标题"/>
</p:tagLst>
</file>

<file path=ppt/tags/tag101.xml><?xml version="1.0" encoding="utf-8"?>
<p:tagLst xmlns:p="http://schemas.openxmlformats.org/presentationml/2006/main">
  <p:tag name="KSO_WM_SLIDE_ID" val="custom2023028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8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13.45&quot;,&quot;top&quot;:&quot;89.95&quot;,&quot;width&quot;:&quot;493.5&quot;,&quot;height&quot;:&quot;323.95&quot;}"/>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6*a*1"/>
  <p:tag name="KSO_WM_TEMPLATE_CATEGORY" val="custom"/>
  <p:tag name="KSO_WM_TEMPLATE_INDEX" val="20230280"/>
  <p:tag name="KSO_WM_UNIT_LAYERLEVEL" val="1"/>
  <p:tag name="KSO_WM_TAG_VERSION" val="1.0"/>
  <p:tag name="KSO_WM_BEAUTIFY_FLAG" val="#wm#"/>
  <p:tag name="KSO_WM_DIAGRAM_GROUP_CODE" val="l1-1"/>
  <p:tag name="KSO_WM_UNIT_PRESET_TEXT" val="目录"/>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6*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1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6*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2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6*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3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6*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4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0_6*l_h_i*1_5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5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80_6*l_h_i*1_6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6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28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1"/>
</p:tagLst>
</file>

<file path=ppt/tags/tag118.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2"/>
</p:tagLst>
</file>

<file path=ppt/tags/tag173.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3"/>
</p:tagLst>
</file>

<file path=ppt/tags/tag21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4"/>
</p:tagLst>
</file>

<file path=ppt/tags/tag273.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31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5"/>
</p:tagLst>
</file>

<file path=ppt/tags/tag312.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3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6"/>
</p:tagLst>
</file>

<file path=ppt/tags/tag351.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9*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3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9*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THANKS"/>
</p:tagLst>
</file>

<file path=ppt/tags/tag378.xml><?xml version="1.0" encoding="utf-8"?>
<p:tagLst xmlns:p="http://schemas.openxmlformats.org/presentationml/2006/main">
  <p:tag name="KSO_WM_SLIDE_ID" val="custom2023028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0"/>
  <p:tag name="KSO_WM_SLIDE_TYPE" val="endPage"/>
  <p:tag name="KSO_WM_SLIDE_SUBTYPE" val="pureTxt"/>
  <p:tag name="KSO_WM_SLIDE_LAYOUT" val="a_f"/>
  <p:tag name="KSO_WM_SLIDE_LAYOUT_CNT" val="1_1"/>
  <p:tag name="KSO_WM_SPECIAL_SOURCE" val="bdnull"/>
  <p:tag name="KSO_WM_SLIDE_CONTENT_AREA" val="{&quot;left&quot;:&quot;425.85&quot;,&quot;top&quot;:&quot;88.35&quot;,&quot;width&quot;:&quot;476.05&quot;,&quot;height&quot;:&quot;32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2024-01-05T15:31:26Z</dcterms:created>
  <dcterms:modified xsi:type="dcterms:W3CDTF">2024-01-05T15:31:26Z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08a5d5a6268246bf9b7ead56ab71115e_21</vt:lpwstr>
  </property>
</Properties>
</file>