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wav" ContentType="audio/x-wav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2.1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</p:sldMasterIdLst>
  <p:notesMasterIdLst>
    <p:notesMasterId r:id="rId3"/>
  </p:notesMasterIdLst>
  <p:sldIdLst>
    <p:sldId id="275" r:id="rId4"/>
    <p:sldId id="276" r:id="rId5"/>
    <p:sldId id="256" r:id="rId6"/>
    <p:sldId id="346" r:id="rId7"/>
    <p:sldId id="348" r:id="rId8"/>
    <p:sldId id="347" r:id="rId9"/>
    <p:sldId id="338" r:id="rId10"/>
    <p:sldId id="339" r:id="rId11"/>
    <p:sldId id="258" r:id="rId12"/>
    <p:sldId id="392" r:id="rId13"/>
    <p:sldId id="264" r:id="rId14"/>
    <p:sldId id="257" r:id="rId15"/>
    <p:sldId id="268" r:id="rId16"/>
    <p:sldId id="266" r:id="rId17"/>
    <p:sldId id="269" r:id="rId18"/>
    <p:sldId id="265" r:id="rId19"/>
    <p:sldId id="415" r:id="rId20"/>
    <p:sldId id="272" r:id="rId21"/>
    <p:sldId id="401" r:id="rId22"/>
    <p:sldId id="273" r:id="rId23"/>
    <p:sldId id="416" r:id="rId24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0" name="vvv" initials="" lastIdx="0" clrIdx="0"/>
  <p:cmAuthor id="1" name="Lenovo" initials="L" lastIdx="0" clrIdx="0"/>
</p:cmAuthorLst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-485" y="-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tags" Target="tags/tag93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image" Target="../media/image2.png" /><Relationship Id="rId5" Type="http://schemas.openxmlformats.org/officeDocument/2006/relationships/tags" Target="../tags/tag4.xml" /><Relationship Id="rId6" Type="http://schemas.openxmlformats.org/officeDocument/2006/relationships/image" Target="../media/image3.png" /><Relationship Id="rId7" Type="http://schemas.openxmlformats.org/officeDocument/2006/relationships/tags" Target="../tags/tag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6.xml" /><Relationship Id="rId3" Type="http://schemas.openxmlformats.org/officeDocument/2006/relationships/tags" Target="../tags/tag7.xml" /><Relationship Id="rId4" Type="http://schemas.openxmlformats.org/officeDocument/2006/relationships/tags" Target="../tags/tag8.xml" /><Relationship Id="rId5" Type="http://schemas.openxmlformats.org/officeDocument/2006/relationships/tags" Target="../tags/tag9.xml" /><Relationship Id="rId6" Type="http://schemas.openxmlformats.org/officeDocument/2006/relationships/tags" Target="../tags/tag10.xml" /><Relationship Id="rId7" Type="http://schemas.openxmlformats.org/officeDocument/2006/relationships/tags" Target="../tags/tag1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19.xml" /><Relationship Id="rId11" Type="http://schemas.openxmlformats.org/officeDocument/2006/relationships/tags" Target="../tags/tag20.xml" /><Relationship Id="rId12" Type="http://schemas.openxmlformats.org/officeDocument/2006/relationships/tags" Target="../tags/tag21.xml" /><Relationship Id="rId13" Type="http://schemas.openxmlformats.org/officeDocument/2006/relationships/tags" Target="../tags/tag22.xml" /><Relationship Id="rId14" Type="http://schemas.openxmlformats.org/officeDocument/2006/relationships/tags" Target="../tags/tag23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tags" Target="../tags/tag17.xml" /><Relationship Id="rId9" Type="http://schemas.openxmlformats.org/officeDocument/2006/relationships/tags" Target="../tags/tag1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tags" Target="../tags/tag2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tags" Target="../tags/tag35.xml" /><Relationship Id="rId8" Type="http://schemas.openxmlformats.org/officeDocument/2006/relationships/tags" Target="../tags/tag3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45.xml" /><Relationship Id="rId11" Type="http://schemas.openxmlformats.org/officeDocument/2006/relationships/tags" Target="../tags/tag46.xml" /><Relationship Id="rId12" Type="http://schemas.openxmlformats.org/officeDocument/2006/relationships/tags" Target="../tags/tag47.xml" /><Relationship Id="rId13" Type="http://schemas.openxmlformats.org/officeDocument/2006/relationships/tags" Target="../tags/tag48.xml" /><Relationship Id="rId14" Type="http://schemas.openxmlformats.org/officeDocument/2006/relationships/tags" Target="../tags/tag49.xml" /><Relationship Id="rId15" Type="http://schemas.openxmlformats.org/officeDocument/2006/relationships/tags" Target="../tags/tag50.xml" /><Relationship Id="rId16" Type="http://schemas.openxmlformats.org/officeDocument/2006/relationships/tags" Target="../tags/tag51.xml" /><Relationship Id="rId17" Type="http://schemas.openxmlformats.org/officeDocument/2006/relationships/tags" Target="../tags/tag52.xml" /><Relationship Id="rId18" Type="http://schemas.openxmlformats.org/officeDocument/2006/relationships/tags" Target="../tags/tag53.xml" /><Relationship Id="rId19" Type="http://schemas.openxmlformats.org/officeDocument/2006/relationships/tags" Target="../tags/tag54.xml" /><Relationship Id="rId2" Type="http://schemas.openxmlformats.org/officeDocument/2006/relationships/tags" Target="../tags/tag37.xml" /><Relationship Id="rId20" Type="http://schemas.openxmlformats.org/officeDocument/2006/relationships/tags" Target="../tags/tag55.xml" /><Relationship Id="rId21" Type="http://schemas.openxmlformats.org/officeDocument/2006/relationships/tags" Target="../tags/tag56.xml" /><Relationship Id="rId22" Type="http://schemas.openxmlformats.org/officeDocument/2006/relationships/tags" Target="../tags/tag57.xml" /><Relationship Id="rId23" Type="http://schemas.openxmlformats.org/officeDocument/2006/relationships/tags" Target="../tags/tag58.xml" /><Relationship Id="rId24" Type="http://schemas.openxmlformats.org/officeDocument/2006/relationships/tags" Target="../tags/tag59.xml" /><Relationship Id="rId25" Type="http://schemas.openxmlformats.org/officeDocument/2006/relationships/tags" Target="../tags/tag60.xml" /><Relationship Id="rId26" Type="http://schemas.openxmlformats.org/officeDocument/2006/relationships/tags" Target="../tags/tag61.xml" /><Relationship Id="rId27" Type="http://schemas.openxmlformats.org/officeDocument/2006/relationships/tags" Target="../tags/tag62.xml" /><Relationship Id="rId28" Type="http://schemas.openxmlformats.org/officeDocument/2006/relationships/tags" Target="../tags/tag63.xml" /><Relationship Id="rId29" Type="http://schemas.openxmlformats.org/officeDocument/2006/relationships/tags" Target="../tags/tag64.xml" /><Relationship Id="rId3" Type="http://schemas.openxmlformats.org/officeDocument/2006/relationships/tags" Target="../tags/tag38.xml" /><Relationship Id="rId30" Type="http://schemas.openxmlformats.org/officeDocument/2006/relationships/tags" Target="../tags/tag65.xml" /><Relationship Id="rId31" Type="http://schemas.openxmlformats.org/officeDocument/2006/relationships/tags" Target="../tags/tag66.xml" /><Relationship Id="rId4" Type="http://schemas.openxmlformats.org/officeDocument/2006/relationships/tags" Target="../tags/tag39.xml" /><Relationship Id="rId5" Type="http://schemas.openxmlformats.org/officeDocument/2006/relationships/tags" Target="../tags/tag40.xml" /><Relationship Id="rId6" Type="http://schemas.openxmlformats.org/officeDocument/2006/relationships/tags" Target="../tags/tag41.xml" /><Relationship Id="rId7" Type="http://schemas.openxmlformats.org/officeDocument/2006/relationships/tags" Target="../tags/tag42.xml" /><Relationship Id="rId8" Type="http://schemas.openxmlformats.org/officeDocument/2006/relationships/tags" Target="../tags/tag43.xml" /><Relationship Id="rId9" Type="http://schemas.openxmlformats.org/officeDocument/2006/relationships/tags" Target="../tags/tag4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67.xml" /><Relationship Id="rId3" Type="http://schemas.openxmlformats.org/officeDocument/2006/relationships/tags" Target="../tags/tag68.xml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tags" Target="../tags/tag7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75.xml" /><Relationship Id="rId3" Type="http://schemas.openxmlformats.org/officeDocument/2006/relationships/tags" Target="../tags/tag76.xml" /><Relationship Id="rId4" Type="http://schemas.openxmlformats.org/officeDocument/2006/relationships/tags" Target="../tags/tag77.xml" /><Relationship Id="rId5" Type="http://schemas.openxmlformats.org/officeDocument/2006/relationships/tags" Target="../tags/tag7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79.xml" /><Relationship Id="rId3" Type="http://schemas.openxmlformats.org/officeDocument/2006/relationships/tags" Target="../tags/tag80.xml" /><Relationship Id="rId4" Type="http://schemas.openxmlformats.org/officeDocument/2006/relationships/tags" Target="../tags/tag81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82.xml" /><Relationship Id="rId3" Type="http://schemas.openxmlformats.org/officeDocument/2006/relationships/tags" Target="../tags/tag83.xml" /><Relationship Id="rId4" Type="http://schemas.openxmlformats.org/officeDocument/2006/relationships/tags" Target="../tags/tag84.xml" /><Relationship Id="rId5" Type="http://schemas.openxmlformats.org/officeDocument/2006/relationships/tags" Target="../tags/tag8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Relationship Id="rId3" Type="http://schemas.openxmlformats.org/officeDocument/2006/relationships/tags" Target="../tags/tag86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87.xml" /><Relationship Id="rId3" Type="http://schemas.openxmlformats.org/officeDocument/2006/relationships/tags" Target="../tags/tag88.xml" /><Relationship Id="rId4" Type="http://schemas.openxmlformats.org/officeDocument/2006/relationships/tags" Target="../tags/tag89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90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png" /><Relationship Id="rId3" Type="http://schemas.openxmlformats.org/officeDocument/2006/relationships/audio" Target="../media/audio11.wav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91.xml" /><Relationship Id="rId3" Type="http://schemas.openxmlformats.org/officeDocument/2006/relationships/image" Target="../media/image8.png" /><Relationship Id="rId4" Type="http://schemas.openxmlformats.org/officeDocument/2006/relationships/tags" Target="../tags/tag92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008681" y="1803102"/>
            <a:ext cx="806423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smtClean="0">
                <a:solidFill>
                  <a:srgbClr val="000000"/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第十一单元</a:t>
            </a:r>
            <a:endParaRPr lang="zh-CN" altLang="en-US" sz="8800">
              <a:solidFill>
                <a:srgbClr val="000000"/>
              </a:solidFill>
              <a:latin typeface="华文彩云" panose="02010800040101010101" pitchFamily="2" charset="-122"/>
              <a:ea typeface="华文彩云" panose="0201080004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515745" y="3333115"/>
            <a:ext cx="911606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6600" b="1" smtClean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课题</a:t>
            </a:r>
            <a:r>
              <a:rPr lang="en-US" sz="6600" b="1" smtClean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 </a:t>
            </a:r>
            <a:r>
              <a:rPr lang="zh-CN" altLang="en-US" sz="6600" b="1" smtClean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生活中常见的盐</a:t>
            </a:r>
            <a:endParaRPr lang="zh-CN" altLang="en-US" sz="6600" b="1" smtClean="0">
              <a:solidFill>
                <a:srgbClr val="00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algn="ctr"/>
            <a:r>
              <a:rPr lang="zh-CN" altLang="en-US" sz="6600" b="1" baseline="-25000" smtClean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课时</a:t>
            </a:r>
            <a:r>
              <a:rPr lang="en-US" altLang="zh-CN" sz="6600" b="1" baseline="-25000" smtClean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3</a:t>
            </a:r>
            <a:endParaRPr lang="en-US" altLang="zh-CN" sz="6600" b="1" baseline="-25000" smtClean="0">
              <a:solidFill>
                <a:srgbClr val="00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4386" name="文本框 144385"/>
          <p:cNvSpPr txBox="1"/>
          <p:nvPr/>
        </p:nvSpPr>
        <p:spPr>
          <a:xfrm>
            <a:off x="2282825" y="2629853"/>
            <a:ext cx="7805420" cy="798830"/>
          </a:xfrm>
          <a:prstGeom prst="rect">
            <a:avLst/>
          </a:prstGeom>
          <a:noFill/>
          <a:ln w="9525">
            <a:noFill/>
          </a:ln>
        </p:spPr>
        <p:txBody>
          <a:bodyPr wrap="square" lIns="36000" tIns="25200" rIns="36000" bIns="3600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>
                <a:solidFill>
                  <a:srgbClr val="0000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1.体会分类学习的方法与意义。</a:t>
            </a:r>
            <a:endParaRPr lang="zh-CN" altLang="en-US" sz="3200" b="1">
              <a:solidFill>
                <a:srgbClr val="0000FF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44389" name="文本框 144388"/>
          <p:cNvSpPr txBox="1"/>
          <p:nvPr/>
        </p:nvSpPr>
        <p:spPr>
          <a:xfrm>
            <a:off x="2282825" y="3578384"/>
            <a:ext cx="7626350" cy="798830"/>
          </a:xfrm>
          <a:prstGeom prst="rect">
            <a:avLst/>
          </a:prstGeom>
          <a:noFill/>
          <a:ln w="9525">
            <a:noFill/>
          </a:ln>
        </p:spPr>
        <p:txBody>
          <a:bodyPr lIns="36000" tIns="25200" rIns="36000" bIns="36000" anchor="ctr">
            <a:spAutoFit/>
          </a:bodyPr>
          <a:lstStyle/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en-US" altLang="zh-CN" sz="3200" b="1">
                <a:solidFill>
                  <a:srgbClr val="0000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2.</a:t>
            </a:r>
            <a:r>
              <a:rPr lang="zh-CN" altLang="en-US" sz="3200" b="1">
                <a:solidFill>
                  <a:srgbClr val="0000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能</a:t>
            </a:r>
            <a:r>
              <a:rPr lang="zh-CN" altLang="en-US" sz="3200" b="1">
                <a:solidFill>
                  <a:srgbClr val="0000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根据不同的标准将物质进行分类。</a:t>
            </a:r>
            <a:endParaRPr lang="zh-CN" altLang="en-US" sz="3200" b="1">
              <a:solidFill>
                <a:srgbClr val="0000FF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pic>
        <p:nvPicPr>
          <p:cNvPr id="32774" name="Picture 9"/>
          <p:cNvPicPr>
            <a:picLocks noChangeAspect="1"/>
          </p:cNvPicPr>
          <p:nvPr/>
        </p:nvPicPr>
        <p:blipFill>
          <a:blip r:embed="rId2"/>
          <a:srcRect l="3384" t="30779" r="53514" b="37534"/>
          <a:stretch>
            <a:fillRect/>
          </a:stretch>
        </p:blipFill>
        <p:spPr>
          <a:xfrm>
            <a:off x="3565525" y="1036320"/>
            <a:ext cx="4805680" cy="134810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entr" presetSubtype="0" dur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386" grpId="0"/>
      <p:bldP spid="14438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99358" y="58363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文本框 133128"/>
          <p:cNvSpPr txBox="1"/>
          <p:nvPr>
            <p:custDataLst>
              <p:tags r:id="rId2"/>
            </p:custDataLst>
          </p:nvPr>
        </p:nvSpPr>
        <p:spPr>
          <a:xfrm>
            <a:off x="1002030" y="730885"/>
            <a:ext cx="4367530" cy="583565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</a:rPr>
              <a:t>一、</a:t>
            </a:r>
            <a:r>
              <a:rPr lang="zh-CN" sz="3200" b="1">
                <a:solidFill>
                  <a:schemeClr val="tx1"/>
                </a:solidFill>
                <a:latin typeface="宋体" panose="02010600030101010101" pitchFamily="2" charset="-122"/>
              </a:rPr>
              <a:t>物质的分类</a:t>
            </a:r>
            <a:endParaRPr lang="zh-CN" sz="3200" b="1">
              <a:solidFill>
                <a:schemeClr val="tx1"/>
              </a:solidFill>
              <a:latin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6935" y="1314450"/>
            <a:ext cx="9813925" cy="25533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 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迄今为止，在初中化学中，我们已经学习了关于空气、氧气、水、碳、二氧化碳、氧化铜、铁、铝、硫酸、氢氧化钠和氯化钠等一系列物质的知识。为便于记忆和进一步深入学习，可以按组成和性质对学过的物质进行整理和分类。</a:t>
            </a:r>
            <a:endParaRPr lang="en-US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99802" y="583546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" name="圆角矩形 12"/>
          <p:cNvSpPr/>
          <p:nvPr>
            <p:custDataLst>
              <p:tags r:id="rId2"/>
            </p:custDataLst>
          </p:nvPr>
        </p:nvSpPr>
        <p:spPr>
          <a:xfrm>
            <a:off x="1315720" y="583565"/>
            <a:ext cx="1932940" cy="78676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3600">
                <a:solidFill>
                  <a:srgbClr val="FF0000"/>
                </a:solidFill>
              </a:rPr>
              <a:t>思考</a:t>
            </a:r>
            <a:endParaRPr lang="zh-CN" altLang="en-US" sz="3600">
              <a:solidFill>
                <a:srgbClr val="FF0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395980" y="786765"/>
            <a:ext cx="7862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/>
              <a:t>初中学过哪些有关物质类别的概念？</a:t>
            </a:r>
            <a:endParaRPr lang="zh-CN" altLang="en-US" sz="3200"/>
          </a:p>
        </p:txBody>
      </p:sp>
      <p:sp>
        <p:nvSpPr>
          <p:cNvPr id="6" name="TextBox 3"/>
          <p:cNvSpPr txBox="1"/>
          <p:nvPr>
            <p:custDataLst>
              <p:tags r:id="rId3"/>
            </p:custDataLst>
          </p:nvPr>
        </p:nvSpPr>
        <p:spPr>
          <a:xfrm>
            <a:off x="2501900" y="1803400"/>
            <a:ext cx="718883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smtClean="0">
                <a:solidFill>
                  <a:schemeClr val="accent1">
                    <a:lumMod val="75000"/>
                  </a:schemeClr>
                </a:solidFill>
                <a:latin typeface="+mn-ea"/>
                <a:cs typeface="+mn-ea"/>
              </a:rPr>
              <a:t>混合物      纯净物  </a:t>
            </a:r>
            <a:r>
              <a:rPr lang="en-US" altLang="zh-CN" sz="3200" smtClean="0">
                <a:solidFill>
                  <a:schemeClr val="accent1">
                    <a:lumMod val="75000"/>
                  </a:schemeClr>
                </a:solidFill>
                <a:latin typeface="+mn-ea"/>
                <a:cs typeface="+mn-ea"/>
              </a:rPr>
              <a:t>  </a:t>
            </a:r>
            <a:r>
              <a:rPr lang="zh-CN" altLang="en-US" sz="3200" smtClean="0">
                <a:solidFill>
                  <a:schemeClr val="accent1">
                    <a:lumMod val="75000"/>
                  </a:schemeClr>
                </a:solidFill>
                <a:latin typeface="+mn-ea"/>
                <a:cs typeface="+mn-ea"/>
              </a:rPr>
              <a:t> 单质      化合物   </a:t>
            </a:r>
            <a:endParaRPr lang="en-US" altLang="zh-CN" sz="3200" smtClean="0">
              <a:solidFill>
                <a:schemeClr val="accent1">
                  <a:lumMod val="75000"/>
                </a:schemeClr>
              </a:solidFill>
              <a:latin typeface="+mn-ea"/>
              <a:cs typeface="+mn-ea"/>
            </a:endParaRPr>
          </a:p>
          <a:p>
            <a:endParaRPr lang="en-US" altLang="zh-CN" sz="3200" smtClean="0">
              <a:solidFill>
                <a:schemeClr val="accent1">
                  <a:lumMod val="75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3200" smtClean="0">
                <a:solidFill>
                  <a:schemeClr val="accent1">
                    <a:lumMod val="75000"/>
                  </a:schemeClr>
                </a:solidFill>
                <a:latin typeface="+mn-ea"/>
                <a:cs typeface="+mn-ea"/>
              </a:rPr>
              <a:t>氧化物    </a:t>
            </a:r>
            <a:r>
              <a:rPr lang="en-US" altLang="zh-CN" sz="3200" smtClean="0">
                <a:solidFill>
                  <a:schemeClr val="accent1">
                    <a:lumMod val="75000"/>
                  </a:schemeClr>
                </a:solidFill>
                <a:latin typeface="+mn-ea"/>
                <a:cs typeface="+mn-ea"/>
              </a:rPr>
              <a:t>   </a:t>
            </a:r>
            <a:r>
              <a:rPr lang="zh-CN" altLang="en-US" sz="3200" smtClean="0">
                <a:solidFill>
                  <a:schemeClr val="accent1">
                    <a:lumMod val="75000"/>
                  </a:schemeClr>
                </a:solidFill>
                <a:latin typeface="+mn-ea"/>
                <a:cs typeface="+mn-ea"/>
              </a:rPr>
              <a:t> 酸   </a:t>
            </a:r>
            <a:r>
              <a:rPr lang="en-US" altLang="zh-CN" sz="3200" smtClean="0">
                <a:solidFill>
                  <a:schemeClr val="accent1">
                    <a:lumMod val="75000"/>
                  </a:schemeClr>
                </a:solidFill>
                <a:latin typeface="+mn-ea"/>
                <a:cs typeface="+mn-ea"/>
              </a:rPr>
              <a:t>      </a:t>
            </a:r>
            <a:r>
              <a:rPr lang="zh-CN" altLang="en-US" sz="3200" smtClean="0">
                <a:solidFill>
                  <a:schemeClr val="accent1">
                    <a:lumMod val="75000"/>
                  </a:schemeClr>
                </a:solidFill>
                <a:latin typeface="+mn-ea"/>
                <a:cs typeface="+mn-ea"/>
              </a:rPr>
              <a:t> </a:t>
            </a:r>
            <a:r>
              <a:rPr lang="en-US" altLang="zh-CN" sz="3200" smtClean="0">
                <a:solidFill>
                  <a:schemeClr val="accent1">
                    <a:lumMod val="75000"/>
                  </a:schemeClr>
                </a:solidFill>
                <a:latin typeface="+mn-ea"/>
                <a:cs typeface="+mn-ea"/>
              </a:rPr>
              <a:t> </a:t>
            </a:r>
            <a:r>
              <a:rPr lang="zh-CN" altLang="en-US" sz="3200" smtClean="0">
                <a:solidFill>
                  <a:schemeClr val="accent1">
                    <a:lumMod val="75000"/>
                  </a:schemeClr>
                </a:solidFill>
                <a:latin typeface="+mn-ea"/>
                <a:cs typeface="+mn-ea"/>
              </a:rPr>
              <a:t>碱</a:t>
            </a:r>
            <a:r>
              <a:rPr lang="en-US" altLang="zh-CN" sz="3200" smtClean="0">
                <a:solidFill>
                  <a:schemeClr val="accent1">
                    <a:lumMod val="75000"/>
                  </a:schemeClr>
                </a:solidFill>
                <a:latin typeface="+mn-ea"/>
                <a:cs typeface="+mn-ea"/>
              </a:rPr>
              <a:t>      </a:t>
            </a:r>
            <a:r>
              <a:rPr lang="zh-CN" altLang="en-US" sz="3200" smtClean="0">
                <a:solidFill>
                  <a:schemeClr val="accent1">
                    <a:lumMod val="75000"/>
                  </a:schemeClr>
                </a:solidFill>
                <a:latin typeface="+mn-ea"/>
                <a:cs typeface="+mn-ea"/>
              </a:rPr>
              <a:t>    盐</a:t>
            </a:r>
            <a:endParaRPr lang="zh-CN" altLang="en-US" sz="3200" smtClean="0">
              <a:solidFill>
                <a:schemeClr val="accent1">
                  <a:lumMod val="75000"/>
                </a:schemeClr>
              </a:solidFill>
              <a:latin typeface="+mn-ea"/>
              <a:cs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501900" y="3545840"/>
            <a:ext cx="4309110" cy="25431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252335" y="3545840"/>
            <a:ext cx="2438400" cy="254762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83360" y="855345"/>
            <a:ext cx="922591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sym typeface="+mn-ea"/>
              </a:rPr>
              <a:t>1．根据</a:t>
            </a:r>
            <a:r>
              <a:rPr lang="zh-CN" altLang="en-US" sz="3200">
                <a:solidFill>
                  <a:srgbClr val="FF0000"/>
                </a:solidFill>
                <a:sym typeface="+mn-ea"/>
              </a:rPr>
              <a:t>物质组成是否单一</a:t>
            </a:r>
            <a:r>
              <a:rPr lang="zh-CN" altLang="en-US" sz="3200">
                <a:sym typeface="+mn-ea"/>
              </a:rPr>
              <a:t>，可以把物质分成几类?并试着将下列物质进行分类。</a:t>
            </a:r>
            <a:endParaRPr lang="zh-CN" altLang="en-US" sz="3200">
              <a:sym typeface="+mn-ea"/>
            </a:endParaRPr>
          </a:p>
        </p:txBody>
      </p:sp>
      <p:sp>
        <p:nvSpPr>
          <p:cNvPr id="7" name="矩形: 圆角 1"/>
          <p:cNvSpPr/>
          <p:nvPr/>
        </p:nvSpPr>
        <p:spPr>
          <a:xfrm>
            <a:off x="5208868" y="3135918"/>
            <a:ext cx="1378998" cy="577049"/>
          </a:xfrm>
          <a:prstGeom prst="roundRect">
            <a:avLst/>
          </a:prstGeom>
          <a:solidFill>
            <a:srgbClr val="CFEAF1"/>
          </a:solidFill>
          <a:ln w="28575">
            <a:solidFill>
              <a:srgbClr val="5B9BD5"/>
            </a:solidFill>
          </a:ln>
        </p:spPr>
        <p:style>
          <a:lnRef idx="2">
            <a:srgbClr val="5B9BD5">
              <a:shade val="50000"/>
            </a:srgbClr>
          </a:lnRef>
          <a:fillRef idx="1">
            <a:srgbClr val="5B9BD5"/>
          </a:fillRef>
          <a:effectRef idx="0">
            <a:srgbClr val="5B9BD5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solidFill>
                  <a:sysClr val="windowText" lastClr="000000"/>
                </a:solidFill>
              </a:rPr>
              <a:t>物  质</a:t>
            </a:r>
            <a:endParaRPr lang="zh-CN" altLang="en-US" sz="3200">
              <a:solidFill>
                <a:sysClr val="windowText" lastClr="000000"/>
              </a:solidFill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3113676" y="3664707"/>
            <a:ext cx="6670089" cy="1296139"/>
            <a:chOff x="3157491" y="2281561"/>
            <a:chExt cx="6670089" cy="1296139"/>
          </a:xfrm>
        </p:grpSpPr>
        <p:sp>
          <p:nvSpPr>
            <p:cNvPr id="32" name="矩形: 圆角 31"/>
            <p:cNvSpPr/>
            <p:nvPr>
              <p:custDataLst>
                <p:tags r:id="rId2"/>
              </p:custDataLst>
            </p:nvPr>
          </p:nvSpPr>
          <p:spPr>
            <a:xfrm>
              <a:off x="3157491" y="3000650"/>
              <a:ext cx="1378998" cy="577049"/>
            </a:xfrm>
            <a:prstGeom prst="roundRect">
              <a:avLst/>
            </a:prstGeom>
            <a:solidFill>
              <a:srgbClr val="CFEAF1"/>
            </a:solidFill>
            <a:ln w="28575">
              <a:solidFill>
                <a:srgbClr val="5B9BD5"/>
              </a:solidFill>
            </a:ln>
          </p:spPr>
          <p:style>
            <a:lnRef idx="2">
              <a:srgbClr val="5B9BD5">
                <a:shade val="50000"/>
              </a:srgbClr>
            </a:lnRef>
            <a:fillRef idx="1">
              <a:srgbClr val="5B9BD5"/>
            </a:fillRef>
            <a:effectRef idx="0">
              <a:srgbClr val="5B9BD5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r>
                <a:rPr lang="zh-CN" altLang="en-US" sz="2800">
                  <a:solidFill>
                    <a:sysClr val="windowText" lastClr="000000"/>
                  </a:solidFill>
                </a:rPr>
                <a:t>纯净物</a:t>
              </a:r>
              <a:endParaRPr lang="zh-CN" altLang="en-US" sz="2800">
                <a:solidFill>
                  <a:sysClr val="windowText" lastClr="000000"/>
                </a:solidFill>
              </a:endParaRPr>
            </a:p>
          </p:txBody>
        </p:sp>
        <p:sp>
          <p:nvSpPr>
            <p:cNvPr id="33" name="矩形: 圆角 32"/>
            <p:cNvSpPr/>
            <p:nvPr>
              <p:custDataLst>
                <p:tags r:id="rId3"/>
              </p:custDataLst>
            </p:nvPr>
          </p:nvSpPr>
          <p:spPr>
            <a:xfrm>
              <a:off x="8448582" y="3000651"/>
              <a:ext cx="1378998" cy="577049"/>
            </a:xfrm>
            <a:prstGeom prst="roundRect">
              <a:avLst/>
            </a:prstGeom>
            <a:solidFill>
              <a:srgbClr val="CFEAF1"/>
            </a:solidFill>
            <a:ln w="28575">
              <a:solidFill>
                <a:srgbClr val="5B9BD5"/>
              </a:solidFill>
            </a:ln>
          </p:spPr>
          <p:style>
            <a:lnRef idx="2">
              <a:srgbClr val="5B9BD5">
                <a:shade val="50000"/>
              </a:srgbClr>
            </a:lnRef>
            <a:fillRef idx="1">
              <a:srgbClr val="5B9BD5"/>
            </a:fillRef>
            <a:effectRef idx="0">
              <a:srgbClr val="5B9BD5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r>
                <a:rPr lang="zh-CN" altLang="en-US" sz="2800">
                  <a:solidFill>
                    <a:sysClr val="windowText" lastClr="000000"/>
                  </a:solidFill>
                </a:rPr>
                <a:t>混合物</a:t>
              </a:r>
              <a:endParaRPr lang="zh-CN" altLang="en-US" sz="280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3846990" y="2281561"/>
              <a:ext cx="5291091" cy="670261"/>
              <a:chOff x="3846990" y="2281561"/>
              <a:chExt cx="5291091" cy="670261"/>
            </a:xfrm>
          </p:grpSpPr>
          <p:cxnSp>
            <p:nvCxnSpPr>
              <p:cNvPr id="37" name="直接连接符 36"/>
              <p:cNvCxnSpPr/>
              <p:nvPr>
                <p:custDataLst>
                  <p:tags r:id="rId4"/>
                </p:custDataLst>
              </p:nvPr>
            </p:nvCxnSpPr>
            <p:spPr>
              <a:xfrm flipH="1" flipV="1">
                <a:off x="5894774" y="2281561"/>
                <a:ext cx="0" cy="288523"/>
              </a:xfrm>
              <a:prstGeom prst="line">
                <a:avLst/>
              </a:prstGeom>
              <a:ln w="28575">
                <a:solidFill>
                  <a:srgbClr val="5B9BD5"/>
                </a:solidFill>
              </a:ln>
            </p:spPr>
            <p:style>
              <a:lnRef idx="1">
                <a:srgbClr val="70AD47"/>
              </a:lnRef>
              <a:fillRef idx="0">
                <a:srgbClr val="70AD47"/>
              </a:fillRef>
              <a:effectRef idx="0">
                <a:srgbClr val="70AD47"/>
              </a:effectRef>
              <a:fontRef idx="minor">
                <a:sysClr val="windowText" lastClr="000000"/>
              </a:fontRef>
            </p:style>
          </p:cxnSp>
          <p:cxnSp>
            <p:nvCxnSpPr>
              <p:cNvPr id="45" name="直接连接符 44"/>
              <p:cNvCxnSpPr/>
              <p:nvPr>
                <p:custDataLst>
                  <p:tags r:id="rId5"/>
                </p:custDataLst>
              </p:nvPr>
            </p:nvCxnSpPr>
            <p:spPr>
              <a:xfrm>
                <a:off x="3846990" y="2578959"/>
                <a:ext cx="5291091" cy="0"/>
              </a:xfrm>
              <a:prstGeom prst="line">
                <a:avLst/>
              </a:prstGeom>
              <a:ln w="28575">
                <a:solidFill>
                  <a:srgbClr val="5B9BD5"/>
                </a:solidFill>
              </a:ln>
            </p:spPr>
            <p:style>
              <a:lnRef idx="1">
                <a:srgbClr val="70AD47"/>
              </a:lnRef>
              <a:fillRef idx="0">
                <a:srgbClr val="70AD47"/>
              </a:fillRef>
              <a:effectRef idx="0">
                <a:srgbClr val="70AD47"/>
              </a:effectRef>
              <a:fontRef idx="minor">
                <a:sysClr val="windowText" lastClr="000000"/>
              </a:fontRef>
            </p:style>
          </p:cxnSp>
          <p:cxnSp>
            <p:nvCxnSpPr>
              <p:cNvPr id="50" name="直接箭头连接符 49"/>
              <p:cNvCxnSpPr/>
              <p:nvPr>
                <p:custDataLst>
                  <p:tags r:id="rId6"/>
                </p:custDataLst>
              </p:nvPr>
            </p:nvCxnSpPr>
            <p:spPr>
              <a:xfrm flipH="1">
                <a:off x="9129203" y="2570084"/>
                <a:ext cx="0" cy="372863"/>
              </a:xfrm>
              <a:prstGeom prst="straightConnector1">
                <a:avLst/>
              </a:prstGeom>
              <a:ln w="28575">
                <a:solidFill>
                  <a:srgbClr val="5B9BD5"/>
                </a:solidFill>
                <a:tailEnd type="triangle"/>
              </a:ln>
            </p:spPr>
            <p:style>
              <a:lnRef idx="1">
                <a:srgbClr val="70AD47"/>
              </a:lnRef>
              <a:fillRef idx="0">
                <a:srgbClr val="70AD47"/>
              </a:fillRef>
              <a:effectRef idx="0">
                <a:srgbClr val="70AD47"/>
              </a:effectRef>
              <a:fontRef idx="minor">
                <a:sysClr val="windowText" lastClr="000000"/>
              </a:fontRef>
            </p:style>
          </p:cxnSp>
          <p:cxnSp>
            <p:nvCxnSpPr>
              <p:cNvPr id="51" name="直接箭头连接符 50"/>
              <p:cNvCxnSpPr/>
              <p:nvPr>
                <p:custDataLst>
                  <p:tags r:id="rId7"/>
                </p:custDataLst>
              </p:nvPr>
            </p:nvCxnSpPr>
            <p:spPr>
              <a:xfrm flipH="1">
                <a:off x="3846990" y="2578959"/>
                <a:ext cx="0" cy="372863"/>
              </a:xfrm>
              <a:prstGeom prst="straightConnector1">
                <a:avLst/>
              </a:prstGeom>
              <a:ln w="28575">
                <a:solidFill>
                  <a:srgbClr val="5B9BD5"/>
                </a:solidFill>
                <a:tailEnd type="triangle"/>
              </a:ln>
            </p:spPr>
            <p:style>
              <a:lnRef idx="1">
                <a:srgbClr val="70AD47"/>
              </a:lnRef>
              <a:fillRef idx="0">
                <a:srgbClr val="70AD47"/>
              </a:fillRef>
              <a:effectRef idx="0">
                <a:srgbClr val="70AD47"/>
              </a:effectRef>
              <a:fontRef idx="minor">
                <a:sysClr val="windowText" lastClr="000000"/>
              </a:fontRef>
            </p:style>
          </p:cxnSp>
        </p:grpSp>
      </p:grpSp>
      <p:sp>
        <p:nvSpPr>
          <p:cNvPr id="8" name="文本框 7"/>
          <p:cNvSpPr txBox="1"/>
          <p:nvPr/>
        </p:nvSpPr>
        <p:spPr>
          <a:xfrm>
            <a:off x="2013585" y="1931670"/>
            <a:ext cx="841184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空气、氧气、水、碳、二氧化碳、氧化铜、铁、铝、硫酸、氢氧化钠和氯化钠</a:t>
            </a:r>
            <a:endParaRPr lang="zh-CN" altLang="en-US" sz="320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567420" y="4959350"/>
            <a:ext cx="121666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空气</a:t>
            </a:r>
            <a:endParaRPr lang="zh-CN" altLang="en-US" sz="320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27125" y="5009515"/>
            <a:ext cx="653351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氧气、水、碳、二氧化碳、氧化铜、铁、铝、硫酸、氢氧化钠和氯化钠</a:t>
            </a:r>
            <a:endParaRPr lang="zh-CN" altLang="en-US" sz="320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99802" y="719436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89025" y="818515"/>
            <a:ext cx="987742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sym typeface="+mn-ea"/>
              </a:rPr>
              <a:t>2.在</a:t>
            </a:r>
            <a:r>
              <a:rPr lang="zh-CN" altLang="en-US" sz="3200">
                <a:solidFill>
                  <a:srgbClr val="FF0000"/>
                </a:solidFill>
                <a:sym typeface="+mn-ea"/>
              </a:rPr>
              <a:t>纯净物</a:t>
            </a:r>
            <a:r>
              <a:rPr lang="zh-CN" altLang="en-US" sz="3200">
                <a:sym typeface="+mn-ea"/>
              </a:rPr>
              <a:t>中，根据</a:t>
            </a:r>
            <a:r>
              <a:rPr lang="zh-CN" altLang="en-US" sz="3200">
                <a:solidFill>
                  <a:srgbClr val="FF0000"/>
                </a:solidFill>
                <a:sym typeface="+mn-ea"/>
              </a:rPr>
              <a:t>组成元素的异同</a:t>
            </a:r>
            <a:r>
              <a:rPr lang="zh-CN" altLang="en-US" sz="3200">
                <a:sym typeface="+mn-ea"/>
              </a:rPr>
              <a:t>,可以把它们分成几类?并试着将下列物质进行分类。</a:t>
            </a:r>
            <a:endParaRPr lang="zh-CN" altLang="en-US" sz="3200">
              <a:sym typeface="+mn-ea"/>
            </a:endParaRPr>
          </a:p>
        </p:txBody>
      </p:sp>
      <p:sp>
        <p:nvSpPr>
          <p:cNvPr id="7" name="矩形: 圆角 1"/>
          <p:cNvSpPr/>
          <p:nvPr/>
        </p:nvSpPr>
        <p:spPr>
          <a:xfrm>
            <a:off x="7578053" y="2834928"/>
            <a:ext cx="1378998" cy="577049"/>
          </a:xfrm>
          <a:prstGeom prst="roundRect">
            <a:avLst/>
          </a:prstGeom>
          <a:solidFill>
            <a:srgbClr val="CFEAF1"/>
          </a:solidFill>
          <a:ln w="28575">
            <a:solidFill>
              <a:srgbClr val="5B9BD5"/>
            </a:solidFill>
          </a:ln>
        </p:spPr>
        <p:style>
          <a:lnRef idx="2">
            <a:srgbClr val="5B9BD5">
              <a:shade val="50000"/>
            </a:srgbClr>
          </a:lnRef>
          <a:fillRef idx="1">
            <a:srgbClr val="5B9BD5"/>
          </a:fillRef>
          <a:effectRef idx="0">
            <a:srgbClr val="5B9BD5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solidFill>
                  <a:sysClr val="windowText" lastClr="000000"/>
                </a:solidFill>
              </a:rPr>
              <a:t>物  质</a:t>
            </a:r>
            <a:endParaRPr lang="zh-CN" altLang="en-US" sz="3200">
              <a:solidFill>
                <a:sysClr val="windowText" lastClr="000000"/>
              </a:solidFill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4386216" y="3410072"/>
            <a:ext cx="6670040" cy="1306830"/>
            <a:chOff x="3157491" y="2270766"/>
            <a:chExt cx="6670040" cy="1306830"/>
          </a:xfrm>
        </p:grpSpPr>
        <p:sp>
          <p:nvSpPr>
            <p:cNvPr id="32" name="矩形: 圆角 31"/>
            <p:cNvSpPr/>
            <p:nvPr>
              <p:custDataLst>
                <p:tags r:id="rId3"/>
              </p:custDataLst>
            </p:nvPr>
          </p:nvSpPr>
          <p:spPr>
            <a:xfrm>
              <a:off x="3157491" y="3000381"/>
              <a:ext cx="1669415" cy="577215"/>
            </a:xfrm>
            <a:prstGeom prst="roundRect">
              <a:avLst/>
            </a:prstGeom>
            <a:solidFill>
              <a:srgbClr val="CFEAF1"/>
            </a:solidFill>
            <a:ln w="28575">
              <a:solidFill>
                <a:srgbClr val="5B9BD5"/>
              </a:solidFill>
            </a:ln>
          </p:spPr>
          <p:style>
            <a:lnRef idx="2">
              <a:srgbClr val="5B9BD5">
                <a:shade val="50000"/>
              </a:srgbClr>
            </a:lnRef>
            <a:fillRef idx="1">
              <a:srgbClr val="5B9BD5"/>
            </a:fillRef>
            <a:effectRef idx="0">
              <a:srgbClr val="5B9BD5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r>
                <a:rPr lang="zh-CN" altLang="en-US" sz="3200">
                  <a:solidFill>
                    <a:sysClr val="windowText" lastClr="000000"/>
                  </a:solidFill>
                </a:rPr>
                <a:t>纯净物</a:t>
              </a:r>
              <a:endParaRPr lang="zh-CN" altLang="en-US" sz="3200">
                <a:solidFill>
                  <a:sysClr val="windowText" lastClr="000000"/>
                </a:solidFill>
              </a:endParaRPr>
            </a:p>
          </p:txBody>
        </p:sp>
        <p:sp>
          <p:nvSpPr>
            <p:cNvPr id="33" name="矩形: 圆角 32"/>
            <p:cNvSpPr/>
            <p:nvPr>
              <p:custDataLst>
                <p:tags r:id="rId4"/>
              </p:custDataLst>
            </p:nvPr>
          </p:nvSpPr>
          <p:spPr>
            <a:xfrm>
              <a:off x="8113031" y="3000381"/>
              <a:ext cx="1714500" cy="577215"/>
            </a:xfrm>
            <a:prstGeom prst="roundRect">
              <a:avLst/>
            </a:prstGeom>
            <a:solidFill>
              <a:srgbClr val="CFEAF1"/>
            </a:solidFill>
            <a:ln w="28575">
              <a:solidFill>
                <a:srgbClr val="5B9BD5"/>
              </a:solidFill>
            </a:ln>
          </p:spPr>
          <p:style>
            <a:lnRef idx="2">
              <a:srgbClr val="5B9BD5">
                <a:shade val="50000"/>
              </a:srgbClr>
            </a:lnRef>
            <a:fillRef idx="1">
              <a:srgbClr val="5B9BD5"/>
            </a:fillRef>
            <a:effectRef idx="0">
              <a:srgbClr val="5B9BD5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r>
                <a:rPr lang="zh-CN" altLang="en-US" sz="3200">
                  <a:solidFill>
                    <a:sysClr val="windowText" lastClr="000000"/>
                  </a:solidFill>
                </a:rPr>
                <a:t>混合物</a:t>
              </a:r>
              <a:endParaRPr lang="zh-CN" altLang="en-US" sz="320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3846990" y="2270766"/>
              <a:ext cx="5282213" cy="681056"/>
              <a:chOff x="3846990" y="2270766"/>
              <a:chExt cx="5282213" cy="681056"/>
            </a:xfrm>
          </p:grpSpPr>
          <p:cxnSp>
            <p:nvCxnSpPr>
              <p:cNvPr id="37" name="直接连接符 36"/>
              <p:cNvCxnSpPr/>
              <p:nvPr>
                <p:custDataLst>
                  <p:tags r:id="rId5"/>
                </p:custDataLst>
              </p:nvPr>
            </p:nvCxnSpPr>
            <p:spPr>
              <a:xfrm flipH="1" flipV="1">
                <a:off x="7039044" y="2270766"/>
                <a:ext cx="0" cy="288523"/>
              </a:xfrm>
              <a:prstGeom prst="line">
                <a:avLst/>
              </a:prstGeom>
              <a:ln w="28575">
                <a:solidFill>
                  <a:srgbClr val="5B9BD5"/>
                </a:solidFill>
              </a:ln>
            </p:spPr>
            <p:style>
              <a:lnRef idx="1">
                <a:srgbClr val="70AD47"/>
              </a:lnRef>
              <a:fillRef idx="0">
                <a:srgbClr val="70AD47"/>
              </a:fillRef>
              <a:effectRef idx="0">
                <a:srgbClr val="70AD47"/>
              </a:effectRef>
              <a:fontRef idx="minor">
                <a:sysClr val="windowText" lastClr="000000"/>
              </a:fontRef>
            </p:style>
          </p:cxnSp>
          <p:cxnSp>
            <p:nvCxnSpPr>
              <p:cNvPr id="45" name="直接连接符 44"/>
              <p:cNvCxnSpPr/>
              <p:nvPr>
                <p:custDataLst>
                  <p:tags r:id="rId6"/>
                </p:custDataLst>
              </p:nvPr>
            </p:nvCxnSpPr>
            <p:spPr>
              <a:xfrm flipV="1">
                <a:off x="3846990" y="2558639"/>
                <a:ext cx="5264785" cy="20320"/>
              </a:xfrm>
              <a:prstGeom prst="line">
                <a:avLst/>
              </a:prstGeom>
              <a:ln w="28575">
                <a:solidFill>
                  <a:srgbClr val="5B9BD5"/>
                </a:solidFill>
              </a:ln>
            </p:spPr>
            <p:style>
              <a:lnRef idx="1">
                <a:srgbClr val="70AD47"/>
              </a:lnRef>
              <a:fillRef idx="0">
                <a:srgbClr val="70AD47"/>
              </a:fillRef>
              <a:effectRef idx="0">
                <a:srgbClr val="70AD47"/>
              </a:effectRef>
              <a:fontRef idx="minor">
                <a:sysClr val="windowText" lastClr="000000"/>
              </a:fontRef>
            </p:style>
          </p:cxnSp>
          <p:cxnSp>
            <p:nvCxnSpPr>
              <p:cNvPr id="50" name="直接箭头连接符 49"/>
              <p:cNvCxnSpPr/>
              <p:nvPr>
                <p:custDataLst>
                  <p:tags r:id="rId7"/>
                </p:custDataLst>
              </p:nvPr>
            </p:nvCxnSpPr>
            <p:spPr>
              <a:xfrm flipH="1">
                <a:off x="9129203" y="2570084"/>
                <a:ext cx="0" cy="372863"/>
              </a:xfrm>
              <a:prstGeom prst="straightConnector1">
                <a:avLst/>
              </a:prstGeom>
              <a:ln w="28575">
                <a:solidFill>
                  <a:srgbClr val="5B9BD5"/>
                </a:solidFill>
                <a:tailEnd type="triangle"/>
              </a:ln>
            </p:spPr>
            <p:style>
              <a:lnRef idx="1">
                <a:srgbClr val="70AD47"/>
              </a:lnRef>
              <a:fillRef idx="0">
                <a:srgbClr val="70AD47"/>
              </a:fillRef>
              <a:effectRef idx="0">
                <a:srgbClr val="70AD47"/>
              </a:effectRef>
              <a:fontRef idx="minor">
                <a:sysClr val="windowText" lastClr="000000"/>
              </a:fontRef>
            </p:style>
          </p:cxnSp>
          <p:cxnSp>
            <p:nvCxnSpPr>
              <p:cNvPr id="51" name="直接箭头连接符 50"/>
              <p:cNvCxnSpPr/>
              <p:nvPr>
                <p:custDataLst>
                  <p:tags r:id="rId8"/>
                </p:custDataLst>
              </p:nvPr>
            </p:nvCxnSpPr>
            <p:spPr>
              <a:xfrm flipH="1">
                <a:off x="3846990" y="2578959"/>
                <a:ext cx="0" cy="372863"/>
              </a:xfrm>
              <a:prstGeom prst="straightConnector1">
                <a:avLst/>
              </a:prstGeom>
              <a:ln w="28575">
                <a:solidFill>
                  <a:srgbClr val="5B9BD5"/>
                </a:solidFill>
                <a:tailEnd type="triangle"/>
              </a:ln>
            </p:spPr>
            <p:style>
              <a:lnRef idx="1">
                <a:srgbClr val="70AD47"/>
              </a:lnRef>
              <a:fillRef idx="0">
                <a:srgbClr val="70AD47"/>
              </a:fillRef>
              <a:effectRef idx="0">
                <a:srgbClr val="70AD47"/>
              </a:effectRef>
              <a:fontRef idx="minor">
                <a:sysClr val="windowText" lastClr="000000"/>
              </a:fontRef>
            </p:style>
          </p:cxnSp>
        </p:grpSp>
      </p:grpSp>
      <p:sp>
        <p:nvSpPr>
          <p:cNvPr id="10" name="文本框 9"/>
          <p:cNvSpPr txBox="1"/>
          <p:nvPr/>
        </p:nvSpPr>
        <p:spPr>
          <a:xfrm>
            <a:off x="1530350" y="1894840"/>
            <a:ext cx="918654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氧气、水、碳、二氧化碳、氧化铜、铁、铝、硫酸、氢氧化钠和氯化钠</a:t>
            </a:r>
            <a:endParaRPr lang="zh-CN" altLang="en-US" sz="320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2904037" y="4702401"/>
            <a:ext cx="4530725" cy="1322705"/>
            <a:chOff x="1678487" y="3577700"/>
            <a:chExt cx="4530725" cy="1322705"/>
          </a:xfrm>
        </p:grpSpPr>
        <p:sp>
          <p:nvSpPr>
            <p:cNvPr id="34" name="矩形: 圆角 33"/>
            <p:cNvSpPr/>
            <p:nvPr>
              <p:custDataLst>
                <p:tags r:id="rId9"/>
              </p:custDataLst>
            </p:nvPr>
          </p:nvSpPr>
          <p:spPr>
            <a:xfrm>
              <a:off x="1678487" y="4323190"/>
              <a:ext cx="1223010" cy="577215"/>
            </a:xfrm>
            <a:prstGeom prst="roundRect">
              <a:avLst/>
            </a:prstGeom>
            <a:solidFill>
              <a:srgbClr val="CFEAF1"/>
            </a:solidFill>
            <a:ln w="28575">
              <a:solidFill>
                <a:srgbClr val="5B9BD5"/>
              </a:solidFill>
            </a:ln>
          </p:spPr>
          <p:style>
            <a:lnRef idx="2">
              <a:srgbClr val="5B9BD5">
                <a:shade val="50000"/>
              </a:srgbClr>
            </a:lnRef>
            <a:fillRef idx="1">
              <a:srgbClr val="5B9BD5"/>
            </a:fillRef>
            <a:effectRef idx="0">
              <a:srgbClr val="5B9BD5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r>
                <a:rPr lang="zh-CN" altLang="en-US" sz="3200">
                  <a:solidFill>
                    <a:sysClr val="windowText" lastClr="000000"/>
                  </a:solidFill>
                </a:rPr>
                <a:t>单质</a:t>
              </a:r>
              <a:endParaRPr lang="zh-CN" altLang="en-US" sz="3200">
                <a:solidFill>
                  <a:sysClr val="windowText" lastClr="000000"/>
                </a:solidFill>
              </a:endParaRPr>
            </a:p>
          </p:txBody>
        </p:sp>
        <p:sp>
          <p:nvSpPr>
            <p:cNvPr id="35" name="矩形: 圆角 34"/>
            <p:cNvSpPr/>
            <p:nvPr>
              <p:custDataLst>
                <p:tags r:id="rId10"/>
              </p:custDataLst>
            </p:nvPr>
          </p:nvSpPr>
          <p:spPr>
            <a:xfrm>
              <a:off x="4529002" y="4323190"/>
              <a:ext cx="1680210" cy="577215"/>
            </a:xfrm>
            <a:prstGeom prst="roundRect">
              <a:avLst/>
            </a:prstGeom>
            <a:solidFill>
              <a:srgbClr val="CFEAF1"/>
            </a:solidFill>
            <a:ln w="28575">
              <a:solidFill>
                <a:srgbClr val="5B9BD5"/>
              </a:solidFill>
            </a:ln>
          </p:spPr>
          <p:style>
            <a:lnRef idx="2">
              <a:srgbClr val="5B9BD5">
                <a:shade val="50000"/>
              </a:srgbClr>
            </a:lnRef>
            <a:fillRef idx="1">
              <a:srgbClr val="5B9BD5"/>
            </a:fillRef>
            <a:effectRef idx="0">
              <a:srgbClr val="5B9BD5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r>
                <a:rPr lang="zh-CN" altLang="en-US" sz="3200">
                  <a:solidFill>
                    <a:sysClr val="windowText" lastClr="000000"/>
                  </a:solidFill>
                </a:rPr>
                <a:t>化合物</a:t>
              </a:r>
              <a:endParaRPr lang="zh-CN" altLang="en-US" sz="320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2179771" y="3577700"/>
              <a:ext cx="3339788" cy="745723"/>
              <a:chOff x="2179771" y="3577700"/>
              <a:chExt cx="3339788" cy="745723"/>
            </a:xfrm>
          </p:grpSpPr>
          <p:cxnSp>
            <p:nvCxnSpPr>
              <p:cNvPr id="43" name="直接连接符 42"/>
              <p:cNvCxnSpPr/>
              <p:nvPr>
                <p:custDataLst>
                  <p:tags r:id="rId11"/>
                </p:custDataLst>
              </p:nvPr>
            </p:nvCxnSpPr>
            <p:spPr>
              <a:xfrm flipH="1" flipV="1">
                <a:off x="3846990" y="3577700"/>
                <a:ext cx="0" cy="372860"/>
              </a:xfrm>
              <a:prstGeom prst="line">
                <a:avLst/>
              </a:prstGeom>
              <a:ln w="28575">
                <a:solidFill>
                  <a:srgbClr val="5B9BD5"/>
                </a:solidFill>
              </a:ln>
            </p:spPr>
            <p:style>
              <a:lnRef idx="1">
                <a:srgbClr val="70AD47"/>
              </a:lnRef>
              <a:fillRef idx="0">
                <a:srgbClr val="70AD47"/>
              </a:fillRef>
              <a:effectRef idx="0">
                <a:srgbClr val="70AD47"/>
              </a:effectRef>
              <a:fontRef idx="minor">
                <a:sysClr val="windowText" lastClr="000000"/>
              </a:fontRef>
            </p:style>
          </p:cxnSp>
          <p:cxnSp>
            <p:nvCxnSpPr>
              <p:cNvPr id="53" name="直接箭头连接符 52"/>
              <p:cNvCxnSpPr/>
              <p:nvPr>
                <p:custDataLst>
                  <p:tags r:id="rId12"/>
                </p:custDataLst>
              </p:nvPr>
            </p:nvCxnSpPr>
            <p:spPr>
              <a:xfrm flipH="1">
                <a:off x="2193087" y="3950560"/>
                <a:ext cx="0" cy="372863"/>
              </a:xfrm>
              <a:prstGeom prst="straightConnector1">
                <a:avLst/>
              </a:prstGeom>
              <a:ln w="28575">
                <a:solidFill>
                  <a:srgbClr val="5B9BD5"/>
                </a:solidFill>
                <a:tailEnd type="triangle"/>
              </a:ln>
            </p:spPr>
            <p:style>
              <a:lnRef idx="1">
                <a:srgbClr val="70AD47"/>
              </a:lnRef>
              <a:fillRef idx="0">
                <a:srgbClr val="70AD47"/>
              </a:fillRef>
              <a:effectRef idx="0">
                <a:srgbClr val="70AD47"/>
              </a:effectRef>
              <a:fontRef idx="minor">
                <a:sysClr val="windowText" lastClr="000000"/>
              </a:fontRef>
            </p:style>
          </p:cxnSp>
          <p:cxnSp>
            <p:nvCxnSpPr>
              <p:cNvPr id="54" name="直接箭头连接符 53"/>
              <p:cNvCxnSpPr/>
              <p:nvPr>
                <p:custDataLst>
                  <p:tags r:id="rId13"/>
                </p:custDataLst>
              </p:nvPr>
            </p:nvCxnSpPr>
            <p:spPr>
              <a:xfrm flipH="1">
                <a:off x="5519559" y="3950560"/>
                <a:ext cx="0" cy="372863"/>
              </a:xfrm>
              <a:prstGeom prst="straightConnector1">
                <a:avLst/>
              </a:prstGeom>
              <a:ln w="28575">
                <a:solidFill>
                  <a:srgbClr val="5B9BD5"/>
                </a:solidFill>
                <a:tailEnd type="triangle"/>
              </a:ln>
            </p:spPr>
            <p:style>
              <a:lnRef idx="1">
                <a:srgbClr val="70AD47"/>
              </a:lnRef>
              <a:fillRef idx="0">
                <a:srgbClr val="70AD47"/>
              </a:fillRef>
              <a:effectRef idx="0">
                <a:srgbClr val="70AD47"/>
              </a:effectRef>
              <a:fontRef idx="minor">
                <a:sysClr val="windowText" lastClr="000000"/>
              </a:fontRef>
            </p:style>
          </p:cxnSp>
          <p:cxnSp>
            <p:nvCxnSpPr>
              <p:cNvPr id="55" name="直接连接符 54"/>
              <p:cNvCxnSpPr/>
              <p:nvPr>
                <p:custDataLst>
                  <p:tags r:id="rId14"/>
                </p:custDataLst>
              </p:nvPr>
            </p:nvCxnSpPr>
            <p:spPr>
              <a:xfrm>
                <a:off x="2179771" y="3950560"/>
                <a:ext cx="3339788" cy="0"/>
              </a:xfrm>
              <a:prstGeom prst="line">
                <a:avLst/>
              </a:prstGeom>
              <a:ln w="28575">
                <a:solidFill>
                  <a:srgbClr val="5B9BD5"/>
                </a:solidFill>
              </a:ln>
            </p:spPr>
            <p:style>
              <a:lnRef idx="1">
                <a:srgbClr val="70AD47"/>
              </a:lnRef>
              <a:fillRef idx="0">
                <a:srgbClr val="70AD47"/>
              </a:fillRef>
              <a:effectRef idx="0">
                <a:srgbClr val="70AD47"/>
              </a:effectRef>
              <a:fontRef idx="minor">
                <a:sysClr val="windowText" lastClr="000000"/>
              </a:fontRef>
            </p:style>
          </p:cxnSp>
        </p:grpSp>
      </p:grpSp>
      <p:sp>
        <p:nvSpPr>
          <p:cNvPr id="3" name="文本框 2"/>
          <p:cNvSpPr txBox="1"/>
          <p:nvPr/>
        </p:nvSpPr>
        <p:spPr>
          <a:xfrm>
            <a:off x="941705" y="5198110"/>
            <a:ext cx="211264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氧气、碳、铁、铝</a:t>
            </a:r>
            <a:endParaRPr lang="zh-CN" altLang="en-US" sz="320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458075" y="4885055"/>
            <a:ext cx="413385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水、二氧化碳、氧化铜、硫酸、氢氧化钠和氯化钠</a:t>
            </a:r>
            <a:endParaRPr lang="zh-CN" altLang="en-US" sz="320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99802" y="719436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99540" y="808990"/>
            <a:ext cx="985901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solidFill>
                  <a:schemeClr val="tx1"/>
                </a:solidFill>
                <a:sym typeface="+mn-ea"/>
              </a:rPr>
              <a:t>3.在单质中，可以</a:t>
            </a:r>
            <a:r>
              <a:rPr lang="zh-CN" altLang="en-US" sz="3200">
                <a:solidFill>
                  <a:srgbClr val="FF0000"/>
                </a:solidFill>
                <a:sym typeface="+mn-ea"/>
              </a:rPr>
              <a:t>按性质的差异</a:t>
            </a:r>
            <a:r>
              <a:rPr lang="zh-CN" altLang="en-US" sz="3200">
                <a:solidFill>
                  <a:schemeClr val="tx1"/>
                </a:solidFill>
                <a:sym typeface="+mn-ea"/>
              </a:rPr>
              <a:t>把它们分成几类?</a:t>
            </a:r>
            <a:r>
              <a:rPr lang="zh-CN" altLang="en-US" sz="3200">
                <a:sym typeface="+mn-ea"/>
              </a:rPr>
              <a:t>并试着将下列物质进行分类。</a:t>
            </a:r>
            <a:endParaRPr lang="zh-CN" altLang="en-US" sz="3200">
              <a:solidFill>
                <a:schemeClr val="tx1"/>
              </a:solidFill>
              <a:sym typeface="+mn-ea"/>
            </a:endParaRPr>
          </a:p>
        </p:txBody>
      </p:sp>
      <p:sp>
        <p:nvSpPr>
          <p:cNvPr id="6" name="矩形: 圆角 5"/>
          <p:cNvSpPr/>
          <p:nvPr/>
        </p:nvSpPr>
        <p:spPr>
          <a:xfrm>
            <a:off x="5595097" y="2585464"/>
            <a:ext cx="1002569" cy="577049"/>
          </a:xfrm>
          <a:prstGeom prst="roundRect">
            <a:avLst/>
          </a:prstGeom>
          <a:solidFill>
            <a:srgbClr val="5B9BD5">
              <a:lumMod val="20000"/>
              <a:lumOff val="80000"/>
            </a:srgbClr>
          </a:solidFill>
          <a:ln w="28575">
            <a:solidFill>
              <a:srgbClr val="5B9BD5"/>
            </a:solidFill>
          </a:ln>
        </p:spPr>
        <p:style>
          <a:lnRef idx="2">
            <a:srgbClr val="5B9BD5">
              <a:shade val="50000"/>
            </a:srgbClr>
          </a:lnRef>
          <a:fillRef idx="1">
            <a:srgbClr val="5B9BD5"/>
          </a:fillRef>
          <a:effectRef idx="0">
            <a:srgbClr val="5B9BD5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单质</a:t>
            </a:r>
            <a:endParaRPr lang="zh-CN" altLang="en-US" sz="280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549775" y="1885315"/>
            <a:ext cx="38423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氧气、碳、铁、铝</a:t>
            </a:r>
            <a:endParaRPr lang="zh-CN" altLang="en-US" sz="320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3174547" y="3191736"/>
            <a:ext cx="6323330" cy="1322705"/>
            <a:chOff x="927917" y="3577700"/>
            <a:chExt cx="6323330" cy="1322705"/>
          </a:xfrm>
        </p:grpSpPr>
        <p:sp>
          <p:nvSpPr>
            <p:cNvPr id="34" name="矩形: 圆角 33"/>
            <p:cNvSpPr/>
            <p:nvPr>
              <p:custDataLst>
                <p:tags r:id="rId2"/>
              </p:custDataLst>
            </p:nvPr>
          </p:nvSpPr>
          <p:spPr>
            <a:xfrm>
              <a:off x="927917" y="4323190"/>
              <a:ext cx="1753235" cy="577215"/>
            </a:xfrm>
            <a:prstGeom prst="roundRect">
              <a:avLst/>
            </a:prstGeom>
            <a:solidFill>
              <a:srgbClr val="CFEAF1"/>
            </a:solidFill>
            <a:ln w="28575">
              <a:solidFill>
                <a:srgbClr val="5B9BD5"/>
              </a:solidFill>
            </a:ln>
          </p:spPr>
          <p:style>
            <a:lnRef idx="2">
              <a:srgbClr val="5B9BD5">
                <a:shade val="50000"/>
              </a:srgbClr>
            </a:lnRef>
            <a:fillRef idx="1">
              <a:srgbClr val="5B9BD5"/>
            </a:fillRef>
            <a:effectRef idx="0">
              <a:srgbClr val="5B9BD5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r>
                <a:rPr lang="zh-CN" altLang="en-US" sz="2800">
                  <a:solidFill>
                    <a:sysClr val="windowText" lastClr="000000"/>
                  </a:solidFill>
                </a:rPr>
                <a:t>金属单质</a:t>
              </a:r>
              <a:endParaRPr lang="zh-CN" altLang="en-US" sz="2800">
                <a:solidFill>
                  <a:sysClr val="windowText" lastClr="000000"/>
                </a:solidFill>
              </a:endParaRPr>
            </a:p>
          </p:txBody>
        </p:sp>
        <p:sp>
          <p:nvSpPr>
            <p:cNvPr id="35" name="矩形: 圆角 34"/>
            <p:cNvSpPr/>
            <p:nvPr>
              <p:custDataLst>
                <p:tags r:id="rId3"/>
              </p:custDataLst>
            </p:nvPr>
          </p:nvSpPr>
          <p:spPr>
            <a:xfrm>
              <a:off x="4829992" y="4323190"/>
              <a:ext cx="2421255" cy="577215"/>
            </a:xfrm>
            <a:prstGeom prst="roundRect">
              <a:avLst/>
            </a:prstGeom>
            <a:solidFill>
              <a:srgbClr val="CFEAF1"/>
            </a:solidFill>
            <a:ln w="28575">
              <a:solidFill>
                <a:srgbClr val="5B9BD5"/>
              </a:solidFill>
            </a:ln>
          </p:spPr>
          <p:style>
            <a:lnRef idx="2">
              <a:srgbClr val="5B9BD5">
                <a:shade val="50000"/>
              </a:srgbClr>
            </a:lnRef>
            <a:fillRef idx="1">
              <a:srgbClr val="5B9BD5"/>
            </a:fillRef>
            <a:effectRef idx="0">
              <a:srgbClr val="5B9BD5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r>
                <a:rPr lang="zh-CN" altLang="en-US" sz="2800">
                  <a:solidFill>
                    <a:sysClr val="windowText" lastClr="000000"/>
                  </a:solidFill>
                </a:rPr>
                <a:t>非金属单质</a:t>
              </a:r>
              <a:endParaRPr lang="zh-CN" altLang="en-US" sz="280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2179771" y="3577700"/>
              <a:ext cx="3339788" cy="745723"/>
              <a:chOff x="2179771" y="3577700"/>
              <a:chExt cx="3339788" cy="745723"/>
            </a:xfrm>
          </p:grpSpPr>
          <p:cxnSp>
            <p:nvCxnSpPr>
              <p:cNvPr id="43" name="直接连接符 42"/>
              <p:cNvCxnSpPr/>
              <p:nvPr>
                <p:custDataLst>
                  <p:tags r:id="rId4"/>
                </p:custDataLst>
              </p:nvPr>
            </p:nvCxnSpPr>
            <p:spPr>
              <a:xfrm flipH="1" flipV="1">
                <a:off x="3846990" y="3577700"/>
                <a:ext cx="0" cy="372860"/>
              </a:xfrm>
              <a:prstGeom prst="line">
                <a:avLst/>
              </a:prstGeom>
              <a:ln w="28575">
                <a:solidFill>
                  <a:srgbClr val="5B9BD5"/>
                </a:solidFill>
              </a:ln>
            </p:spPr>
            <p:style>
              <a:lnRef idx="1">
                <a:srgbClr val="70AD47"/>
              </a:lnRef>
              <a:fillRef idx="0">
                <a:srgbClr val="70AD47"/>
              </a:fillRef>
              <a:effectRef idx="0">
                <a:srgbClr val="70AD47"/>
              </a:effectRef>
              <a:fontRef idx="minor">
                <a:sysClr val="windowText" lastClr="000000"/>
              </a:fontRef>
            </p:style>
          </p:cxnSp>
          <p:cxnSp>
            <p:nvCxnSpPr>
              <p:cNvPr id="53" name="直接箭头连接符 52"/>
              <p:cNvCxnSpPr/>
              <p:nvPr>
                <p:custDataLst>
                  <p:tags r:id="rId5"/>
                </p:custDataLst>
              </p:nvPr>
            </p:nvCxnSpPr>
            <p:spPr>
              <a:xfrm flipH="1">
                <a:off x="2193087" y="3950560"/>
                <a:ext cx="0" cy="372863"/>
              </a:xfrm>
              <a:prstGeom prst="straightConnector1">
                <a:avLst/>
              </a:prstGeom>
              <a:ln w="28575">
                <a:solidFill>
                  <a:srgbClr val="5B9BD5"/>
                </a:solidFill>
                <a:tailEnd type="triangle"/>
              </a:ln>
            </p:spPr>
            <p:style>
              <a:lnRef idx="1">
                <a:srgbClr val="70AD47"/>
              </a:lnRef>
              <a:fillRef idx="0">
                <a:srgbClr val="70AD47"/>
              </a:fillRef>
              <a:effectRef idx="0">
                <a:srgbClr val="70AD47"/>
              </a:effectRef>
              <a:fontRef idx="minor">
                <a:sysClr val="windowText" lastClr="000000"/>
              </a:fontRef>
            </p:style>
          </p:cxnSp>
          <p:cxnSp>
            <p:nvCxnSpPr>
              <p:cNvPr id="54" name="直接箭头连接符 53"/>
              <p:cNvCxnSpPr/>
              <p:nvPr>
                <p:custDataLst>
                  <p:tags r:id="rId6"/>
                </p:custDataLst>
              </p:nvPr>
            </p:nvCxnSpPr>
            <p:spPr>
              <a:xfrm flipH="1">
                <a:off x="5519559" y="3950560"/>
                <a:ext cx="0" cy="372863"/>
              </a:xfrm>
              <a:prstGeom prst="straightConnector1">
                <a:avLst/>
              </a:prstGeom>
              <a:ln w="28575">
                <a:solidFill>
                  <a:srgbClr val="5B9BD5"/>
                </a:solidFill>
                <a:tailEnd type="triangle"/>
              </a:ln>
            </p:spPr>
            <p:style>
              <a:lnRef idx="1">
                <a:srgbClr val="70AD47"/>
              </a:lnRef>
              <a:fillRef idx="0">
                <a:srgbClr val="70AD47"/>
              </a:fillRef>
              <a:effectRef idx="0">
                <a:srgbClr val="70AD47"/>
              </a:effectRef>
              <a:fontRef idx="minor">
                <a:sysClr val="windowText" lastClr="000000"/>
              </a:fontRef>
            </p:style>
          </p:cxnSp>
          <p:cxnSp>
            <p:nvCxnSpPr>
              <p:cNvPr id="55" name="直接连接符 54"/>
              <p:cNvCxnSpPr/>
              <p:nvPr>
                <p:custDataLst>
                  <p:tags r:id="rId7"/>
                </p:custDataLst>
              </p:nvPr>
            </p:nvCxnSpPr>
            <p:spPr>
              <a:xfrm>
                <a:off x="2179771" y="3950560"/>
                <a:ext cx="3339788" cy="0"/>
              </a:xfrm>
              <a:prstGeom prst="line">
                <a:avLst/>
              </a:prstGeom>
              <a:ln w="28575">
                <a:solidFill>
                  <a:srgbClr val="5B9BD5"/>
                </a:solidFill>
              </a:ln>
            </p:spPr>
            <p:style>
              <a:lnRef idx="1">
                <a:srgbClr val="70AD47"/>
              </a:lnRef>
              <a:fillRef idx="0">
                <a:srgbClr val="70AD47"/>
              </a:fillRef>
              <a:effectRef idx="0">
                <a:srgbClr val="70AD47"/>
              </a:effectRef>
              <a:fontRef idx="minor">
                <a:sysClr val="windowText" lastClr="000000"/>
              </a:fontRef>
            </p:style>
          </p:cxnSp>
        </p:grpSp>
      </p:grpSp>
      <p:sp>
        <p:nvSpPr>
          <p:cNvPr id="5" name="文本框 4"/>
          <p:cNvSpPr txBox="1"/>
          <p:nvPr/>
        </p:nvSpPr>
        <p:spPr>
          <a:xfrm>
            <a:off x="7402195" y="4660900"/>
            <a:ext cx="224155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氧气、碳</a:t>
            </a:r>
            <a:endParaRPr lang="zh-CN" altLang="en-US" sz="320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247390" y="4587875"/>
            <a:ext cx="178371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铁、铝</a:t>
            </a:r>
            <a:endParaRPr lang="zh-CN" altLang="en-US" sz="320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99802" y="719436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998220" y="857885"/>
            <a:ext cx="1019619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4.在化合物中，可以按组成的差异把它们分成几类?</a:t>
            </a:r>
            <a:r>
              <a:rPr lang="zh-CN" altLang="en-US" sz="3200">
                <a:sym typeface="+mn-ea"/>
              </a:rPr>
              <a:t>并试着将下列物质进行分类。</a:t>
            </a:r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657985" y="1934210"/>
            <a:ext cx="97409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水、二氧化碳、氧化铜、硫酸、氢氧化钠和氯化钠</a:t>
            </a:r>
            <a:endParaRPr lang="zh-CN" altLang="en-US" sz="320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6" name="矩形: 圆角 5"/>
          <p:cNvSpPr/>
          <p:nvPr/>
        </p:nvSpPr>
        <p:spPr>
          <a:xfrm>
            <a:off x="5355590" y="2585720"/>
            <a:ext cx="1481455" cy="577215"/>
          </a:xfrm>
          <a:prstGeom prst="roundRect">
            <a:avLst/>
          </a:prstGeom>
          <a:solidFill>
            <a:srgbClr val="5B9BD5">
              <a:lumMod val="20000"/>
              <a:lumOff val="80000"/>
            </a:srgbClr>
          </a:solidFill>
          <a:ln w="28575">
            <a:solidFill>
              <a:srgbClr val="5B9BD5"/>
            </a:solidFill>
          </a:ln>
        </p:spPr>
        <p:style>
          <a:lnRef idx="2">
            <a:srgbClr val="5B9BD5">
              <a:shade val="50000"/>
            </a:srgbClr>
          </a:lnRef>
          <a:fillRef idx="1">
            <a:srgbClr val="5B9BD5"/>
          </a:fillRef>
          <a:effectRef idx="0">
            <a:srgbClr val="5B9BD5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化合物</a:t>
            </a:r>
            <a:endParaRPr lang="zh-CN" altLang="en-US" sz="320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1416867" y="3231106"/>
            <a:ext cx="8434974" cy="1329055"/>
            <a:chOff x="-829763" y="3577700"/>
            <a:chExt cx="8434974" cy="1329055"/>
          </a:xfrm>
        </p:grpSpPr>
        <p:sp>
          <p:nvSpPr>
            <p:cNvPr id="34" name="矩形: 圆角 33"/>
            <p:cNvSpPr/>
            <p:nvPr>
              <p:custDataLst>
                <p:tags r:id="rId3"/>
              </p:custDataLst>
            </p:nvPr>
          </p:nvSpPr>
          <p:spPr>
            <a:xfrm>
              <a:off x="-829763" y="4288265"/>
              <a:ext cx="1753235" cy="577215"/>
            </a:xfrm>
            <a:prstGeom prst="roundRect">
              <a:avLst/>
            </a:prstGeom>
            <a:solidFill>
              <a:srgbClr val="CFEAF1"/>
            </a:solidFill>
            <a:ln w="28575">
              <a:solidFill>
                <a:srgbClr val="5B9BD5"/>
              </a:solidFill>
            </a:ln>
          </p:spPr>
          <p:style>
            <a:lnRef idx="2">
              <a:srgbClr val="5B9BD5">
                <a:shade val="50000"/>
              </a:srgbClr>
            </a:lnRef>
            <a:fillRef idx="1">
              <a:srgbClr val="5B9BD5"/>
            </a:fillRef>
            <a:effectRef idx="0">
              <a:srgbClr val="5B9BD5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r>
                <a:rPr lang="zh-CN" altLang="en-US" sz="2800">
                  <a:solidFill>
                    <a:sysClr val="windowText" lastClr="000000"/>
                  </a:solidFill>
                </a:rPr>
                <a:t>氧化物</a:t>
              </a:r>
              <a:endParaRPr lang="zh-CN" altLang="en-US" sz="2800">
                <a:solidFill>
                  <a:sysClr val="windowText" lastClr="000000"/>
                </a:solidFill>
              </a:endParaRPr>
            </a:p>
          </p:txBody>
        </p:sp>
        <p:sp>
          <p:nvSpPr>
            <p:cNvPr id="35" name="矩形: 圆角 34"/>
            <p:cNvSpPr/>
            <p:nvPr>
              <p:custDataLst>
                <p:tags r:id="rId4"/>
              </p:custDataLst>
            </p:nvPr>
          </p:nvSpPr>
          <p:spPr>
            <a:xfrm>
              <a:off x="4467407" y="4329540"/>
              <a:ext cx="1132205" cy="577215"/>
            </a:xfrm>
            <a:prstGeom prst="roundRect">
              <a:avLst/>
            </a:prstGeom>
            <a:solidFill>
              <a:srgbClr val="CFEAF1"/>
            </a:solidFill>
            <a:ln w="28575">
              <a:solidFill>
                <a:srgbClr val="5B9BD5"/>
              </a:solidFill>
            </a:ln>
          </p:spPr>
          <p:style>
            <a:lnRef idx="2">
              <a:srgbClr val="5B9BD5">
                <a:shade val="50000"/>
              </a:srgbClr>
            </a:lnRef>
            <a:fillRef idx="1">
              <a:srgbClr val="5B9BD5"/>
            </a:fillRef>
            <a:effectRef idx="0">
              <a:srgbClr val="5B9BD5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r>
                <a:rPr lang="zh-CN" altLang="en-US" sz="2800">
                  <a:solidFill>
                    <a:sysClr val="windowText" lastClr="000000"/>
                  </a:solidFill>
                </a:rPr>
                <a:t>碱</a:t>
              </a:r>
              <a:endParaRPr lang="zh-CN" altLang="en-US" sz="280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149041" y="3577700"/>
              <a:ext cx="7456170" cy="749533"/>
              <a:chOff x="149041" y="3577700"/>
              <a:chExt cx="7456170" cy="749533"/>
            </a:xfrm>
          </p:grpSpPr>
          <p:cxnSp>
            <p:nvCxnSpPr>
              <p:cNvPr id="43" name="直接连接符 42"/>
              <p:cNvCxnSpPr/>
              <p:nvPr>
                <p:custDataLst>
                  <p:tags r:id="rId5"/>
                </p:custDataLst>
              </p:nvPr>
            </p:nvCxnSpPr>
            <p:spPr>
              <a:xfrm flipH="1" flipV="1">
                <a:off x="3846990" y="3577700"/>
                <a:ext cx="0" cy="372860"/>
              </a:xfrm>
              <a:prstGeom prst="line">
                <a:avLst/>
              </a:prstGeom>
              <a:ln w="28575">
                <a:solidFill>
                  <a:srgbClr val="5B9BD5"/>
                </a:solidFill>
              </a:ln>
            </p:spPr>
            <p:style>
              <a:lnRef idx="1">
                <a:srgbClr val="70AD47"/>
              </a:lnRef>
              <a:fillRef idx="0">
                <a:srgbClr val="70AD47"/>
              </a:fillRef>
              <a:effectRef idx="0">
                <a:srgbClr val="70AD47"/>
              </a:effectRef>
              <a:fontRef idx="minor">
                <a:sysClr val="windowText" lastClr="000000"/>
              </a:fontRef>
            </p:style>
          </p:cxnSp>
          <p:cxnSp>
            <p:nvCxnSpPr>
              <p:cNvPr id="53" name="直接箭头连接符 52"/>
              <p:cNvCxnSpPr/>
              <p:nvPr>
                <p:custDataLst>
                  <p:tags r:id="rId6"/>
                </p:custDataLst>
              </p:nvPr>
            </p:nvCxnSpPr>
            <p:spPr>
              <a:xfrm flipH="1">
                <a:off x="2876347" y="3954370"/>
                <a:ext cx="0" cy="372863"/>
              </a:xfrm>
              <a:prstGeom prst="straightConnector1">
                <a:avLst/>
              </a:prstGeom>
              <a:ln w="28575">
                <a:solidFill>
                  <a:srgbClr val="5B9BD5"/>
                </a:solidFill>
                <a:tailEnd type="triangle"/>
              </a:ln>
            </p:spPr>
            <p:style>
              <a:lnRef idx="1">
                <a:srgbClr val="70AD47"/>
              </a:lnRef>
              <a:fillRef idx="0">
                <a:srgbClr val="70AD47"/>
              </a:fillRef>
              <a:effectRef idx="0">
                <a:srgbClr val="70AD47"/>
              </a:effectRef>
              <a:fontRef idx="minor">
                <a:sysClr val="windowText" lastClr="000000"/>
              </a:fontRef>
            </p:style>
          </p:cxnSp>
          <p:cxnSp>
            <p:nvCxnSpPr>
              <p:cNvPr id="54" name="直接箭头连接符 53"/>
              <p:cNvCxnSpPr/>
              <p:nvPr>
                <p:custDataLst>
                  <p:tags r:id="rId7"/>
                </p:custDataLst>
              </p:nvPr>
            </p:nvCxnSpPr>
            <p:spPr>
              <a:xfrm flipH="1">
                <a:off x="5033149" y="3954370"/>
                <a:ext cx="0" cy="372863"/>
              </a:xfrm>
              <a:prstGeom prst="straightConnector1">
                <a:avLst/>
              </a:prstGeom>
              <a:ln w="28575">
                <a:solidFill>
                  <a:srgbClr val="5B9BD5"/>
                </a:solidFill>
                <a:tailEnd type="triangle"/>
              </a:ln>
            </p:spPr>
            <p:style>
              <a:lnRef idx="1">
                <a:srgbClr val="70AD47"/>
              </a:lnRef>
              <a:fillRef idx="0">
                <a:srgbClr val="70AD47"/>
              </a:fillRef>
              <a:effectRef idx="0">
                <a:srgbClr val="70AD47"/>
              </a:effectRef>
              <a:fontRef idx="minor">
                <a:sysClr val="windowText" lastClr="000000"/>
              </a:fontRef>
            </p:style>
          </p:cxnSp>
          <p:cxnSp>
            <p:nvCxnSpPr>
              <p:cNvPr id="55" name="直接连接符 54"/>
              <p:cNvCxnSpPr/>
              <p:nvPr>
                <p:custDataLst>
                  <p:tags r:id="rId8"/>
                </p:custDataLst>
              </p:nvPr>
            </p:nvCxnSpPr>
            <p:spPr>
              <a:xfrm>
                <a:off x="149041" y="3952465"/>
                <a:ext cx="7456170" cy="0"/>
              </a:xfrm>
              <a:prstGeom prst="line">
                <a:avLst/>
              </a:prstGeom>
              <a:ln w="28575">
                <a:solidFill>
                  <a:srgbClr val="5B9BD5"/>
                </a:solidFill>
              </a:ln>
            </p:spPr>
            <p:style>
              <a:lnRef idx="1">
                <a:srgbClr val="70AD47"/>
              </a:lnRef>
              <a:fillRef idx="0">
                <a:srgbClr val="70AD47"/>
              </a:fillRef>
              <a:effectRef idx="0">
                <a:srgbClr val="70AD47"/>
              </a:effectRef>
              <a:fontRef idx="minor">
                <a:sysClr val="windowText" lastClr="000000"/>
              </a:fontRef>
            </p:style>
          </p:cxnSp>
        </p:grpSp>
      </p:grpSp>
      <p:cxnSp>
        <p:nvCxnSpPr>
          <p:cNvPr id="3" name="直接箭头连接符 2"/>
          <p:cNvCxnSpPr/>
          <p:nvPr/>
        </p:nvCxnSpPr>
        <p:spPr>
          <a:xfrm flipH="1">
            <a:off x="9850259" y="3641431"/>
            <a:ext cx="0" cy="372863"/>
          </a:xfrm>
          <a:prstGeom prst="straightConnector1">
            <a:avLst/>
          </a:prstGeom>
          <a:ln w="28575">
            <a:solidFill>
              <a:srgbClr val="5B9BD5"/>
            </a:solidFill>
            <a:tailEnd type="triangle"/>
          </a:ln>
        </p:spPr>
        <p:style>
          <a:lnRef idx="1">
            <a:srgbClr val="70AD47"/>
          </a:lnRef>
          <a:fillRef idx="0">
            <a:srgbClr val="70AD47"/>
          </a:fillRef>
          <a:effectRef idx="0">
            <a:srgbClr val="70AD47"/>
          </a:effectRef>
          <a:fontRef idx="minor">
            <a:sysClr val="windowText" lastClr="000000"/>
          </a:fontRef>
        </p:style>
      </p:cxnSp>
      <p:cxnSp>
        <p:nvCxnSpPr>
          <p:cNvPr id="7" name="直接箭头连接符 6"/>
          <p:cNvCxnSpPr/>
          <p:nvPr/>
        </p:nvCxnSpPr>
        <p:spPr>
          <a:xfrm flipH="1">
            <a:off x="2395994" y="3568406"/>
            <a:ext cx="0" cy="372863"/>
          </a:xfrm>
          <a:prstGeom prst="straightConnector1">
            <a:avLst/>
          </a:prstGeom>
          <a:ln w="28575">
            <a:solidFill>
              <a:srgbClr val="5B9BD5"/>
            </a:solidFill>
            <a:tailEnd type="triangle"/>
          </a:ln>
        </p:spPr>
        <p:style>
          <a:lnRef idx="1">
            <a:srgbClr val="70AD47"/>
          </a:lnRef>
          <a:fillRef idx="0">
            <a:srgbClr val="70AD47"/>
          </a:fillRef>
          <a:effectRef idx="0">
            <a:srgbClr val="70AD47"/>
          </a:effectRef>
          <a:fontRef idx="minor">
            <a:sysClr val="windowText" lastClr="000000"/>
          </a:fontRef>
        </p:style>
      </p:cxnSp>
      <p:sp>
        <p:nvSpPr>
          <p:cNvPr id="8" name="矩形: 圆角 33"/>
          <p:cNvSpPr/>
          <p:nvPr/>
        </p:nvSpPr>
        <p:spPr>
          <a:xfrm>
            <a:off x="4637405" y="3941445"/>
            <a:ext cx="1158875" cy="577215"/>
          </a:xfrm>
          <a:prstGeom prst="roundRect">
            <a:avLst/>
          </a:prstGeom>
          <a:solidFill>
            <a:srgbClr val="CFEAF1"/>
          </a:solidFill>
          <a:ln w="28575">
            <a:solidFill>
              <a:srgbClr val="5B9BD5"/>
            </a:solidFill>
          </a:ln>
        </p:spPr>
        <p:style>
          <a:lnRef idx="2">
            <a:srgbClr val="5B9BD5">
              <a:shade val="50000"/>
            </a:srgbClr>
          </a:lnRef>
          <a:fillRef idx="1">
            <a:srgbClr val="5B9BD5"/>
          </a:fillRef>
          <a:effectRef idx="0">
            <a:srgbClr val="5B9BD5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solidFill>
                  <a:sysClr val="windowText" lastClr="000000"/>
                </a:solidFill>
              </a:rPr>
              <a:t>酸</a:t>
            </a:r>
            <a:endParaRPr lang="zh-CN" altLang="en-US" sz="2800">
              <a:solidFill>
                <a:sysClr val="windowText" lastClr="000000"/>
              </a:solidFill>
            </a:endParaRPr>
          </a:p>
        </p:txBody>
      </p:sp>
      <p:sp>
        <p:nvSpPr>
          <p:cNvPr id="9" name="矩形: 圆角 34"/>
          <p:cNvSpPr/>
          <p:nvPr/>
        </p:nvSpPr>
        <p:spPr>
          <a:xfrm>
            <a:off x="9283882" y="3991201"/>
            <a:ext cx="1132205" cy="577215"/>
          </a:xfrm>
          <a:prstGeom prst="roundRect">
            <a:avLst/>
          </a:prstGeom>
          <a:solidFill>
            <a:srgbClr val="CFEAF1"/>
          </a:solidFill>
          <a:ln w="28575">
            <a:solidFill>
              <a:srgbClr val="5B9BD5"/>
            </a:solidFill>
          </a:ln>
        </p:spPr>
        <p:style>
          <a:lnRef idx="2">
            <a:srgbClr val="5B9BD5">
              <a:shade val="50000"/>
            </a:srgbClr>
          </a:lnRef>
          <a:fillRef idx="1">
            <a:srgbClr val="5B9BD5"/>
          </a:fillRef>
          <a:effectRef idx="0">
            <a:srgbClr val="5B9BD5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solidFill>
                  <a:sysClr val="windowText" lastClr="000000"/>
                </a:solidFill>
              </a:rPr>
              <a:t>盐</a:t>
            </a:r>
            <a:endParaRPr lang="zh-CN" altLang="en-US" sz="2800">
              <a:solidFill>
                <a:sysClr val="windowText" lastClr="00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72515" y="4751705"/>
            <a:ext cx="264731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水、二氧化碳、氧化铜</a:t>
            </a:r>
            <a:endParaRPr lang="zh-CN" altLang="en-US" sz="320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747260" y="4694555"/>
            <a:ext cx="104902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硫酸</a:t>
            </a:r>
            <a:endParaRPr lang="zh-CN" altLang="en-US" sz="320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475095" y="4694555"/>
            <a:ext cx="189293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氢氧化钠</a:t>
            </a:r>
            <a:endParaRPr lang="zh-CN" altLang="en-US" sz="320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161145" y="4694555"/>
            <a:ext cx="178879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氯化钠</a:t>
            </a:r>
            <a:endParaRPr lang="zh-CN" altLang="en-US" sz="320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矩形: 圆角 24"/>
          <p:cNvSpPr/>
          <p:nvPr>
            <p:custDataLst>
              <p:tags r:id="rId2"/>
            </p:custDataLst>
          </p:nvPr>
        </p:nvSpPr>
        <p:spPr>
          <a:xfrm>
            <a:off x="5875751" y="720836"/>
            <a:ext cx="1378998" cy="577049"/>
          </a:xfrm>
          <a:prstGeom prst="roundRect">
            <a:avLst/>
          </a:prstGeom>
          <a:solidFill>
            <a:srgbClr val="5B9BD5">
              <a:lumMod val="20000"/>
              <a:lumOff val="80000"/>
            </a:srgbClr>
          </a:solidFill>
          <a:ln w="28575">
            <a:solidFill>
              <a:srgbClr val="5B9BD5"/>
            </a:solidFill>
          </a:ln>
        </p:spPr>
        <p:style>
          <a:lnRef idx="2">
            <a:srgbClr val="5B9BD5">
              <a:shade val="50000"/>
            </a:srgbClr>
          </a:lnRef>
          <a:fillRef idx="1">
            <a:srgbClr val="5B9BD5"/>
          </a:fillRef>
          <a:effectRef idx="0">
            <a:srgbClr val="5B9BD5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solidFill>
                  <a:sysClr val="windowText" lastClr="000000"/>
                </a:solidFill>
              </a:rPr>
              <a:t>物  质</a:t>
            </a:r>
            <a:endParaRPr lang="zh-CN" altLang="en-US" sz="3200">
              <a:solidFill>
                <a:sysClr val="windowText" lastClr="000000"/>
              </a:solidFill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3489960" y="1297940"/>
            <a:ext cx="7005321" cy="1296035"/>
            <a:chOff x="3033709" y="2281561"/>
            <a:chExt cx="6793872" cy="1296138"/>
          </a:xfrm>
          <a:solidFill>
            <a:srgbClr val="5B9BD5">
              <a:lumMod val="20000"/>
              <a:lumOff val="80000"/>
            </a:srgbClr>
          </a:solidFill>
        </p:grpSpPr>
        <p:sp>
          <p:nvSpPr>
            <p:cNvPr id="27" name="矩形: 圆角 26"/>
            <p:cNvSpPr/>
            <p:nvPr>
              <p:custDataLst>
                <p:tags r:id="rId3"/>
              </p:custDataLst>
            </p:nvPr>
          </p:nvSpPr>
          <p:spPr>
            <a:xfrm>
              <a:off x="3033709" y="3000438"/>
              <a:ext cx="1828409" cy="577261"/>
            </a:xfrm>
            <a:prstGeom prst="roundRect">
              <a:avLst/>
            </a:prstGeom>
            <a:solidFill>
              <a:srgbClr val="70AD47">
                <a:lumMod val="20000"/>
                <a:lumOff val="80000"/>
              </a:srgbClr>
            </a:solidFill>
            <a:ln w="28575">
              <a:solidFill>
                <a:srgbClr val="70AD47"/>
              </a:solidFill>
            </a:ln>
          </p:spPr>
          <p:style>
            <a:lnRef idx="2">
              <a:srgbClr val="5B9BD5">
                <a:shade val="50000"/>
              </a:srgbClr>
            </a:lnRef>
            <a:fillRef idx="1">
              <a:srgbClr val="5B9BD5"/>
            </a:fillRef>
            <a:effectRef idx="0">
              <a:srgbClr val="5B9BD5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r>
                <a:rPr lang="zh-CN" altLang="en-US" sz="3200">
                  <a:solidFill>
                    <a:sysClr val="windowText" lastClr="000000"/>
                  </a:solidFill>
                </a:rPr>
                <a:t>纯净物</a:t>
              </a:r>
              <a:endParaRPr lang="zh-CN" altLang="en-US" sz="3200">
                <a:solidFill>
                  <a:sysClr val="windowText" lastClr="000000"/>
                </a:solidFill>
              </a:endParaRPr>
            </a:p>
          </p:txBody>
        </p:sp>
        <p:sp>
          <p:nvSpPr>
            <p:cNvPr id="28" name="矩形: 圆角 27"/>
            <p:cNvSpPr/>
            <p:nvPr>
              <p:custDataLst>
                <p:tags r:id="rId4"/>
              </p:custDataLst>
            </p:nvPr>
          </p:nvSpPr>
          <p:spPr>
            <a:xfrm>
              <a:off x="8013336" y="2976306"/>
              <a:ext cx="1814245" cy="577261"/>
            </a:xfrm>
            <a:prstGeom prst="roundRect">
              <a:avLst/>
            </a:prstGeom>
            <a:solidFill>
              <a:srgbClr val="70AD47">
                <a:lumMod val="20000"/>
                <a:lumOff val="80000"/>
              </a:srgbClr>
            </a:solidFill>
            <a:ln w="28575">
              <a:solidFill>
                <a:srgbClr val="70AD47"/>
              </a:solidFill>
            </a:ln>
          </p:spPr>
          <p:style>
            <a:lnRef idx="2">
              <a:srgbClr val="5B9BD5">
                <a:shade val="50000"/>
              </a:srgbClr>
            </a:lnRef>
            <a:fillRef idx="1">
              <a:srgbClr val="5B9BD5"/>
            </a:fillRef>
            <a:effectRef idx="0">
              <a:srgbClr val="5B9BD5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r>
                <a:rPr lang="zh-CN" altLang="en-US" sz="3200">
                  <a:solidFill>
                    <a:sysClr val="windowText" lastClr="000000"/>
                  </a:solidFill>
                </a:rPr>
                <a:t>混合物</a:t>
              </a:r>
              <a:endParaRPr lang="zh-CN" altLang="en-US" sz="320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3846990" y="2281561"/>
              <a:ext cx="5291091" cy="670261"/>
              <a:chOff x="3846990" y="2281561"/>
              <a:chExt cx="5291091" cy="670261"/>
            </a:xfrm>
            <a:grpFill/>
          </p:grpSpPr>
          <p:cxnSp>
            <p:nvCxnSpPr>
              <p:cNvPr id="30" name="直接连接符 29"/>
              <p:cNvCxnSpPr/>
              <p:nvPr>
                <p:custDataLst>
                  <p:tags r:id="rId5"/>
                </p:custDataLst>
              </p:nvPr>
            </p:nvCxnSpPr>
            <p:spPr>
              <a:xfrm flipH="1" flipV="1">
                <a:off x="5894774" y="2281561"/>
                <a:ext cx="0" cy="288523"/>
              </a:xfrm>
              <a:prstGeom prst="line">
                <a:avLst/>
              </a:prstGeom>
              <a:grpFill/>
              <a:ln w="28575">
                <a:solidFill>
                  <a:srgbClr val="5B9BD5"/>
                </a:solidFill>
              </a:ln>
            </p:spPr>
            <p:style>
              <a:lnRef idx="1">
                <a:srgbClr val="70AD47"/>
              </a:lnRef>
              <a:fillRef idx="0">
                <a:srgbClr val="70AD47"/>
              </a:fillRef>
              <a:effectRef idx="0">
                <a:srgbClr val="70AD47"/>
              </a:effectRef>
              <a:fontRef idx="minor">
                <a:sysClr val="windowText" lastClr="000000"/>
              </a:fontRef>
            </p:style>
          </p:cxnSp>
          <p:cxnSp>
            <p:nvCxnSpPr>
              <p:cNvPr id="31" name="直接连接符 30"/>
              <p:cNvCxnSpPr/>
              <p:nvPr>
                <p:custDataLst>
                  <p:tags r:id="rId6"/>
                </p:custDataLst>
              </p:nvPr>
            </p:nvCxnSpPr>
            <p:spPr>
              <a:xfrm>
                <a:off x="3846990" y="2578959"/>
                <a:ext cx="5291091" cy="0"/>
              </a:xfrm>
              <a:prstGeom prst="line">
                <a:avLst/>
              </a:prstGeom>
              <a:grpFill/>
              <a:ln w="28575">
                <a:solidFill>
                  <a:srgbClr val="5B9BD5"/>
                </a:solidFill>
              </a:ln>
            </p:spPr>
            <p:style>
              <a:lnRef idx="1">
                <a:srgbClr val="70AD47"/>
              </a:lnRef>
              <a:fillRef idx="0">
                <a:srgbClr val="70AD47"/>
              </a:fillRef>
              <a:effectRef idx="0">
                <a:srgbClr val="70AD47"/>
              </a:effectRef>
              <a:fontRef idx="minor">
                <a:sysClr val="windowText" lastClr="000000"/>
              </a:fontRef>
            </p:style>
          </p:cxnSp>
          <p:cxnSp>
            <p:nvCxnSpPr>
              <p:cNvPr id="32" name="直接箭头连接符 31"/>
              <p:cNvCxnSpPr/>
              <p:nvPr>
                <p:custDataLst>
                  <p:tags r:id="rId7"/>
                </p:custDataLst>
              </p:nvPr>
            </p:nvCxnSpPr>
            <p:spPr>
              <a:xfrm flipH="1">
                <a:off x="9129203" y="2570084"/>
                <a:ext cx="0" cy="372863"/>
              </a:xfrm>
              <a:prstGeom prst="straightConnector1">
                <a:avLst/>
              </a:prstGeom>
              <a:grpFill/>
              <a:ln w="28575">
                <a:solidFill>
                  <a:srgbClr val="5B9BD5"/>
                </a:solidFill>
                <a:tailEnd type="triangle"/>
              </a:ln>
            </p:spPr>
            <p:style>
              <a:lnRef idx="1">
                <a:srgbClr val="70AD47"/>
              </a:lnRef>
              <a:fillRef idx="0">
                <a:srgbClr val="70AD47"/>
              </a:fillRef>
              <a:effectRef idx="0">
                <a:srgbClr val="70AD47"/>
              </a:effectRef>
              <a:fontRef idx="minor">
                <a:sysClr val="windowText" lastClr="000000"/>
              </a:fontRef>
            </p:style>
          </p:cxnSp>
          <p:cxnSp>
            <p:nvCxnSpPr>
              <p:cNvPr id="33" name="直接箭头连接符 32"/>
              <p:cNvCxnSpPr/>
              <p:nvPr>
                <p:custDataLst>
                  <p:tags r:id="rId8"/>
                </p:custDataLst>
              </p:nvPr>
            </p:nvCxnSpPr>
            <p:spPr>
              <a:xfrm flipH="1">
                <a:off x="3846990" y="2578959"/>
                <a:ext cx="0" cy="372863"/>
              </a:xfrm>
              <a:prstGeom prst="straightConnector1">
                <a:avLst/>
              </a:prstGeom>
              <a:grpFill/>
              <a:ln w="28575">
                <a:solidFill>
                  <a:srgbClr val="5B9BD5"/>
                </a:solidFill>
                <a:tailEnd type="triangle"/>
              </a:ln>
            </p:spPr>
            <p:style>
              <a:lnRef idx="1">
                <a:srgbClr val="70AD47"/>
              </a:lnRef>
              <a:fillRef idx="0">
                <a:srgbClr val="70AD47"/>
              </a:fillRef>
              <a:effectRef idx="0">
                <a:srgbClr val="70AD47"/>
              </a:effectRef>
              <a:fontRef idx="minor">
                <a:sysClr val="windowText" lastClr="000000"/>
              </a:fontRef>
            </p:style>
          </p:cxnSp>
        </p:grpSp>
      </p:grpSp>
      <p:grpSp>
        <p:nvGrpSpPr>
          <p:cNvPr id="34" name="组合 33"/>
          <p:cNvGrpSpPr/>
          <p:nvPr/>
        </p:nvGrpSpPr>
        <p:grpSpPr>
          <a:xfrm>
            <a:off x="1954845" y="2594024"/>
            <a:ext cx="5957570" cy="1337310"/>
            <a:chOff x="1287327" y="3577700"/>
            <a:chExt cx="5957570" cy="1337310"/>
          </a:xfrm>
          <a:solidFill>
            <a:srgbClr val="5B9BD5">
              <a:lumMod val="20000"/>
              <a:lumOff val="80000"/>
            </a:srgbClr>
          </a:solidFill>
        </p:grpSpPr>
        <p:sp>
          <p:nvSpPr>
            <p:cNvPr id="35" name="矩形: 圆角 34"/>
            <p:cNvSpPr/>
            <p:nvPr>
              <p:custDataLst>
                <p:tags r:id="rId9"/>
              </p:custDataLst>
            </p:nvPr>
          </p:nvSpPr>
          <p:spPr>
            <a:xfrm>
              <a:off x="1287327" y="4323190"/>
              <a:ext cx="1393825" cy="577215"/>
            </a:xfrm>
            <a:prstGeom prst="roundRect">
              <a:avLst/>
            </a:prstGeom>
            <a:solidFill>
              <a:srgbClr val="FFC000">
                <a:lumMod val="20000"/>
                <a:lumOff val="80000"/>
              </a:srgbClr>
            </a:solidFill>
            <a:ln w="28575">
              <a:solidFill>
                <a:srgbClr val="FFC000"/>
              </a:solidFill>
            </a:ln>
          </p:spPr>
          <p:style>
            <a:lnRef idx="2">
              <a:srgbClr val="5B9BD5">
                <a:shade val="50000"/>
              </a:srgbClr>
            </a:lnRef>
            <a:fillRef idx="1">
              <a:srgbClr val="5B9BD5"/>
            </a:fillRef>
            <a:effectRef idx="0">
              <a:srgbClr val="5B9BD5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r>
                <a:rPr lang="zh-CN" altLang="en-US" sz="3200">
                  <a:solidFill>
                    <a:sysClr val="windowText" lastClr="000000"/>
                  </a:solidFill>
                </a:rPr>
                <a:t>单质</a:t>
              </a:r>
              <a:endParaRPr lang="zh-CN" altLang="en-US" sz="3200">
                <a:solidFill>
                  <a:sysClr val="windowText" lastClr="000000"/>
                </a:solidFill>
              </a:endParaRPr>
            </a:p>
          </p:txBody>
        </p:sp>
        <p:sp>
          <p:nvSpPr>
            <p:cNvPr id="36" name="矩形: 圆角 35"/>
            <p:cNvSpPr/>
            <p:nvPr>
              <p:custDataLst>
                <p:tags r:id="rId10"/>
              </p:custDataLst>
            </p:nvPr>
          </p:nvSpPr>
          <p:spPr>
            <a:xfrm>
              <a:off x="5351962" y="4337795"/>
              <a:ext cx="1892935" cy="577215"/>
            </a:xfrm>
            <a:prstGeom prst="roundRect">
              <a:avLst/>
            </a:prstGeom>
            <a:solidFill>
              <a:srgbClr val="FFC000">
                <a:lumMod val="20000"/>
                <a:lumOff val="80000"/>
              </a:srgbClr>
            </a:solidFill>
            <a:ln w="28575">
              <a:solidFill>
                <a:srgbClr val="FFC000"/>
              </a:solidFill>
            </a:ln>
          </p:spPr>
          <p:style>
            <a:lnRef idx="2">
              <a:srgbClr val="5B9BD5">
                <a:shade val="50000"/>
              </a:srgbClr>
            </a:lnRef>
            <a:fillRef idx="1">
              <a:srgbClr val="5B9BD5"/>
            </a:fillRef>
            <a:effectRef idx="0">
              <a:srgbClr val="5B9BD5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r>
                <a:rPr lang="zh-CN" altLang="en-US" sz="3200">
                  <a:solidFill>
                    <a:sysClr val="windowText" lastClr="000000"/>
                  </a:solidFill>
                </a:rPr>
                <a:t>化合物</a:t>
              </a:r>
              <a:endParaRPr lang="zh-CN" altLang="en-US" sz="320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2179771" y="3577700"/>
              <a:ext cx="4221029" cy="745723"/>
              <a:chOff x="2179771" y="3577700"/>
              <a:chExt cx="4221029" cy="745723"/>
            </a:xfrm>
            <a:grpFill/>
          </p:grpSpPr>
          <p:cxnSp>
            <p:nvCxnSpPr>
              <p:cNvPr id="38" name="直接连接符 37"/>
              <p:cNvCxnSpPr/>
              <p:nvPr>
                <p:custDataLst>
                  <p:tags r:id="rId11"/>
                </p:custDataLst>
              </p:nvPr>
            </p:nvCxnSpPr>
            <p:spPr>
              <a:xfrm flipH="1" flipV="1">
                <a:off x="3846990" y="3577700"/>
                <a:ext cx="0" cy="372860"/>
              </a:xfrm>
              <a:prstGeom prst="line">
                <a:avLst/>
              </a:prstGeom>
              <a:grpFill/>
              <a:ln w="28575">
                <a:solidFill>
                  <a:srgbClr val="70AD47"/>
                </a:solidFill>
              </a:ln>
            </p:spPr>
            <p:style>
              <a:lnRef idx="1">
                <a:srgbClr val="70AD47"/>
              </a:lnRef>
              <a:fillRef idx="0">
                <a:srgbClr val="70AD47"/>
              </a:fillRef>
              <a:effectRef idx="0">
                <a:srgbClr val="70AD47"/>
              </a:effectRef>
              <a:fontRef idx="minor">
                <a:sysClr val="windowText" lastClr="000000"/>
              </a:fontRef>
            </p:style>
          </p:cxnSp>
          <p:cxnSp>
            <p:nvCxnSpPr>
              <p:cNvPr id="39" name="直接箭头连接符 38"/>
              <p:cNvCxnSpPr/>
              <p:nvPr>
                <p:custDataLst>
                  <p:tags r:id="rId12"/>
                </p:custDataLst>
              </p:nvPr>
            </p:nvCxnSpPr>
            <p:spPr>
              <a:xfrm flipH="1">
                <a:off x="2193087" y="3950560"/>
                <a:ext cx="0" cy="372863"/>
              </a:xfrm>
              <a:prstGeom prst="straightConnector1">
                <a:avLst/>
              </a:prstGeom>
              <a:grpFill/>
              <a:ln w="28575">
                <a:solidFill>
                  <a:srgbClr val="70AD47"/>
                </a:solidFill>
                <a:tailEnd type="triangle"/>
              </a:ln>
            </p:spPr>
            <p:style>
              <a:lnRef idx="1">
                <a:srgbClr val="70AD47"/>
              </a:lnRef>
              <a:fillRef idx="0">
                <a:srgbClr val="70AD47"/>
              </a:fillRef>
              <a:effectRef idx="0">
                <a:srgbClr val="70AD47"/>
              </a:effectRef>
              <a:fontRef idx="minor">
                <a:sysClr val="windowText" lastClr="000000"/>
              </a:fontRef>
            </p:style>
          </p:cxnSp>
          <p:cxnSp>
            <p:nvCxnSpPr>
              <p:cNvPr id="40" name="直接箭头连接符 39"/>
              <p:cNvCxnSpPr/>
              <p:nvPr>
                <p:custDataLst>
                  <p:tags r:id="rId13"/>
                </p:custDataLst>
              </p:nvPr>
            </p:nvCxnSpPr>
            <p:spPr>
              <a:xfrm flipH="1">
                <a:off x="6400800" y="3950560"/>
                <a:ext cx="0" cy="372863"/>
              </a:xfrm>
              <a:prstGeom prst="straightConnector1">
                <a:avLst/>
              </a:prstGeom>
              <a:grpFill/>
              <a:ln w="28575">
                <a:solidFill>
                  <a:srgbClr val="70AD47"/>
                </a:solidFill>
                <a:tailEnd type="triangle"/>
              </a:ln>
            </p:spPr>
            <p:style>
              <a:lnRef idx="1">
                <a:srgbClr val="70AD47"/>
              </a:lnRef>
              <a:fillRef idx="0">
                <a:srgbClr val="70AD47"/>
              </a:fillRef>
              <a:effectRef idx="0">
                <a:srgbClr val="70AD47"/>
              </a:effectRef>
              <a:fontRef idx="minor">
                <a:sysClr val="windowText" lastClr="000000"/>
              </a:fontRef>
            </p:style>
          </p:cxnSp>
          <p:cxnSp>
            <p:nvCxnSpPr>
              <p:cNvPr id="41" name="直接连接符 40"/>
              <p:cNvCxnSpPr/>
              <p:nvPr>
                <p:custDataLst>
                  <p:tags r:id="rId14"/>
                </p:custDataLst>
              </p:nvPr>
            </p:nvCxnSpPr>
            <p:spPr>
              <a:xfrm>
                <a:off x="2179771" y="3950560"/>
                <a:ext cx="4221029" cy="0"/>
              </a:xfrm>
              <a:prstGeom prst="line">
                <a:avLst/>
              </a:prstGeom>
              <a:grpFill/>
              <a:ln w="28575">
                <a:solidFill>
                  <a:srgbClr val="70AD47"/>
                </a:solidFill>
              </a:ln>
            </p:spPr>
            <p:style>
              <a:lnRef idx="1">
                <a:srgbClr val="70AD47"/>
              </a:lnRef>
              <a:fillRef idx="0">
                <a:srgbClr val="70AD47"/>
              </a:fillRef>
              <a:effectRef idx="0">
                <a:srgbClr val="70AD47"/>
              </a:effectRef>
              <a:fontRef idx="minor">
                <a:sysClr val="windowText" lastClr="000000"/>
              </a:fontRef>
            </p:style>
          </p:cxnSp>
        </p:grpSp>
      </p:grpSp>
      <p:sp>
        <p:nvSpPr>
          <p:cNvPr id="43" name="矩形: 圆角 42"/>
          <p:cNvSpPr/>
          <p:nvPr>
            <p:custDataLst>
              <p:tags r:id="rId15"/>
            </p:custDataLst>
          </p:nvPr>
        </p:nvSpPr>
        <p:spPr>
          <a:xfrm>
            <a:off x="1401445" y="4465955"/>
            <a:ext cx="1106170" cy="1296670"/>
          </a:xfrm>
          <a:prstGeom prst="roundRect">
            <a:avLst/>
          </a:prstGeom>
          <a:solidFill>
            <a:srgbClr val="ED7D31">
              <a:lumMod val="20000"/>
              <a:lumOff val="80000"/>
            </a:srgbClr>
          </a:solidFill>
          <a:ln w="28575">
            <a:solidFill>
              <a:srgbClr val="ED7D31"/>
            </a:solidFill>
          </a:ln>
        </p:spPr>
        <p:style>
          <a:lnRef idx="2">
            <a:srgbClr val="5B9BD5">
              <a:shade val="50000"/>
            </a:srgbClr>
          </a:lnRef>
          <a:fillRef idx="1">
            <a:srgbClr val="5B9BD5"/>
          </a:fillRef>
          <a:effectRef idx="0">
            <a:srgbClr val="5B9BD5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solidFill>
                  <a:sysClr val="windowText" lastClr="000000"/>
                </a:solidFill>
              </a:rPr>
              <a:t>金属单质</a:t>
            </a:r>
            <a:endParaRPr lang="zh-CN" altLang="en-US" sz="3200">
              <a:solidFill>
                <a:sysClr val="windowText" lastClr="000000"/>
              </a:solidFill>
            </a:endParaRPr>
          </a:p>
        </p:txBody>
      </p:sp>
      <p:sp>
        <p:nvSpPr>
          <p:cNvPr id="44" name="矩形: 圆角 43"/>
          <p:cNvSpPr/>
          <p:nvPr>
            <p:custDataLst>
              <p:tags r:id="rId16"/>
            </p:custDataLst>
          </p:nvPr>
        </p:nvSpPr>
        <p:spPr>
          <a:xfrm>
            <a:off x="3027045" y="4465955"/>
            <a:ext cx="1607820" cy="1282700"/>
          </a:xfrm>
          <a:prstGeom prst="roundRect">
            <a:avLst/>
          </a:prstGeom>
          <a:solidFill>
            <a:srgbClr val="ED7D31">
              <a:lumMod val="20000"/>
              <a:lumOff val="80000"/>
            </a:srgbClr>
          </a:solidFill>
          <a:ln w="28575">
            <a:solidFill>
              <a:srgbClr val="ED7D31"/>
            </a:solidFill>
          </a:ln>
        </p:spPr>
        <p:style>
          <a:lnRef idx="2">
            <a:srgbClr val="5B9BD5">
              <a:shade val="50000"/>
            </a:srgbClr>
          </a:lnRef>
          <a:fillRef idx="1">
            <a:srgbClr val="5B9BD5"/>
          </a:fillRef>
          <a:effectRef idx="0">
            <a:srgbClr val="5B9BD5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solidFill>
                  <a:sysClr val="windowText" lastClr="000000"/>
                </a:solidFill>
              </a:rPr>
              <a:t>非金属单质</a:t>
            </a:r>
            <a:endParaRPr lang="zh-CN" altLang="en-US" sz="3200">
              <a:solidFill>
                <a:sysClr val="windowText" lastClr="000000"/>
              </a:solidFill>
            </a:endParaRPr>
          </a:p>
        </p:txBody>
      </p:sp>
      <p:cxnSp>
        <p:nvCxnSpPr>
          <p:cNvPr id="45" name="直接连接符 44"/>
          <p:cNvCxnSpPr/>
          <p:nvPr>
            <p:custDataLst>
              <p:tags r:id="rId17"/>
            </p:custDataLst>
          </p:nvPr>
        </p:nvCxnSpPr>
        <p:spPr>
          <a:xfrm flipH="1" flipV="1">
            <a:off x="2842850" y="3931071"/>
            <a:ext cx="0" cy="258233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rgbClr val="70AD47"/>
          </a:lnRef>
          <a:fillRef idx="0">
            <a:srgbClr val="70AD47"/>
          </a:fillRef>
          <a:effectRef idx="0">
            <a:srgbClr val="70AD47"/>
          </a:effectRef>
          <a:fontRef idx="minor">
            <a:sysClr val="windowText" lastClr="000000"/>
          </a:fontRef>
        </p:style>
      </p:cxnSp>
      <p:cxnSp>
        <p:nvCxnSpPr>
          <p:cNvPr id="46" name="直接连接符 45"/>
          <p:cNvCxnSpPr/>
          <p:nvPr>
            <p:custDataLst>
              <p:tags r:id="rId18"/>
            </p:custDataLst>
          </p:nvPr>
        </p:nvCxnSpPr>
        <p:spPr>
          <a:xfrm>
            <a:off x="1954780" y="4189304"/>
            <a:ext cx="1979721" cy="4178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rgbClr val="70AD47"/>
          </a:lnRef>
          <a:fillRef idx="0">
            <a:srgbClr val="70AD47"/>
          </a:fillRef>
          <a:effectRef idx="0">
            <a:srgbClr val="70AD47"/>
          </a:effectRef>
          <a:fontRef idx="minor">
            <a:sysClr val="windowText" lastClr="000000"/>
          </a:fontRef>
        </p:style>
      </p:cxnSp>
      <p:cxnSp>
        <p:nvCxnSpPr>
          <p:cNvPr id="51" name="直接箭头连接符 50"/>
          <p:cNvCxnSpPr/>
          <p:nvPr>
            <p:custDataLst>
              <p:tags r:id="rId19"/>
            </p:custDataLst>
          </p:nvPr>
        </p:nvCxnSpPr>
        <p:spPr>
          <a:xfrm flipH="1">
            <a:off x="1954780" y="4194305"/>
            <a:ext cx="0" cy="265549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rgbClr val="70AD47"/>
          </a:lnRef>
          <a:fillRef idx="0">
            <a:srgbClr val="70AD47"/>
          </a:fillRef>
          <a:effectRef idx="0">
            <a:srgbClr val="70AD47"/>
          </a:effectRef>
          <a:fontRef idx="minor">
            <a:sysClr val="windowText" lastClr="000000"/>
          </a:fontRef>
        </p:style>
      </p:cxnSp>
      <p:cxnSp>
        <p:nvCxnSpPr>
          <p:cNvPr id="53" name="直接箭头连接符 52"/>
          <p:cNvCxnSpPr/>
          <p:nvPr>
            <p:custDataLst>
              <p:tags r:id="rId20"/>
            </p:custDataLst>
          </p:nvPr>
        </p:nvCxnSpPr>
        <p:spPr>
          <a:xfrm flipH="1">
            <a:off x="3934501" y="4194305"/>
            <a:ext cx="0" cy="265549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rgbClr val="70AD47"/>
          </a:lnRef>
          <a:fillRef idx="0">
            <a:srgbClr val="70AD47"/>
          </a:fillRef>
          <a:effectRef idx="0">
            <a:srgbClr val="70AD47"/>
          </a:effectRef>
          <a:fontRef idx="minor">
            <a:sysClr val="windowText" lastClr="000000"/>
          </a:fontRef>
        </p:style>
      </p:cxnSp>
      <p:sp>
        <p:nvSpPr>
          <p:cNvPr id="54" name="矩形: 圆角 53"/>
          <p:cNvSpPr/>
          <p:nvPr>
            <p:custDataLst>
              <p:tags r:id="rId21"/>
            </p:custDataLst>
          </p:nvPr>
        </p:nvSpPr>
        <p:spPr>
          <a:xfrm>
            <a:off x="5551170" y="4397375"/>
            <a:ext cx="561975" cy="1710055"/>
          </a:xfrm>
          <a:prstGeom prst="roundRect">
            <a:avLst/>
          </a:prstGeom>
          <a:solidFill>
            <a:srgbClr val="ED7D31">
              <a:lumMod val="20000"/>
              <a:lumOff val="80000"/>
            </a:srgbClr>
          </a:solidFill>
          <a:ln w="28575">
            <a:solidFill>
              <a:srgbClr val="ED7D31"/>
            </a:solidFill>
          </a:ln>
        </p:spPr>
        <p:style>
          <a:lnRef idx="2">
            <a:srgbClr val="5B9BD5">
              <a:shade val="50000"/>
            </a:srgbClr>
          </a:lnRef>
          <a:fillRef idx="1">
            <a:srgbClr val="5B9BD5"/>
          </a:fillRef>
          <a:effectRef idx="0">
            <a:srgbClr val="5B9BD5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solidFill>
                  <a:sysClr val="windowText" lastClr="000000"/>
                </a:solidFill>
              </a:rPr>
              <a:t>氧化物</a:t>
            </a:r>
            <a:endParaRPr lang="zh-CN" altLang="en-US" sz="3200">
              <a:solidFill>
                <a:sysClr val="windowText" lastClr="000000"/>
              </a:solidFill>
            </a:endParaRPr>
          </a:p>
        </p:txBody>
      </p:sp>
      <p:sp>
        <p:nvSpPr>
          <p:cNvPr id="55" name="矩形: 圆角 54"/>
          <p:cNvSpPr/>
          <p:nvPr>
            <p:custDataLst>
              <p:tags r:id="rId22"/>
            </p:custDataLst>
          </p:nvPr>
        </p:nvSpPr>
        <p:spPr>
          <a:xfrm>
            <a:off x="6493510" y="4725670"/>
            <a:ext cx="785495" cy="594995"/>
          </a:xfrm>
          <a:prstGeom prst="roundRect">
            <a:avLst/>
          </a:prstGeom>
          <a:solidFill>
            <a:srgbClr val="ED7D31">
              <a:lumMod val="20000"/>
              <a:lumOff val="80000"/>
            </a:srgbClr>
          </a:solidFill>
          <a:ln w="28575">
            <a:solidFill>
              <a:srgbClr val="ED7D31"/>
            </a:solidFill>
          </a:ln>
        </p:spPr>
        <p:style>
          <a:lnRef idx="2">
            <a:srgbClr val="5B9BD5">
              <a:shade val="50000"/>
            </a:srgbClr>
          </a:lnRef>
          <a:fillRef idx="1">
            <a:srgbClr val="5B9BD5"/>
          </a:fillRef>
          <a:effectRef idx="0">
            <a:srgbClr val="5B9BD5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solidFill>
                  <a:sysClr val="windowText" lastClr="000000"/>
                </a:solidFill>
              </a:rPr>
              <a:t>酸</a:t>
            </a:r>
            <a:endParaRPr lang="zh-CN" altLang="en-US" sz="3200">
              <a:solidFill>
                <a:sysClr val="windowText" lastClr="000000"/>
              </a:solidFill>
            </a:endParaRPr>
          </a:p>
        </p:txBody>
      </p:sp>
      <p:sp>
        <p:nvSpPr>
          <p:cNvPr id="56" name="矩形: 圆角 55"/>
          <p:cNvSpPr/>
          <p:nvPr>
            <p:custDataLst>
              <p:tags r:id="rId23"/>
            </p:custDataLst>
          </p:nvPr>
        </p:nvSpPr>
        <p:spPr>
          <a:xfrm>
            <a:off x="7559040" y="4723130"/>
            <a:ext cx="785495" cy="587375"/>
          </a:xfrm>
          <a:prstGeom prst="roundRect">
            <a:avLst/>
          </a:prstGeom>
          <a:solidFill>
            <a:srgbClr val="ED7D31">
              <a:lumMod val="20000"/>
              <a:lumOff val="80000"/>
            </a:srgbClr>
          </a:solidFill>
          <a:ln w="28575">
            <a:solidFill>
              <a:srgbClr val="ED7D31"/>
            </a:solidFill>
          </a:ln>
        </p:spPr>
        <p:style>
          <a:lnRef idx="2">
            <a:srgbClr val="5B9BD5">
              <a:shade val="50000"/>
            </a:srgbClr>
          </a:lnRef>
          <a:fillRef idx="1">
            <a:srgbClr val="5B9BD5"/>
          </a:fillRef>
          <a:effectRef idx="0">
            <a:srgbClr val="5B9BD5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solidFill>
                  <a:sysClr val="windowText" lastClr="000000"/>
                </a:solidFill>
              </a:rPr>
              <a:t>碱</a:t>
            </a:r>
            <a:endParaRPr lang="zh-CN" altLang="en-US" sz="3200">
              <a:solidFill>
                <a:sysClr val="windowText" lastClr="000000"/>
              </a:solidFill>
            </a:endParaRPr>
          </a:p>
        </p:txBody>
      </p:sp>
      <p:sp>
        <p:nvSpPr>
          <p:cNvPr id="57" name="矩形: 圆角 56"/>
          <p:cNvSpPr/>
          <p:nvPr>
            <p:custDataLst>
              <p:tags r:id="rId24"/>
            </p:custDataLst>
          </p:nvPr>
        </p:nvSpPr>
        <p:spPr>
          <a:xfrm>
            <a:off x="8623935" y="4723130"/>
            <a:ext cx="785495" cy="590550"/>
          </a:xfrm>
          <a:prstGeom prst="roundRect">
            <a:avLst/>
          </a:prstGeom>
          <a:solidFill>
            <a:srgbClr val="ED7D31">
              <a:lumMod val="20000"/>
              <a:lumOff val="80000"/>
            </a:srgbClr>
          </a:solidFill>
          <a:ln w="28575">
            <a:solidFill>
              <a:srgbClr val="ED7D31"/>
            </a:solidFill>
          </a:ln>
        </p:spPr>
        <p:style>
          <a:lnRef idx="2">
            <a:srgbClr val="5B9BD5">
              <a:shade val="50000"/>
            </a:srgbClr>
          </a:lnRef>
          <a:fillRef idx="1">
            <a:srgbClr val="5B9BD5"/>
          </a:fillRef>
          <a:effectRef idx="0">
            <a:srgbClr val="5B9BD5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solidFill>
                  <a:sysClr val="windowText" lastClr="000000"/>
                </a:solidFill>
              </a:rPr>
              <a:t>盐</a:t>
            </a:r>
            <a:endParaRPr lang="zh-CN" altLang="en-US" sz="3200">
              <a:solidFill>
                <a:sysClr val="windowText" lastClr="000000"/>
              </a:solidFill>
            </a:endParaRPr>
          </a:p>
        </p:txBody>
      </p:sp>
      <p:cxnSp>
        <p:nvCxnSpPr>
          <p:cNvPr id="58" name="直接连接符 57"/>
          <p:cNvCxnSpPr/>
          <p:nvPr>
            <p:custDataLst>
              <p:tags r:id="rId25"/>
            </p:custDataLst>
          </p:nvPr>
        </p:nvCxnSpPr>
        <p:spPr>
          <a:xfrm flipH="1" flipV="1">
            <a:off x="7068318" y="3916796"/>
            <a:ext cx="0" cy="258233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rgbClr val="70AD47"/>
          </a:lnRef>
          <a:fillRef idx="0">
            <a:srgbClr val="70AD47"/>
          </a:fillRef>
          <a:effectRef idx="0">
            <a:srgbClr val="70AD47"/>
          </a:effectRef>
          <a:fontRef idx="minor">
            <a:sysClr val="windowText" lastClr="000000"/>
          </a:fontRef>
        </p:style>
      </p:cxnSp>
      <p:cxnSp>
        <p:nvCxnSpPr>
          <p:cNvPr id="59" name="直接连接符 58"/>
          <p:cNvCxnSpPr/>
          <p:nvPr>
            <p:custDataLst>
              <p:tags r:id="rId26"/>
            </p:custDataLst>
          </p:nvPr>
        </p:nvCxnSpPr>
        <p:spPr>
          <a:xfrm>
            <a:off x="5832032" y="4193482"/>
            <a:ext cx="3109474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rgbClr val="70AD47"/>
          </a:lnRef>
          <a:fillRef idx="0">
            <a:srgbClr val="70AD47"/>
          </a:fillRef>
          <a:effectRef idx="0">
            <a:srgbClr val="70AD47"/>
          </a:effectRef>
          <a:fontRef idx="minor">
            <a:sysClr val="windowText" lastClr="000000"/>
          </a:fontRef>
        </p:style>
      </p:cxnSp>
      <p:cxnSp>
        <p:nvCxnSpPr>
          <p:cNvPr id="63" name="直接箭头连接符 62"/>
          <p:cNvCxnSpPr/>
          <p:nvPr>
            <p:custDataLst>
              <p:tags r:id="rId27"/>
            </p:custDataLst>
          </p:nvPr>
        </p:nvCxnSpPr>
        <p:spPr>
          <a:xfrm flipH="1">
            <a:off x="5832032" y="4189304"/>
            <a:ext cx="0" cy="207991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rgbClr val="70AD47"/>
          </a:lnRef>
          <a:fillRef idx="0">
            <a:srgbClr val="70AD47"/>
          </a:fillRef>
          <a:effectRef idx="0">
            <a:srgbClr val="70AD47"/>
          </a:effectRef>
          <a:fontRef idx="minor">
            <a:sysClr val="windowText" lastClr="000000"/>
          </a:fontRef>
        </p:style>
      </p:cxnSp>
      <p:cxnSp>
        <p:nvCxnSpPr>
          <p:cNvPr id="65" name="直接箭头连接符 64"/>
          <p:cNvCxnSpPr>
            <a:endCxn id="55" idx="0"/>
          </p:cNvCxnSpPr>
          <p:nvPr>
            <p:custDataLst>
              <p:tags r:id="rId28"/>
            </p:custDataLst>
          </p:nvPr>
        </p:nvCxnSpPr>
        <p:spPr>
          <a:xfrm flipH="1">
            <a:off x="6886497" y="4211936"/>
            <a:ext cx="0" cy="513687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rgbClr val="70AD47"/>
          </a:lnRef>
          <a:fillRef idx="0">
            <a:srgbClr val="70AD47"/>
          </a:fillRef>
          <a:effectRef idx="0">
            <a:srgbClr val="70AD47"/>
          </a:effectRef>
          <a:fontRef idx="minor">
            <a:sysClr val="windowText" lastClr="000000"/>
          </a:fontRef>
        </p:style>
      </p:cxnSp>
      <p:cxnSp>
        <p:nvCxnSpPr>
          <p:cNvPr id="68" name="直接箭头连接符 67"/>
          <p:cNvCxnSpPr/>
          <p:nvPr>
            <p:custDataLst>
              <p:tags r:id="rId29"/>
            </p:custDataLst>
          </p:nvPr>
        </p:nvCxnSpPr>
        <p:spPr>
          <a:xfrm flipH="1">
            <a:off x="7911820" y="4196155"/>
            <a:ext cx="0" cy="513687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rgbClr val="70AD47"/>
          </a:lnRef>
          <a:fillRef idx="0">
            <a:srgbClr val="70AD47"/>
          </a:fillRef>
          <a:effectRef idx="0">
            <a:srgbClr val="70AD47"/>
          </a:effectRef>
          <a:fontRef idx="minor">
            <a:sysClr val="windowText" lastClr="000000"/>
          </a:fontRef>
        </p:style>
      </p:cxnSp>
      <p:cxnSp>
        <p:nvCxnSpPr>
          <p:cNvPr id="69" name="直接箭头连接符 68"/>
          <p:cNvCxnSpPr/>
          <p:nvPr>
            <p:custDataLst>
              <p:tags r:id="rId30"/>
            </p:custDataLst>
          </p:nvPr>
        </p:nvCxnSpPr>
        <p:spPr>
          <a:xfrm flipH="1">
            <a:off x="8923874" y="4203010"/>
            <a:ext cx="0" cy="513687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rgbClr val="70AD47"/>
          </a:lnRef>
          <a:fillRef idx="0">
            <a:srgbClr val="70AD47"/>
          </a:fillRef>
          <a:effectRef idx="0">
            <a:srgbClr val="70AD47"/>
          </a:effectRef>
          <a:fontRef idx="minor">
            <a:sysClr val="windowText" lastClr="000000"/>
          </a:fontRef>
        </p:style>
      </p:cxnSp>
      <p:sp>
        <p:nvSpPr>
          <p:cNvPr id="13" name="圆角矩形 12"/>
          <p:cNvSpPr/>
          <p:nvPr>
            <p:custDataLst>
              <p:tags r:id="rId31"/>
            </p:custDataLst>
          </p:nvPr>
        </p:nvSpPr>
        <p:spPr>
          <a:xfrm>
            <a:off x="1315720" y="583565"/>
            <a:ext cx="1544320" cy="78676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3600">
                <a:solidFill>
                  <a:srgbClr val="FF0000"/>
                </a:solidFill>
              </a:rPr>
              <a:t>小结</a:t>
            </a:r>
            <a:endParaRPr lang="zh-CN" altLang="en-US" sz="36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1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1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2" presetClass="entr" presetSubtype="1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43" grpId="0"/>
      <p:bldP spid="44" grpId="0"/>
      <p:bldP spid="54" grpId="0"/>
      <p:bldP spid="55" grpId="0"/>
      <p:bldP spid="56" grpId="0"/>
      <p:bldP spid="5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文本框 133128"/>
          <p:cNvSpPr txBox="1"/>
          <p:nvPr>
            <p:custDataLst>
              <p:tags r:id="rId2"/>
            </p:custDataLst>
          </p:nvPr>
        </p:nvSpPr>
        <p:spPr>
          <a:xfrm>
            <a:off x="1002030" y="730885"/>
            <a:ext cx="4367530" cy="583565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</a:rPr>
              <a:t>二、</a:t>
            </a:r>
            <a:r>
              <a:rPr lang="zh-CN" sz="3200" b="1">
                <a:solidFill>
                  <a:schemeClr val="tx1"/>
                </a:solidFill>
                <a:latin typeface="宋体" panose="02010600030101010101" pitchFamily="2" charset="-122"/>
              </a:rPr>
              <a:t>酸</a:t>
            </a:r>
            <a:endParaRPr lang="zh-CN" sz="3200" b="1">
              <a:solidFill>
                <a:schemeClr val="tx1"/>
              </a:solidFill>
              <a:latin typeface="宋体" panose="02010600030101010101" pitchFamily="2" charset="-122"/>
            </a:endParaRPr>
          </a:p>
        </p:txBody>
      </p:sp>
      <p:graphicFrame>
        <p:nvGraphicFramePr>
          <p:cNvPr id="12" name="表格 11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307010" y="1441597"/>
          <a:ext cx="9467850" cy="2920365"/>
        </p:xfrm>
        <a:graphic>
          <a:graphicData uri="http://schemas.openxmlformats.org/drawingml/2006/table">
            <a:tbl>
              <a:tblPr>
                <a:effectLst/>
                <a:tableStyleId>{5940675A-B579-460E-94D1-54222C63F5DA}</a:tableStyleId>
              </a:tblPr>
              <a:tblGrid>
                <a:gridCol w="2124075"/>
                <a:gridCol w="1310005"/>
                <a:gridCol w="1327150"/>
                <a:gridCol w="1404620"/>
                <a:gridCol w="1201420"/>
                <a:gridCol w="2100580"/>
              </a:tblGrid>
              <a:tr h="853440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zh-CN" sz="2800" b="1" kern="1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名</a:t>
                      </a:r>
                      <a:r>
                        <a:rPr lang="en-US" sz="2800" b="1" kern="1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  </a:t>
                      </a:r>
                      <a:r>
                        <a:rPr lang="zh-CN" sz="2800" b="1" kern="1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称</a:t>
                      </a:r>
                      <a:endParaRPr lang="zh-CN" sz="2800" b="1" kern="10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  <a:cs typeface="微软雅黑" panose="020b050302020402020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zh-CN" sz="2800" b="1" kern="1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硫酸</a:t>
                      </a:r>
                      <a:endParaRPr lang="zh-CN" sz="2800" b="1" kern="10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zh-CN" sz="2800" b="1" kern="1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硝酸</a:t>
                      </a:r>
                      <a:endParaRPr lang="zh-CN" sz="2800" b="1" kern="10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zh-CN" sz="2800" b="1" kern="1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碳酸</a:t>
                      </a:r>
                      <a:endParaRPr lang="zh-CN" sz="2800" b="1" kern="10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zh-CN" sz="2800" b="1" kern="1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氢氯酸</a:t>
                      </a:r>
                      <a:endParaRPr lang="zh-CN" sz="2800" b="1" kern="10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zh-CN" sz="2800" b="1" kern="1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氢硫酸</a:t>
                      </a:r>
                      <a:endParaRPr lang="zh-CN" sz="2800" b="1" kern="10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9585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zh-CN" sz="2800" b="1" kern="1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化学式</a:t>
                      </a:r>
                      <a:endParaRPr lang="zh-CN" sz="2800" b="1" kern="10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en-US" sz="2800" b="1" kern="1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H</a:t>
                      </a:r>
                      <a:r>
                        <a:rPr lang="en-US" sz="2800" b="1" kern="100" baseline="-250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2</a:t>
                      </a:r>
                      <a:r>
                        <a:rPr lang="en-US" sz="2800" b="1" kern="1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SO</a:t>
                      </a:r>
                      <a:r>
                        <a:rPr lang="en-US" sz="2800" b="1" kern="100" baseline="-250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4</a:t>
                      </a:r>
                      <a:endParaRPr lang="en-US" sz="2800" b="1" kern="100" baseline="-2500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en-US" sz="2800" b="1" kern="1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HNO</a:t>
                      </a:r>
                      <a:r>
                        <a:rPr lang="en-US" sz="2800" b="1" kern="100" baseline="-250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3</a:t>
                      </a:r>
                      <a:endParaRPr lang="en-US" sz="2800" b="1" kern="100" baseline="-2500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en-US" sz="2800" b="1" kern="1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H</a:t>
                      </a:r>
                      <a:r>
                        <a:rPr lang="en-US" sz="2800" b="1" kern="100" baseline="-250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2</a:t>
                      </a:r>
                      <a:r>
                        <a:rPr lang="en-US" sz="2800" b="1" kern="1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CO</a:t>
                      </a:r>
                      <a:r>
                        <a:rPr lang="en-US" sz="2800" b="1" kern="100" baseline="-250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3</a:t>
                      </a:r>
                      <a:endParaRPr lang="en-US" sz="2800" b="1" kern="100" baseline="-2500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en-US" sz="2800" b="1" kern="1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HCl</a:t>
                      </a:r>
                      <a:endParaRPr lang="en-US" sz="2800" b="1" kern="10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en-US" sz="2800" b="1" kern="1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H</a:t>
                      </a:r>
                      <a:r>
                        <a:rPr lang="en-US" sz="2800" b="1" kern="100" baseline="-250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2</a:t>
                      </a:r>
                      <a:r>
                        <a:rPr lang="en-US" sz="2800" b="1" kern="1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S</a:t>
                      </a:r>
                      <a:endParaRPr lang="en-US" sz="2800" b="1" kern="10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53440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zh-CN" sz="2800" b="1" kern="1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水溶液中存在的离子</a:t>
                      </a:r>
                      <a:endParaRPr lang="zh-CN" sz="2800" b="1" kern="10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en-US" sz="2800" b="1" kern="1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H</a:t>
                      </a:r>
                      <a:r>
                        <a:rPr lang="en-US" sz="2800" b="1" kern="100" baseline="300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+</a:t>
                      </a:r>
                      <a:r>
                        <a:rPr lang="en-US" sz="2800" b="1" kern="1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  </a:t>
                      </a:r>
                      <a:endParaRPr lang="zh-CN" sz="2800" b="1" kern="100"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en-US" sz="2800" b="1" kern="1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SO</a:t>
                      </a:r>
                      <a:r>
                        <a:rPr lang="en-US" sz="2800" b="1" kern="100" baseline="-250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4</a:t>
                      </a:r>
                      <a:r>
                        <a:rPr lang="en-US" sz="2800" b="1" kern="100" baseline="300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2-</a:t>
                      </a:r>
                      <a:endParaRPr lang="en-US" sz="2800" b="1" kern="100" baseline="3000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en-US" sz="2800" b="1" kern="1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H</a:t>
                      </a:r>
                      <a:r>
                        <a:rPr lang="en-US" sz="2800" b="1" kern="100" baseline="300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+</a:t>
                      </a:r>
                      <a:endParaRPr lang="zh-CN" sz="2800" b="1" kern="100"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en-US" sz="2800" b="1" kern="1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NO</a:t>
                      </a:r>
                      <a:r>
                        <a:rPr lang="en-US" sz="2800" b="1" kern="100" baseline="-250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3</a:t>
                      </a:r>
                      <a:r>
                        <a:rPr lang="en-US" sz="2800" b="1" kern="100" baseline="300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-</a:t>
                      </a:r>
                      <a:endParaRPr lang="en-US" sz="2800" b="1" kern="100" baseline="3000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en-US" sz="2800" b="1" kern="1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H</a:t>
                      </a:r>
                      <a:r>
                        <a:rPr lang="en-US" sz="2800" b="1" kern="100" baseline="300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+</a:t>
                      </a:r>
                      <a:endParaRPr lang="zh-CN" sz="2800" b="1" kern="100"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en-US" sz="2800" b="1" kern="1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 CO</a:t>
                      </a:r>
                      <a:r>
                        <a:rPr lang="en-US" sz="2800" b="1" kern="100" baseline="-250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3</a:t>
                      </a:r>
                      <a:r>
                        <a:rPr lang="en-US" sz="2800" b="1" kern="100" baseline="300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2-</a:t>
                      </a:r>
                      <a:endParaRPr lang="en-US" sz="2800" b="1" kern="100" baseline="3000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en-US" sz="2800" b="1" kern="1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H</a:t>
                      </a:r>
                      <a:r>
                        <a:rPr lang="en-US" sz="2800" b="1" kern="100" baseline="300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+</a:t>
                      </a:r>
                      <a:endParaRPr lang="zh-CN" sz="2800" b="1" kern="100"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en-US" sz="2800" b="1" kern="1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Cl</a:t>
                      </a:r>
                      <a:r>
                        <a:rPr lang="en-US" sz="2800" b="1" kern="100" baseline="300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-</a:t>
                      </a:r>
                      <a:endParaRPr lang="en-US" sz="2800" b="1" kern="100" baseline="3000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en-US" sz="2800" b="1" kern="1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H</a:t>
                      </a:r>
                      <a:r>
                        <a:rPr lang="en-US" sz="2800" b="1" kern="100" baseline="300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+</a:t>
                      </a:r>
                      <a:endParaRPr lang="zh-CN" sz="2800" b="1" kern="100"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en-US" sz="2800" b="1" kern="1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S</a:t>
                      </a:r>
                      <a:r>
                        <a:rPr lang="en-US" sz="2800" b="1" kern="100" baseline="300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2-</a:t>
                      </a:r>
                      <a:endParaRPr lang="en-US" sz="2800" b="1" kern="100" baseline="3000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23900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zh-CN" sz="2800" b="1" kern="1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共同点</a:t>
                      </a:r>
                      <a:endParaRPr lang="zh-CN" sz="2800" b="1" kern="10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endParaRPr lang="zh-CN" sz="2800" b="1" kern="10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</a:tr>
            </a:tbl>
          </a:graphicData>
        </a:graphic>
      </p:graphicFrame>
      <p:sp>
        <p:nvSpPr>
          <p:cNvPr id="13" name="TextBox 12"/>
          <p:cNvSpPr txBox="1"/>
          <p:nvPr>
            <p:custDataLst>
              <p:tags r:id="rId4"/>
            </p:custDataLst>
          </p:nvPr>
        </p:nvSpPr>
        <p:spPr>
          <a:xfrm>
            <a:off x="2602230" y="730885"/>
            <a:ext cx="81724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smtClean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电离时阳离子</a:t>
            </a:r>
            <a:r>
              <a:rPr lang="zh-CN" altLang="en-US" sz="3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全部</a:t>
            </a:r>
            <a:r>
              <a:rPr lang="zh-CN" altLang="en-US" sz="3200" smtClean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是氢离子（</a:t>
            </a:r>
            <a:r>
              <a:rPr lang="en-US" altLang="zh-CN" sz="3200" kern="1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H</a:t>
            </a:r>
            <a:r>
              <a:rPr lang="en-US" altLang="zh-CN" sz="3200" kern="100" baseline="300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+</a:t>
            </a:r>
            <a:r>
              <a:rPr lang="zh-CN" altLang="en-US" sz="3200" smtClean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）的化合物</a:t>
            </a:r>
            <a:endParaRPr lang="zh-CN" altLang="en-US" sz="3200" smtClean="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6" name="TextBox 15"/>
          <p:cNvSpPr txBox="1"/>
          <p:nvPr>
            <p:custDataLst>
              <p:tags r:id="rId5"/>
            </p:custDataLst>
          </p:nvPr>
        </p:nvSpPr>
        <p:spPr>
          <a:xfrm>
            <a:off x="908685" y="4675505"/>
            <a:ext cx="1042352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判断：</a:t>
            </a:r>
            <a:r>
              <a:rPr lang="en-US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NaHCO</a:t>
            </a:r>
            <a:r>
              <a:rPr lang="en-US" altLang="zh-CN" sz="3200" baseline="-250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3</a:t>
            </a:r>
            <a:r>
              <a:rPr lang="zh-CN" altLang="en-US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在水溶液中能解离出</a:t>
            </a:r>
            <a:r>
              <a:rPr lang="en-US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H</a:t>
            </a:r>
            <a:r>
              <a:rPr lang="en-US" altLang="zh-CN" sz="3200" baseline="300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+</a:t>
            </a:r>
            <a:r>
              <a:rPr lang="zh-CN" altLang="en-US" sz="3200" baseline="300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lang="zh-CN" altLang="en-US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、</a:t>
            </a:r>
            <a:r>
              <a:rPr lang="en-US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Na</a:t>
            </a:r>
            <a:r>
              <a:rPr lang="en-US" altLang="zh-CN" sz="3200" baseline="300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+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、</a:t>
            </a:r>
            <a:r>
              <a:rPr lang="zh-CN" altLang="en-US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lang="en-US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CO</a:t>
            </a:r>
            <a:r>
              <a:rPr lang="en-US" altLang="zh-CN" sz="3200" baseline="-250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3</a:t>
            </a:r>
            <a:r>
              <a:rPr lang="en-US" altLang="zh-CN" sz="3200" baseline="300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2-</a:t>
            </a:r>
            <a:r>
              <a:rPr lang="zh-CN" altLang="en-US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，所以是酸（</a:t>
            </a:r>
            <a:r>
              <a:rPr lang="en-US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     </a:t>
            </a:r>
            <a:r>
              <a:rPr lang="zh-CN" altLang="en-US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）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5" name="TextBox 14"/>
          <p:cNvSpPr txBox="1"/>
          <p:nvPr>
            <p:custDataLst>
              <p:tags r:id="rId6"/>
            </p:custDataLst>
          </p:nvPr>
        </p:nvSpPr>
        <p:spPr>
          <a:xfrm>
            <a:off x="3980815" y="3693795"/>
            <a:ext cx="65385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kern="100">
                <a:solidFill>
                  <a:schemeClr val="accent1">
                    <a:lumMod val="75000"/>
                  </a:schemeClr>
                </a:solidFill>
                <a:latin typeface="Times New Roman" panose="02020603050405020304"/>
              </a:rPr>
              <a:t>阳离子全部都是</a:t>
            </a:r>
            <a:r>
              <a:rPr lang="zh-CN" altLang="en-US" sz="3200" b="1" kern="10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/>
              </a:rPr>
              <a:t>氢离子（</a:t>
            </a:r>
            <a:r>
              <a:rPr lang="en-US" altLang="zh-CN" sz="3200" b="1" kern="10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/>
              </a:rPr>
              <a:t>H</a:t>
            </a:r>
            <a:r>
              <a:rPr lang="en-US" altLang="zh-CN" sz="3200" b="1" kern="100" baseline="3000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/>
              </a:rPr>
              <a:t>+</a:t>
            </a:r>
            <a:r>
              <a:rPr lang="zh-CN" altLang="en-US" sz="3200" b="1" kern="10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/>
              </a:rPr>
              <a:t>）</a:t>
            </a:r>
            <a:endParaRPr lang="zh-CN" altLang="en-US" sz="3200" b="1" kern="100" smtClean="0">
              <a:solidFill>
                <a:schemeClr val="accent1">
                  <a:lumMod val="75000"/>
                </a:schemeClr>
              </a:solidFill>
              <a:latin typeface="Times New Roman" panose="02020603050405020304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314700" y="5168265"/>
            <a:ext cx="120586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smtClean="0">
                <a:sym typeface="+mn-ea"/>
              </a:rPr>
              <a:t> </a:t>
            </a:r>
            <a:r>
              <a:rPr lang="en-US" altLang="zh-CN" sz="32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×</a:t>
            </a:r>
            <a:endParaRPr lang="en-US" altLang="zh-CN" sz="3200" b="1" smtClean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5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文本框 133128"/>
          <p:cNvSpPr txBox="1"/>
          <p:nvPr>
            <p:custDataLst>
              <p:tags r:id="rId2"/>
            </p:custDataLst>
          </p:nvPr>
        </p:nvSpPr>
        <p:spPr>
          <a:xfrm>
            <a:off x="1002030" y="730885"/>
            <a:ext cx="4367530" cy="583565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</a:rPr>
              <a:t>三、</a:t>
            </a:r>
            <a:r>
              <a:rPr lang="zh-CN" sz="3200" b="1">
                <a:solidFill>
                  <a:schemeClr val="tx1"/>
                </a:solidFill>
                <a:latin typeface="宋体" panose="02010600030101010101" pitchFamily="2" charset="-122"/>
              </a:rPr>
              <a:t>碱</a:t>
            </a:r>
            <a:endParaRPr lang="zh-CN" sz="3200" b="1">
              <a:solidFill>
                <a:schemeClr val="tx1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35710" y="1370965"/>
            <a:ext cx="96113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3200" smtClean="0">
                <a:solidFill>
                  <a:schemeClr val="tx1"/>
                </a:solidFill>
              </a:rPr>
              <a:t>电离时阴离子</a:t>
            </a:r>
            <a:r>
              <a:rPr lang="zh-CN" altLang="en-US" sz="3200" smtClean="0">
                <a:solidFill>
                  <a:srgbClr val="FF0000"/>
                </a:solidFill>
              </a:rPr>
              <a:t>全部</a:t>
            </a:r>
            <a:r>
              <a:rPr lang="zh-CN" altLang="en-US" sz="3200" smtClean="0">
                <a:solidFill>
                  <a:schemeClr val="tx1"/>
                </a:solidFill>
              </a:rPr>
              <a:t>是氢氧根离子（OH</a:t>
            </a:r>
            <a:r>
              <a:rPr lang="zh-CN" altLang="en-US" sz="3200" baseline="30000" smtClean="0">
                <a:solidFill>
                  <a:schemeClr val="tx1"/>
                </a:solidFill>
              </a:rPr>
              <a:t>－</a:t>
            </a:r>
            <a:r>
              <a:rPr lang="zh-CN" altLang="en-US" sz="3200" smtClean="0">
                <a:solidFill>
                  <a:schemeClr val="tx1"/>
                </a:solidFill>
              </a:rPr>
              <a:t>）的化合物</a:t>
            </a:r>
            <a:endParaRPr lang="zh-CN" altLang="en-US" sz="3200" smtClean="0">
              <a:solidFill>
                <a:schemeClr val="tx1"/>
              </a:solidFill>
            </a:endParaRPr>
          </a:p>
        </p:txBody>
      </p:sp>
      <p:graphicFrame>
        <p:nvGraphicFramePr>
          <p:cNvPr id="9" name="表格 8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175565" y="2011191"/>
          <a:ext cx="9461500" cy="2538095"/>
        </p:xfrm>
        <a:graphic>
          <a:graphicData uri="http://schemas.openxmlformats.org/drawingml/2006/table">
            <a:tbl>
              <a:tblPr>
                <a:effectLst/>
                <a:tableStyleId>{5940675A-B579-460E-94D1-54222C63F5DA}</a:tableStyleId>
              </a:tblPr>
              <a:tblGrid>
                <a:gridCol w="2117090"/>
                <a:gridCol w="1836420"/>
                <a:gridCol w="1834515"/>
                <a:gridCol w="1837690"/>
                <a:gridCol w="1835785"/>
              </a:tblGrid>
              <a:tr h="479425"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2800" b="1" kern="1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名</a:t>
                      </a:r>
                      <a:r>
                        <a:rPr lang="en-US" sz="2800" b="1" kern="1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  </a:t>
                      </a:r>
                      <a:r>
                        <a:rPr lang="zh-CN" sz="2800" b="1" kern="1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称</a:t>
                      </a:r>
                      <a:endParaRPr lang="zh-CN" sz="2800" b="1" kern="10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  <a:cs typeface="微软雅黑" panose="020b050302020402020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altLang="en-US" sz="2800" b="1" kern="1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氢氧化钠</a:t>
                      </a:r>
                      <a:endParaRPr lang="zh-CN" altLang="en-US" sz="2800" b="1" kern="100" smtClean="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altLang="en-US" sz="2800" b="1" kern="1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氢氧化钙</a:t>
                      </a:r>
                      <a:endParaRPr lang="zh-CN" altLang="en-US" sz="2800" b="1" kern="100" smtClean="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altLang="en-US" sz="2800" b="1" kern="1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氢氧化钾 </a:t>
                      </a:r>
                      <a:endParaRPr lang="zh-CN" altLang="en-US" sz="2800" b="1" kern="100" smtClean="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  <a:cs typeface="微软雅黑" panose="020b050302020402020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altLang="en-US" sz="2800" b="1" kern="1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氢氧化钡</a:t>
                      </a:r>
                      <a:endParaRPr lang="zh-CN" altLang="en-US" sz="2800" b="1" kern="100" smtClean="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0695"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2800" b="1" kern="1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化学式</a:t>
                      </a:r>
                      <a:endParaRPr lang="zh-CN" sz="2800" b="1" kern="10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altLang="zh-CN" sz="2800" b="1" kern="100" err="1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NaOH</a:t>
                      </a:r>
                      <a:endParaRPr lang="en-US" altLang="zh-CN" sz="2800" b="1" kern="100" err="1" smtClean="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altLang="zh-CN" sz="2800" b="1" kern="1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Ca(OH)</a:t>
                      </a:r>
                      <a:r>
                        <a:rPr lang="en-US" altLang="zh-CN" sz="2800" b="1" kern="100" baseline="-250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2</a:t>
                      </a:r>
                      <a:endParaRPr lang="en-US" altLang="zh-CN" sz="2800" b="1" kern="100" baseline="-25000" smtClean="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altLang="zh-CN" sz="2800" b="1" kern="1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KOH</a:t>
                      </a:r>
                      <a:endParaRPr lang="en-US" altLang="zh-CN" sz="2800" b="1" kern="100" smtClean="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altLang="zh-CN" sz="2800" b="1" kern="1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Ba(OH)</a:t>
                      </a:r>
                      <a:r>
                        <a:rPr lang="en-US" altLang="zh-CN" sz="2800" b="1" kern="100" baseline="-250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2</a:t>
                      </a:r>
                      <a:endParaRPr lang="en-US" altLang="zh-CN" sz="2800" b="1" kern="100" baseline="-25000" smtClean="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60755"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2800" b="1" kern="1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水溶液中存在的离子</a:t>
                      </a:r>
                      <a:endParaRPr lang="zh-CN" sz="2800" b="1" kern="10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800" b="1" kern="1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Na</a:t>
                      </a:r>
                      <a:r>
                        <a:rPr lang="en-US" altLang="zh-CN" sz="2800" b="1" kern="100" baseline="300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+</a:t>
                      </a:r>
                      <a:endParaRPr lang="en-US" altLang="zh-CN" sz="2800" b="1" kern="100" baseline="30000" smtClean="0"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800" b="1" kern="1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OH</a:t>
                      </a:r>
                      <a:r>
                        <a:rPr lang="en-US" altLang="zh-CN" sz="2800" b="1" kern="100" baseline="300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-</a:t>
                      </a:r>
                      <a:endParaRPr lang="en-US" altLang="zh-CN" sz="2800" b="1" kern="100" baseline="30000" smtClean="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800" b="1" kern="1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Ca</a:t>
                      </a:r>
                      <a:r>
                        <a:rPr lang="en-US" altLang="zh-CN" sz="2800" b="1" kern="100" baseline="300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2+</a:t>
                      </a:r>
                      <a:endParaRPr lang="en-US" altLang="zh-CN" sz="2800" b="1" kern="100" baseline="30000" smtClean="0"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800" b="1" kern="1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OH</a:t>
                      </a:r>
                      <a:r>
                        <a:rPr lang="en-US" altLang="zh-CN" sz="2800" b="1" kern="100" baseline="300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-</a:t>
                      </a:r>
                      <a:endParaRPr lang="en-US" altLang="zh-CN" sz="2800" b="1" kern="100" smtClean="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800" b="1" kern="1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K</a:t>
                      </a:r>
                      <a:r>
                        <a:rPr lang="en-US" altLang="zh-CN" sz="2800" b="1" kern="100" baseline="300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+</a:t>
                      </a:r>
                      <a:endParaRPr lang="en-US" altLang="zh-CN" sz="2800" b="1" kern="100" baseline="30000" smtClean="0"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800" b="1" kern="1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OH</a:t>
                      </a:r>
                      <a:r>
                        <a:rPr lang="en-US" altLang="zh-CN" sz="2800" b="1" kern="100" baseline="300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-</a:t>
                      </a:r>
                      <a:endParaRPr lang="en-US" altLang="zh-CN" sz="2800" b="1" kern="100" baseline="30000" smtClean="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800" b="1" kern="1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Ba</a:t>
                      </a:r>
                      <a:r>
                        <a:rPr lang="en-US" altLang="zh-CN" sz="2800" b="1" kern="100" baseline="300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2+</a:t>
                      </a:r>
                      <a:endParaRPr lang="en-US" altLang="zh-CN" sz="2800" b="1" kern="100" baseline="30000" smtClean="0"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800" b="1" kern="1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OH</a:t>
                      </a:r>
                      <a:r>
                        <a:rPr lang="en-US" altLang="zh-CN" sz="2800" b="1" kern="100" baseline="300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-</a:t>
                      </a:r>
                      <a:endParaRPr lang="en-US" altLang="zh-CN" sz="2800" b="1" kern="100" smtClean="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7220"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2800" b="1" kern="1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共同点</a:t>
                      </a:r>
                      <a:endParaRPr lang="zh-CN" sz="2800" b="1" kern="10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endParaRPr lang="zh-CN" sz="2800" b="1" kern="10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</a:tr>
            </a:tbl>
          </a:graphicData>
        </a:graphic>
      </p:graphicFrame>
      <p:sp>
        <p:nvSpPr>
          <p:cNvPr id="6" name="TextBox 7"/>
          <p:cNvSpPr txBox="1"/>
          <p:nvPr>
            <p:custDataLst>
              <p:tags r:id="rId4"/>
            </p:custDataLst>
          </p:nvPr>
        </p:nvSpPr>
        <p:spPr>
          <a:xfrm>
            <a:off x="3495675" y="3949065"/>
            <a:ext cx="65157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阴离子全部都是氢氧根离子（</a:t>
            </a:r>
            <a:r>
              <a:rPr lang="en-US" altLang="zh-CN" sz="3200" b="1" smtClean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OH</a:t>
            </a:r>
            <a:r>
              <a:rPr lang="zh-CN" altLang="en-US" sz="3200" b="1" baseline="30000" smtClean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－</a:t>
            </a:r>
            <a:r>
              <a:rPr lang="zh-CN" altLang="en-US" sz="3200" b="1" smtClean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）</a:t>
            </a:r>
            <a:endParaRPr lang="zh-CN" altLang="en-US" sz="3200" b="1" smtClean="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46150" y="4774565"/>
            <a:ext cx="1013396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判断：</a:t>
            </a:r>
            <a:r>
              <a:rPr lang="zh-CN" altLang="en-US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碱式碳酸铜</a:t>
            </a:r>
            <a:r>
              <a:rPr lang="en-US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【Cu</a:t>
            </a:r>
            <a:r>
              <a:rPr lang="en-US" altLang="zh-CN" sz="3200" baseline="-250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</a:t>
            </a:r>
            <a:r>
              <a:rPr lang="en-US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(OH)</a:t>
            </a:r>
            <a:r>
              <a:rPr lang="en-US" altLang="zh-CN" sz="3200" baseline="-250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</a:t>
            </a:r>
            <a:r>
              <a:rPr lang="en-US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CO</a:t>
            </a:r>
            <a:r>
              <a:rPr lang="en-US" altLang="zh-CN" sz="3200" baseline="-250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3</a:t>
            </a:r>
            <a:r>
              <a:rPr lang="en-US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】</a:t>
            </a:r>
            <a:r>
              <a:rPr lang="zh-CN" altLang="en-US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在水溶液里能解离出</a:t>
            </a:r>
            <a:r>
              <a:rPr lang="en-US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OH</a:t>
            </a:r>
            <a:r>
              <a:rPr lang="zh-CN" altLang="en-US" sz="3200" baseline="300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－    </a:t>
            </a:r>
            <a:r>
              <a:rPr lang="zh-CN" altLang="en-US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、</a:t>
            </a:r>
            <a:r>
              <a:rPr lang="en-US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Cu</a:t>
            </a:r>
            <a:r>
              <a:rPr lang="en-US" altLang="zh-CN" sz="3200" baseline="300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2+        </a:t>
            </a:r>
            <a:r>
              <a:rPr lang="zh-CN" altLang="en-US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、</a:t>
            </a:r>
            <a:r>
              <a:rPr lang="en-US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CO</a:t>
            </a:r>
            <a:r>
              <a:rPr lang="en-US" altLang="zh-CN" sz="3200" baseline="-250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3</a:t>
            </a:r>
            <a:r>
              <a:rPr lang="en-US" altLang="zh-CN" sz="3200" baseline="300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</a:t>
            </a:r>
            <a:r>
              <a:rPr lang="zh-CN" altLang="en-US" sz="3200" baseline="300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－</a:t>
            </a:r>
            <a:r>
              <a:rPr lang="zh-CN" altLang="en-US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，所以是碱。（</a:t>
            </a:r>
            <a:r>
              <a:rPr lang="en-US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    </a:t>
            </a:r>
            <a:r>
              <a:rPr lang="zh-CN" altLang="en-US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）</a:t>
            </a:r>
            <a:endParaRPr lang="zh-CN" altLang="en-US" sz="3200" baseline="30000" smtClean="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226550" y="5267325"/>
            <a:ext cx="9436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×</a:t>
            </a:r>
            <a:endParaRPr lang="en-US" altLang="zh-CN" sz="3200" b="1" smtClean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  <p:bldP spid="10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文本框 133128"/>
          <p:cNvSpPr txBox="1"/>
          <p:nvPr>
            <p:custDataLst>
              <p:tags r:id="rId2"/>
            </p:custDataLst>
          </p:nvPr>
        </p:nvSpPr>
        <p:spPr>
          <a:xfrm>
            <a:off x="1002030" y="730885"/>
            <a:ext cx="4367530" cy="583565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</a:rPr>
              <a:t>四、盐</a:t>
            </a:r>
            <a:endParaRPr lang="zh-CN" sz="3200" b="1">
              <a:solidFill>
                <a:schemeClr val="tx1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TextBox 4"/>
          <p:cNvSpPr txBox="1"/>
          <p:nvPr>
            <p:custDataLst>
              <p:tags r:id="rId3"/>
            </p:custDataLst>
          </p:nvPr>
        </p:nvSpPr>
        <p:spPr>
          <a:xfrm>
            <a:off x="1341120" y="1423035"/>
            <a:ext cx="93738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smtClean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电离时产生金属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离子</a:t>
            </a:r>
            <a:r>
              <a:rPr lang="en-US" altLang="zh-CN" sz="3200" smtClean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(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或铵根</a:t>
            </a:r>
            <a:r>
              <a:rPr lang="zh-CN" altLang="en-US" sz="3200" smtClean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）和酸根离子的化合物</a:t>
            </a:r>
            <a:endParaRPr lang="zh-CN" altLang="en-US" sz="3200" smtClean="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969825" y="2115331"/>
          <a:ext cx="9959340" cy="3783025"/>
        </p:xfrm>
        <a:graphic>
          <a:graphicData uri="http://schemas.openxmlformats.org/drawingml/2006/table">
            <a:tbl>
              <a:tblPr>
                <a:effectLst/>
                <a:tableStyleId>{5940675A-B579-460E-94D1-54222C63F5DA}</a:tableStyleId>
              </a:tblPr>
              <a:tblGrid>
                <a:gridCol w="2054225"/>
                <a:gridCol w="1490345"/>
                <a:gridCol w="1367155"/>
                <a:gridCol w="3115310"/>
                <a:gridCol w="1932305"/>
              </a:tblGrid>
              <a:tr h="520065"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2800" b="1" kern="1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名</a:t>
                      </a:r>
                      <a:r>
                        <a:rPr lang="en-US" sz="2800" b="1" kern="1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  </a:t>
                      </a:r>
                      <a:r>
                        <a:rPr lang="zh-CN" sz="2800" b="1" kern="1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称</a:t>
                      </a:r>
                      <a:endParaRPr lang="zh-CN" sz="2800" b="1" kern="10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  <a:cs typeface="微软雅黑" panose="020b050302020402020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altLang="en-US" sz="2800" b="1" kern="1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氯化钠</a:t>
                      </a:r>
                      <a:endParaRPr lang="zh-CN" altLang="en-US" sz="2800" b="1" kern="100" smtClean="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altLang="en-US" sz="2800" b="1" kern="1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碳酸钾</a:t>
                      </a:r>
                      <a:endParaRPr lang="zh-CN" altLang="en-US" sz="2800" b="1" kern="100" smtClean="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altLang="en-US" sz="2800" b="1" kern="1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羟基磷酸钙</a:t>
                      </a:r>
                      <a:endParaRPr lang="zh-CN" altLang="en-US" sz="2800" b="1" kern="100" smtClean="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altLang="en-US" sz="2800" b="1" kern="1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磷酸二氢铵</a:t>
                      </a:r>
                      <a:endParaRPr lang="zh-CN" altLang="en-US" sz="2800" b="1" kern="100" smtClean="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83895"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2800" b="1" kern="1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化学式</a:t>
                      </a:r>
                      <a:endParaRPr lang="zh-CN" sz="2800" b="1" kern="10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altLang="zh-CN" sz="2800" b="1" kern="100" err="1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NaCl</a:t>
                      </a:r>
                      <a:endParaRPr lang="en-US" altLang="zh-CN" sz="2800" b="1" kern="100" err="1" smtClean="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algn="ctr" rtl="0" eaLnBrk="1" latinLnBrk="0" hangingPunct="1">
                        <a:spcAft>
                          <a:spcPct val="0"/>
                        </a:spcAft>
                      </a:pPr>
                      <a:r>
                        <a:rPr kumimoji="0" lang="en-US" altLang="zh-CN" sz="2800" b="1" kern="1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+mn-ea"/>
                        </a:rPr>
                        <a:t>K</a:t>
                      </a:r>
                      <a:r>
                        <a:rPr kumimoji="0" lang="en-US" altLang="zh-CN" sz="2800" b="1" kern="100" baseline="-250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+mn-ea"/>
                        </a:rPr>
                        <a:t>2</a:t>
                      </a:r>
                      <a:r>
                        <a:rPr kumimoji="0" lang="en-US" altLang="zh-CN" sz="2800" b="1" kern="1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+mn-ea"/>
                        </a:rPr>
                        <a:t>CO</a:t>
                      </a:r>
                      <a:r>
                        <a:rPr kumimoji="0" lang="en-US" altLang="zh-CN" sz="2800" b="1" kern="100" baseline="-250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+mn-ea"/>
                        </a:rPr>
                        <a:t>3</a:t>
                      </a:r>
                      <a:endParaRPr kumimoji="0" lang="en-US" altLang="zh-CN" sz="2800" b="1" kern="100" baseline="-25000" smtClean="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  <a:cs typeface="+mn-e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altLang="zh-CN" sz="2800" b="1" kern="1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Ca</a:t>
                      </a:r>
                      <a:r>
                        <a:rPr lang="en-US" altLang="zh-CN" sz="2800" b="1" kern="100" baseline="-250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10</a:t>
                      </a:r>
                      <a:r>
                        <a:rPr lang="en-US" altLang="zh-CN" sz="2800" b="1" kern="1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(PO</a:t>
                      </a:r>
                      <a:r>
                        <a:rPr lang="en-US" altLang="zh-CN" sz="2800" b="1" kern="100" baseline="-250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4</a:t>
                      </a:r>
                      <a:r>
                        <a:rPr lang="en-US" altLang="zh-CN" sz="2800" b="1" kern="1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)</a:t>
                      </a:r>
                      <a:r>
                        <a:rPr lang="en-US" altLang="zh-CN" sz="2800" b="1" kern="100" baseline="-250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6</a:t>
                      </a:r>
                      <a:r>
                        <a:rPr lang="en-US" altLang="zh-CN" sz="2800" b="1" kern="1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(OH)</a:t>
                      </a:r>
                      <a:r>
                        <a:rPr lang="en-US" altLang="zh-CN" sz="2800" b="1" kern="100" baseline="-250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2</a:t>
                      </a:r>
                      <a:endParaRPr lang="en-US" altLang="zh-CN" sz="2800" b="1" kern="100" baseline="-25000" smtClean="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kumimoji="0" lang="en-US" altLang="zh-CN" sz="2800" b="1" kern="1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+mn-ea"/>
                        </a:rPr>
                        <a:t>NH</a:t>
                      </a:r>
                      <a:r>
                        <a:rPr kumimoji="0" lang="en-US" altLang="zh-CN" sz="2800" b="1" kern="100" baseline="-250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+mn-ea"/>
                        </a:rPr>
                        <a:t>4</a:t>
                      </a:r>
                      <a:r>
                        <a:rPr kumimoji="0" lang="en-US" altLang="zh-CN" sz="2800" b="1" kern="1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+mn-ea"/>
                        </a:rPr>
                        <a:t>H</a:t>
                      </a:r>
                      <a:r>
                        <a:rPr kumimoji="0" lang="en-US" altLang="zh-CN" sz="2800" b="1" kern="100" baseline="-250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+mn-ea"/>
                        </a:rPr>
                        <a:t>2</a:t>
                      </a:r>
                      <a:r>
                        <a:rPr kumimoji="0" lang="en-US" altLang="zh-CN" sz="2800" b="1" kern="1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+mn-ea"/>
                        </a:rPr>
                        <a:t>PO</a:t>
                      </a:r>
                      <a:r>
                        <a:rPr kumimoji="0" lang="en-US" altLang="zh-CN" sz="2800" b="1" kern="100" baseline="-250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+mn-ea"/>
                        </a:rPr>
                        <a:t>4</a:t>
                      </a:r>
                      <a:endParaRPr kumimoji="0" lang="en-US" altLang="zh-CN" sz="2800" b="1" kern="100" baseline="-25000" smtClean="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  <a:cs typeface="+mn-e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19505"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2800" b="1" kern="1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水溶液中存在的离子</a:t>
                      </a:r>
                      <a:endParaRPr lang="zh-CN" sz="2800" b="1" kern="10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800" b="1" kern="1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Na</a:t>
                      </a:r>
                      <a:r>
                        <a:rPr lang="en-US" altLang="zh-CN" sz="2800" b="1" kern="100" baseline="300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+</a:t>
                      </a:r>
                      <a:endParaRPr lang="en-US" altLang="zh-CN" sz="2800" b="1" kern="100" baseline="30000" smtClean="0"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800" b="1" kern="100" baseline="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Cl</a:t>
                      </a:r>
                      <a:r>
                        <a:rPr lang="en-US" altLang="zh-CN" sz="2800" b="1" kern="100" baseline="300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-</a:t>
                      </a:r>
                      <a:endParaRPr lang="en-US" altLang="zh-CN" sz="2800" b="1" kern="100" baseline="30000" smtClean="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800" b="1" kern="1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K</a:t>
                      </a:r>
                      <a:r>
                        <a:rPr lang="en-US" altLang="zh-CN" sz="2800" b="1" kern="100" baseline="300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+</a:t>
                      </a:r>
                      <a:endParaRPr lang="en-US" altLang="zh-CN" sz="2800" b="1" kern="100" baseline="30000" smtClean="0"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800" b="1" kern="1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CO</a:t>
                      </a:r>
                      <a:r>
                        <a:rPr lang="en-US" altLang="zh-CN" sz="2800" b="1" kern="100" baseline="-250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3</a:t>
                      </a:r>
                      <a:r>
                        <a:rPr lang="en-US" altLang="zh-CN" sz="2800" b="1" kern="100" baseline="300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2-</a:t>
                      </a:r>
                      <a:endParaRPr lang="en-US" altLang="zh-CN" sz="2800" b="1" kern="100" baseline="30000" smtClean="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800" b="1" kern="1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Ca</a:t>
                      </a:r>
                      <a:r>
                        <a:rPr lang="en-US" altLang="zh-CN" sz="2800" b="1" kern="100" baseline="300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2+</a:t>
                      </a:r>
                      <a:endParaRPr lang="en-US" altLang="zh-CN" sz="2800" b="1" kern="100" baseline="30000" smtClean="0"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800" b="1" kern="1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PO</a:t>
                      </a:r>
                      <a:r>
                        <a:rPr lang="en-US" altLang="zh-CN" sz="2800" b="1" kern="100" baseline="-250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4</a:t>
                      </a:r>
                      <a:r>
                        <a:rPr lang="en-US" altLang="zh-CN" sz="2800" b="1" kern="100" baseline="300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3-</a:t>
                      </a:r>
                      <a:endParaRPr lang="en-US" altLang="zh-CN" sz="2800" b="1" kern="100" baseline="30000" smtClean="0"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800" b="1" kern="1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OH</a:t>
                      </a:r>
                      <a:r>
                        <a:rPr lang="en-US" altLang="zh-CN" sz="2800" b="1" kern="100" baseline="300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-</a:t>
                      </a:r>
                      <a:endParaRPr lang="en-US" altLang="zh-CN" sz="2800" b="1" kern="100" baseline="30000" smtClean="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2800" b="1" kern="1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+mn-ea"/>
                        </a:rPr>
                        <a:t>NH</a:t>
                      </a:r>
                      <a:r>
                        <a:rPr kumimoji="0" lang="en-US" altLang="zh-CN" sz="2800" b="1" kern="100" baseline="-250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+mn-ea"/>
                        </a:rPr>
                        <a:t>4</a:t>
                      </a:r>
                      <a:r>
                        <a:rPr lang="en-US" altLang="zh-CN" sz="2800" b="1" kern="100" baseline="300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+</a:t>
                      </a:r>
                      <a:endParaRPr lang="en-US" altLang="zh-CN" sz="2800" b="1" kern="100" baseline="30000" smtClean="0"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800" b="1" kern="1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PO</a:t>
                      </a:r>
                      <a:r>
                        <a:rPr lang="en-US" altLang="zh-CN" sz="2800" b="1" kern="100" baseline="-250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4</a:t>
                      </a:r>
                      <a:r>
                        <a:rPr lang="en-US" altLang="zh-CN" sz="2800" b="1" kern="100" baseline="300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3-</a:t>
                      </a:r>
                      <a:endParaRPr lang="en-US" altLang="zh-CN" sz="2800" b="1" kern="100" baseline="30000" smtClean="0"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2800" b="1" kern="1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+mn-ea"/>
                        </a:rPr>
                        <a:t>H</a:t>
                      </a:r>
                      <a:r>
                        <a:rPr lang="en-US" altLang="zh-CN" sz="2800" b="1" kern="100" baseline="30000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+</a:t>
                      </a:r>
                      <a:endParaRPr lang="en-US" altLang="zh-CN" sz="2800" b="1" kern="100" baseline="30000" smtClean="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74445"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2800" b="1" kern="10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共同点</a:t>
                      </a:r>
                      <a:endParaRPr lang="zh-CN" sz="2800" b="1" kern="10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endParaRPr lang="zh-CN" sz="2800" b="1" kern="10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  <a:p>
                      <a:pPr algn="ctr">
                        <a:spcAft>
                          <a:spcPct val="0"/>
                        </a:spcAft>
                      </a:pPr>
                      <a:endParaRPr lang="zh-CN" sz="2800" b="1" kern="10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</a:tr>
            </a:tbl>
          </a:graphicData>
        </a:graphic>
      </p:graphicFrame>
      <p:sp>
        <p:nvSpPr>
          <p:cNvPr id="9" name="TextBox 7"/>
          <p:cNvSpPr txBox="1"/>
          <p:nvPr>
            <p:custDataLst>
              <p:tags r:id="rId5"/>
            </p:custDataLst>
          </p:nvPr>
        </p:nvSpPr>
        <p:spPr>
          <a:xfrm>
            <a:off x="3571240" y="4669155"/>
            <a:ext cx="632777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accent1">
                    <a:lumMod val="75000"/>
                  </a:schemeClr>
                </a:solidFill>
              </a:rPr>
              <a:t>阳离子是金属离子或铵根离子</a:t>
            </a:r>
            <a:endParaRPr lang="zh-CN" altLang="en-US" sz="3200" b="1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zh-CN" altLang="en-US" sz="3200" b="1">
                <a:solidFill>
                  <a:schemeClr val="accent1">
                    <a:lumMod val="75000"/>
                  </a:schemeClr>
                </a:solidFill>
              </a:rPr>
              <a:t>阴离子是酸根离子</a:t>
            </a:r>
            <a:endParaRPr lang="zh-CN" altLang="en-US" sz="3200" b="1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61770" y="1370330"/>
            <a:ext cx="10554970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  <a:spcBef>
                <a:spcPts val="600"/>
              </a:spcBef>
              <a:buClr>
                <a:srgbClr val="FE8637"/>
              </a:buClr>
              <a:buSzPct val="70000"/>
              <a:buFont typeface="Wingdings" panose="05000000000000000000" charset="0"/>
              <a:buNone/>
            </a:pPr>
            <a:r>
              <a:rPr lang="en-US" altLang="zh-CN" sz="3200" smtClean="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1</a:t>
            </a:r>
            <a:r>
              <a:rPr lang="zh-CN" altLang="en-US" sz="3200" smtClean="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、</a:t>
            </a:r>
            <a:r>
              <a:rPr lang="zh-CN" altLang="zh-CN" sz="3200" smtClean="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以下</a:t>
            </a:r>
            <a:r>
              <a:rPr lang="zh-CN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属于混合物的是（</a:t>
            </a: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      </a:t>
            </a:r>
            <a:r>
              <a:rPr lang="zh-CN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）</a:t>
            </a:r>
            <a:b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</a:br>
            <a:r>
              <a:rPr lang="en-US" altLang="zh-CN" sz="3200" smtClean="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    A.</a:t>
            </a:r>
            <a:r>
              <a:rPr lang="zh-CN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金刚石</a:t>
            </a: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            B. </a:t>
            </a:r>
            <a:r>
              <a:rPr lang="zh-CN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炭黑</a:t>
            </a: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 </a:t>
            </a:r>
            <a:b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</a:br>
            <a:r>
              <a:rPr lang="en-US" altLang="zh-CN" sz="3200" smtClean="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    C</a:t>
            </a:r>
            <a:r>
              <a:rPr lang="en-US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.</a:t>
            </a:r>
            <a:r>
              <a:rPr lang="zh-CN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干冰</a:t>
            </a: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	          </a:t>
            </a:r>
            <a:r>
              <a:rPr lang="en-US" altLang="zh-CN" sz="3200" smtClean="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    </a:t>
            </a: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D. </a:t>
            </a:r>
            <a:r>
              <a:rPr lang="zh-CN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冰水混合物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61735" y="1587500"/>
            <a:ext cx="67183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B</a:t>
            </a:r>
            <a:endParaRPr lang="en-US" altLang="zh-CN" sz="3200">
              <a:solidFill>
                <a:srgbClr val="FF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3" name="圆角矩形 12"/>
          <p:cNvSpPr/>
          <p:nvPr>
            <p:custDataLst>
              <p:tags r:id="rId2"/>
            </p:custDataLst>
          </p:nvPr>
        </p:nvSpPr>
        <p:spPr>
          <a:xfrm>
            <a:off x="1315720" y="583565"/>
            <a:ext cx="1755140" cy="78676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3600">
                <a:solidFill>
                  <a:srgbClr val="FF0000"/>
                </a:solidFill>
              </a:rPr>
              <a:t>练一练</a:t>
            </a:r>
            <a:endParaRPr lang="zh-CN" altLang="en-US" sz="360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1315720" y="3811905"/>
            <a:ext cx="9466580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2.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分类是学习化学的一种重要科学方法，下列物质属于氧化物的是（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）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A.牛奶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   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B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.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液氢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   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C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.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氯酸钾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  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D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.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干冰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4288155" y="4749165"/>
            <a:ext cx="67183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D</a:t>
            </a:r>
            <a:endParaRPr lang="en-US" altLang="zh-CN" sz="3200">
              <a:solidFill>
                <a:srgbClr val="FF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99993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1052830" y="976630"/>
            <a:ext cx="10050780" cy="20612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/>
              <a:t>3.</a:t>
            </a:r>
            <a:r>
              <a:rPr lang="zh-CN" altLang="en-US" sz="3200"/>
              <a:t>分类思想是学习化学的重要思想方法。下列物质属于纯净物的是（</a:t>
            </a:r>
            <a:r>
              <a:rPr lang="en-US" altLang="zh-CN" sz="3200"/>
              <a:t>        </a:t>
            </a:r>
            <a:r>
              <a:rPr lang="zh-CN" altLang="en-US" sz="3200"/>
              <a:t>）</a:t>
            </a:r>
            <a:endParaRPr lang="zh-CN" altLang="en-US" sz="3200"/>
          </a:p>
          <a:p>
            <a:pPr indent="457200"/>
            <a:r>
              <a:rPr lang="zh-CN" altLang="en-US" sz="3200"/>
              <a:t>A．空气</a:t>
            </a:r>
            <a:r>
              <a:rPr lang="en-US" altLang="zh-CN" sz="3200"/>
              <a:t>                      </a:t>
            </a:r>
            <a:r>
              <a:rPr lang="zh-CN" altLang="en-US" sz="3200"/>
              <a:t>B．稀有气体</a:t>
            </a:r>
            <a:endParaRPr lang="zh-CN" altLang="en-US" sz="3200"/>
          </a:p>
          <a:p>
            <a:pPr indent="457200"/>
            <a:r>
              <a:rPr lang="en-US" altLang="zh-CN" sz="3200"/>
              <a:t>C</a:t>
            </a:r>
            <a:r>
              <a:rPr lang="zh-CN" altLang="en-US" sz="3200"/>
              <a:t>．天然气</a:t>
            </a:r>
            <a:r>
              <a:rPr lang="en-US" altLang="zh-CN" sz="3200"/>
              <a:t>                  </a:t>
            </a:r>
            <a:r>
              <a:rPr lang="zh-CN" altLang="en-US" sz="3200"/>
              <a:t>D．碳酸钠</a:t>
            </a:r>
            <a:endParaRPr lang="zh-CN" altLang="en-US" sz="3200"/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1052195" y="3230880"/>
            <a:ext cx="10251440" cy="25533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/>
              <a:t>4.</a:t>
            </a:r>
            <a:r>
              <a:rPr lang="zh-CN" altLang="en-US" sz="3200"/>
              <a:t>我们可以对物质进行分类研究。下列分类正确的是</a:t>
            </a:r>
            <a:r>
              <a:rPr lang="en-US" altLang="zh-CN" sz="3200"/>
              <a:t>(    )</a:t>
            </a:r>
            <a:endParaRPr lang="zh-CN" altLang="en-US" sz="3200"/>
          </a:p>
          <a:p>
            <a:pPr indent="457200"/>
            <a:r>
              <a:rPr lang="zh-CN" altLang="en-US" sz="3200"/>
              <a:t>A．单质:氮气、石墨</a:t>
            </a:r>
            <a:endParaRPr lang="zh-CN" altLang="en-US" sz="3200"/>
          </a:p>
          <a:p>
            <a:pPr indent="457200"/>
            <a:r>
              <a:rPr lang="zh-CN" altLang="en-US" sz="3200"/>
              <a:t>B．混合物:生理盐水、冰水混合物</a:t>
            </a:r>
            <a:endParaRPr lang="zh-CN" altLang="en-US" sz="3200"/>
          </a:p>
          <a:p>
            <a:pPr indent="457200"/>
            <a:r>
              <a:rPr lang="en-US" altLang="zh-CN" sz="3200"/>
              <a:t>C</a:t>
            </a:r>
            <a:r>
              <a:rPr lang="zh-CN" altLang="en-US" sz="3200"/>
              <a:t>．碱:纯碱、烧碱</a:t>
            </a:r>
            <a:endParaRPr lang="zh-CN" altLang="en-US" sz="3200"/>
          </a:p>
          <a:p>
            <a:pPr indent="457200"/>
            <a:r>
              <a:rPr lang="zh-CN" altLang="en-US" sz="3200"/>
              <a:t>D．有机物:二氧化碳、甲烷</a:t>
            </a:r>
            <a:endParaRPr lang="zh-CN" altLang="en-US" sz="3200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3716020" y="1496060"/>
            <a:ext cx="67183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D</a:t>
            </a:r>
            <a:endParaRPr lang="en-US" altLang="zh-CN" sz="3200">
              <a:solidFill>
                <a:srgbClr val="FF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10491470" y="3230880"/>
            <a:ext cx="67183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A</a:t>
            </a:r>
            <a:endParaRPr lang="en-US" altLang="zh-CN" sz="3200">
              <a:solidFill>
                <a:srgbClr val="FF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94080" y="793115"/>
            <a:ext cx="10084435" cy="31997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600"/>
              </a:spcBef>
              <a:buClr>
                <a:srgbClr val="FE8637"/>
              </a:buClr>
              <a:buSzPct val="70000"/>
              <a:buFont typeface="Wingdings" panose="05000000000000000000" charset="0"/>
            </a:pPr>
            <a:r>
              <a:rPr lang="en-US" altLang="zh-CN" sz="3200" smtClean="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5</a:t>
            </a:r>
            <a:r>
              <a:rPr lang="zh-CN" altLang="en-US" sz="3200" smtClean="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、</a:t>
            </a:r>
            <a:r>
              <a:rPr lang="zh-CN" altLang="zh-CN" sz="3200" smtClean="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物质</a:t>
            </a:r>
            <a:r>
              <a:rPr lang="zh-CN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分类是化学研究的重要方法之一。化学工作者经常根据 </a:t>
            </a:r>
            <a:r>
              <a:rPr lang="en-US" altLang="zh-CN" sz="3200" smtClean="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  </a:t>
            </a:r>
            <a:r>
              <a:rPr lang="zh-CN" altLang="zh-CN" sz="3200" smtClean="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物质</a:t>
            </a:r>
            <a:r>
              <a:rPr lang="zh-CN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的组成对物质进行分类研究。近年来发现，在金星大气层中存在三氧化二碳。下列物质与它属于同类的</a:t>
            </a:r>
            <a:r>
              <a:rPr lang="zh-CN" altLang="zh-CN" sz="3200" smtClean="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是</a:t>
            </a:r>
            <a:r>
              <a:rPr lang="zh-CN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（</a:t>
            </a: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       </a:t>
            </a:r>
            <a:r>
              <a:rPr lang="zh-CN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）</a:t>
            </a:r>
            <a:endParaRPr lang="zh-CN" altLang="zh-CN" sz="3200">
              <a:solidFill>
                <a:sysClr val="windowText" lastClr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l">
              <a:lnSpc>
                <a:spcPct val="100000"/>
              </a:lnSpc>
              <a:spcBef>
                <a:spcPts val="600"/>
              </a:spcBef>
              <a:buClr>
                <a:srgbClr val="FE8637"/>
              </a:buClr>
              <a:buSzPct val="70000"/>
              <a:buFont typeface="Wingdings" panose="05000000000000000000" charset="0"/>
            </a:pPr>
            <a:r>
              <a:rPr lang="en-US" altLang="zh-CN" sz="3200" smtClean="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   A</a:t>
            </a:r>
            <a:r>
              <a:rPr lang="zh-CN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．</a:t>
            </a: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H</a:t>
            </a:r>
            <a:r>
              <a:rPr lang="en-US" altLang="zh-CN" sz="3200" baseline="-250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2</a:t>
            </a:r>
            <a:r>
              <a:rPr lang="zh-CN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O</a:t>
            </a:r>
            <a:r>
              <a:rPr lang="en-US" altLang="zh-CN" sz="3200" baseline="-250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3</a:t>
            </a: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          </a:t>
            </a:r>
            <a:r>
              <a:rPr lang="en-US" altLang="zh-CN" sz="3200" smtClean="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   </a:t>
            </a: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B</a:t>
            </a:r>
            <a:r>
              <a:rPr lang="zh-CN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． </a:t>
            </a: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H</a:t>
            </a:r>
            <a:r>
              <a:rPr lang="en-US" altLang="zh-CN" sz="3200" baseline="-250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2</a:t>
            </a: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SO</a:t>
            </a:r>
            <a:r>
              <a:rPr lang="en-US" altLang="zh-CN" sz="3200" baseline="-250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4</a:t>
            </a:r>
            <a:r>
              <a:rPr lang="zh-CN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H</a:t>
            </a:r>
            <a:r>
              <a:rPr lang="en-US" altLang="zh-CN" sz="3200" baseline="-250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2</a:t>
            </a: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CO</a:t>
            </a:r>
            <a:r>
              <a:rPr lang="en-US" altLang="zh-CN" sz="3200" baseline="-250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3</a:t>
            </a: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 </a:t>
            </a:r>
            <a:endParaRPr lang="zh-CN" altLang="zh-CN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l">
              <a:lnSpc>
                <a:spcPct val="100000"/>
              </a:lnSpc>
              <a:spcBef>
                <a:spcPts val="600"/>
              </a:spcBef>
              <a:buClr>
                <a:srgbClr val="FE8637"/>
              </a:buClr>
              <a:buSzPct val="70000"/>
              <a:buFont typeface="Wingdings" panose="05000000000000000000" charset="0"/>
            </a:pPr>
            <a:r>
              <a:rPr lang="en-US" altLang="zh-CN" sz="3200" smtClean="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   C</a:t>
            </a:r>
            <a:r>
              <a:rPr lang="zh-CN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．</a:t>
            </a: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SO</a:t>
            </a:r>
            <a:r>
              <a:rPr lang="en-US" altLang="zh-CN" sz="3200" baseline="-250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2</a:t>
            </a:r>
            <a:r>
              <a:rPr lang="zh-CN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NO          D</a:t>
            </a:r>
            <a:r>
              <a:rPr lang="zh-CN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． </a:t>
            </a: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Na</a:t>
            </a:r>
            <a:r>
              <a:rPr lang="en-US" altLang="zh-CN" sz="3200" baseline="-250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2</a:t>
            </a: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SO</a:t>
            </a:r>
            <a:r>
              <a:rPr lang="en-US" altLang="zh-CN" sz="3200" baseline="-250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3</a:t>
            </a:r>
            <a:r>
              <a:rPr lang="zh-CN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KClO</a:t>
            </a:r>
            <a:r>
              <a:rPr lang="en-US" altLang="zh-CN" sz="3200" baseline="-250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3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457575" y="2282190"/>
            <a:ext cx="67183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C</a:t>
            </a:r>
            <a:endParaRPr lang="en-US" altLang="zh-CN" sz="3200">
              <a:solidFill>
                <a:srgbClr val="FF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mc:AlternateContent>
        <mc:Choice Requires="a14">
          <p:sp>
            <p:nvSpPr>
              <p:cNvPr id="3" name="文本框 2"/>
              <p:cNvSpPr txBox="1"/>
              <p:nvPr/>
            </p:nvSpPr>
            <p:spPr>
              <a:xfrm>
                <a:off x="894080" y="4156710"/>
                <a:ext cx="9705975" cy="177927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en-US" altLang="zh-CN" sz="320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/>
                    <a:cs typeface="微软雅黑" panose="020b0503020204020204" charset="-122"/>
                    <a:sym typeface="+mn-ea"/>
                  </a:rPr>
                  <a:t>6. </a:t>
                </a:r>
                <a:r>
                  <a:rPr lang="zh-CN" altLang="zh-CN" sz="320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/>
                    <a:cs typeface="微软雅黑" panose="020b0503020204020204" charset="-122"/>
                    <a:sym typeface="+mn-ea"/>
                  </a:rPr>
                  <a:t>在化学反应</a:t>
                </a:r>
                <a:r>
                  <a:rPr lang="en-US" altLang="zh-CN" sz="320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/>
                    <a:cs typeface="微软雅黑" panose="020b0503020204020204" charset="-122"/>
                    <a:sym typeface="+mn-ea"/>
                  </a:rPr>
                  <a:t>2HCl+BaCO</a:t>
                </a:r>
                <a:r>
                  <a:rPr lang="en-US" altLang="zh-CN" sz="3200" baseline="-2500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/>
                    <a:cs typeface="微软雅黑" panose="020b0503020204020204" charset="-122"/>
                    <a:sym typeface="+mn-ea"/>
                  </a:rPr>
                  <a:t>3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pt-BR" altLang="zh-CN" sz="3200">
                          <a:latin typeface="Cambria Math" panose="02040503050406030204" pitchFamily="18" charset="0"/>
                          <a:ea typeface="MS Mincho" panose="02020609040205080304" charset="-128"/>
                          <a:cs typeface="Cambria Math" panose="02040503050406030204" pitchFamily="18" charset="0"/>
                        </a:rPr>
                        <m:t>  </m:t>
                      </m:r>
                      <m:f>
                        <m:fPr>
                          <m:type m:val="bar"/>
                          <m:ctrlPr>
                            <a:rPr lang="zh-CN" altLang="zh-CN" sz="3200" i="1">
                              <a:latin typeface="Cambria Math" panose="02040503050406030204" pitchFamily="18" charset="0"/>
                              <a:ea typeface="微软雅黑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bar>
                            <m:barPr>
                              <m:pos m:val="top"/>
                              <m:ctrlPr>
                                <a:rPr lang="zh-CN" altLang="zh-CN" sz="3200" i="1">
                                  <a:latin typeface="Cambria Math" panose="02040503050406030204" pitchFamily="18" charset="0"/>
                                  <a:ea typeface="微软雅黑"/>
                                  <a:cs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m:rPr>
                                  <m:sty m:val="p"/>
                                </m:rPr>
                                <a:rPr lang="pt-BR" altLang="zh-CN" sz="3200">
                                  <a:latin typeface="Cambria Math" panose="02040503050406030204" pitchFamily="18" charset="0"/>
                                  <a:ea typeface="MS Mincho" panose="02020609040205080304" charset="-128"/>
                                  <a:cs typeface="Cambria Math" panose="02040503050406030204" pitchFamily="18" charset="0"/>
                                </a:rPr>
                                <m:t>             </m:t>
                              </m:r>
                            </m:e>
                          </m:bar>
                        </m:num>
                        <m:den>
                          <m:r>
                            <m:rPr>
                              <m:sty m:val="p"/>
                            </m:rPr>
                            <a:rPr lang="pt-BR" altLang="zh-CN" sz="3200">
                              <a:latin typeface="Cambria Math" panose="02040503050406030204" pitchFamily="18" charset="0"/>
                              <a:ea typeface="MS Mincho" panose="02020609040205080304" charset="-128"/>
                              <a:cs typeface="Cambria Math" panose="02040503050406030204" pitchFamily="18" charset="0"/>
                            </a:rPr>
                            <m:t>     </m:t>
                          </m:r>
                        </m:den>
                      </m:f>
                    </m:oMath>
                  </m:oMathPara>
                </a14:m>
                <a:r>
                  <a:rPr lang="en-US" altLang="zh-CN" sz="320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/>
                    <a:cs typeface="微软雅黑" panose="020b0503020204020204" charset="-122"/>
                    <a:sym typeface="+mn-ea"/>
                  </a:rPr>
                  <a:t>BaCl</a:t>
                </a:r>
                <a:r>
                  <a:rPr lang="en-US" altLang="zh-CN" sz="3200" baseline="-2500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/>
                    <a:cs typeface="微软雅黑" panose="020b0503020204020204" charset="-122"/>
                    <a:sym typeface="+mn-ea"/>
                  </a:rPr>
                  <a:t>2</a:t>
                </a:r>
                <a:r>
                  <a:rPr lang="en-US" altLang="zh-CN" sz="320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/>
                    <a:cs typeface="微软雅黑" panose="020b0503020204020204" charset="-122"/>
                    <a:sym typeface="+mn-ea"/>
                  </a:rPr>
                  <a:t>+CO</a:t>
                </a:r>
                <a:r>
                  <a:rPr lang="en-US" altLang="zh-CN" sz="3200" baseline="-2500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/>
                    <a:cs typeface="微软雅黑" panose="020b0503020204020204" charset="-122"/>
                    <a:sym typeface="+mn-ea"/>
                  </a:rPr>
                  <a:t>2</a:t>
                </a:r>
                <a:r>
                  <a:rPr lang="en-US" altLang="zh-CN" sz="320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/>
                    <a:cs typeface="微软雅黑" panose="020b0503020204020204" charset="-122"/>
                    <a:sym typeface="+mn-ea"/>
                  </a:rPr>
                  <a:t>↑+H</a:t>
                </a:r>
                <a:r>
                  <a:rPr lang="en-US" altLang="zh-CN" sz="3200" baseline="-2500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/>
                    <a:cs typeface="微软雅黑" panose="020b0503020204020204" charset="-122"/>
                    <a:sym typeface="+mn-ea"/>
                  </a:rPr>
                  <a:t>2</a:t>
                </a:r>
                <a:r>
                  <a:rPr lang="en-US" altLang="zh-CN" sz="320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/>
                    <a:cs typeface="微软雅黑" panose="020b0503020204020204" charset="-122"/>
                    <a:sym typeface="+mn-ea"/>
                  </a:rPr>
                  <a:t>O</a:t>
                </a:r>
                <a:r>
                  <a:rPr lang="zh-CN" altLang="zh-CN" sz="320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/>
                    <a:cs typeface="微软雅黑" panose="020b0503020204020204" charset="-122"/>
                    <a:sym typeface="+mn-ea"/>
                  </a:rPr>
                  <a:t>中</a:t>
                </a:r>
                <a:r>
                  <a:rPr lang="en-US" altLang="zh-CN" sz="320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/>
                    <a:cs typeface="微软雅黑" panose="020b0503020204020204" charset="-122"/>
                    <a:sym typeface="+mn-ea"/>
                  </a:rPr>
                  <a:t>,</a:t>
                </a:r>
                <a:r>
                  <a:rPr lang="zh-CN" altLang="zh-CN" sz="320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/>
                    <a:cs typeface="微软雅黑" panose="020b0503020204020204" charset="-122"/>
                    <a:sym typeface="+mn-ea"/>
                  </a:rPr>
                  <a:t>没有涉及的物质类别是 </a:t>
                </a:r>
                <a:r>
                  <a:rPr lang="en-US" altLang="zh-CN" sz="320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/>
                    <a:cs typeface="微软雅黑" panose="020b0503020204020204" charset="-122"/>
                    <a:sym typeface="+mn-ea"/>
                  </a:rPr>
                  <a:t>(</a:t>
                </a:r>
                <a:r>
                  <a:rPr lang="zh-CN" altLang="zh-CN" sz="320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/>
                    <a:cs typeface="微软雅黑" panose="020b0503020204020204" charset="-122"/>
                    <a:sym typeface="+mn-ea"/>
                  </a:rPr>
                  <a:t>　　</a:t>
                </a:r>
                <a:r>
                  <a:rPr lang="en-US" altLang="zh-CN" sz="320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/>
                    <a:cs typeface="微软雅黑" panose="020b0503020204020204" charset="-122"/>
                    <a:sym typeface="+mn-ea"/>
                  </a:rPr>
                  <a:t>)</a:t>
                </a:r>
                <a:endParaRPr lang="zh-CN" altLang="zh-CN" sz="3200">
                  <a:latin typeface="微软雅黑" panose="020b0503020204020204" charset="-122"/>
                  <a:ea typeface="微软雅黑"/>
                  <a:cs typeface="微软雅黑" panose="020b0503020204020204" charset="-122"/>
                </a:endParaRPr>
              </a:p>
              <a:p>
                <a:pPr indent="457200" algn="l">
                  <a:lnSpc>
                    <a:spcPct val="100000"/>
                  </a:lnSpc>
                </a:pPr>
                <a:r>
                  <a:rPr lang="en-US" altLang="zh-CN" sz="320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/>
                    <a:cs typeface="微软雅黑" panose="020b0503020204020204" charset="-122"/>
                    <a:sym typeface="+mn-ea"/>
                  </a:rPr>
                  <a:t>A.</a:t>
                </a:r>
                <a:r>
                  <a:rPr lang="zh-CN" altLang="zh-CN" sz="320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/>
                    <a:cs typeface="微软雅黑" panose="020b0503020204020204" charset="-122"/>
                    <a:sym typeface="+mn-ea"/>
                  </a:rPr>
                  <a:t>酸</a:t>
                </a:r>
                <a:r>
                  <a:rPr lang="en-US" altLang="zh-CN" sz="320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/>
                    <a:cs typeface="微软雅黑" panose="020b0503020204020204" charset="-122"/>
                    <a:sym typeface="+mn-ea"/>
                  </a:rPr>
                  <a:t>	</a:t>
                </a:r>
                <a:r>
                  <a:rPr lang="en-US" altLang="zh-CN" sz="3200" smtClean="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/>
                    <a:cs typeface="微软雅黑" panose="020b0503020204020204" charset="-122"/>
                    <a:sym typeface="+mn-ea"/>
                  </a:rPr>
                  <a:t>	B</a:t>
                </a:r>
                <a:r>
                  <a:rPr lang="en-US" altLang="zh-CN" sz="320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/>
                    <a:cs typeface="微软雅黑" panose="020b0503020204020204" charset="-122"/>
                    <a:sym typeface="+mn-ea"/>
                  </a:rPr>
                  <a:t>.</a:t>
                </a:r>
                <a:r>
                  <a:rPr lang="zh-CN" altLang="zh-CN" sz="320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/>
                    <a:cs typeface="微软雅黑" panose="020b0503020204020204" charset="-122"/>
                    <a:sym typeface="+mn-ea"/>
                  </a:rPr>
                  <a:t>碱</a:t>
                </a:r>
                <a:r>
                  <a:rPr lang="en-US" altLang="zh-CN" sz="320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/>
                    <a:cs typeface="微软雅黑" panose="020b0503020204020204" charset="-122"/>
                    <a:sym typeface="+mn-ea"/>
                  </a:rPr>
                  <a:t>	</a:t>
                </a:r>
                <a:r>
                  <a:rPr lang="en-US" altLang="zh-CN" sz="3200" smtClean="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/>
                    <a:cs typeface="微软雅黑" panose="020b0503020204020204" charset="-122"/>
                    <a:sym typeface="+mn-ea"/>
                  </a:rPr>
                  <a:t>	C</a:t>
                </a:r>
                <a:r>
                  <a:rPr lang="en-US" altLang="zh-CN" sz="320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/>
                    <a:cs typeface="微软雅黑" panose="020b0503020204020204" charset="-122"/>
                    <a:sym typeface="+mn-ea"/>
                  </a:rPr>
                  <a:t>.</a:t>
                </a:r>
                <a:r>
                  <a:rPr lang="zh-CN" altLang="zh-CN" sz="320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/>
                    <a:cs typeface="微软雅黑" panose="020b0503020204020204" charset="-122"/>
                    <a:sym typeface="+mn-ea"/>
                  </a:rPr>
                  <a:t>盐</a:t>
                </a:r>
                <a:r>
                  <a:rPr lang="en-US" altLang="zh-CN" sz="320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/>
                    <a:cs typeface="微软雅黑" panose="020b0503020204020204" charset="-122"/>
                    <a:sym typeface="+mn-ea"/>
                  </a:rPr>
                  <a:t>	</a:t>
                </a:r>
                <a:r>
                  <a:rPr lang="en-US" altLang="zh-CN" sz="3200" smtClean="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/>
                    <a:cs typeface="微软雅黑" panose="020b0503020204020204" charset="-122"/>
                    <a:sym typeface="+mn-ea"/>
                  </a:rPr>
                  <a:t>	D</a:t>
                </a:r>
                <a:r>
                  <a:rPr lang="en-US" altLang="zh-CN" sz="320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/>
                    <a:cs typeface="微软雅黑" panose="020b0503020204020204" charset="-122"/>
                    <a:sym typeface="+mn-ea"/>
                  </a:rPr>
                  <a:t>.</a:t>
                </a:r>
                <a:r>
                  <a:rPr lang="zh-CN" altLang="zh-CN" sz="320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/>
                    <a:cs typeface="微软雅黑" panose="020b0503020204020204" charset="-122"/>
                    <a:sym typeface="+mn-ea"/>
                  </a:rPr>
                  <a:t>氧化物</a:t>
                </a:r>
                <a:endParaRPr lang="zh-CN" altLang="zh-CN" sz="3200">
                  <a:solidFill>
                    <a:sysClr val="windowText" lastClr="000000"/>
                  </a:solidFill>
                  <a:latin typeface="微软雅黑" panose="020b0503020204020204" charset="-122"/>
                  <a:ea typeface="微软雅黑"/>
                  <a:cs typeface="微软雅黑" panose="020b0503020204020204" charset="-122"/>
                  <a:sym typeface="+mn-ea"/>
                </a:endParaRPr>
              </a:p>
            </p:txBody>
          </p:sp>
        </mc:Choice>
        <mc:Fallback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080" y="4156710"/>
                <a:ext cx="9705975" cy="1779270"/>
              </a:xfrm>
              <a:prstGeom prst="rect">
                <a:avLst/>
              </a:prstGeom>
              <a:blipFill rotWithShape="1">
                <a:blip r:embed="rId2"/>
                <a:stretch>
                  <a:fillRect b="-114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5932170" y="4754880"/>
            <a:ext cx="67183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B</a:t>
            </a:r>
            <a:endParaRPr lang="en-US" altLang="zh-CN" sz="3200">
              <a:solidFill>
                <a:srgbClr val="FF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1171575" y="681990"/>
            <a:ext cx="9821545" cy="3538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/>
              <a:t>7.</a:t>
            </a:r>
            <a:r>
              <a:rPr lang="zh-CN" altLang="en-US" sz="3200"/>
              <a:t>按一定的特点或规律对物质进行分类，给化学学习与研究带来很大的方便，下列各组物质中，符合"氧化物</a:t>
            </a:r>
            <a:r>
              <a:rPr lang="en-US" altLang="zh-CN" sz="3200"/>
              <a:t>--</a:t>
            </a:r>
            <a:r>
              <a:rPr lang="zh-CN" altLang="en-US" sz="3200"/>
              <a:t>酸</a:t>
            </a:r>
            <a:r>
              <a:rPr lang="en-US" altLang="zh-CN" sz="3200"/>
              <a:t>--</a:t>
            </a:r>
            <a:r>
              <a:rPr lang="zh-CN" altLang="en-US" sz="3200"/>
              <a:t>碱</a:t>
            </a:r>
            <a:r>
              <a:rPr lang="en-US" altLang="zh-CN" sz="3200"/>
              <a:t>--</a:t>
            </a:r>
            <a:r>
              <a:rPr lang="zh-CN" altLang="en-US" sz="3200"/>
              <a:t>盐"顺序排列的是（</a:t>
            </a:r>
            <a:r>
              <a:rPr lang="en-US" altLang="zh-CN" sz="3200"/>
              <a:t>      </a:t>
            </a:r>
            <a:r>
              <a:rPr lang="zh-CN" altLang="en-US" sz="3200"/>
              <a:t>）</a:t>
            </a:r>
            <a:endParaRPr lang="zh-CN" altLang="en-US" sz="3200"/>
          </a:p>
          <a:p>
            <a:pPr indent="457200"/>
            <a:r>
              <a:rPr lang="zh-CN" altLang="en-US" sz="3200"/>
              <a:t>A. HCIO </a:t>
            </a:r>
            <a:r>
              <a:rPr lang="en-US" altLang="zh-CN" sz="3200"/>
              <a:t>    </a:t>
            </a:r>
            <a:r>
              <a:rPr lang="zh-CN" altLang="en-US" sz="3200"/>
              <a:t>HCl</a:t>
            </a:r>
            <a:r>
              <a:rPr lang="en-US" altLang="zh-CN" sz="3200"/>
              <a:t>     </a:t>
            </a:r>
            <a:r>
              <a:rPr lang="zh-CN" altLang="en-US" sz="3200"/>
              <a:t> </a:t>
            </a:r>
            <a:r>
              <a:rPr lang="en-US" altLang="zh-CN" sz="3200"/>
              <a:t>  </a:t>
            </a:r>
            <a:r>
              <a:rPr lang="zh-CN" altLang="en-US" sz="3200"/>
              <a:t>Mg(OH)</a:t>
            </a:r>
            <a:r>
              <a:rPr lang="zh-CN" altLang="en-US" sz="3200" baseline="-25000"/>
              <a:t>2</a:t>
            </a:r>
            <a:r>
              <a:rPr lang="en-US" altLang="zh-CN" sz="3200"/>
              <a:t>    </a:t>
            </a:r>
            <a:r>
              <a:rPr lang="zh-CN" altLang="en-US" sz="3200"/>
              <a:t>MgCl</a:t>
            </a:r>
            <a:r>
              <a:rPr lang="zh-CN" altLang="en-US" sz="3200" baseline="-25000"/>
              <a:t>2</a:t>
            </a:r>
            <a:endParaRPr lang="zh-CN" altLang="en-US" sz="3200"/>
          </a:p>
          <a:p>
            <a:pPr indent="457200"/>
            <a:r>
              <a:rPr lang="zh-CN" altLang="en-US" sz="3200"/>
              <a:t>B. CO</a:t>
            </a:r>
            <a:r>
              <a:rPr lang="zh-CN" altLang="en-US" sz="3200" baseline="-25000"/>
              <a:t>2</a:t>
            </a:r>
            <a:r>
              <a:rPr lang="en-US" altLang="zh-CN" sz="3200"/>
              <a:t>       </a:t>
            </a:r>
            <a:r>
              <a:rPr lang="zh-CN" altLang="en-US" sz="3200"/>
              <a:t>H</a:t>
            </a:r>
            <a:r>
              <a:rPr lang="en-US" altLang="zh-CN" sz="3200" baseline="-25000"/>
              <a:t>2</a:t>
            </a:r>
            <a:r>
              <a:rPr lang="zh-CN" altLang="en-US" sz="3200"/>
              <a:t>CO</a:t>
            </a:r>
            <a:r>
              <a:rPr lang="zh-CN" altLang="en-US" sz="3200" baseline="-25000"/>
              <a:t>3</a:t>
            </a:r>
            <a:r>
              <a:rPr lang="en-US" altLang="zh-CN" sz="3200" baseline="-25000"/>
              <a:t>      </a:t>
            </a:r>
            <a:r>
              <a:rPr lang="zh-CN" altLang="en-US" sz="3200"/>
              <a:t>CaCO</a:t>
            </a:r>
            <a:r>
              <a:rPr lang="en-US" altLang="zh-CN" sz="3200" baseline="-25000"/>
              <a:t>3</a:t>
            </a:r>
            <a:r>
              <a:rPr lang="en-US" altLang="zh-CN" sz="3200"/>
              <a:t>       </a:t>
            </a:r>
            <a:r>
              <a:rPr lang="zh-CN" altLang="en-US" sz="3200"/>
              <a:t>Ca(HCO</a:t>
            </a:r>
            <a:r>
              <a:rPr lang="zh-CN" altLang="en-US" sz="3200" baseline="-25000"/>
              <a:t>3</a:t>
            </a:r>
            <a:r>
              <a:rPr lang="zh-CN" altLang="en-US" sz="3200"/>
              <a:t>)</a:t>
            </a:r>
            <a:r>
              <a:rPr lang="zh-CN" altLang="en-US" sz="3200" baseline="-25000"/>
              <a:t>2</a:t>
            </a:r>
            <a:endParaRPr lang="zh-CN" altLang="en-US" sz="3200"/>
          </a:p>
          <a:p>
            <a:pPr indent="457200"/>
            <a:r>
              <a:rPr lang="zh-CN" altLang="en-US" sz="3200"/>
              <a:t>C. H</a:t>
            </a:r>
            <a:r>
              <a:rPr lang="en-US" altLang="zh-CN" sz="3200" baseline="-25000"/>
              <a:t>2</a:t>
            </a:r>
            <a:r>
              <a:rPr lang="zh-CN" altLang="en-US" sz="3200"/>
              <a:t>O </a:t>
            </a:r>
            <a:r>
              <a:rPr lang="en-US" altLang="zh-CN" sz="3200"/>
              <a:t>      </a:t>
            </a:r>
            <a:r>
              <a:rPr lang="zh-CN" altLang="en-US" sz="3200"/>
              <a:t>HNO</a:t>
            </a:r>
            <a:r>
              <a:rPr lang="en-US" altLang="zh-CN" sz="3200" baseline="-25000"/>
              <a:t>3        </a:t>
            </a:r>
            <a:r>
              <a:rPr lang="zh-CN" altLang="en-US" sz="3200"/>
              <a:t>Cu(OH)</a:t>
            </a:r>
            <a:r>
              <a:rPr lang="zh-CN" altLang="en-US" sz="3200" baseline="-25000"/>
              <a:t>2</a:t>
            </a:r>
            <a:r>
              <a:rPr lang="en-US" altLang="zh-CN" sz="3200" baseline="-25000"/>
              <a:t>       </a:t>
            </a:r>
            <a:r>
              <a:rPr lang="zh-CN" altLang="en-US" sz="3200"/>
              <a:t>KMnO</a:t>
            </a:r>
            <a:r>
              <a:rPr lang="zh-CN" altLang="en-US" sz="3200" baseline="-25000"/>
              <a:t>4</a:t>
            </a:r>
            <a:endParaRPr lang="zh-CN" altLang="en-US" sz="3200"/>
          </a:p>
          <a:p>
            <a:r>
              <a:rPr lang="en-US" altLang="zh-CN" sz="3200"/>
              <a:t>    </a:t>
            </a:r>
            <a:r>
              <a:rPr lang="zh-CN" altLang="en-US" sz="3200"/>
              <a:t>D. SO</a:t>
            </a:r>
            <a:r>
              <a:rPr lang="en-US" altLang="zh-CN" sz="3200" baseline="-25000"/>
              <a:t>3</a:t>
            </a:r>
            <a:r>
              <a:rPr lang="en-US" altLang="zh-CN" sz="3200"/>
              <a:t>       </a:t>
            </a:r>
            <a:r>
              <a:rPr lang="zh-CN" altLang="en-US" sz="3200"/>
              <a:t>Na</a:t>
            </a:r>
            <a:r>
              <a:rPr lang="en-US" altLang="zh-CN" sz="3200" baseline="-25000"/>
              <a:t>2</a:t>
            </a:r>
            <a:r>
              <a:rPr lang="en-US" altLang="zh-CN" sz="3200"/>
              <a:t>CO</a:t>
            </a:r>
            <a:r>
              <a:rPr lang="en-US" altLang="zh-CN" sz="3200" baseline="-25000"/>
              <a:t>3    </a:t>
            </a:r>
            <a:r>
              <a:rPr lang="zh-CN" altLang="en-US" sz="3200"/>
              <a:t>NaOH </a:t>
            </a:r>
            <a:r>
              <a:rPr lang="en-US" altLang="zh-CN" sz="3200"/>
              <a:t>       </a:t>
            </a:r>
            <a:r>
              <a:rPr lang="zh-CN" altLang="en-US" sz="3200"/>
              <a:t>Na</a:t>
            </a:r>
            <a:r>
              <a:rPr lang="en-US" altLang="zh-CN" sz="3200" baseline="-25000"/>
              <a:t>2</a:t>
            </a:r>
            <a:r>
              <a:rPr lang="zh-CN" altLang="en-US" sz="3200"/>
              <a:t>SO</a:t>
            </a:r>
            <a:r>
              <a:rPr lang="zh-CN" altLang="en-US" sz="3200" baseline="-25000"/>
              <a:t>4</a:t>
            </a:r>
            <a:endParaRPr lang="zh-CN" altLang="en-US" sz="3200" baseline="-25000"/>
          </a:p>
        </p:txBody>
      </p:sp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6725285" y="1687195"/>
            <a:ext cx="5467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altLang="zh-CN" sz="32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83615" y="4147185"/>
            <a:ext cx="10114915" cy="20612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00000"/>
              </a:lnSpc>
              <a:spcAft>
                <a:spcPct val="0"/>
              </a:spcAft>
            </a:pPr>
            <a:r>
              <a:rPr lang="en-US" altLang="zh-CN" sz="3200" kern="1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8</a:t>
            </a:r>
            <a:r>
              <a:rPr lang="en-US" altLang="zh-CN" sz="3200" kern="100" smtClean="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.</a:t>
            </a:r>
            <a:r>
              <a:rPr lang="zh-CN" altLang="zh-CN" sz="320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3200" kern="100" smtClean="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下列物质的名称（或俗名）、</a:t>
            </a:r>
            <a:r>
              <a:rPr lang="zh-CN" altLang="en-US" sz="2800" kern="100" smtClean="0">
                <a:solidFill>
                  <a:sysClr val="windowText" lastClr="000000"/>
                </a:solidFill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化学</a:t>
            </a:r>
            <a:r>
              <a:rPr lang="zh-CN" altLang="en-US" sz="3200" kern="100" smtClean="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式和类别，三者不完全相符的是（       ）</a:t>
            </a:r>
            <a:endParaRPr lang="zh-CN" altLang="en-US" sz="3200" kern="100" smtClean="0">
              <a:solidFill>
                <a:sysClr val="windowText" lastClr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  <a:p>
            <a:pPr indent="457200" algn="just">
              <a:lnSpc>
                <a:spcPct val="100000"/>
              </a:lnSpc>
              <a:spcAft>
                <a:spcPct val="0"/>
              </a:spcAft>
            </a:pPr>
            <a:r>
              <a:rPr lang="en-US" altLang="zh-CN" sz="3200" kern="100" smtClean="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A.</a:t>
            </a:r>
            <a:r>
              <a:rPr lang="zh-CN" altLang="en-US" sz="3200" kern="100" smtClean="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硫酸、</a:t>
            </a:r>
            <a:r>
              <a:rPr lang="en-US" altLang="zh-CN" sz="3200" kern="100" smtClean="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H</a:t>
            </a:r>
            <a:r>
              <a:rPr lang="en-US" altLang="zh-CN" sz="3200" kern="100" baseline="-25000" smtClean="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2</a:t>
            </a:r>
            <a:r>
              <a:rPr lang="en-US" altLang="zh-CN" sz="3200" kern="100" smtClean="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SO</a:t>
            </a:r>
            <a:r>
              <a:rPr lang="en-US" altLang="zh-CN" sz="3200" kern="100" baseline="-25000" smtClean="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4</a:t>
            </a:r>
            <a:r>
              <a:rPr lang="zh-CN" altLang="en-US" sz="3200" kern="100" smtClean="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、酸</a:t>
            </a:r>
            <a:r>
              <a:rPr lang="en-US" altLang="zh-CN" sz="3200" kern="100" smtClean="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            B</a:t>
            </a:r>
            <a:r>
              <a:rPr lang="en-US" altLang="zh-CN" sz="3200" kern="1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. </a:t>
            </a:r>
            <a:r>
              <a:rPr lang="zh-CN" altLang="en-US" sz="3200" kern="100" smtClean="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纯碱、</a:t>
            </a:r>
            <a:r>
              <a:rPr lang="en-US" altLang="zh-CN" sz="3200" kern="100" err="1" smtClean="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NaOH</a:t>
            </a:r>
            <a:r>
              <a:rPr lang="zh-CN" altLang="en-US" sz="3200" kern="100" smtClean="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、碱</a:t>
            </a:r>
            <a:endParaRPr lang="zh-CN" altLang="zh-CN" sz="3200" kern="1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indent="457200" algn="just">
              <a:lnSpc>
                <a:spcPct val="100000"/>
              </a:lnSpc>
              <a:spcAft>
                <a:spcPct val="0"/>
              </a:spcAft>
            </a:pPr>
            <a:r>
              <a:rPr lang="en-US" altLang="zh-CN" sz="3200" kern="100" smtClean="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C.</a:t>
            </a:r>
            <a:r>
              <a:rPr lang="zh-CN" altLang="en-US" sz="3200" kern="100" smtClean="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生石灰、</a:t>
            </a:r>
            <a:r>
              <a:rPr lang="en-US" altLang="zh-CN" sz="3200" kern="100" err="1" smtClean="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CaO</a:t>
            </a:r>
            <a:r>
              <a:rPr lang="zh-CN" altLang="en-US" sz="3200" kern="100" smtClean="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、氧化物</a:t>
            </a:r>
            <a:r>
              <a:rPr lang="en-US" altLang="zh-CN" sz="3200" kern="100" smtClean="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     D</a:t>
            </a:r>
            <a:r>
              <a:rPr lang="en-US" altLang="zh-CN" sz="3200" kern="1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. </a:t>
            </a:r>
            <a:r>
              <a:rPr lang="zh-CN" altLang="en-US" sz="3200" kern="100" smtClean="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硫酸铜、</a:t>
            </a:r>
            <a:r>
              <a:rPr lang="en-US" altLang="zh-CN" sz="3200" kern="100" smtClean="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CuSO</a:t>
            </a:r>
            <a:r>
              <a:rPr lang="en-US" altLang="zh-CN" sz="3200" kern="100" baseline="-25000" smtClean="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4</a:t>
            </a:r>
            <a:r>
              <a:rPr lang="zh-CN" altLang="en-US" sz="3200" kern="100" smtClean="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、盐</a:t>
            </a:r>
            <a:endParaRPr lang="zh-CN" altLang="en-US" sz="3200" kern="100" smtClean="0">
              <a:solidFill>
                <a:sysClr val="windowText" lastClr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4000500" y="4635500"/>
            <a:ext cx="67183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B</a:t>
            </a:r>
            <a:endParaRPr lang="en-US" altLang="zh-CN" sz="3200">
              <a:solidFill>
                <a:srgbClr val="FF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99802" y="719436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88695" y="875030"/>
            <a:ext cx="10444480" cy="37846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9. </a:t>
            </a:r>
            <a:r>
              <a:rPr lang="zh-CN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下列物质按照混合物、碱、氧化物顺序排列的是 </a:t>
            </a: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(</a:t>
            </a:r>
            <a:r>
              <a:rPr lang="zh-CN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　　</a:t>
            </a: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)</a:t>
            </a:r>
            <a:endParaRPr lang="zh-CN" altLang="zh-CN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indent="457200" algn="l">
              <a:lnSpc>
                <a:spcPct val="150000"/>
              </a:lnSpc>
            </a:pP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A.</a:t>
            </a:r>
            <a:r>
              <a:rPr lang="zh-CN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冰水共存物、苛性钠、二氧化锰</a:t>
            </a:r>
            <a:endParaRPr lang="zh-CN" altLang="zh-CN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indent="457200" algn="l">
              <a:lnSpc>
                <a:spcPct val="150000"/>
              </a:lnSpc>
            </a:pP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B.</a:t>
            </a:r>
            <a:r>
              <a:rPr lang="zh-CN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液化石油气、熟石灰、二氧化硫</a:t>
            </a:r>
            <a:endParaRPr lang="zh-CN" altLang="zh-CN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indent="457200" algn="l">
              <a:lnSpc>
                <a:spcPct val="150000"/>
              </a:lnSpc>
            </a:pP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C.</a:t>
            </a:r>
            <a:r>
              <a:rPr lang="zh-CN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食盐水、纯碱、干冰</a:t>
            </a:r>
            <a:endParaRPr lang="zh-CN" altLang="zh-CN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indent="457200" algn="l">
              <a:lnSpc>
                <a:spcPct val="150000"/>
              </a:lnSpc>
            </a:pP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D.</a:t>
            </a:r>
            <a:r>
              <a:rPr lang="zh-CN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天然气、氢氧化钾、大理石</a:t>
            </a:r>
            <a:endParaRPr lang="zh-CN" altLang="zh-CN" sz="3200">
              <a:solidFill>
                <a:sysClr val="windowText" lastClr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10391775" y="984885"/>
            <a:ext cx="67183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B</a:t>
            </a:r>
            <a:endParaRPr lang="en-US" altLang="zh-CN" sz="3200">
              <a:solidFill>
                <a:srgbClr val="FF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内容占位符 2"/>
          <p:cNvSpPr>
            <a:spLocks noGrp="1"/>
          </p:cNvSpPr>
          <p:nvPr/>
        </p:nvSpPr>
        <p:spPr>
          <a:xfrm>
            <a:off x="631190" y="692150"/>
            <a:ext cx="10786110" cy="3946525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rgbClr val="FE8637"/>
              </a:buClr>
              <a:buSzPct val="70000"/>
              <a:buFont typeface="Wingdings" panose="05000000000000000000" charset="0"/>
              <a:buChar char=""/>
              <a:defRPr kumimoji="0" sz="2400" kern="1200">
                <a:solidFill>
                  <a:sysClr val="windowText" lastClr="000000"/>
                </a:solidFill>
                <a:latin typeface="Century Schoolbook" panose="02040604050505020304" charset="0"/>
                <a:ea typeface="+mn-ea"/>
                <a:cs typeface="+mn-ea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rgbClr val="FE8637"/>
              </a:buClr>
              <a:buSzPct val="80000"/>
              <a:buFont typeface="Wingdings 2" panose="05020102010507070707"/>
              <a:buChar char=""/>
              <a:defRPr kumimoji="0" sz="2100" kern="1200">
                <a:solidFill>
                  <a:sysClr val="windowText" lastClr="000000"/>
                </a:solidFill>
                <a:latin typeface="Century Schoolbook" panose="02040604050505020304" charset="0"/>
                <a:ea typeface="+mn-ea"/>
                <a:cs typeface="+mn-ea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rgbClr val="FE8637">
                  <a:shade val="75000"/>
                </a:srgbClr>
              </a:buClr>
              <a:buSzPct val="60000"/>
              <a:buFont typeface="Wingdings" panose="05000000000000000000" charset="0"/>
              <a:buChar char=""/>
              <a:defRPr kumimoji="0" sz="1800" kern="1200">
                <a:solidFill>
                  <a:sysClr val="windowText" lastClr="000000"/>
                </a:solidFill>
                <a:latin typeface="Century Schoolbook" panose="02040604050505020304" charset="0"/>
                <a:ea typeface="+mn-ea"/>
                <a:cs typeface="+mn-ea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rgbClr val="FE8637">
                  <a:tint val="60000"/>
                </a:srgbClr>
              </a:buClr>
              <a:buSzPct val="60000"/>
              <a:buFont typeface="Wingdings" panose="05000000000000000000" charset="0"/>
              <a:buChar char=""/>
              <a:defRPr kumimoji="0" sz="1800" kern="1200">
                <a:solidFill>
                  <a:sysClr val="windowText" lastClr="000000"/>
                </a:solidFill>
                <a:latin typeface="Century Schoolbook" panose="02040604050505020304" charset="0"/>
                <a:ea typeface="+mn-ea"/>
                <a:cs typeface="+mn-ea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rgbClr val="7598D9">
                  <a:tint val="60000"/>
                </a:srgbClr>
              </a:buClr>
              <a:buSzPct val="68000"/>
              <a:buFont typeface="Wingdings 2" panose="05020102010507070707"/>
              <a:buChar char=""/>
              <a:defRPr kumimoji="0" sz="1600" kern="1200">
                <a:solidFill>
                  <a:sysClr val="windowText" lastClr="000000"/>
                </a:solidFill>
                <a:latin typeface="Century Schoolbook" panose="02040604050505020304" charset="0"/>
                <a:ea typeface="+mn-ea"/>
                <a:cs typeface="+mn-ea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rgbClr val="FE8637"/>
              </a:buClr>
              <a:buChar char="•"/>
              <a:defRPr kumimoji="0" sz="1600" kern="1200">
                <a:solidFill>
                  <a:srgbClr val="575F6D"/>
                </a:solidFill>
                <a:latin typeface="Century Schoolbook" panose="02040604050505020304" charset="0"/>
                <a:ea typeface="+mn-ea"/>
                <a:cs typeface="+mn-ea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rgbClr val="FE8637">
                  <a:tint val="60000"/>
                </a:srgbClr>
              </a:buClr>
              <a:buSzPct val="60000"/>
              <a:buFont typeface="Wingdings" panose="05000000000000000000" charset="0"/>
              <a:buChar char=""/>
              <a:defRPr kumimoji="0" sz="1400" kern="1200" baseline="0">
                <a:solidFill>
                  <a:srgbClr val="575F6D"/>
                </a:solidFill>
                <a:latin typeface="Century Schoolbook" panose="02040604050505020304" charset="0"/>
                <a:ea typeface="+mn-ea"/>
                <a:cs typeface="+mn-ea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rgbClr val="7598D9"/>
              </a:buClr>
              <a:buChar char="•"/>
              <a:defRPr kumimoji="0" sz="1400" kern="1200" cap="small" baseline="0">
                <a:solidFill>
                  <a:srgbClr val="575F6D"/>
                </a:solidFill>
                <a:latin typeface="Century Schoolbook" panose="02040604050505020304" charset="0"/>
                <a:ea typeface="+mn-ea"/>
                <a:cs typeface="+mn-ea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rgbClr val="FE8637">
                  <a:shade val="75000"/>
                </a:srgbClr>
              </a:buClr>
              <a:buChar char="•"/>
              <a:defRPr kumimoji="0" sz="1400" kern="1200" baseline="0">
                <a:solidFill>
                  <a:srgbClr val="575F6D"/>
                </a:solidFill>
                <a:latin typeface="Century Schoolbook" panose="02040604050505020304" charset="0"/>
                <a:ea typeface="+mn-ea"/>
                <a:cs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10</a:t>
            </a:r>
            <a:r>
              <a:rPr lang="zh-CN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、下列分别盛有不同物质的容器中，所盛</a:t>
            </a:r>
            <a:r>
              <a:rPr lang="zh-CN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物质</a:t>
            </a:r>
            <a:r>
              <a:rPr lang="en-US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,</a:t>
            </a:r>
            <a:endParaRPr lang="en-US" altLang="zh-CN" sz="3200" smtClean="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属于</a:t>
            </a:r>
            <a:r>
              <a:rPr lang="zh-CN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混合物的</a:t>
            </a:r>
            <a:r>
              <a:rPr lang="zh-CN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是</a:t>
            </a:r>
            <a:r>
              <a:rPr lang="en-US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lang="en-US" altLang="zh-CN" sz="3200" u="sng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               </a:t>
            </a:r>
            <a:r>
              <a:rPr lang="en-US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lang="zh-CN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纯净物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的</a:t>
            </a:r>
            <a:r>
              <a:rPr lang="zh-CN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是</a:t>
            </a:r>
            <a:r>
              <a:rPr lang="en-US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lang="en-US" altLang="zh-CN" sz="3200" u="sng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            </a:t>
            </a:r>
            <a:r>
              <a:rPr lang="en-US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lang="zh-CN" altLang="en-US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。     属于</a:t>
            </a:r>
            <a:r>
              <a:rPr lang="zh-CN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单质</a:t>
            </a:r>
            <a:r>
              <a:rPr lang="zh-CN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的是</a:t>
            </a:r>
            <a:r>
              <a:rPr lang="en-US" altLang="zh-CN" sz="3200" u="sng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     </a:t>
            </a:r>
            <a:r>
              <a:rPr lang="en-US" altLang="zh-CN" sz="3200" u="sng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 </a:t>
            </a:r>
            <a:r>
              <a:rPr lang="zh-CN" altLang="en-US" sz="3200" u="sng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。</a:t>
            </a:r>
            <a:r>
              <a:rPr lang="en-US" altLang="zh-CN" sz="3200" u="sng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 </a:t>
            </a:r>
            <a:r>
              <a:rPr lang="en-US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lang="zh-CN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化合物的</a:t>
            </a:r>
            <a:r>
              <a:rPr lang="zh-CN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是</a:t>
            </a:r>
            <a:r>
              <a:rPr lang="en-US" altLang="zh-CN" sz="3200" u="sng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               </a:t>
            </a:r>
            <a:r>
              <a:rPr lang="zh-CN" altLang="en-US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。</a:t>
            </a:r>
            <a:r>
              <a:rPr lang="en-US" altLang="zh-CN" sz="3200" u="sng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              </a:t>
            </a:r>
            <a:r>
              <a:rPr lang="en-US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endParaRPr lang="zh-CN" altLang="zh-CN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属于</a:t>
            </a:r>
            <a:r>
              <a:rPr lang="zh-CN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氧化物的</a:t>
            </a:r>
            <a:r>
              <a:rPr lang="en-US" altLang="zh-CN" sz="3200" u="sng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                  </a:t>
            </a:r>
            <a:r>
              <a:rPr lang="en-US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lang="zh-CN" altLang="en-US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。</a:t>
            </a:r>
            <a:endParaRPr lang="zh-CN" altLang="en-US" sz="3200" smtClean="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pic>
        <p:nvPicPr>
          <p:cNvPr id="5" name="图片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3445" y="4111625"/>
            <a:ext cx="7440295" cy="2076450"/>
          </a:xfrm>
          <a:prstGeom prst="rect">
            <a:avLst/>
          </a:prstGeom>
        </p:spPr>
      </p:pic>
      <p:sp>
        <p:nvSpPr>
          <p:cNvPr id="6" name="TextBox 4"/>
          <p:cNvSpPr txBox="1"/>
          <p:nvPr/>
        </p:nvSpPr>
        <p:spPr>
          <a:xfrm>
            <a:off x="3820795" y="1606550"/>
            <a:ext cx="23641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B</a:t>
            </a:r>
            <a:r>
              <a:rPr lang="zh-CN" altLang="en-US" sz="3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、</a:t>
            </a:r>
            <a:r>
              <a:rPr lang="en-US" altLang="zh-CN" sz="3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C</a:t>
            </a:r>
            <a:r>
              <a:rPr lang="zh-CN" altLang="en-US" sz="3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、</a:t>
            </a:r>
            <a:r>
              <a:rPr lang="en-US" altLang="zh-CN" sz="3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E</a:t>
            </a:r>
            <a:endParaRPr lang="zh-CN" altLang="en-US" sz="3200">
              <a:solidFill>
                <a:srgbClr val="FF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7" name="TextBox 5"/>
          <p:cNvSpPr txBox="1"/>
          <p:nvPr/>
        </p:nvSpPr>
        <p:spPr>
          <a:xfrm>
            <a:off x="8789035" y="1606550"/>
            <a:ext cx="130048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A</a:t>
            </a:r>
            <a:r>
              <a:rPr lang="zh-CN" altLang="en-US" sz="3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、</a:t>
            </a:r>
            <a:r>
              <a:rPr lang="en-US" altLang="zh-CN" sz="3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D</a:t>
            </a:r>
            <a:endParaRPr lang="zh-CN" altLang="en-US" sz="3200">
              <a:solidFill>
                <a:srgbClr val="FF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8" name="TextBox 6"/>
          <p:cNvSpPr txBox="1"/>
          <p:nvPr/>
        </p:nvSpPr>
        <p:spPr>
          <a:xfrm>
            <a:off x="4110355" y="2306320"/>
            <a:ext cx="6153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A</a:t>
            </a:r>
            <a:endParaRPr lang="en-US" altLang="zh-CN" sz="3200" smtClean="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9345930" y="2373630"/>
            <a:ext cx="7435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D</a:t>
            </a:r>
            <a:endParaRPr lang="en-US" altLang="zh-CN" sz="32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TextBox 8"/>
          <p:cNvSpPr txBox="1"/>
          <p:nvPr/>
        </p:nvSpPr>
        <p:spPr>
          <a:xfrm>
            <a:off x="4110355" y="3166745"/>
            <a:ext cx="9048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D</a:t>
            </a:r>
            <a:endParaRPr lang="en-US" altLang="zh-CN" sz="32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0" y="2171065"/>
            <a:ext cx="8041005" cy="19177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23290" y="948690"/>
            <a:ext cx="10346055" cy="28479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11.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下图是气体粒子的微观示意图，图中“　”和“　”分别表示不同的原子，其中表示纯净物的是（　　）　</a:t>
            </a:r>
            <a:endParaRPr lang="zh-CN" altLang="en-US" sz="3200" b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l">
              <a:spcBef>
                <a:spcPct val="20000"/>
              </a:spcBef>
            </a:pPr>
            <a:endParaRPr lang="zh-CN" altLang="en-US" sz="3200" b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l">
              <a:spcBef>
                <a:spcPct val="20000"/>
              </a:spcBef>
            </a:pPr>
            <a:endParaRPr lang="zh-CN" altLang="en-US" sz="3200" b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l">
              <a:spcBef>
                <a:spcPct val="20000"/>
              </a:spcBef>
            </a:pPr>
            <a:r>
              <a:rPr lang="zh-CN" altLang="en-US" sz="32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　</a:t>
            </a:r>
            <a:r>
              <a:rPr lang="en-US" altLang="zh-CN" sz="32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A.</a:t>
            </a:r>
            <a:r>
              <a:rPr lang="zh-CN" altLang="en-US" sz="32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　　　　</a:t>
            </a:r>
            <a:r>
              <a:rPr lang="en-US" altLang="zh-CN" sz="32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B.</a:t>
            </a:r>
            <a:r>
              <a:rPr lang="zh-CN" altLang="en-US" sz="32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　　　　 </a:t>
            </a:r>
            <a:r>
              <a:rPr lang="en-US" altLang="zh-CN" sz="32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C.</a:t>
            </a:r>
            <a:r>
              <a:rPr lang="zh-CN" altLang="en-US" sz="32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　　　　</a:t>
            </a:r>
            <a:r>
              <a:rPr lang="en-US" altLang="zh-CN" sz="32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 D. </a:t>
            </a:r>
            <a:endParaRPr lang="zh-CN" altLang="en-US"/>
          </a:p>
        </p:txBody>
      </p:sp>
      <p:sp>
        <p:nvSpPr>
          <p:cNvPr id="198731" name="椭圆 198730"/>
          <p:cNvSpPr/>
          <p:nvPr/>
        </p:nvSpPr>
        <p:spPr>
          <a:xfrm>
            <a:off x="8303260" y="1061720"/>
            <a:ext cx="215900" cy="2159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3200">
              <a:latin typeface="微软雅黑" panose="020b0503020204020204" charset="-122"/>
              <a:ea typeface="微软雅黑"/>
            </a:endParaRPr>
          </a:p>
        </p:txBody>
      </p:sp>
      <p:sp>
        <p:nvSpPr>
          <p:cNvPr id="198733" name="文本框 198732"/>
          <p:cNvSpPr txBox="1"/>
          <p:nvPr/>
        </p:nvSpPr>
        <p:spPr>
          <a:xfrm>
            <a:off x="9291955" y="1480185"/>
            <a:ext cx="792163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C</a:t>
            </a:r>
            <a:endParaRPr lang="en-US" altLang="zh-CN" sz="32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8732" name="椭圆 198731"/>
          <p:cNvSpPr/>
          <p:nvPr/>
        </p:nvSpPr>
        <p:spPr>
          <a:xfrm>
            <a:off x="9983788" y="1061721"/>
            <a:ext cx="215900" cy="21590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3200"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7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7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98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98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98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987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987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987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987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987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987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987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987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873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471088" y="58363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内容占位符 2"/>
          <p:cNvSpPr>
            <a:spLocks noGrp="1"/>
          </p:cNvSpPr>
          <p:nvPr/>
        </p:nvSpPr>
        <p:spPr>
          <a:xfrm>
            <a:off x="942340" y="709930"/>
            <a:ext cx="10197465" cy="477647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rgbClr val="FE8637"/>
              </a:buClr>
              <a:buSzPct val="70000"/>
              <a:buFont typeface="Wingdings" panose="05000000000000000000" charset="0"/>
              <a:buChar char=""/>
              <a:defRPr kumimoji="0" sz="2400" kern="1200">
                <a:solidFill>
                  <a:sysClr val="windowText" lastClr="000000"/>
                </a:solidFill>
                <a:latin typeface="Century Schoolbook" panose="02040604050505020304" charset="0"/>
                <a:ea typeface="+mn-ea"/>
                <a:cs typeface="+mn-ea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rgbClr val="FE8637"/>
              </a:buClr>
              <a:buSzPct val="80000"/>
              <a:buFont typeface="Wingdings 2" panose="05020102010507070707"/>
              <a:buChar char=""/>
              <a:defRPr kumimoji="0" sz="2100" kern="1200">
                <a:solidFill>
                  <a:sysClr val="windowText" lastClr="000000"/>
                </a:solidFill>
                <a:latin typeface="Century Schoolbook" panose="02040604050505020304" charset="0"/>
                <a:ea typeface="+mn-ea"/>
                <a:cs typeface="+mn-ea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rgbClr val="FE8637">
                  <a:shade val="75000"/>
                </a:srgbClr>
              </a:buClr>
              <a:buSzPct val="60000"/>
              <a:buFont typeface="Wingdings" panose="05000000000000000000" charset="0"/>
              <a:buChar char=""/>
              <a:defRPr kumimoji="0" sz="1800" kern="1200">
                <a:solidFill>
                  <a:sysClr val="windowText" lastClr="000000"/>
                </a:solidFill>
                <a:latin typeface="Century Schoolbook" panose="02040604050505020304" charset="0"/>
                <a:ea typeface="+mn-ea"/>
                <a:cs typeface="+mn-ea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rgbClr val="FE8637">
                  <a:tint val="60000"/>
                </a:srgbClr>
              </a:buClr>
              <a:buSzPct val="60000"/>
              <a:buFont typeface="Wingdings" panose="05000000000000000000" charset="0"/>
              <a:buChar char=""/>
              <a:defRPr kumimoji="0" sz="1800" kern="1200">
                <a:solidFill>
                  <a:sysClr val="windowText" lastClr="000000"/>
                </a:solidFill>
                <a:latin typeface="Century Schoolbook" panose="02040604050505020304" charset="0"/>
                <a:ea typeface="+mn-ea"/>
                <a:cs typeface="+mn-ea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rgbClr val="7598D9">
                  <a:tint val="60000"/>
                </a:srgbClr>
              </a:buClr>
              <a:buSzPct val="68000"/>
              <a:buFont typeface="Wingdings 2" panose="05020102010507070707"/>
              <a:buChar char=""/>
              <a:defRPr kumimoji="0" sz="1600" kern="1200">
                <a:solidFill>
                  <a:sysClr val="windowText" lastClr="000000"/>
                </a:solidFill>
                <a:latin typeface="Century Schoolbook" panose="02040604050505020304" charset="0"/>
                <a:ea typeface="+mn-ea"/>
                <a:cs typeface="+mn-ea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rgbClr val="FE8637"/>
              </a:buClr>
              <a:buChar char="•"/>
              <a:defRPr kumimoji="0" sz="1600" kern="1200">
                <a:solidFill>
                  <a:srgbClr val="575F6D"/>
                </a:solidFill>
                <a:latin typeface="Century Schoolbook" panose="02040604050505020304" charset="0"/>
                <a:ea typeface="+mn-ea"/>
                <a:cs typeface="+mn-ea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rgbClr val="FE8637">
                  <a:tint val="60000"/>
                </a:srgbClr>
              </a:buClr>
              <a:buSzPct val="60000"/>
              <a:buFont typeface="Wingdings" panose="05000000000000000000" charset="0"/>
              <a:buChar char=""/>
              <a:defRPr kumimoji="0" sz="1400" kern="1200" baseline="0">
                <a:solidFill>
                  <a:srgbClr val="575F6D"/>
                </a:solidFill>
                <a:latin typeface="Century Schoolbook" panose="02040604050505020304" charset="0"/>
                <a:ea typeface="+mn-ea"/>
                <a:cs typeface="+mn-ea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rgbClr val="7598D9"/>
              </a:buClr>
              <a:buChar char="•"/>
              <a:defRPr kumimoji="0" sz="1400" kern="1200" cap="small" baseline="0">
                <a:solidFill>
                  <a:srgbClr val="575F6D"/>
                </a:solidFill>
                <a:latin typeface="Century Schoolbook" panose="02040604050505020304" charset="0"/>
                <a:ea typeface="+mn-ea"/>
                <a:cs typeface="+mn-ea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rgbClr val="FE8637">
                  <a:shade val="75000"/>
                </a:srgbClr>
              </a:buClr>
              <a:buChar char="•"/>
              <a:defRPr kumimoji="0" sz="1400" kern="1200" baseline="0">
                <a:solidFill>
                  <a:srgbClr val="575F6D"/>
                </a:solidFill>
                <a:latin typeface="Century Schoolbook" panose="02040604050505020304" charset="0"/>
                <a:ea typeface="+mn-ea"/>
                <a:cs typeface="+mn-ea"/>
              </a:defRPr>
            </a:lvl9pPr>
          </a:lstStyle>
          <a:p>
            <a:pPr marL="0" indent="0">
              <a:buNone/>
            </a:pPr>
            <a:r>
              <a:rPr lang="en-US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12</a:t>
            </a:r>
            <a:r>
              <a:rPr lang="zh-CN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、</a:t>
            </a:r>
            <a:r>
              <a:rPr lang="zh-CN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下列不同物质的微观粒子示意图中，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pic>
        <p:nvPicPr>
          <p:cNvPr id="5" name="图片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9290" y="1305560"/>
            <a:ext cx="10867390" cy="208089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矩形 5"/>
          <p:cNvSpPr/>
          <p:nvPr/>
        </p:nvSpPr>
        <p:spPr>
          <a:xfrm>
            <a:off x="1341755" y="3550285"/>
            <a:ext cx="9526905" cy="2553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表示混合物的 </a:t>
            </a:r>
            <a:r>
              <a:rPr lang="en-US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______    </a:t>
            </a:r>
            <a:r>
              <a:rPr lang="zh-CN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</a:t>
            </a:r>
            <a:endParaRPr lang="zh-CN" altLang="zh-CN" sz="3200" smtClean="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00000"/>
              </a:lnSpc>
            </a:pPr>
            <a:r>
              <a:rPr lang="zh-CN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表示纯净物的</a:t>
            </a:r>
            <a:r>
              <a:rPr lang="zh-CN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是</a:t>
            </a:r>
            <a:r>
              <a:rPr lang="en-US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______ </a:t>
            </a:r>
            <a:r>
              <a:rPr lang="zh-CN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</a:t>
            </a:r>
            <a:endParaRPr lang="en-US" altLang="zh-CN" sz="3200" smtClean="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00000"/>
              </a:lnSpc>
            </a:pPr>
            <a:r>
              <a:rPr lang="zh-CN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表示</a:t>
            </a:r>
            <a:r>
              <a:rPr lang="zh-CN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单质的</a:t>
            </a:r>
            <a:r>
              <a:rPr lang="zh-CN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是</a:t>
            </a:r>
            <a:r>
              <a:rPr lang="en-US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______    </a:t>
            </a:r>
            <a:r>
              <a:rPr lang="zh-CN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</a:t>
            </a:r>
            <a:endParaRPr lang="zh-CN" altLang="zh-CN" sz="3200" smtClean="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00000"/>
              </a:lnSpc>
            </a:pPr>
            <a:r>
              <a:rPr lang="zh-CN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表示</a:t>
            </a:r>
            <a:r>
              <a:rPr lang="zh-CN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化合物的</a:t>
            </a:r>
            <a:r>
              <a:rPr lang="zh-CN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是</a:t>
            </a:r>
            <a:r>
              <a:rPr lang="en-US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______     </a:t>
            </a:r>
            <a:r>
              <a:rPr lang="zh-CN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</a:t>
            </a:r>
            <a:endParaRPr lang="en-US" altLang="zh-CN" sz="3200" smtClean="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00000"/>
              </a:lnSpc>
            </a:pPr>
            <a:r>
              <a:rPr lang="zh-CN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可以</a:t>
            </a:r>
            <a:r>
              <a:rPr lang="zh-CN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表示氧化物的</a:t>
            </a:r>
            <a:r>
              <a:rPr lang="zh-CN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是</a:t>
            </a:r>
            <a:r>
              <a:rPr lang="en-US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______    .</a:t>
            </a:r>
            <a:endParaRPr lang="en-US" altLang="zh-CN" sz="3200" smtClean="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7" name="TextBox 4"/>
          <p:cNvSpPr txBox="1"/>
          <p:nvPr/>
        </p:nvSpPr>
        <p:spPr>
          <a:xfrm>
            <a:off x="4383405" y="3550285"/>
            <a:ext cx="13487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B</a:t>
            </a:r>
            <a:r>
              <a:rPr lang="zh-CN" altLang="en-US" sz="3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、</a:t>
            </a:r>
            <a:r>
              <a:rPr lang="en-US" altLang="zh-CN" sz="3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D</a:t>
            </a:r>
            <a:endParaRPr lang="zh-CN" altLang="en-US" sz="3200">
              <a:solidFill>
                <a:srgbClr val="FF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8" name="TextBox 5"/>
          <p:cNvSpPr txBox="1"/>
          <p:nvPr/>
        </p:nvSpPr>
        <p:spPr>
          <a:xfrm>
            <a:off x="4383405" y="4011295"/>
            <a:ext cx="35331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A</a:t>
            </a:r>
            <a:r>
              <a:rPr lang="zh-CN" altLang="en-US" sz="3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、</a:t>
            </a:r>
            <a:r>
              <a:rPr lang="en-US" altLang="zh-CN" sz="3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C</a:t>
            </a:r>
            <a:r>
              <a:rPr lang="zh-CN" altLang="en-US" sz="3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、</a:t>
            </a:r>
            <a:r>
              <a:rPr lang="en-US" altLang="zh-CN" sz="3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E</a:t>
            </a:r>
            <a:r>
              <a:rPr lang="zh-CN" altLang="en-US" sz="3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、</a:t>
            </a:r>
            <a:r>
              <a:rPr lang="en-US" altLang="zh-CN" sz="3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F</a:t>
            </a:r>
            <a:endParaRPr lang="zh-CN" altLang="en-US" sz="3200">
              <a:solidFill>
                <a:srgbClr val="FF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9" name="TextBox 6"/>
          <p:cNvSpPr txBox="1"/>
          <p:nvPr/>
        </p:nvSpPr>
        <p:spPr>
          <a:xfrm>
            <a:off x="4247515" y="4594860"/>
            <a:ext cx="24428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A</a:t>
            </a:r>
            <a:r>
              <a:rPr lang="zh-CN" altLang="en-US" sz="3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、</a:t>
            </a:r>
            <a:r>
              <a:rPr lang="en-US" altLang="zh-CN" sz="3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E</a:t>
            </a:r>
            <a:endParaRPr lang="zh-CN" altLang="en-US" sz="3200">
              <a:solidFill>
                <a:srgbClr val="FF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0" name="TextBox 7"/>
          <p:cNvSpPr txBox="1"/>
          <p:nvPr/>
        </p:nvSpPr>
        <p:spPr>
          <a:xfrm>
            <a:off x="4530090" y="5038725"/>
            <a:ext cx="24320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C</a:t>
            </a:r>
            <a:r>
              <a:rPr lang="zh-CN" altLang="en-US" sz="3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、</a:t>
            </a:r>
            <a:r>
              <a:rPr lang="en-US" altLang="zh-CN" sz="3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F</a:t>
            </a:r>
            <a:endParaRPr lang="zh-CN" altLang="en-US" sz="3200">
              <a:solidFill>
                <a:srgbClr val="FF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1" name="TextBox 8"/>
          <p:cNvSpPr txBox="1"/>
          <p:nvPr/>
        </p:nvSpPr>
        <p:spPr>
          <a:xfrm>
            <a:off x="5257800" y="5520055"/>
            <a:ext cx="128778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C</a:t>
            </a:r>
            <a:r>
              <a:rPr lang="zh-CN" altLang="en-US" sz="3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、</a:t>
            </a:r>
            <a:r>
              <a:rPr lang="en-US" altLang="zh-CN" sz="3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F</a:t>
            </a:r>
            <a:endParaRPr lang="zh-CN" altLang="en-US" sz="3200">
              <a:solidFill>
                <a:srgbClr val="FF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599167" y="719436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1235710" y="719455"/>
            <a:ext cx="958469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/>
              <a:t>13.</a:t>
            </a:r>
            <a:r>
              <a:rPr lang="zh-CN" altLang="en-US" sz="3200"/>
              <a:t>在</a:t>
            </a:r>
            <a:r>
              <a:rPr lang="en-US" altLang="zh-CN" sz="3200"/>
              <a:t>“</a:t>
            </a:r>
            <a:r>
              <a:rPr lang="zh-CN" altLang="en-US" sz="3200"/>
              <a:t>宏观—微观—符号</a:t>
            </a:r>
            <a:r>
              <a:rPr lang="en-US" altLang="zh-CN" sz="3200"/>
              <a:t>”</a:t>
            </a:r>
            <a:r>
              <a:rPr lang="zh-CN" altLang="en-US" sz="3200"/>
              <a:t>之间建立联系，是化学学科特有的思维方式。以下是某反应的微观示意图:</a:t>
            </a:r>
            <a:endParaRPr lang="zh-CN" altLang="en-US" sz="3200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152525" y="1795780"/>
            <a:ext cx="10439400" cy="182245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866900" y="3540760"/>
            <a:ext cx="810006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altLang="zh-CN" sz="32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A </a:t>
            </a:r>
            <a:r>
              <a:rPr lang="zh-CN" altLang="en-US" sz="32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　　　　</a:t>
            </a:r>
            <a:r>
              <a:rPr lang="en-US" altLang="zh-CN" sz="32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B </a:t>
            </a:r>
            <a:r>
              <a:rPr lang="zh-CN" altLang="en-US" sz="32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　　</a:t>
            </a:r>
            <a:r>
              <a:rPr lang="en-US" altLang="zh-CN" sz="32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    </a:t>
            </a:r>
            <a:r>
              <a:rPr lang="zh-CN" altLang="en-US" sz="32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　　 </a:t>
            </a:r>
            <a:r>
              <a:rPr lang="en-US" altLang="zh-CN" sz="32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C </a:t>
            </a:r>
            <a:r>
              <a:rPr lang="zh-CN" altLang="en-US" sz="32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　　　　</a:t>
            </a:r>
            <a:r>
              <a:rPr lang="en-US" altLang="zh-CN" sz="32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 D </a:t>
            </a:r>
            <a:endParaRPr lang="en-US" altLang="zh-CN" sz="3200" b="1"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82725" y="4039870"/>
            <a:ext cx="6096000" cy="20612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表示</a:t>
            </a:r>
            <a:r>
              <a:rPr lang="zh-CN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单质的</a:t>
            </a:r>
            <a:r>
              <a:rPr lang="zh-CN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是</a:t>
            </a:r>
            <a:r>
              <a:rPr lang="en-US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______</a:t>
            </a:r>
            <a:r>
              <a:rPr lang="zh-CN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，</a:t>
            </a:r>
            <a:endParaRPr lang="zh-CN" altLang="zh-CN" sz="3200" smtClean="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l"/>
            <a:r>
              <a:rPr lang="zh-CN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表示</a:t>
            </a:r>
            <a:r>
              <a:rPr lang="zh-CN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化合物的</a:t>
            </a:r>
            <a:r>
              <a:rPr lang="zh-CN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是</a:t>
            </a:r>
            <a:r>
              <a:rPr lang="en-US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______</a:t>
            </a:r>
            <a:r>
              <a:rPr lang="zh-CN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，</a:t>
            </a:r>
            <a:endParaRPr lang="en-US" altLang="zh-CN" sz="3200" smtClean="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l"/>
            <a:r>
              <a:rPr lang="zh-CN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可以</a:t>
            </a:r>
            <a:r>
              <a:rPr lang="zh-CN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表示氧化物的</a:t>
            </a:r>
            <a:r>
              <a:rPr lang="zh-CN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是</a:t>
            </a:r>
            <a:r>
              <a:rPr lang="en-US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 ______</a:t>
            </a:r>
            <a:r>
              <a:rPr lang="zh-CN" altLang="en-US" sz="3200" smtClean="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，</a:t>
            </a:r>
            <a:endParaRPr lang="zh-CN" altLang="en-US" sz="3200" smtClean="0"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  <a:p>
            <a:pPr algn="l"/>
            <a:r>
              <a:rPr lang="zh-CN" altLang="en-US" sz="3200" smtClean="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可以表示有机物的是</a:t>
            </a:r>
            <a:r>
              <a:rPr lang="en-US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 ______</a:t>
            </a:r>
            <a:r>
              <a:rPr lang="zh-CN" altLang="en-US" sz="3200" smtClean="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。</a:t>
            </a:r>
            <a:endParaRPr lang="zh-CN" altLang="en-US" sz="3200" smtClean="0"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403090" y="3970020"/>
            <a:ext cx="67627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B</a:t>
            </a:r>
            <a:endParaRPr lang="en-US" altLang="zh-CN" sz="3200" smtClean="0">
              <a:solidFill>
                <a:srgbClr val="FF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348480" y="4553585"/>
            <a:ext cx="21678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A</a:t>
            </a:r>
            <a:r>
              <a:rPr lang="zh-CN" altLang="en-US" sz="3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3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C</a:t>
            </a:r>
            <a:r>
              <a:rPr lang="zh-CN" altLang="en-US" sz="3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3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D</a:t>
            </a:r>
            <a:endParaRPr lang="en-US" altLang="zh-CN" sz="3200" smtClean="0">
              <a:solidFill>
                <a:srgbClr val="FF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445760" y="5031740"/>
            <a:ext cx="130048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C</a:t>
            </a:r>
            <a:r>
              <a:rPr lang="zh-CN" altLang="en-US" sz="3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3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D</a:t>
            </a:r>
            <a:endParaRPr lang="en-US" altLang="zh-CN" sz="3200" smtClean="0">
              <a:solidFill>
                <a:srgbClr val="FF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495925" y="5517515"/>
            <a:ext cx="7308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A</a:t>
            </a:r>
            <a:endParaRPr lang="en-US" altLang="zh-CN" sz="3200" smtClean="0">
              <a:solidFill>
                <a:srgbClr val="FF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UNIT_PLACING_PICTURE_USER_VIEWPORT" val="{&quot;height&quot;:4005,&quot;width&quot;:6786}"/>
</p:tagLst>
</file>

<file path=ppt/tags/tag5.xml><?xml version="1.0" encoding="utf-8"?>
<p:tagLst xmlns:p="http://schemas.openxmlformats.org/presentationml/2006/main">
  <p:tag name="KSO_WM_UNIT_PLACING_PICTURE_USER_VIEWPORT" val="{&quot;height&quot;:3260,&quot;width&quot;:3120}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  <p:tag name="KSO_WM_UNIT_TABLE_BEAUTIFY" val="smartTable{ffc324ec-ee94-4939-9324-10c7dbb1d361}"/>
  <p:tag name="TABLE_ENDDRAG_ORIGIN_RECT" val="745*223"/>
  <p:tag name="TABLE_ENDDRAG_RECT" val="62*109*745*223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UNIT_TABLE_BEAUTIFY" val="smartTable{27a9382b-844e-4690-91ea-8f75483a5eb1}"/>
  <p:tag name="TABLE_ENDDRAG_ORIGIN_RECT" val="745*188"/>
  <p:tag name="TABLE_ENDDRAG_RECT" val="74*100*745*189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UNIT_TABLE_BEAUTIFY" val="smartTable{7f8ec42d-2a10-4f9d-bf11-06962acca183}"/>
  <p:tag name="TABLE_ENDDRAG_ORIGIN_RECT" val="784*270"/>
  <p:tag name="TABLE_ENDDRAG_RECT" val="65*134*784*270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AS_NET" val="4.0.30319.42000"/>
  <p:tag name="AS_OS" val="Microsoft Windows NT 6.2.9200.0"/>
  <p:tag name="AS_RELEASE_DATE" val="2022.10.14"/>
  <p:tag name="AS_TITLE" val="Aspose.Slides for .NET 4.0 Client Profile"/>
  <p:tag name="AS_VERSION" val="22.10"/>
  <p:tag name="COMMONDATA" val="eyJoZGlkIjoiMjMzMzc4Y2I3ZmJiODdmMDAzZTNlNGE0ZWMyZjI2YzUifQ=="/>
  <p:tag name="KSO_WPP_MARK_KEY" val="e1ecc2a5-6f32-448d-894b-85445185cec9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142</Paragraphs>
  <Slides>21</Slides>
  <Notes>2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33">
      <vt:lpstr>Arial</vt:lpstr>
      <vt:lpstr>Calibri</vt:lpstr>
      <vt:lpstr>微软雅黑</vt:lpstr>
      <vt:lpstr>Calibri Light</vt:lpstr>
      <vt:lpstr>华文彩云</vt:lpstr>
      <vt:lpstr>黑体</vt:lpstr>
      <vt:lpstr>宋体</vt:lpstr>
      <vt:lpstr>Times New Roman</vt:lpstr>
      <vt:lpstr>Wingdings</vt:lpstr>
      <vt:lpstr>Century Schoolbook</vt:lpstr>
      <vt:lpstr>Wingdings 2</vt:lpstr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22.1000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2023-03-21T19:15:11.864</cp:lastPrinted>
  <dcterms:created xsi:type="dcterms:W3CDTF">2023-03-21T19:15:11Z</dcterms:created>
  <dcterms:modified xsi:type="dcterms:W3CDTF">2023-03-21T11:15:11Z</dcterms:modified>
</cp:coreProperties>
</file>