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handoutMasterIdLst>
    <p:handoutMasterId r:id="rId34"/>
  </p:handoutMasterIdLst>
  <p:sldIdLst>
    <p:sldId id="279" r:id="rId3"/>
    <p:sldId id="285" r:id="rId4"/>
    <p:sldId id="280" r:id="rId5"/>
    <p:sldId id="281" r:id="rId6"/>
    <p:sldId id="282" r:id="rId7"/>
    <p:sldId id="283" r:id="rId9"/>
    <p:sldId id="284" r:id="rId10"/>
    <p:sldId id="312" r:id="rId11"/>
    <p:sldId id="291" r:id="rId12"/>
    <p:sldId id="292" r:id="rId13"/>
    <p:sldId id="293" r:id="rId14"/>
    <p:sldId id="294" r:id="rId15"/>
    <p:sldId id="295" r:id="rId16"/>
    <p:sldId id="296" r:id="rId17"/>
    <p:sldId id="297" r:id="rId18"/>
    <p:sldId id="298" r:id="rId19"/>
    <p:sldId id="299" r:id="rId20"/>
    <p:sldId id="300" r:id="rId21"/>
    <p:sldId id="301" r:id="rId22"/>
    <p:sldId id="302" r:id="rId23"/>
    <p:sldId id="303" r:id="rId24"/>
    <p:sldId id="304" r:id="rId25"/>
    <p:sldId id="305" r:id="rId26"/>
    <p:sldId id="306" r:id="rId27"/>
    <p:sldId id="307" r:id="rId28"/>
    <p:sldId id="313" r:id="rId29"/>
    <p:sldId id="309" r:id="rId30"/>
    <p:sldId id="310" r:id="rId31"/>
    <p:sldId id="311" r:id="rId32"/>
    <p:sldId id="314" r:id="rId33"/>
  </p:sldIdLst>
  <p:sldSz cx="10080625" cy="5760720"/>
  <p:notesSz cx="6858000" cy="9144000"/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D094A"/>
    <a:srgbClr val="6AC5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66" autoAdjust="0"/>
    <p:restoredTop sz="94660"/>
  </p:normalViewPr>
  <p:slideViewPr>
    <p:cSldViewPr snapToGrid="0" snapToObjects="1" showGuides="1">
      <p:cViewPr>
        <p:scale>
          <a:sx n="75" d="100"/>
          <a:sy n="75" d="100"/>
        </p:scale>
        <p:origin x="1512" y="456"/>
      </p:cViewPr>
      <p:guideLst>
        <p:guide orient="horz" pos="1872"/>
        <p:guide pos="31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1999" cy="71999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7" Type="http://schemas.openxmlformats.org/officeDocument/2006/relationships/tableStyles" Target="tableStyles.xml"/><Relationship Id="rId36" Type="http://schemas.openxmlformats.org/officeDocument/2006/relationships/viewProps" Target="viewProps.xml"/><Relationship Id="rId35" Type="http://schemas.openxmlformats.org/officeDocument/2006/relationships/presProps" Target="presProps.xml"/><Relationship Id="rId34" Type="http://schemas.openxmlformats.org/officeDocument/2006/relationships/handoutMaster" Target="handoutMasters/handoutMaster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730250" y="1143000"/>
            <a:ext cx="53975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A2C88363-5A9B-4C8F-947B-6CC94AF589D0}" type="datetime1">
              <a:rPr lang="zh-CN" altLang="en-US" smtClean="0"/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A2F9331-C74B-4E47-BC45-59062A754BF9}" type="slidenum">
              <a:rPr lang="zh-CN" altLang="en-US" smtClean="0"/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A2C88363-5A9B-4C8F-947B-6CC94AF589D0}" type="datetime1">
              <a:rPr lang="zh-CN" altLang="en-US" smtClean="0"/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A2F9331-C74B-4E47-BC45-59062A754BF9}" type="slidenum">
              <a:rPr lang="zh-CN" altLang="en-US" smtClean="0"/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A2C88363-5A9B-4C8F-947B-6CC94AF589D0}" type="datetime1">
              <a:rPr lang="zh-CN" altLang="en-US" smtClean="0"/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A2F9331-C74B-4E47-BC45-59062A754BF9}" type="slidenum">
              <a:rPr lang="zh-CN" altLang="en-US" smtClean="0"/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A2C88363-5A9B-4C8F-947B-6CC94AF589D0}" type="datetime1">
              <a:rPr lang="zh-CN" altLang="en-US" smtClean="0"/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A2F9331-C74B-4E47-BC45-59062A754BF9}" type="slidenum">
              <a:rPr lang="zh-CN" altLang="en-US" smtClean="0"/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A2C88363-5A9B-4C8F-947B-6CC94AF589D0}" type="datetime1">
              <a:rPr lang="zh-CN" altLang="en-US" smtClean="0"/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A2F9331-C74B-4E47-BC45-59062A754BF9}" type="slidenum">
              <a:rPr lang="zh-CN" altLang="en-US" smtClean="0"/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A2C88363-5A9B-4C8F-947B-6CC94AF589D0}" type="datetime1">
              <a:rPr lang="zh-CN" altLang="en-US" smtClean="0"/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A2F9331-C74B-4E47-BC45-59062A754BF9}" type="slidenum">
              <a:rPr lang="zh-CN" altLang="en-US" smtClean="0"/>
            </a:fld>
            <a:endParaRPr lang="zh-CN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260078" y="942837"/>
            <a:ext cx="7560469" cy="2005695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260078" y="3025879"/>
            <a:ext cx="7560469" cy="139091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04031" y="5246279"/>
            <a:ext cx="2352146" cy="400072"/>
          </a:xfrm>
          <a:prstGeom prst="rect">
            <a:avLst/>
          </a:prstGeom>
        </p:spPr>
        <p:txBody>
          <a:bodyPr/>
          <a:lstStyle/>
          <a:p>
            <a:pPr lvl="0" eaLnBrk="1" fontAlgn="base" hangingPunct="1"/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444214" y="5246279"/>
            <a:ext cx="3192198" cy="400072"/>
          </a:xfrm>
          <a:prstGeom prst="rect">
            <a:avLst/>
          </a:prstGeom>
        </p:spPr>
        <p:txBody>
          <a:bodyPr/>
          <a:lstStyle/>
          <a:p>
            <a:pPr lvl="0" eaLnBrk="1" fontAlgn="base" hangingPunct="1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7224448" y="5246279"/>
            <a:ext cx="2352146" cy="400072"/>
          </a:xfrm>
          <a:prstGeom prst="rect">
            <a:avLst/>
          </a:prstGeom>
        </p:spPr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4031" y="230709"/>
            <a:ext cx="9072563" cy="960173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4031" y="1344243"/>
            <a:ext cx="9072563" cy="3802019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04031" y="5246279"/>
            <a:ext cx="2352146" cy="400072"/>
          </a:xfrm>
          <a:prstGeom prst="rect">
            <a:avLst/>
          </a:prstGeom>
        </p:spPr>
        <p:txBody>
          <a:bodyPr/>
          <a:lstStyle/>
          <a:p>
            <a:pPr lvl="0" eaLnBrk="1" fontAlgn="base" hangingPunct="1"/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444214" y="5246279"/>
            <a:ext cx="3192198" cy="400072"/>
          </a:xfrm>
          <a:prstGeom prst="rect">
            <a:avLst/>
          </a:prstGeom>
        </p:spPr>
        <p:txBody>
          <a:bodyPr/>
          <a:lstStyle/>
          <a:p>
            <a:pPr lvl="0" eaLnBrk="1" fontAlgn="base" hangingPunct="1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7224448" y="5246279"/>
            <a:ext cx="2352146" cy="400072"/>
          </a:xfrm>
          <a:prstGeom prst="rect">
            <a:avLst/>
          </a:prstGeom>
        </p:spPr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7793" y="1436260"/>
            <a:ext cx="8694539" cy="2396431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87793" y="3855362"/>
            <a:ext cx="8694539" cy="12602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04031" y="5246279"/>
            <a:ext cx="2352146" cy="400072"/>
          </a:xfrm>
          <a:prstGeom prst="rect">
            <a:avLst/>
          </a:prstGeom>
        </p:spPr>
        <p:txBody>
          <a:bodyPr/>
          <a:lstStyle/>
          <a:p>
            <a:pPr lvl="0" eaLnBrk="1" fontAlgn="base" hangingPunct="1"/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444214" y="5246279"/>
            <a:ext cx="3192198" cy="400072"/>
          </a:xfrm>
          <a:prstGeom prst="rect">
            <a:avLst/>
          </a:prstGeom>
        </p:spPr>
        <p:txBody>
          <a:bodyPr/>
          <a:lstStyle/>
          <a:p>
            <a:pPr lvl="0" eaLnBrk="1" fontAlgn="base" hangingPunct="1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7224448" y="5246279"/>
            <a:ext cx="2352146" cy="400072"/>
          </a:xfrm>
          <a:prstGeom prst="rect">
            <a:avLst/>
          </a:prstGeom>
        </p:spPr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4031" y="230709"/>
            <a:ext cx="9072563" cy="960173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4031" y="1344243"/>
            <a:ext cx="4445556" cy="3802019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131038" y="1344243"/>
            <a:ext cx="4445556" cy="3802019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04031" y="5246279"/>
            <a:ext cx="2352146" cy="400072"/>
          </a:xfrm>
          <a:prstGeom prst="rect">
            <a:avLst/>
          </a:prstGeom>
        </p:spPr>
        <p:txBody>
          <a:bodyPr/>
          <a:lstStyle/>
          <a:p>
            <a:pPr lvl="0" eaLnBrk="1" fontAlgn="base" hangingPunct="1"/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444214" y="5246279"/>
            <a:ext cx="3192198" cy="400072"/>
          </a:xfrm>
          <a:prstGeom prst="rect">
            <a:avLst/>
          </a:prstGeom>
        </p:spPr>
        <p:txBody>
          <a:bodyPr/>
          <a:lstStyle/>
          <a:p>
            <a:pPr lvl="0" eaLnBrk="1" fontAlgn="base" hangingPunct="1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7224448" y="5246279"/>
            <a:ext cx="2352146" cy="400072"/>
          </a:xfrm>
          <a:prstGeom prst="rect">
            <a:avLst/>
          </a:prstGeom>
        </p:spPr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94356" y="306723"/>
            <a:ext cx="8694539" cy="1113534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81253" y="1493971"/>
            <a:ext cx="4029583" cy="692124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981253" y="2239042"/>
            <a:ext cx="4029583" cy="2960562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173380" y="1493971"/>
            <a:ext cx="4049428" cy="692124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173380" y="2239042"/>
            <a:ext cx="4049428" cy="2960562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504031" y="5246279"/>
            <a:ext cx="2352146" cy="400072"/>
          </a:xfrm>
          <a:prstGeom prst="rect">
            <a:avLst/>
          </a:prstGeom>
        </p:spPr>
        <p:txBody>
          <a:bodyPr/>
          <a:lstStyle/>
          <a:p>
            <a:pPr lvl="0" eaLnBrk="1" fontAlgn="base" hangingPunct="1"/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444214" y="5246279"/>
            <a:ext cx="3192198" cy="400072"/>
          </a:xfrm>
          <a:prstGeom prst="rect">
            <a:avLst/>
          </a:prstGeom>
        </p:spPr>
        <p:txBody>
          <a:bodyPr/>
          <a:lstStyle/>
          <a:p>
            <a:pPr lvl="0" eaLnBrk="1" fontAlgn="base" hangingPunct="1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7224448" y="5246279"/>
            <a:ext cx="2352146" cy="400072"/>
          </a:xfrm>
          <a:prstGeom prst="rect">
            <a:avLst/>
          </a:prstGeom>
        </p:spPr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4031" y="230709"/>
            <a:ext cx="9072563" cy="960173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504031" y="5246279"/>
            <a:ext cx="2352146" cy="400072"/>
          </a:xfrm>
          <a:prstGeom prst="rect">
            <a:avLst/>
          </a:prstGeom>
        </p:spPr>
        <p:txBody>
          <a:bodyPr/>
          <a:lstStyle/>
          <a:p>
            <a:pPr lvl="0" eaLnBrk="1" fontAlgn="base" hangingPunct="1"/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444214" y="5246279"/>
            <a:ext cx="3192198" cy="400072"/>
          </a:xfrm>
          <a:prstGeom prst="rect">
            <a:avLst/>
          </a:prstGeom>
        </p:spPr>
        <p:txBody>
          <a:bodyPr/>
          <a:lstStyle/>
          <a:p>
            <a:pPr lvl="0" eaLnBrk="1" fontAlgn="base" hangingPunct="1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7224448" y="5246279"/>
            <a:ext cx="2352146" cy="400072"/>
          </a:xfrm>
          <a:prstGeom prst="rect">
            <a:avLst/>
          </a:prstGeom>
        </p:spPr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504031" y="5246279"/>
            <a:ext cx="2352146" cy="400072"/>
          </a:xfrm>
          <a:prstGeom prst="rect">
            <a:avLst/>
          </a:prstGeom>
        </p:spPr>
        <p:txBody>
          <a:bodyPr/>
          <a:lstStyle/>
          <a:p>
            <a:pPr lvl="0" eaLnBrk="1" fontAlgn="base" hangingPunct="1"/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444214" y="5246279"/>
            <a:ext cx="3192198" cy="400072"/>
          </a:xfrm>
          <a:prstGeom prst="rect">
            <a:avLst/>
          </a:prstGeom>
        </p:spPr>
        <p:txBody>
          <a:bodyPr/>
          <a:lstStyle/>
          <a:p>
            <a:pPr lvl="0" eaLnBrk="1" fontAlgn="base" hangingPunct="1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7224448" y="5246279"/>
            <a:ext cx="2352146" cy="400072"/>
          </a:xfrm>
          <a:prstGeom prst="rect">
            <a:avLst/>
          </a:prstGeom>
        </p:spPr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94356" y="384069"/>
            <a:ext cx="3251264" cy="1344242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285579" y="829483"/>
            <a:ext cx="5103316" cy="4094071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94356" y="1728311"/>
            <a:ext cx="3251264" cy="32019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04031" y="5246279"/>
            <a:ext cx="2352146" cy="400072"/>
          </a:xfrm>
          <a:prstGeom prst="rect">
            <a:avLst/>
          </a:prstGeom>
        </p:spPr>
        <p:txBody>
          <a:bodyPr/>
          <a:lstStyle/>
          <a:p>
            <a:pPr lvl="0" eaLnBrk="1" fontAlgn="base" hangingPunct="1"/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444214" y="5246279"/>
            <a:ext cx="3192198" cy="400072"/>
          </a:xfrm>
          <a:prstGeom prst="rect">
            <a:avLst/>
          </a:prstGeom>
        </p:spPr>
        <p:txBody>
          <a:bodyPr/>
          <a:lstStyle/>
          <a:p>
            <a:pPr lvl="0" eaLnBrk="1" fontAlgn="base" hangingPunct="1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7224448" y="5246279"/>
            <a:ext cx="2352146" cy="400072"/>
          </a:xfrm>
          <a:prstGeom prst="rect">
            <a:avLst/>
          </a:prstGeom>
        </p:spPr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94356" y="384069"/>
            <a:ext cx="3444006" cy="1344242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4285579" y="384070"/>
            <a:ext cx="5103316" cy="45394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94356" y="1728311"/>
            <a:ext cx="3444006" cy="32019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04031" y="5246279"/>
            <a:ext cx="2352146" cy="400072"/>
          </a:xfrm>
          <a:prstGeom prst="rect">
            <a:avLst/>
          </a:prstGeom>
        </p:spPr>
        <p:txBody>
          <a:bodyPr/>
          <a:lstStyle/>
          <a:p>
            <a:pPr lvl="0" eaLnBrk="1" fontAlgn="base" hangingPunct="1"/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444214" y="5246279"/>
            <a:ext cx="3192198" cy="400072"/>
          </a:xfrm>
          <a:prstGeom prst="rect">
            <a:avLst/>
          </a:prstGeom>
        </p:spPr>
        <p:txBody>
          <a:bodyPr/>
          <a:lstStyle/>
          <a:p>
            <a:pPr lvl="0" eaLnBrk="1" fontAlgn="base" hangingPunct="1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7224448" y="5246279"/>
            <a:ext cx="2352146" cy="400072"/>
          </a:xfrm>
          <a:prstGeom prst="rect">
            <a:avLst/>
          </a:prstGeom>
        </p:spPr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4031" y="230709"/>
            <a:ext cx="9072563" cy="960173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04031" y="1344243"/>
            <a:ext cx="9072563" cy="3802019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04031" y="5246279"/>
            <a:ext cx="2352146" cy="400072"/>
          </a:xfrm>
          <a:prstGeom prst="rect">
            <a:avLst/>
          </a:prstGeom>
        </p:spPr>
        <p:txBody>
          <a:bodyPr/>
          <a:lstStyle/>
          <a:p>
            <a:pPr lvl="0" eaLnBrk="1" fontAlgn="base" hangingPunct="1"/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444214" y="5246279"/>
            <a:ext cx="3192198" cy="400072"/>
          </a:xfrm>
          <a:prstGeom prst="rect">
            <a:avLst/>
          </a:prstGeom>
        </p:spPr>
        <p:txBody>
          <a:bodyPr/>
          <a:lstStyle/>
          <a:p>
            <a:pPr lvl="0" eaLnBrk="1" fontAlgn="base" hangingPunct="1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7224448" y="5246279"/>
            <a:ext cx="2352146" cy="400072"/>
          </a:xfrm>
          <a:prstGeom prst="rect">
            <a:avLst/>
          </a:prstGeom>
        </p:spPr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308453" y="230709"/>
            <a:ext cx="2268141" cy="4915552"/>
          </a:xfrm>
          <a:prstGeom prst="rect">
            <a:avLst/>
          </a:prstGeo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04031" y="230709"/>
            <a:ext cx="6672935" cy="4915552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04031" y="5246279"/>
            <a:ext cx="2352146" cy="400072"/>
          </a:xfrm>
          <a:prstGeom prst="rect">
            <a:avLst/>
          </a:prstGeom>
        </p:spPr>
        <p:txBody>
          <a:bodyPr/>
          <a:lstStyle/>
          <a:p>
            <a:pPr lvl="0" eaLnBrk="1" fontAlgn="base" hangingPunct="1"/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444214" y="5246279"/>
            <a:ext cx="3192198" cy="400072"/>
          </a:xfrm>
          <a:prstGeom prst="rect">
            <a:avLst/>
          </a:prstGeom>
        </p:spPr>
        <p:txBody>
          <a:bodyPr/>
          <a:lstStyle/>
          <a:p>
            <a:pPr lvl="0" eaLnBrk="1" fontAlgn="base" hangingPunct="1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7224448" y="5246279"/>
            <a:ext cx="2352146" cy="400072"/>
          </a:xfrm>
          <a:prstGeom prst="rect">
            <a:avLst/>
          </a:prstGeom>
        </p:spPr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504031" y="5246279"/>
            <a:ext cx="2352146" cy="400072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eaLnBrk="1" fontAlgn="base" hangingPunct="1"/>
            <a:endParaRPr lang="zh-CN" altLang="en-US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444214" y="5246279"/>
            <a:ext cx="3192198" cy="400072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eaLnBrk="1" fontAlgn="base" hangingPunct="1"/>
            <a:endParaRPr lang="zh-CN" altLang="en-US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7224448" y="5246279"/>
            <a:ext cx="2352146" cy="400072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eaLnBrk="1" fontAlgn="base" hangingPunct="1"/>
            <a:fld id="{9A0DB2DC-4C9A-4742-B13C-FB6460FD3503}" type="slidenum">
              <a:rPr lang="zh-CN" altLang="en-US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noProof="1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504031" y="5246279"/>
            <a:ext cx="2352146" cy="400072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eaLnBrk="1" fontAlgn="base" hangingPunct="1"/>
            <a:endParaRPr lang="zh-CN" altLang="en-US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444214" y="5246279"/>
            <a:ext cx="3192198" cy="400072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eaLnBrk="1" fontAlgn="base" hangingPunct="1"/>
            <a:endParaRPr lang="zh-CN" altLang="en-US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7224448" y="5246279"/>
            <a:ext cx="2352146" cy="400072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eaLnBrk="1" fontAlgn="base" hangingPunct="1"/>
            <a:fld id="{9A0DB2DC-4C9A-4742-B13C-FB6460FD3503}" type="slidenum">
              <a:rPr lang="zh-CN" altLang="en-US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noProof="1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microsoft.com/office/2007/relationships/hdphoto" Target="../media/image3.wdp"/><Relationship Id="rId15" Type="http://schemas.openxmlformats.org/officeDocument/2006/relationships/image" Target="../media/image2.png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11" descr="图片包含 户外, 天空, 雪花&#10;&#10;已生成极高可信度的说明"/>
          <p:cNvPicPr>
            <a:picLocks noChangeAspect="1"/>
          </p:cNvPicPr>
          <p:nvPr userDrawn="1"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6" r="42003" b="2435"/>
          <a:stretch>
            <a:fillRect/>
          </a:stretch>
        </p:blipFill>
        <p:spPr bwMode="auto">
          <a:xfrm flipH="1">
            <a:off x="-3" y="0"/>
            <a:ext cx="10084231" cy="576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9.jpeg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microsoft.com/office/2007/relationships/hdphoto" Target="../media/image13.wdp"/><Relationship Id="rId3" Type="http://schemas.openxmlformats.org/officeDocument/2006/relationships/image" Target="../media/image12.png"/><Relationship Id="rId2" Type="http://schemas.microsoft.com/office/2007/relationships/hdphoto" Target="../media/image11.wdp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1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1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4.jpeg"/><Relationship Id="rId1" Type="http://schemas.openxmlformats.org/officeDocument/2006/relationships/image" Target="../media/image33.jpe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5.png"/><Relationship Id="rId2" Type="http://schemas.openxmlformats.org/officeDocument/2006/relationships/image" Target="../media/image36.png"/><Relationship Id="rId1" Type="http://schemas.openxmlformats.org/officeDocument/2006/relationships/image" Target="../media/image3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6.png"/><Relationship Id="rId1" Type="http://schemas.openxmlformats.org/officeDocument/2006/relationships/image" Target="../media/image35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8.jpeg"/><Relationship Id="rId1" Type="http://schemas.openxmlformats.org/officeDocument/2006/relationships/image" Target="../media/image37.jpe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image" Target="../media/image39.jpeg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45.jpeg"/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0.png"/><Relationship Id="rId1" Type="http://schemas.openxmlformats.org/officeDocument/2006/relationships/image" Target="../media/image49.png"/></Relationships>
</file>

<file path=ppt/slides/_rels/slide2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image" Target="../media/image51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BC5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523"/>
          <a:stretch>
            <a:fillRect/>
          </a:stretch>
        </p:blipFill>
        <p:spPr bwMode="auto">
          <a:xfrm>
            <a:off x="0" y="0"/>
            <a:ext cx="10080625" cy="576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文本框 2"/>
          <p:cNvSpPr txBox="1"/>
          <p:nvPr/>
        </p:nvSpPr>
        <p:spPr>
          <a:xfrm>
            <a:off x="3039605" y="1791330"/>
            <a:ext cx="4001416" cy="707886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 indent="0"/>
            <a:r>
              <a:rPr lang="zh-CN" altLang="en-US" sz="4000" b="1" dirty="0">
                <a:latin typeface="微软雅黑" panose="020B0503020204020204" charset="-122"/>
                <a:ea typeface="微软雅黑" panose="020B0503020204020204" charset="-122"/>
              </a:rPr>
              <a:t>中骏</a:t>
            </a:r>
            <a:r>
              <a:rPr lang="en-US" altLang="zh-CN" sz="4000" b="1" dirty="0">
                <a:latin typeface="微软雅黑" panose="020B0503020204020204" charset="-122"/>
                <a:ea typeface="微软雅黑" panose="020B0503020204020204" charset="-122"/>
              </a:rPr>
              <a:t>·</a:t>
            </a:r>
            <a:r>
              <a:rPr lang="zh-CN" altLang="en-US" sz="4000" b="1" dirty="0">
                <a:latin typeface="微软雅黑" panose="020B0503020204020204" charset="-122"/>
                <a:ea typeface="微软雅黑" panose="020B0503020204020204" charset="-122"/>
              </a:rPr>
              <a:t>百悦府季度</a:t>
            </a:r>
            <a:endParaRPr lang="zh-CN" altLang="en-US" sz="40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00" name="文本框 3"/>
          <p:cNvSpPr txBox="1"/>
          <p:nvPr/>
        </p:nvSpPr>
        <p:spPr>
          <a:xfrm>
            <a:off x="3342374" y="2499216"/>
            <a:ext cx="3262432" cy="707886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 indent="0"/>
            <a:r>
              <a:rPr lang="zh-CN" altLang="en-US" sz="4000" b="1">
                <a:latin typeface="微软雅黑" panose="020B0503020204020204" charset="-122"/>
                <a:ea typeface="微软雅黑" panose="020B0503020204020204" charset="-122"/>
              </a:rPr>
              <a:t>推广执行方案</a:t>
            </a:r>
            <a:endParaRPr lang="zh-CN" altLang="en-US" sz="40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21327" y="1152327"/>
            <a:ext cx="1447810" cy="458896"/>
          </a:xfrm>
          <a:prstGeom prst="rect">
            <a:avLst/>
          </a:prstGeom>
        </p:spPr>
        <p:txBody>
          <a:bodyPr wrap="none" lIns="91429" tIns="45714" rIns="91429" bIns="45714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dirty="0">
                <a:latin typeface="微软雅黑" panose="020B0503020204020204" charset="-122"/>
                <a:ea typeface="微软雅黑" panose="020B0503020204020204" charset="-122"/>
              </a:rPr>
              <a:t>目标</a:t>
            </a:r>
            <a:r>
              <a:rPr lang="en-US" altLang="zh-CN" b="1" dirty="0"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b="1" dirty="0">
                <a:latin typeface="微软雅黑" panose="020B0503020204020204" charset="-122"/>
                <a:ea typeface="微软雅黑" panose="020B0503020204020204" charset="-122"/>
              </a:rPr>
              <a:t>效果：</a:t>
            </a:r>
            <a:endParaRPr lang="en-US" altLang="zh-CN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81570" y="2016423"/>
            <a:ext cx="8823238" cy="2303843"/>
          </a:xfrm>
          <a:prstGeom prst="rect">
            <a:avLst/>
          </a:prstGeom>
          <a:noFill/>
        </p:spPr>
        <p:txBody>
          <a:bodyPr wrap="square" lIns="91429" tIns="45714" rIns="91429" bIns="45714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</a:rPr>
              <a:t>一是借助口碑使得品牌认知度更趋于一致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，把目标客户当作一个整体，通过针对他们的一些信息传递、体验互动，进行精准化营销；</a:t>
            </a:r>
            <a:endParaRPr lang="en-US" altLang="zh-CN" sz="16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</a:rPr>
              <a:t>二是品牌信息的有效传递和客户面的扩展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：本次活动需要在“宣传造势”层面上持续强调项目优势和营销进度，提振客户信心，进一步提升亲和力和认知度，为以今年的市场拓展奠定基础；</a:t>
            </a:r>
            <a:endParaRPr lang="en-US" altLang="zh-CN" sz="16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</a:rPr>
              <a:t>三是作为一种客户维系手段促进客户购买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：在当下房地产市场广告狂风乱炸下，人文宣传俨然成为了能让业主获得精神归属感与内心荣耀感的活动。</a:t>
            </a:r>
            <a:endParaRPr lang="en-US" altLang="zh-CN" sz="16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22" r="39842" b="21009"/>
          <a:stretch>
            <a:fillRect/>
          </a:stretch>
        </p:blipFill>
        <p:spPr bwMode="auto">
          <a:xfrm>
            <a:off x="0" y="0"/>
            <a:ext cx="10080624" cy="576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/>
        </p:nvSpPr>
        <p:spPr>
          <a:xfrm>
            <a:off x="1618413" y="2385044"/>
            <a:ext cx="6843799" cy="507662"/>
          </a:xfrm>
          <a:prstGeom prst="rect">
            <a:avLst/>
          </a:prstGeom>
          <a:noFill/>
        </p:spPr>
        <p:txBody>
          <a:bodyPr wrap="square" lIns="76032" tIns="38016" rIns="76032" bIns="38016" rtlCol="0">
            <a:spAutoFit/>
          </a:bodyPr>
          <a:lstStyle/>
          <a:p>
            <a:pPr algn="ctr"/>
            <a:r>
              <a:rPr lang="zh-CN" altLang="en-US" sz="2800" b="1" dirty="0">
                <a:latin typeface="微软雅黑" panose="020B0503020204020204" charset="-122"/>
                <a:ea typeface="微软雅黑" panose="020B0503020204020204" charset="-122"/>
              </a:rPr>
              <a:t>媒介推广</a:t>
            </a:r>
            <a:endParaRPr lang="zh-CN" altLang="en-US" sz="28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12570" y="288231"/>
            <a:ext cx="14221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b="1" dirty="0">
                <a:latin typeface="微软雅黑" panose="020B0503020204020204" charset="-122"/>
                <a:ea typeface="微软雅黑" panose="020B0503020204020204" charset="-122"/>
              </a:rPr>
              <a:t>策略分析</a:t>
            </a:r>
            <a:endParaRPr lang="zh-CN" altLang="en-US" sz="24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1087155" y="768979"/>
            <a:ext cx="7906315" cy="3783011"/>
            <a:chOff x="805499" y="753692"/>
            <a:chExt cx="8294894" cy="3968938"/>
          </a:xfrm>
        </p:grpSpPr>
        <p:sp>
          <p:nvSpPr>
            <p:cNvPr id="19" name="Text Box 31"/>
            <p:cNvSpPr txBox="1">
              <a:spLocks noChangeArrowheads="1"/>
            </p:cNvSpPr>
            <p:nvPr/>
          </p:nvSpPr>
          <p:spPr bwMode="gray">
            <a:xfrm>
              <a:off x="2763244" y="911076"/>
              <a:ext cx="5969686" cy="882369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square" lIns="101380" tIns="50690" rIns="101380" bIns="50690">
              <a:spAutoFit/>
            </a:bodyPr>
            <a:lstStyle/>
            <a:p>
              <a:pPr marL="285750" indent="-285750">
                <a:spcBef>
                  <a:spcPct val="50000"/>
                </a:spcBef>
                <a:buFont typeface="Wingdings" panose="05000000000000000000" pitchFamily="2" charset="2"/>
                <a:buChar char="Ø"/>
              </a:pP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</a:rPr>
                <a:t>中骏颍州南，到底做了哪些准备？</a:t>
              </a:r>
              <a:endParaRPr lang="en-US" altLang="zh-CN" sz="1200" dirty="0"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285750" indent="-285750">
                <a:spcBef>
                  <a:spcPct val="50000"/>
                </a:spcBef>
                <a:buFont typeface="Wingdings" panose="05000000000000000000" pitchFamily="2" charset="2"/>
                <a:buChar char="Ø"/>
              </a:pP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</a:rPr>
                <a:t>万众瞩目 中骏颍州诚意之作百悦府期待值是多少？</a:t>
              </a:r>
              <a:endParaRPr lang="en-US" altLang="zh-CN" sz="1200" dirty="0"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285750" indent="-285750">
                <a:spcBef>
                  <a:spcPct val="50000"/>
                </a:spcBef>
                <a:buFont typeface="Wingdings" panose="05000000000000000000" pitchFamily="2" charset="2"/>
                <a:buChar char="Ø"/>
              </a:pP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</a:rPr>
                <a:t>房地产市场放缓，百悦府此时入市，自信源自哪里？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2475212" y="763986"/>
              <a:ext cx="6624736" cy="1188487"/>
            </a:xfrm>
            <a:prstGeom prst="rect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805704" y="753692"/>
              <a:ext cx="1550125" cy="1231554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153496" y="1127396"/>
              <a:ext cx="731914" cy="419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2000" b="1" dirty="0">
                  <a:latin typeface="微软雅黑" panose="020B0503020204020204" charset="-122"/>
                  <a:ea typeface="微软雅黑" panose="020B0503020204020204" charset="-122"/>
                </a:rPr>
                <a:t>行业</a:t>
              </a:r>
              <a:endParaRPr lang="zh-CN" altLang="en-US" sz="2000" b="1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3" name="Text Box 31"/>
            <p:cNvSpPr txBox="1">
              <a:spLocks noChangeArrowheads="1"/>
            </p:cNvSpPr>
            <p:nvPr/>
          </p:nvSpPr>
          <p:spPr bwMode="gray">
            <a:xfrm>
              <a:off x="2763039" y="2132209"/>
              <a:ext cx="5969686" cy="1172982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square" lIns="101380" tIns="50690" rIns="101380" bIns="50690">
              <a:spAutoFit/>
            </a:bodyPr>
            <a:lstStyle/>
            <a:p>
              <a:pPr marL="285750" indent="-285750">
                <a:spcBef>
                  <a:spcPct val="50000"/>
                </a:spcBef>
                <a:buFont typeface="Wingdings" panose="05000000000000000000" pitchFamily="2" charset="2"/>
                <a:buChar char="Ø"/>
              </a:pP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</a:rPr>
                <a:t>颍州首次大范围与媒体零距离沟通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285750" indent="-285750">
                <a:spcBef>
                  <a:spcPct val="50000"/>
                </a:spcBef>
                <a:buFont typeface="Wingdings" panose="05000000000000000000" pitchFamily="2" charset="2"/>
                <a:buChar char="Ø"/>
              </a:pP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</a:rPr>
                <a:t>颍州首个项目紫宸府营销中心</a:t>
              </a: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</a:rPr>
                <a:t>&amp;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</a:rPr>
                <a:t>景观示范区开放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285750" indent="-285750">
                <a:spcBef>
                  <a:spcPct val="50000"/>
                </a:spcBef>
                <a:buFont typeface="Wingdings" panose="05000000000000000000" pitchFamily="2" charset="2"/>
                <a:buChar char="Ø"/>
              </a:pP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</a:rPr>
                <a:t>品牌历程</a:t>
              </a:r>
              <a:endParaRPr lang="en-US" altLang="zh-CN" sz="1200" dirty="0"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285750" indent="-285750">
                <a:spcBef>
                  <a:spcPct val="50000"/>
                </a:spcBef>
                <a:buFont typeface="Wingdings" panose="05000000000000000000" pitchFamily="2" charset="2"/>
                <a:buChar char="Ø"/>
              </a:pP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</a:rPr>
                <a:t>企业文化</a:t>
              </a: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</a:rPr>
                <a:t>——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</a:rPr>
                <a:t>卓越品质生活服务商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2475007" y="2113219"/>
              <a:ext cx="6624736" cy="1188487"/>
            </a:xfrm>
            <a:prstGeom prst="rect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805499" y="2102925"/>
              <a:ext cx="1550125" cy="1231554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180450" y="2476629"/>
              <a:ext cx="731914" cy="419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2000" b="1" dirty="0">
                  <a:latin typeface="微软雅黑" panose="020B0503020204020204" charset="-122"/>
                  <a:ea typeface="微软雅黑" panose="020B0503020204020204" charset="-122"/>
                </a:rPr>
                <a:t>品牌</a:t>
              </a:r>
              <a:endParaRPr lang="zh-CN" altLang="en-US" sz="2000" b="1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7" name="Text Box 31"/>
            <p:cNvSpPr txBox="1">
              <a:spLocks noChangeArrowheads="1"/>
            </p:cNvSpPr>
            <p:nvPr/>
          </p:nvSpPr>
          <p:spPr bwMode="gray">
            <a:xfrm>
              <a:off x="2763688" y="3648460"/>
              <a:ext cx="5969686" cy="882369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square" lIns="101380" tIns="50690" rIns="101380" bIns="50690">
              <a:spAutoFit/>
            </a:bodyPr>
            <a:lstStyle/>
            <a:p>
              <a:pPr marL="285750" indent="-285750">
                <a:spcBef>
                  <a:spcPct val="50000"/>
                </a:spcBef>
                <a:buFont typeface="Wingdings" panose="05000000000000000000" pitchFamily="2" charset="2"/>
                <a:buChar char="Ø"/>
              </a:pP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</a:rPr>
                <a:t>城市稀缺地块与低密度社区相统一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285750" indent="-285750">
                <a:spcBef>
                  <a:spcPct val="50000"/>
                </a:spcBef>
                <a:buFont typeface="Wingdings" panose="05000000000000000000" pitchFamily="2" charset="2"/>
                <a:buChar char="Ø"/>
              </a:pP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</a:rPr>
                <a:t>颍州醇正府系产品，致敬颍州层峰</a:t>
              </a:r>
              <a:endParaRPr lang="en-US" altLang="zh-CN" sz="1200" dirty="0"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285750" indent="-285750">
                <a:spcBef>
                  <a:spcPct val="50000"/>
                </a:spcBef>
                <a:buFont typeface="Wingdings" panose="05000000000000000000" pitchFamily="2" charset="2"/>
                <a:buChar char="Ø"/>
              </a:pP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</a:rPr>
                <a:t>首次亮相紫宸府项目竞争优势集中释放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2475657" y="3501370"/>
              <a:ext cx="6624736" cy="1188487"/>
            </a:xfrm>
            <a:prstGeom prst="rect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806149" y="3491076"/>
              <a:ext cx="1550125" cy="1231554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181100" y="3864780"/>
              <a:ext cx="731914" cy="419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2000" b="1" dirty="0">
                  <a:latin typeface="微软雅黑" panose="020B0503020204020204" charset="-122"/>
                  <a:ea typeface="微软雅黑" panose="020B0503020204020204" charset="-122"/>
                </a:rPr>
                <a:t>产品</a:t>
              </a:r>
              <a:endParaRPr lang="zh-CN" altLang="en-US" sz="2000" b="1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2" name="等腰三角形 41"/>
          <p:cNvSpPr/>
          <p:nvPr/>
        </p:nvSpPr>
        <p:spPr>
          <a:xfrm rot="10800000">
            <a:off x="1087774" y="4597943"/>
            <a:ext cx="7905075" cy="301019"/>
          </a:xfrm>
          <a:prstGeom prst="triangl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" y="5040757"/>
            <a:ext cx="10080624" cy="532909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提出：以</a:t>
            </a: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“营销中心</a:t>
            </a:r>
            <a:r>
              <a: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&amp;</a:t>
            </a: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景观示范区开放，项目价值点首次集中释放”</a:t>
            </a:r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为核心的主题活动</a:t>
            </a:r>
            <a:endParaRPr lang="zh-CN" altLang="en-US" sz="16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93826" y="201351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传播节奏</a:t>
            </a:r>
            <a:endParaRPr lang="zh-CN" altLang="en-US" sz="3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" name="圆角矩形 44"/>
          <p:cNvSpPr/>
          <p:nvPr/>
        </p:nvSpPr>
        <p:spPr>
          <a:xfrm>
            <a:off x="270772" y="812530"/>
            <a:ext cx="9482793" cy="419284"/>
          </a:xfrm>
          <a:prstGeom prst="roundRect">
            <a:avLst/>
          </a:prstGeom>
          <a:solidFill>
            <a:sysClr val="window" lastClr="FFFFFF">
              <a:lumMod val="95000"/>
            </a:sysClr>
          </a:solidFill>
          <a:ln w="9525" cap="flat" cmpd="sng" algn="ctr">
            <a:solidFill>
              <a:srgbClr val="02A9F4"/>
            </a:solidFill>
            <a:prstDash val="dot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矩形 6"/>
          <p:cNvSpPr>
            <a:spLocks noChangeArrowheads="1"/>
          </p:cNvSpPr>
          <p:nvPr/>
        </p:nvSpPr>
        <p:spPr bwMode="auto">
          <a:xfrm>
            <a:off x="1474339" y="862221"/>
            <a:ext cx="8279227" cy="41549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400" b="1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通过预热、爆破和保温三个传播周期，预计实现传播</a:t>
            </a:r>
            <a:r>
              <a:rPr lang="en-US" altLang="zh-CN" sz="1400" b="1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XXX</a:t>
            </a:r>
            <a:r>
              <a:rPr lang="zh-CN" altLang="en-US" sz="1400" b="1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篇次。</a:t>
            </a:r>
            <a:endParaRPr lang="zh-CN" altLang="en-US" sz="1400" b="1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 flipH="1">
            <a:off x="324990" y="827244"/>
            <a:ext cx="10396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Tx/>
              <a:buNone/>
            </a:pPr>
            <a:r>
              <a:rPr lang="zh-CN" altLang="en-US" sz="2400" b="1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效果</a:t>
            </a:r>
            <a:endParaRPr lang="zh-CN" altLang="en-US" sz="2400" b="1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48" name="直接连接符 29"/>
          <p:cNvCxnSpPr/>
          <p:nvPr/>
        </p:nvCxnSpPr>
        <p:spPr>
          <a:xfrm>
            <a:off x="1351840" y="812800"/>
            <a:ext cx="0" cy="387820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ysDash"/>
          </a:ln>
          <a:effectLst/>
        </p:spPr>
      </p:cxn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1056703" y="1325389"/>
          <a:ext cx="8647755" cy="513024"/>
        </p:xfrm>
        <a:graphic>
          <a:graphicData uri="http://schemas.openxmlformats.org/drawingml/2006/table">
            <a:tbl>
              <a:tblPr/>
              <a:tblGrid>
                <a:gridCol w="2882585"/>
                <a:gridCol w="2882585"/>
                <a:gridCol w="2882585"/>
              </a:tblGrid>
              <a:tr h="256512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活动前</a:t>
                      </a:r>
                      <a:r>
                        <a:rPr lang="en-US" altLang="zh-CN" sz="1200" b="1" i="0" u="none" strike="noStrike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r>
                        <a:rPr lang="zh-CN" altLang="en-US" sz="1200" b="1" i="0" u="none" strike="noStrike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天</a:t>
                      </a:r>
                      <a:endParaRPr lang="zh-CN" altLang="en-US" sz="1200" b="1" i="0" u="none" strike="noStrike" dirty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180" marR="7180" marT="592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活动执行期</a:t>
                      </a:r>
                      <a:endParaRPr lang="zh-CN" altLang="en-US" sz="1200" b="1" i="0" u="none" strike="noStrike" dirty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180" marR="7180" marT="592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活动后期</a:t>
                      </a:r>
                      <a:endParaRPr lang="zh-CN" altLang="en-US" sz="1200" b="1" i="0" u="none" strike="noStrike" dirty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180" marR="7180" marT="592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256512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 dirty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预热期</a:t>
                      </a:r>
                      <a:endParaRPr lang="zh-CN" altLang="en-US" sz="1200" b="1" i="0" u="none" strike="noStrike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180" marR="7180" marT="592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200" b="1" i="0" u="none" strike="noStrike" kern="1200" dirty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爆破期</a:t>
                      </a:r>
                      <a:endParaRPr lang="zh-CN" altLang="en-US" sz="1200" b="1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7180" marR="7180" marT="592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200" b="1" i="0" u="none" strike="noStrike" kern="1200" dirty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保温期</a:t>
                      </a:r>
                      <a:endParaRPr lang="zh-CN" altLang="en-US" sz="1200" b="1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7180" marR="7180" marT="592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矩形 4"/>
          <p:cNvSpPr/>
          <p:nvPr/>
        </p:nvSpPr>
        <p:spPr>
          <a:xfrm>
            <a:off x="294942" y="1334324"/>
            <a:ext cx="710454" cy="50409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r>
              <a:rPr lang="zh-CN" altLang="en-US" sz="1400" b="1" dirty="0">
                <a:latin typeface="微软雅黑" panose="020B0503020204020204" charset="-122"/>
                <a:ea typeface="微软雅黑" panose="020B0503020204020204" charset="-122"/>
              </a:rPr>
              <a:t>重要</a:t>
            </a:r>
            <a:endParaRPr lang="en-US" altLang="zh-CN" sz="1400" b="1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zh-CN" altLang="en-US" sz="1400" b="1" dirty="0">
                <a:latin typeface="微软雅黑" panose="020B0503020204020204" charset="-122"/>
                <a:ea typeface="微软雅黑" panose="020B0503020204020204" charset="-122"/>
              </a:rPr>
              <a:t>节点</a:t>
            </a:r>
            <a:endParaRPr lang="zh-CN" altLang="en-US" sz="14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94942" y="1939224"/>
            <a:ext cx="710454" cy="108882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r>
              <a:rPr lang="zh-CN" altLang="en-US" sz="1400" b="1" dirty="0">
                <a:latin typeface="微软雅黑" panose="020B0503020204020204" charset="-122"/>
                <a:ea typeface="微软雅黑" panose="020B0503020204020204" charset="-122"/>
              </a:rPr>
              <a:t>媒体选择</a:t>
            </a:r>
            <a:endParaRPr lang="zh-CN" altLang="en-US" sz="14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94942" y="3128855"/>
            <a:ext cx="710454" cy="108882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r>
              <a:rPr lang="zh-CN" altLang="en-US" sz="1400" b="1" dirty="0">
                <a:latin typeface="微软雅黑" panose="020B0503020204020204" charset="-122"/>
                <a:ea typeface="微软雅黑" panose="020B0503020204020204" charset="-122"/>
              </a:rPr>
              <a:t>传播手段</a:t>
            </a:r>
            <a:endParaRPr lang="zh-CN" altLang="en-US" sz="14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94942" y="4318486"/>
            <a:ext cx="710454" cy="108882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r>
              <a:rPr lang="zh-CN" altLang="en-US" sz="1400" b="1" dirty="0">
                <a:latin typeface="微软雅黑" panose="020B0503020204020204" charset="-122"/>
                <a:ea typeface="微软雅黑" panose="020B0503020204020204" charset="-122"/>
              </a:rPr>
              <a:t>推广要素</a:t>
            </a:r>
            <a:endParaRPr lang="zh-CN" altLang="en-US" sz="14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1071153" y="3076448"/>
            <a:ext cx="8755673" cy="1334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1071153" y="4274118"/>
            <a:ext cx="8755673" cy="1334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1071153" y="5457500"/>
            <a:ext cx="8755673" cy="1334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5" name="组合 34"/>
          <p:cNvGrpSpPr/>
          <p:nvPr/>
        </p:nvGrpSpPr>
        <p:grpSpPr>
          <a:xfrm>
            <a:off x="1095322" y="2013214"/>
            <a:ext cx="2771885" cy="3334238"/>
            <a:chOff x="1173520" y="2148927"/>
            <a:chExt cx="2723868" cy="3969112"/>
          </a:xfrm>
        </p:grpSpPr>
        <p:sp>
          <p:nvSpPr>
            <p:cNvPr id="22" name="矩形 21"/>
            <p:cNvSpPr/>
            <p:nvPr/>
          </p:nvSpPr>
          <p:spPr>
            <a:xfrm>
              <a:off x="1197270" y="2148927"/>
              <a:ext cx="2700118" cy="11352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36" tIns="45718" rIns="91436" bIns="45718" rtlCol="0" anchor="ctr"/>
            <a:lstStyle/>
            <a:p>
              <a:pPr marL="177800" indent="-1778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2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传统媒体：</a:t>
              </a:r>
              <a:endParaRPr lang="en-US" altLang="zh-CN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177800" indent="-1778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2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行业媒体</a:t>
              </a:r>
              <a:endParaRPr lang="en-US" altLang="zh-CN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177800" indent="-1778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2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数字新媒体：微信微博 短视频</a:t>
              </a:r>
              <a:endParaRPr lang="en-US" altLang="zh-CN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1173520" y="3577970"/>
              <a:ext cx="2700000" cy="11352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36" tIns="45718" rIns="91436" bIns="45718" rtlCol="0" anchor="ctr"/>
            <a:lstStyle/>
            <a:p>
              <a:pPr marL="177800" indent="-1778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1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活动前期造势</a:t>
              </a:r>
              <a:r>
                <a:rPr lang="en-US" altLang="zh-CN" sz="11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-</a:t>
              </a:r>
              <a:r>
                <a:rPr lang="zh-CN" altLang="en-US" sz="11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软文</a:t>
              </a:r>
              <a:endParaRPr lang="en-US" altLang="zh-CN" sz="11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177800" indent="-1778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10S</a:t>
              </a:r>
              <a:r>
                <a:rPr lang="zh-CN" altLang="en-US" sz="11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视频预热</a:t>
              </a:r>
              <a:endParaRPr lang="en-US" altLang="zh-CN" sz="11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177800" indent="-1778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1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倒计时亮点预热</a:t>
              </a:r>
              <a:endParaRPr lang="zh-CN" altLang="en-US" sz="11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177800" indent="-1778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9</a:t>
              </a:r>
              <a:r>
                <a:rPr lang="zh-CN" altLang="en-US" sz="11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宫格朋友圈推广</a:t>
              </a:r>
              <a:endParaRPr lang="en-US" altLang="zh-CN" sz="11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1197270" y="4982740"/>
              <a:ext cx="2700000" cy="11352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36" tIns="45718" rIns="91436" bIns="45718" rtlCol="0" anchor="ctr"/>
            <a:lstStyle/>
            <a:p>
              <a:pPr marL="177800" indent="-1778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2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模特巡游 前宣</a:t>
              </a:r>
              <a:endParaRPr lang="en-US" altLang="zh-CN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177800" indent="-1778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2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媒体开放日</a:t>
              </a:r>
              <a:endParaRPr lang="en-US" altLang="zh-CN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177800" indent="-1778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2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解密营销中心</a:t>
              </a:r>
              <a:r>
                <a:rPr lang="en-US" altLang="zh-CN" sz="12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&amp;</a:t>
              </a:r>
              <a:r>
                <a:rPr lang="zh-CN" altLang="en-US" sz="12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景观示范区</a:t>
              </a:r>
              <a:endParaRPr lang="en-US" altLang="zh-CN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37" name="矩形 36"/>
          <p:cNvSpPr/>
          <p:nvPr/>
        </p:nvSpPr>
        <p:spPr>
          <a:xfrm>
            <a:off x="4000706" y="2013215"/>
            <a:ext cx="2771884" cy="9537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177800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1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传统媒体：</a:t>
            </a:r>
            <a:endParaRPr lang="en-US" altLang="zh-CN" sz="11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177800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1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行业媒体</a:t>
            </a:r>
            <a:endParaRPr lang="en-US" altLang="zh-CN" sz="11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177800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1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数字新媒体：微信微博 短视频</a:t>
            </a:r>
            <a:endParaRPr lang="zh-CN" altLang="en-US" sz="11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000706" y="3213677"/>
            <a:ext cx="2747596" cy="9537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177800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活动现场报道</a:t>
            </a:r>
            <a:endParaRPr lang="en-US" altLang="zh-CN" sz="12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177800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内容话题炒作</a:t>
            </a:r>
            <a:endParaRPr lang="en-US" altLang="zh-CN" sz="12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177800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九宫格、</a:t>
            </a:r>
            <a:r>
              <a:rPr lang="en-US" altLang="zh-CN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10S</a:t>
            </a:r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视频</a:t>
            </a:r>
            <a:endParaRPr lang="en-US" altLang="zh-CN" sz="12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4024874" y="4393749"/>
            <a:ext cx="2747596" cy="9537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177800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开放活动内容推广</a:t>
            </a:r>
            <a:endParaRPr lang="en-US" altLang="zh-CN" sz="12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177800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营销中心</a:t>
            </a:r>
            <a:r>
              <a:rPr lang="en-US" altLang="zh-CN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&amp;</a:t>
            </a:r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景观示范区臻品之境 </a:t>
            </a:r>
            <a:endParaRPr lang="en-US" altLang="zh-CN" sz="12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177800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CN" sz="12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6883664" y="2013215"/>
            <a:ext cx="2747716" cy="9537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t"/>
          <a:lstStyle/>
          <a:p>
            <a:pPr marL="177800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传统媒体：</a:t>
            </a:r>
            <a:endParaRPr lang="en-US" altLang="zh-CN" sz="12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177800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行业媒体</a:t>
            </a:r>
            <a:endParaRPr lang="en-US" altLang="zh-CN" sz="12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177800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数字新媒体：微信微博</a:t>
            </a:r>
            <a:endParaRPr lang="en-US" altLang="zh-CN" sz="12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6859495" y="3213677"/>
            <a:ext cx="2747596" cy="9537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177800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媒体评论分析</a:t>
            </a:r>
            <a:endParaRPr lang="en-US" altLang="zh-CN" sz="12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177800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自媒体图说总结</a:t>
            </a:r>
            <a:endParaRPr lang="en-US" altLang="zh-CN" sz="12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177800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网络媒体大范围覆盖等</a:t>
            </a:r>
            <a:endParaRPr lang="en-US" altLang="zh-CN" sz="12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883664" y="4393749"/>
            <a:ext cx="2747716" cy="9537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177800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百悦府项目进程及未来规划</a:t>
            </a:r>
            <a:endParaRPr lang="en-US" altLang="zh-CN" sz="12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177800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百悦府项目价值点</a:t>
            </a:r>
            <a:endParaRPr lang="en-US" altLang="zh-CN" sz="12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177800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媒体品鉴日</a:t>
            </a:r>
            <a:endParaRPr lang="en-US" altLang="zh-CN" sz="12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177800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CN" sz="12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915"/>
            <a:ext cx="10080625" cy="5733207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07950" y="4561840"/>
            <a:ext cx="9865360" cy="119888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24990" y="312574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b="1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媒体活动安排</a:t>
            </a:r>
            <a:endParaRPr lang="zh-CN" altLang="en-US" sz="24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圆角矩形 34"/>
          <p:cNvSpPr/>
          <p:nvPr/>
        </p:nvSpPr>
        <p:spPr>
          <a:xfrm>
            <a:off x="270772" y="812530"/>
            <a:ext cx="9482793" cy="419284"/>
          </a:xfrm>
          <a:prstGeom prst="roundRect">
            <a:avLst/>
          </a:prstGeom>
          <a:solidFill>
            <a:sysClr val="window" lastClr="FFFFFF">
              <a:lumMod val="95000"/>
            </a:sysClr>
          </a:solidFill>
          <a:ln w="9525" cap="flat" cmpd="sng" algn="ctr">
            <a:solidFill>
              <a:srgbClr val="02A9F4"/>
            </a:solidFill>
            <a:prstDash val="dot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矩形 6"/>
          <p:cNvSpPr>
            <a:spLocks noChangeArrowheads="1"/>
          </p:cNvSpPr>
          <p:nvPr/>
        </p:nvSpPr>
        <p:spPr bwMode="auto">
          <a:xfrm>
            <a:off x="1452445" y="803719"/>
            <a:ext cx="8279227" cy="41549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400" b="1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100</a:t>
            </a:r>
            <a:r>
              <a:rPr lang="zh-CN" altLang="en-US" sz="1400" b="1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家媒体 采用</a:t>
            </a:r>
            <a:r>
              <a:rPr lang="en-US" altLang="zh-CN" sz="14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50+20+30 </a:t>
            </a:r>
            <a:r>
              <a:rPr lang="zh-CN" altLang="en-US" sz="1400" b="1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的组合方式  实现百悦府项目最大化的传播</a:t>
            </a:r>
            <a:endParaRPr lang="zh-CN" altLang="en-US" sz="1400" b="1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sp>
        <p:nvSpPr>
          <p:cNvPr id="37" name="文本框 46"/>
          <p:cNvSpPr txBox="1"/>
          <p:nvPr/>
        </p:nvSpPr>
        <p:spPr>
          <a:xfrm flipH="1">
            <a:off x="324990" y="827244"/>
            <a:ext cx="10396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Tx/>
              <a:buNone/>
            </a:pPr>
            <a:r>
              <a:rPr lang="zh-CN" altLang="en-US" sz="2400" b="1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效果</a:t>
            </a:r>
            <a:endParaRPr lang="zh-CN" altLang="en-US" sz="2400" b="1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38" name="直接连接符 37"/>
          <p:cNvCxnSpPr/>
          <p:nvPr/>
        </p:nvCxnSpPr>
        <p:spPr>
          <a:xfrm>
            <a:off x="3312120" y="1800399"/>
            <a:ext cx="0" cy="3492443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6624488" y="1899910"/>
            <a:ext cx="0" cy="3392932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940543" y="1440359"/>
            <a:ext cx="1005403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75000"/>
              </a:schemeClr>
            </a:solidFill>
            <a:prstDash val="dash"/>
          </a:ln>
        </p:spPr>
        <p:txBody>
          <a:bodyPr wrap="none" rtlCol="0">
            <a:spAutoFit/>
          </a:bodyPr>
          <a:lstStyle/>
          <a:p>
            <a:pPr algn="l"/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</a:rPr>
              <a:t>项目巡展</a:t>
            </a:r>
            <a:endParaRPr lang="zh-CN" altLang="en-US" sz="16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70772" y="1800399"/>
            <a:ext cx="280428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活动前</a:t>
            </a: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天，邀请</a:t>
            </a: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15</a:t>
            </a: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家媒体先于公众参与项目启动会中，</a:t>
            </a:r>
            <a:endParaRPr lang="en-US" altLang="zh-CN" sz="12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177800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活动前释放一波宣传照片和媒体声音</a:t>
            </a:r>
            <a:endParaRPr lang="en-US" altLang="zh-CN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51" b="12019"/>
          <a:stretch>
            <a:fillRect/>
          </a:stretch>
        </p:blipFill>
        <p:spPr bwMode="auto">
          <a:xfrm>
            <a:off x="618712" y="2664495"/>
            <a:ext cx="2189352" cy="1335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737"/>
          <a:stretch>
            <a:fillRect/>
          </a:stretch>
        </p:blipFill>
        <p:spPr bwMode="auto">
          <a:xfrm>
            <a:off x="618712" y="4069669"/>
            <a:ext cx="2189352" cy="1288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矩形 11"/>
          <p:cNvSpPr/>
          <p:nvPr/>
        </p:nvSpPr>
        <p:spPr>
          <a:xfrm>
            <a:off x="871651" y="5401995"/>
            <a:ext cx="168347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媒体参参观</a:t>
            </a: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+</a:t>
            </a: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项目分享</a:t>
            </a:r>
            <a:endParaRPr lang="zh-CN" alt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509466" y="1475057"/>
            <a:ext cx="1005403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75000"/>
              </a:schemeClr>
            </a:solidFill>
            <a:prstDash val="dash"/>
          </a:ln>
        </p:spPr>
        <p:txBody>
          <a:bodyPr wrap="none" rtlCol="0">
            <a:spAutoFit/>
          </a:bodyPr>
          <a:lstStyle/>
          <a:p>
            <a:pPr algn="l"/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</a:rPr>
              <a:t>圈层活动</a:t>
            </a:r>
            <a:endParaRPr lang="zh-CN" altLang="en-US" sz="16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3528144" y="1850154"/>
            <a:ext cx="280428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活动当天邀请媒体参与开放盛典，参加圈层活动售楼处</a:t>
            </a: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&amp;</a:t>
            </a: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景观示范区品鉴活动。</a:t>
            </a:r>
            <a:endParaRPr lang="en-US" altLang="zh-CN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7776492" y="1434052"/>
            <a:ext cx="1005403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75000"/>
              </a:schemeClr>
            </a:solidFill>
            <a:prstDash val="dash"/>
          </a:ln>
        </p:spPr>
        <p:txBody>
          <a:bodyPr wrap="none" rtlCol="0">
            <a:spAutoFit/>
          </a:bodyPr>
          <a:lstStyle/>
          <a:p>
            <a:pPr algn="l"/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</a:rPr>
              <a:t>品鉴活动</a:t>
            </a:r>
            <a:endParaRPr lang="zh-CN" altLang="en-US" sz="16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6795170" y="1809149"/>
            <a:ext cx="280428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系列暖场活动，其中一天月月</a:t>
            </a: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5</a:t>
            </a: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家媒体参与营销中心与景观示范区品鉴，打造媒体品鉴日活动柜</a:t>
            </a:r>
            <a:endParaRPr lang="en-US" altLang="zh-CN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71" name="Picture 8" descr="http://img1.pailixiang.com/album/haovision/a107291033/11711494.jpg%40!pbig?Expires=1555396784&amp;OSSAccessKeyId=LTAIyJP9MMZ6EDz9&amp;Signature=R5Q7aLk%2BnGlDFa%2BC47Fs%2FUMeLrU%3D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99" t="11796" r="1110" b="10695"/>
          <a:stretch>
            <a:fillRect/>
          </a:stretch>
        </p:blipFill>
        <p:spPr bwMode="auto">
          <a:xfrm>
            <a:off x="3672160" y="2845687"/>
            <a:ext cx="2724743" cy="183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s://timgsa.baidu.com/timg?image&amp;quality=80&amp;size=b9999_10000&amp;sec=1568702604512&amp;di=79b63daba1964ae7301ebbe430c28b2c&amp;imgtype=0&amp;src=http%3A%2F%2Fwww.huarenshejishi.com%2Fuploads%2Fattached%2Fimage%2F2019%2F03%2F20190329181820_5575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7894" y="2879725"/>
            <a:ext cx="2631562" cy="175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22" r="39842" b="21009"/>
          <a:stretch>
            <a:fillRect/>
          </a:stretch>
        </p:blipFill>
        <p:spPr bwMode="auto">
          <a:xfrm>
            <a:off x="0" y="0"/>
            <a:ext cx="10080624" cy="576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/>
        </p:nvSpPr>
        <p:spPr>
          <a:xfrm>
            <a:off x="1618413" y="2385044"/>
            <a:ext cx="6843799" cy="507662"/>
          </a:xfrm>
          <a:prstGeom prst="rect">
            <a:avLst/>
          </a:prstGeom>
          <a:noFill/>
        </p:spPr>
        <p:txBody>
          <a:bodyPr wrap="square" lIns="76032" tIns="38016" rIns="76032" bIns="38016" rtlCol="0">
            <a:spAutoFit/>
          </a:bodyPr>
          <a:lstStyle/>
          <a:p>
            <a:pPr algn="ctr"/>
            <a:r>
              <a:rPr lang="zh-CN" altLang="en-US" sz="2800" b="1" dirty="0">
                <a:latin typeface="微软雅黑" panose="020B0503020204020204" charset="-122"/>
                <a:ea typeface="微软雅黑" panose="020B0503020204020204" charset="-122"/>
              </a:rPr>
              <a:t>项目巡展</a:t>
            </a:r>
            <a:endParaRPr lang="zh-CN" altLang="en-US" sz="28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357023" y="1161250"/>
          <a:ext cx="9287826" cy="4018502"/>
        </p:xfrm>
        <a:graphic>
          <a:graphicData uri="http://schemas.openxmlformats.org/drawingml/2006/table">
            <a:tbl>
              <a:tblPr/>
              <a:tblGrid>
                <a:gridCol w="635290"/>
                <a:gridCol w="1269914"/>
                <a:gridCol w="5159303"/>
                <a:gridCol w="2223319"/>
              </a:tblGrid>
              <a:tr h="46778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kumimoji="0" lang="zh-CN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0806" marR="100806" marT="51701" marB="5170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87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工作内容</a:t>
                      </a:r>
                      <a:endParaRPr kumimoji="0" lang="zh-CN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0806" marR="100806" marT="51701" marB="5170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87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具体说明</a:t>
                      </a:r>
                      <a:endParaRPr kumimoji="0" lang="zh-CN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0806" marR="100806" marT="51701" marB="5170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87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责任人</a:t>
                      </a:r>
                      <a:endParaRPr kumimoji="0" lang="zh-CN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0806" marR="100806" marT="51701" marB="5170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878"/>
                    </a:solidFill>
                  </a:tcPr>
                </a:tc>
              </a:tr>
              <a:tr h="117925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kumimoji="0" lang="zh-CN" altLang="en-US" sz="13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0806" marR="100806" marT="51701" marB="5170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项目启动会</a:t>
                      </a:r>
                      <a:endParaRPr kumimoji="0" lang="zh-CN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0806" marR="100806" marT="51701" marB="5170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marL="285750" indent="-28575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n"/>
                      </a:pPr>
                      <a:r>
                        <a:rPr kumimoji="0" lang="zh-CN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沟通活动相关事宜，对接活动所有执行细节；</a:t>
                      </a:r>
                      <a:endParaRPr kumimoji="0" lang="en-US" altLang="zh-CN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n"/>
                      </a:pPr>
                      <a:r>
                        <a:rPr kumimoji="0" lang="zh-CN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做好活动期间人员分工；</a:t>
                      </a:r>
                      <a:endParaRPr kumimoji="0" lang="en-US" altLang="zh-CN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n"/>
                      </a:pPr>
                      <a:r>
                        <a:rPr kumimoji="0" lang="zh-CN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下发考核机制及总结汇报机制。</a:t>
                      </a:r>
                      <a:endParaRPr kumimoji="0" lang="zh-CN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0806" marR="100806" marT="51701" marB="5170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活动负责人</a:t>
                      </a:r>
                      <a:endParaRPr kumimoji="0" lang="en-US" altLang="zh-CN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销售人员</a:t>
                      </a:r>
                      <a:endParaRPr kumimoji="0" lang="en-US" altLang="zh-CN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0806" marR="100806" marT="51701" marB="5170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153726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kumimoji="0" lang="zh-CN" altLang="en-US" sz="13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0806" marR="100806" marT="51701" marB="5170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场地布置</a:t>
                      </a:r>
                      <a:endParaRPr kumimoji="0" lang="zh-CN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0806" marR="100806" marT="51701" marB="5170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marL="285750" indent="-28575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n"/>
                      </a:pPr>
                      <a:r>
                        <a:rPr kumimoji="0" lang="zh-CN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组织和安排营销中心品牌</a:t>
                      </a:r>
                      <a:r>
                        <a:rPr kumimoji="0" lang="en-US" altLang="zh-CN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+</a:t>
                      </a:r>
                      <a:r>
                        <a:rPr kumimoji="0" lang="zh-CN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路演场地的搭建工作；</a:t>
                      </a:r>
                      <a:endParaRPr kumimoji="0" lang="en-US" altLang="zh-CN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n"/>
                      </a:pPr>
                      <a:r>
                        <a:rPr kumimoji="0" lang="zh-CN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再次确认品牌活动到场嘉宾的落实情况</a:t>
                      </a:r>
                      <a:endParaRPr kumimoji="0" lang="en-US" altLang="zh-CN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n"/>
                      </a:pPr>
                      <a:r>
                        <a:rPr kumimoji="0" lang="zh-CN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功能区讲解确保巡展活动效果；</a:t>
                      </a:r>
                      <a:endParaRPr kumimoji="0" lang="en-US" altLang="zh-CN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n"/>
                      </a:pPr>
                      <a:r>
                        <a:rPr kumimoji="0" lang="zh-CN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谈客区确保一对一与客户交流。</a:t>
                      </a:r>
                      <a:endParaRPr kumimoji="0" lang="zh-CN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0806" marR="100806" marT="51701" marB="5170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vMerge="1">
                  <a:tcPr/>
                </a:tc>
              </a:tr>
              <a:tr h="834197">
                <a:tc gridSpan="4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备注：活动负责人负责进度把控；活动公司负责活动物料；营销总负责客户精准转化；所有工作落实到具体责任人。</a:t>
                      </a:r>
                      <a:endParaRPr kumimoji="0" lang="zh-CN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0806" marR="100806" marT="51701" marB="5170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</a:tbl>
          </a:graphicData>
        </a:graphic>
      </p:graphicFrame>
      <p:sp>
        <p:nvSpPr>
          <p:cNvPr id="5" name="文本框 2"/>
          <p:cNvSpPr txBox="1">
            <a:spLocks noChangeArrowheads="1"/>
          </p:cNvSpPr>
          <p:nvPr/>
        </p:nvSpPr>
        <p:spPr bwMode="auto">
          <a:xfrm>
            <a:off x="357023" y="528050"/>
            <a:ext cx="1172653" cy="379363"/>
          </a:xfrm>
          <a:prstGeom prst="rect">
            <a:avLst/>
          </a:prstGeom>
          <a:solidFill>
            <a:srgbClr val="CF6878"/>
          </a:solidFill>
          <a:ln>
            <a:noFill/>
          </a:ln>
        </p:spPr>
        <p:txBody>
          <a:bodyPr wrap="square" lIns="101374" tIns="50687" rIns="101374" bIns="5068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细节安排</a:t>
            </a:r>
            <a:endParaRPr lang="zh-CN" altLang="en-US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文本框 2"/>
          <p:cNvSpPr txBox="1">
            <a:spLocks noChangeArrowheads="1"/>
          </p:cNvSpPr>
          <p:nvPr/>
        </p:nvSpPr>
        <p:spPr bwMode="auto">
          <a:xfrm>
            <a:off x="357023" y="528050"/>
            <a:ext cx="1172653" cy="379363"/>
          </a:xfrm>
          <a:prstGeom prst="rect">
            <a:avLst/>
          </a:prstGeom>
          <a:solidFill>
            <a:srgbClr val="CF6878"/>
          </a:solidFill>
          <a:ln>
            <a:noFill/>
          </a:ln>
        </p:spPr>
        <p:txBody>
          <a:bodyPr wrap="square" lIns="101374" tIns="50687" rIns="101374" bIns="5068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品牌活动</a:t>
            </a:r>
            <a:endParaRPr lang="zh-CN" altLang="en-US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579" name="TextBox 1"/>
          <p:cNvSpPr txBox="1">
            <a:spLocks noChangeArrowheads="1"/>
          </p:cNvSpPr>
          <p:nvPr/>
        </p:nvSpPr>
        <p:spPr bwMode="auto">
          <a:xfrm>
            <a:off x="207565" y="1292885"/>
            <a:ext cx="9287827" cy="4211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374" tIns="50687" rIns="101374" bIns="5068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活动概述</a:t>
            </a:r>
            <a:endParaRPr lang="en-US" altLang="zh-CN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300" b="1" u="sng" dirty="0">
                <a:latin typeface="微软雅黑" panose="020B0503020204020204" charset="-122"/>
                <a:ea typeface="微软雅黑" panose="020B0503020204020204" charset="-122"/>
              </a:rPr>
              <a:t>活动主题：</a:t>
            </a:r>
            <a:r>
              <a:rPr lang="zh-CN" altLang="en-US" sz="1700" b="1" dirty="0">
                <a:latin typeface="微软雅黑" panose="020B0503020204020204" charset="-122"/>
                <a:ea typeface="微软雅黑" panose="020B0503020204020204" charset="-122"/>
              </a:rPr>
              <a:t>践行理想生活 建设美好家园                </a:t>
            </a:r>
            <a:endParaRPr lang="en-US" altLang="zh-CN" sz="1300" b="1" dirty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300" dirty="0">
                <a:latin typeface="微软雅黑" panose="020B0503020204020204" charset="-122"/>
                <a:ea typeface="微软雅黑" panose="020B0503020204020204" charset="-122"/>
              </a:rPr>
              <a:t>                          百悦府品质体验营</a:t>
            </a:r>
            <a:endParaRPr lang="zh-CN" altLang="en-US" sz="13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sz="1300" b="1" u="sng" dirty="0">
                <a:latin typeface="微软雅黑" panose="020B0503020204020204" charset="-122"/>
                <a:ea typeface="微软雅黑" panose="020B0503020204020204" charset="-122"/>
              </a:rPr>
              <a:t>活动地点：</a:t>
            </a:r>
            <a:r>
              <a:rPr lang="zh-CN" altLang="en-US" sz="1300" dirty="0">
                <a:latin typeface="微软雅黑" panose="020B0503020204020204" charset="-122"/>
                <a:ea typeface="微软雅黑" panose="020B0503020204020204" charset="-122"/>
              </a:rPr>
              <a:t>成熟商圈</a:t>
            </a:r>
            <a:endParaRPr lang="en-US" altLang="zh-CN" sz="13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sz="1300" b="1" u="sng" dirty="0">
                <a:latin typeface="微软雅黑" panose="020B0503020204020204" charset="-122"/>
                <a:ea typeface="微软雅黑" panose="020B0503020204020204" charset="-122"/>
              </a:rPr>
              <a:t>活动形式：</a:t>
            </a:r>
            <a:r>
              <a:rPr lang="zh-CN" altLang="en-US" sz="1300" dirty="0">
                <a:latin typeface="微软雅黑" panose="020B0503020204020204" charset="-122"/>
                <a:ea typeface="微软雅黑" panose="020B0503020204020204" charset="-122"/>
              </a:rPr>
              <a:t>品牌展示</a:t>
            </a:r>
            <a:r>
              <a:rPr lang="en-US" altLang="zh-CN" sz="1300" dirty="0">
                <a:latin typeface="微软雅黑" panose="020B0503020204020204" charset="-122"/>
                <a:ea typeface="微软雅黑" panose="020B0503020204020204" charset="-122"/>
              </a:rPr>
              <a:t>+</a:t>
            </a:r>
            <a:r>
              <a:rPr lang="zh-CN" altLang="en-US" sz="1300" dirty="0">
                <a:latin typeface="微软雅黑" panose="020B0503020204020204" charset="-122"/>
                <a:ea typeface="微软雅黑" panose="020B0503020204020204" charset="-122"/>
              </a:rPr>
              <a:t>产品宣讲</a:t>
            </a:r>
            <a:r>
              <a:rPr lang="en-US" altLang="zh-CN" sz="1300" dirty="0">
                <a:latin typeface="微软雅黑" panose="020B0503020204020204" charset="-122"/>
                <a:ea typeface="微软雅黑" panose="020B0503020204020204" charset="-122"/>
              </a:rPr>
              <a:t>+</a:t>
            </a:r>
            <a:r>
              <a:rPr lang="zh-CN" altLang="en-US" sz="1300" dirty="0">
                <a:latin typeface="微软雅黑" panose="020B0503020204020204" charset="-122"/>
                <a:ea typeface="微软雅黑" panose="020B0503020204020204" charset="-122"/>
              </a:rPr>
              <a:t>生活理念告知</a:t>
            </a:r>
            <a:r>
              <a:rPr lang="en-US" altLang="zh-CN" sz="1300" dirty="0">
                <a:latin typeface="微软雅黑" panose="020B0503020204020204" charset="-122"/>
                <a:ea typeface="微软雅黑" panose="020B0503020204020204" charset="-122"/>
              </a:rPr>
              <a:t>+</a:t>
            </a:r>
            <a:r>
              <a:rPr lang="zh-CN" altLang="en-US" sz="1300" dirty="0">
                <a:latin typeface="微软雅黑" panose="020B0503020204020204" charset="-122"/>
                <a:ea typeface="微软雅黑" panose="020B0503020204020204" charset="-122"/>
              </a:rPr>
              <a:t>互动体验</a:t>
            </a:r>
            <a:endParaRPr lang="en-US" altLang="zh-CN" sz="1300" dirty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300" b="1" u="sng" dirty="0">
                <a:latin typeface="微软雅黑" panose="020B0503020204020204" charset="-122"/>
                <a:ea typeface="微软雅黑" panose="020B0503020204020204" charset="-122"/>
              </a:rPr>
              <a:t>与会人员：</a:t>
            </a:r>
            <a:r>
              <a:rPr lang="zh-CN" altLang="en-US" sz="1300" dirty="0">
                <a:latin typeface="微软雅黑" panose="020B0503020204020204" charset="-122"/>
                <a:ea typeface="微软雅黑" panose="020B0503020204020204" charset="-122"/>
              </a:rPr>
              <a:t>市民、意向客户</a:t>
            </a:r>
            <a:endParaRPr lang="en-US" altLang="zh-CN" sz="1300" dirty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300" b="1" u="sng" dirty="0">
                <a:latin typeface="微软雅黑" panose="020B0503020204020204" charset="-122"/>
                <a:ea typeface="微软雅黑" panose="020B0503020204020204" charset="-122"/>
              </a:rPr>
              <a:t>宣传策略：</a:t>
            </a:r>
            <a:r>
              <a:rPr lang="en-US" altLang="zh-CN" sz="1300" dirty="0"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 sz="1300" dirty="0">
                <a:latin typeface="微软雅黑" panose="020B0503020204020204" charset="-122"/>
                <a:ea typeface="微软雅黑" panose="020B0503020204020204" charset="-122"/>
              </a:rPr>
              <a:t>、搭建舞台展板主动吸引市民关注；</a:t>
            </a:r>
            <a:endParaRPr lang="en-US" altLang="zh-CN" sz="1300" b="1" dirty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300" dirty="0">
                <a:latin typeface="微软雅黑" panose="020B0503020204020204" charset="-122"/>
                <a:ea typeface="微软雅黑" panose="020B0503020204020204" charset="-122"/>
              </a:rPr>
              <a:t>                 2</a:t>
            </a:r>
            <a:r>
              <a:rPr lang="zh-CN" altLang="en-US" sz="1300" dirty="0">
                <a:latin typeface="微软雅黑" panose="020B0503020204020204" charset="-122"/>
                <a:ea typeface="微软雅黑" panose="020B0503020204020204" charset="-122"/>
              </a:rPr>
              <a:t>、发送单页礼品，进一步打入市场，告知项目基础信息；</a:t>
            </a:r>
            <a:endParaRPr lang="en-US" altLang="zh-CN" sz="1300" dirty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300" dirty="0">
                <a:latin typeface="微软雅黑" panose="020B0503020204020204" charset="-122"/>
                <a:ea typeface="微软雅黑" panose="020B0503020204020204" charset="-122"/>
              </a:rPr>
              <a:t>                 3</a:t>
            </a:r>
            <a:r>
              <a:rPr lang="zh-CN" altLang="en-US" sz="1300" dirty="0">
                <a:latin typeface="微软雅黑" panose="020B0503020204020204" charset="-122"/>
                <a:ea typeface="微软雅黑" panose="020B0503020204020204" charset="-122"/>
              </a:rPr>
              <a:t>、抖音</a:t>
            </a:r>
            <a:r>
              <a:rPr lang="en-US" altLang="zh-CN" sz="1300" dirty="0"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1300" dirty="0">
                <a:latin typeface="微软雅黑" panose="020B0503020204020204" charset="-122"/>
                <a:ea typeface="微软雅黑" panose="020B0503020204020204" charset="-122"/>
              </a:rPr>
              <a:t>快手预热，打造网红打卡处互动体验</a:t>
            </a:r>
            <a:endParaRPr lang="en-US" altLang="zh-CN" sz="1300" dirty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300" dirty="0">
                <a:latin typeface="微软雅黑" panose="020B0503020204020204" charset="-122"/>
                <a:ea typeface="微软雅黑" panose="020B0503020204020204" charset="-122"/>
              </a:rPr>
              <a:t>                 4</a:t>
            </a:r>
            <a:r>
              <a:rPr lang="zh-CN" altLang="en-US" sz="1300" dirty="0">
                <a:latin typeface="微软雅黑" panose="020B0503020204020204" charset="-122"/>
                <a:ea typeface="微软雅黑" panose="020B0503020204020204" charset="-122"/>
              </a:rPr>
              <a:t>、微信发布体验营预告、活动现场直播、客户反馈、活动分享，以九宫格、长图文形式刷爆朋友圈</a:t>
            </a:r>
            <a:endParaRPr lang="en-US" altLang="zh-CN" sz="1300" dirty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300" dirty="0">
                <a:latin typeface="微软雅黑" panose="020B0503020204020204" charset="-122"/>
                <a:ea typeface="微软雅黑" panose="020B0503020204020204" charset="-122"/>
              </a:rPr>
              <a:t>                 5</a:t>
            </a:r>
            <a:r>
              <a:rPr lang="zh-CN" altLang="en-US" sz="1300" dirty="0">
                <a:latin typeface="微软雅黑" panose="020B0503020204020204" charset="-122"/>
                <a:ea typeface="微软雅黑" panose="020B0503020204020204" charset="-122"/>
              </a:rPr>
              <a:t>、活动尾声在营销中心举行品鉴会，邀约体验营客户至营销中心转化为精准客户，同时期举办冷餐会。</a:t>
            </a:r>
            <a:endParaRPr lang="en-US" altLang="zh-CN" sz="1300" dirty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300" dirty="0">
                <a:latin typeface="微软雅黑" panose="020B0503020204020204" charset="-122"/>
                <a:ea typeface="微软雅黑" panose="020B0503020204020204" charset="-122"/>
              </a:rPr>
              <a:t>                  </a:t>
            </a:r>
            <a:endParaRPr lang="en-US" altLang="zh-CN" sz="1300" dirty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300" dirty="0">
                <a:latin typeface="微软雅黑" panose="020B0503020204020204" charset="-122"/>
                <a:ea typeface="微软雅黑" panose="020B0503020204020204" charset="-122"/>
              </a:rPr>
              <a:t>                 </a:t>
            </a:r>
            <a:endParaRPr lang="en-US" altLang="zh-CN" sz="13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10000" contrast="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711" y="1965534"/>
            <a:ext cx="2579863" cy="1741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869" r="5584"/>
          <a:stretch>
            <a:fillRect/>
          </a:stretch>
        </p:blipFill>
        <p:spPr bwMode="auto">
          <a:xfrm>
            <a:off x="7850574" y="1965534"/>
            <a:ext cx="2080594" cy="1741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wangwenhao\Desktop\图片12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80625" cy="5762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578" name="文本框 2"/>
          <p:cNvSpPr txBox="1">
            <a:spLocks noChangeArrowheads="1"/>
          </p:cNvSpPr>
          <p:nvPr/>
        </p:nvSpPr>
        <p:spPr bwMode="auto">
          <a:xfrm>
            <a:off x="357023" y="528050"/>
            <a:ext cx="1172653" cy="379363"/>
          </a:xfrm>
          <a:prstGeom prst="rect">
            <a:avLst/>
          </a:prstGeom>
          <a:solidFill>
            <a:srgbClr val="CF6878"/>
          </a:solidFill>
          <a:ln>
            <a:noFill/>
          </a:ln>
        </p:spPr>
        <p:txBody>
          <a:bodyPr wrap="square" lIns="101374" tIns="50687" rIns="101374" bIns="5068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品牌活动</a:t>
            </a:r>
            <a:endParaRPr lang="zh-CN" altLang="en-US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579" name="TextBox 1"/>
          <p:cNvSpPr txBox="1">
            <a:spLocks noChangeArrowheads="1"/>
          </p:cNvSpPr>
          <p:nvPr/>
        </p:nvSpPr>
        <p:spPr bwMode="auto">
          <a:xfrm>
            <a:off x="357023" y="944544"/>
            <a:ext cx="1533094" cy="51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1374" tIns="50687" rIns="101374" bIns="5068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活动效果图</a:t>
            </a:r>
            <a:endParaRPr lang="en-US" altLang="zh-CN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7" name="Picture 2" descr="C:\Users\wangwenhao\Desktop\logo\桃李春风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8034" y="1479712"/>
            <a:ext cx="222488" cy="165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wangwenhao\Desktop\logo\桃李春风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9946" y="1549752"/>
            <a:ext cx="222488" cy="165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wangwenhao\Desktop\logo\桃李春风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8682" y="3581559"/>
            <a:ext cx="222488" cy="165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wangwenhao\Desktop\图片12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80625" cy="5762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578" name="文本框 2"/>
          <p:cNvSpPr txBox="1">
            <a:spLocks noChangeArrowheads="1"/>
          </p:cNvSpPr>
          <p:nvPr/>
        </p:nvSpPr>
        <p:spPr bwMode="auto">
          <a:xfrm>
            <a:off x="357023" y="528050"/>
            <a:ext cx="1172653" cy="379363"/>
          </a:xfrm>
          <a:prstGeom prst="rect">
            <a:avLst/>
          </a:prstGeom>
          <a:solidFill>
            <a:srgbClr val="CF6878"/>
          </a:solidFill>
          <a:ln>
            <a:noFill/>
          </a:ln>
        </p:spPr>
        <p:txBody>
          <a:bodyPr wrap="square" lIns="101374" tIns="50687" rIns="101374" bIns="5068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品牌活动</a:t>
            </a:r>
            <a:endParaRPr lang="zh-CN" altLang="en-US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579" name="TextBox 1"/>
          <p:cNvSpPr txBox="1">
            <a:spLocks noChangeArrowheads="1"/>
          </p:cNvSpPr>
          <p:nvPr/>
        </p:nvSpPr>
        <p:spPr bwMode="auto">
          <a:xfrm>
            <a:off x="357023" y="944544"/>
            <a:ext cx="1533094" cy="51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1374" tIns="50687" rIns="101374" bIns="5068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活动效果图</a:t>
            </a:r>
            <a:endParaRPr lang="en-US" altLang="zh-CN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7" name="Picture 2" descr="C:\Users\wangwenhao\Desktop\logo\桃李春风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8034" y="1479712"/>
            <a:ext cx="222488" cy="165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wangwenhao\Desktop\logo\桃李春风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9946" y="1549752"/>
            <a:ext cx="222488" cy="165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wangwenhao\Desktop\logo\桃李春风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8682" y="3581559"/>
            <a:ext cx="222488" cy="165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4360455" y="1170770"/>
            <a:ext cx="1154325" cy="928213"/>
          </a:xfrm>
          <a:prstGeom prst="rect">
            <a:avLst/>
          </a:prstGeom>
          <a:noFill/>
          <a:ln w="19050">
            <a:solidFill>
              <a:srgbClr val="FF006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32" tIns="38016" rIns="76032" bIns="38016" rtlCol="0" anchor="ctr"/>
          <a:lstStyle/>
          <a:p>
            <a:pPr algn="ctr"/>
            <a:endParaRPr lang="zh-CN" altLang="en-US"/>
          </a:p>
        </p:txBody>
      </p:sp>
      <p:cxnSp>
        <p:nvCxnSpPr>
          <p:cNvPr id="4" name="直接连接符 3"/>
          <p:cNvCxnSpPr/>
          <p:nvPr/>
        </p:nvCxnSpPr>
        <p:spPr>
          <a:xfrm flipV="1">
            <a:off x="5040313" y="696103"/>
            <a:ext cx="0" cy="474667"/>
          </a:xfrm>
          <a:prstGeom prst="line">
            <a:avLst/>
          </a:prstGeom>
          <a:ln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箭头连接符 5"/>
          <p:cNvCxnSpPr/>
          <p:nvPr/>
        </p:nvCxnSpPr>
        <p:spPr>
          <a:xfrm>
            <a:off x="5040312" y="696103"/>
            <a:ext cx="509634" cy="0"/>
          </a:xfrm>
          <a:prstGeom prst="straightConnector1">
            <a:avLst/>
          </a:prstGeom>
          <a:ln>
            <a:solidFill>
              <a:srgbClr val="FF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"/>
          <p:cNvSpPr txBox="1">
            <a:spLocks noChangeArrowheads="1"/>
          </p:cNvSpPr>
          <p:nvPr/>
        </p:nvSpPr>
        <p:spPr bwMode="auto">
          <a:xfrm>
            <a:off x="5541155" y="329633"/>
            <a:ext cx="2080854" cy="656362"/>
          </a:xfrm>
          <a:prstGeom prst="rect">
            <a:avLst/>
          </a:prstGeom>
          <a:noFill/>
          <a:ln w="3175">
            <a:solidFill>
              <a:srgbClr val="FF0066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101374" tIns="50687" rIns="101374" bIns="5068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LED</a:t>
            </a:r>
            <a:r>
              <a:rPr lang="zh-CN" altLang="en-US" sz="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背景板全天循环播放项目宣传视频</a:t>
            </a:r>
            <a:endParaRPr lang="en-US" altLang="zh-CN" sz="8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整点产品宣讲</a:t>
            </a:r>
            <a:endParaRPr lang="en-US" altLang="zh-CN" sz="8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互动体验</a:t>
            </a:r>
            <a:endParaRPr lang="en-US" altLang="zh-CN" sz="8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TextBox 1"/>
          <p:cNvSpPr txBox="1">
            <a:spLocks noChangeArrowheads="1"/>
          </p:cNvSpPr>
          <p:nvPr/>
        </p:nvSpPr>
        <p:spPr bwMode="auto">
          <a:xfrm>
            <a:off x="7566071" y="1527344"/>
            <a:ext cx="1702830" cy="287030"/>
          </a:xfrm>
          <a:custGeom>
            <a:avLst/>
            <a:gdLst>
              <a:gd name="connsiteX0" fmla="*/ 0 w 2516686"/>
              <a:gd name="connsiteY0" fmla="*/ 0 h 326752"/>
              <a:gd name="connsiteX1" fmla="*/ 2516686 w 2516686"/>
              <a:gd name="connsiteY1" fmla="*/ 0 h 326752"/>
              <a:gd name="connsiteX2" fmla="*/ 2516686 w 2516686"/>
              <a:gd name="connsiteY2" fmla="*/ 326752 h 326752"/>
              <a:gd name="connsiteX3" fmla="*/ 0 w 2516686"/>
              <a:gd name="connsiteY3" fmla="*/ 326752 h 326752"/>
              <a:gd name="connsiteX4" fmla="*/ 0 w 2516686"/>
              <a:gd name="connsiteY4" fmla="*/ 0 h 326752"/>
              <a:gd name="connsiteX0-1" fmla="*/ 0 w 2516686"/>
              <a:gd name="connsiteY0-2" fmla="*/ 481002 h 807754"/>
              <a:gd name="connsiteX1-3" fmla="*/ 748137 w 2516686"/>
              <a:gd name="connsiteY1-4" fmla="*/ 0 h 807754"/>
              <a:gd name="connsiteX2-5" fmla="*/ 2516686 w 2516686"/>
              <a:gd name="connsiteY2-6" fmla="*/ 481002 h 807754"/>
              <a:gd name="connsiteX3-7" fmla="*/ 2516686 w 2516686"/>
              <a:gd name="connsiteY3-8" fmla="*/ 807754 h 807754"/>
              <a:gd name="connsiteX4-9" fmla="*/ 0 w 2516686"/>
              <a:gd name="connsiteY4-10" fmla="*/ 807754 h 807754"/>
              <a:gd name="connsiteX5" fmla="*/ 0 w 2516686"/>
              <a:gd name="connsiteY5" fmla="*/ 481002 h 807754"/>
              <a:gd name="connsiteX0-11" fmla="*/ 0 w 2516686"/>
              <a:gd name="connsiteY0-12" fmla="*/ 481002 h 3487158"/>
              <a:gd name="connsiteX1-13" fmla="*/ 748137 w 2516686"/>
              <a:gd name="connsiteY1-14" fmla="*/ 0 h 3487158"/>
              <a:gd name="connsiteX2-15" fmla="*/ 2516686 w 2516686"/>
              <a:gd name="connsiteY2-16" fmla="*/ 481002 h 3487158"/>
              <a:gd name="connsiteX3-17" fmla="*/ 2516686 w 2516686"/>
              <a:gd name="connsiteY3-18" fmla="*/ 807754 h 3487158"/>
              <a:gd name="connsiteX4-19" fmla="*/ 2264735 w 2516686"/>
              <a:gd name="connsiteY4-20" fmla="*/ 3487158 h 3487158"/>
              <a:gd name="connsiteX5-21" fmla="*/ 0 w 2516686"/>
              <a:gd name="connsiteY5-22" fmla="*/ 481002 h 3487158"/>
              <a:gd name="connsiteX0-23" fmla="*/ 0 w 1963793"/>
              <a:gd name="connsiteY0-24" fmla="*/ 693653 h 3487158"/>
              <a:gd name="connsiteX1-25" fmla="*/ 195244 w 1963793"/>
              <a:gd name="connsiteY1-26" fmla="*/ 0 h 3487158"/>
              <a:gd name="connsiteX2-27" fmla="*/ 1963793 w 1963793"/>
              <a:gd name="connsiteY2-28" fmla="*/ 481002 h 3487158"/>
              <a:gd name="connsiteX3-29" fmla="*/ 1963793 w 1963793"/>
              <a:gd name="connsiteY3-30" fmla="*/ 807754 h 3487158"/>
              <a:gd name="connsiteX4-31" fmla="*/ 1711842 w 1963793"/>
              <a:gd name="connsiteY4-32" fmla="*/ 3487158 h 3487158"/>
              <a:gd name="connsiteX5-33" fmla="*/ 0 w 1963793"/>
              <a:gd name="connsiteY5-34" fmla="*/ 693653 h 3487158"/>
              <a:gd name="connsiteX0-35" fmla="*/ 0 w 1963793"/>
              <a:gd name="connsiteY0-36" fmla="*/ 789346 h 3582851"/>
              <a:gd name="connsiteX1-37" fmla="*/ 131448 w 1963793"/>
              <a:gd name="connsiteY1-38" fmla="*/ 0 h 3582851"/>
              <a:gd name="connsiteX2-39" fmla="*/ 1963793 w 1963793"/>
              <a:gd name="connsiteY2-40" fmla="*/ 576695 h 3582851"/>
              <a:gd name="connsiteX3-41" fmla="*/ 1963793 w 1963793"/>
              <a:gd name="connsiteY3-42" fmla="*/ 903447 h 3582851"/>
              <a:gd name="connsiteX4-43" fmla="*/ 1711842 w 1963793"/>
              <a:gd name="connsiteY4-44" fmla="*/ 3582851 h 3582851"/>
              <a:gd name="connsiteX5-45" fmla="*/ 0 w 1963793"/>
              <a:gd name="connsiteY5-46" fmla="*/ 789346 h 3582851"/>
              <a:gd name="connsiteX0-47" fmla="*/ 0 w 2059486"/>
              <a:gd name="connsiteY0-48" fmla="*/ 789346 h 3582851"/>
              <a:gd name="connsiteX1-49" fmla="*/ 131448 w 2059486"/>
              <a:gd name="connsiteY1-50" fmla="*/ 0 h 3582851"/>
              <a:gd name="connsiteX2-51" fmla="*/ 1963793 w 2059486"/>
              <a:gd name="connsiteY2-52" fmla="*/ 576695 h 3582851"/>
              <a:gd name="connsiteX3-53" fmla="*/ 2059486 w 2059486"/>
              <a:gd name="connsiteY3-54" fmla="*/ 2466433 h 3582851"/>
              <a:gd name="connsiteX4-55" fmla="*/ 1711842 w 2059486"/>
              <a:gd name="connsiteY4-56" fmla="*/ 3582851 h 3582851"/>
              <a:gd name="connsiteX5-57" fmla="*/ 0 w 2059486"/>
              <a:gd name="connsiteY5-58" fmla="*/ 789346 h 3582851"/>
              <a:gd name="connsiteX0-59" fmla="*/ 0 w 2059486"/>
              <a:gd name="connsiteY0-60" fmla="*/ 789346 h 3582851"/>
              <a:gd name="connsiteX1-61" fmla="*/ 131448 w 2059486"/>
              <a:gd name="connsiteY1-62" fmla="*/ 0 h 3582851"/>
              <a:gd name="connsiteX2-63" fmla="*/ 1963793 w 2059486"/>
              <a:gd name="connsiteY2-64" fmla="*/ 576695 h 3582851"/>
              <a:gd name="connsiteX3-65" fmla="*/ 1481782 w 2059486"/>
              <a:gd name="connsiteY3-66" fmla="*/ 1446029 h 3582851"/>
              <a:gd name="connsiteX4-67" fmla="*/ 2059486 w 2059486"/>
              <a:gd name="connsiteY4-68" fmla="*/ 2466433 h 3582851"/>
              <a:gd name="connsiteX5-69" fmla="*/ 1711842 w 2059486"/>
              <a:gd name="connsiteY5-70" fmla="*/ 3582851 h 3582851"/>
              <a:gd name="connsiteX6" fmla="*/ 0 w 2059486"/>
              <a:gd name="connsiteY6" fmla="*/ 789346 h 3582851"/>
              <a:gd name="connsiteX0-71" fmla="*/ 0 w 2059486"/>
              <a:gd name="connsiteY0-72" fmla="*/ 789346 h 3582851"/>
              <a:gd name="connsiteX1-73" fmla="*/ 131448 w 2059486"/>
              <a:gd name="connsiteY1-74" fmla="*/ 0 h 3582851"/>
              <a:gd name="connsiteX2-75" fmla="*/ 1506593 w 2059486"/>
              <a:gd name="connsiteY2-76" fmla="*/ 1395402 h 3582851"/>
              <a:gd name="connsiteX3-77" fmla="*/ 1481782 w 2059486"/>
              <a:gd name="connsiteY3-78" fmla="*/ 1446029 h 3582851"/>
              <a:gd name="connsiteX4-79" fmla="*/ 2059486 w 2059486"/>
              <a:gd name="connsiteY4-80" fmla="*/ 2466433 h 3582851"/>
              <a:gd name="connsiteX5-81" fmla="*/ 1711842 w 2059486"/>
              <a:gd name="connsiteY5-82" fmla="*/ 3582851 h 3582851"/>
              <a:gd name="connsiteX6-83" fmla="*/ 0 w 2059486"/>
              <a:gd name="connsiteY6-84" fmla="*/ 789346 h 3582851"/>
              <a:gd name="connsiteX0-85" fmla="*/ 0 w 2059486"/>
              <a:gd name="connsiteY0-86" fmla="*/ 789346 h 3582851"/>
              <a:gd name="connsiteX1-87" fmla="*/ 131448 w 2059486"/>
              <a:gd name="connsiteY1-88" fmla="*/ 0 h 3582851"/>
              <a:gd name="connsiteX2-89" fmla="*/ 1506593 w 2059486"/>
              <a:gd name="connsiteY2-90" fmla="*/ 1395402 h 3582851"/>
              <a:gd name="connsiteX3-91" fmla="*/ 1460517 w 2059486"/>
              <a:gd name="connsiteY3-92" fmla="*/ 1562987 h 3582851"/>
              <a:gd name="connsiteX4-93" fmla="*/ 2059486 w 2059486"/>
              <a:gd name="connsiteY4-94" fmla="*/ 2466433 h 3582851"/>
              <a:gd name="connsiteX5-95" fmla="*/ 1711842 w 2059486"/>
              <a:gd name="connsiteY5-96" fmla="*/ 3582851 h 3582851"/>
              <a:gd name="connsiteX6-97" fmla="*/ 0 w 2059486"/>
              <a:gd name="connsiteY6-98" fmla="*/ 789346 h 3582851"/>
              <a:gd name="connsiteX0-99" fmla="*/ 0 w 2059486"/>
              <a:gd name="connsiteY0-100" fmla="*/ 789346 h 3582851"/>
              <a:gd name="connsiteX1-101" fmla="*/ 131448 w 2059486"/>
              <a:gd name="connsiteY1-102" fmla="*/ 0 h 3582851"/>
              <a:gd name="connsiteX2-103" fmla="*/ 1460517 w 2059486"/>
              <a:gd name="connsiteY2-104" fmla="*/ 1562987 h 3582851"/>
              <a:gd name="connsiteX3-105" fmla="*/ 2059486 w 2059486"/>
              <a:gd name="connsiteY3-106" fmla="*/ 2466433 h 3582851"/>
              <a:gd name="connsiteX4-107" fmla="*/ 1711842 w 2059486"/>
              <a:gd name="connsiteY4-108" fmla="*/ 3582851 h 3582851"/>
              <a:gd name="connsiteX5-109" fmla="*/ 0 w 2059486"/>
              <a:gd name="connsiteY5-110" fmla="*/ 789346 h 3582851"/>
              <a:gd name="connsiteX0-111" fmla="*/ 0 w 2059486"/>
              <a:gd name="connsiteY0-112" fmla="*/ 789346 h 3582851"/>
              <a:gd name="connsiteX1-113" fmla="*/ 131448 w 2059486"/>
              <a:gd name="connsiteY1-114" fmla="*/ 0 h 3582851"/>
              <a:gd name="connsiteX2-115" fmla="*/ 2059486 w 2059486"/>
              <a:gd name="connsiteY2-116" fmla="*/ 2466433 h 3582851"/>
              <a:gd name="connsiteX3-117" fmla="*/ 1711842 w 2059486"/>
              <a:gd name="connsiteY3-118" fmla="*/ 3582851 h 3582851"/>
              <a:gd name="connsiteX4-119" fmla="*/ 0 w 2059486"/>
              <a:gd name="connsiteY4-120" fmla="*/ 789346 h 3582851"/>
              <a:gd name="connsiteX0-121" fmla="*/ 0 w 2059486"/>
              <a:gd name="connsiteY0-122" fmla="*/ 853141 h 3646646"/>
              <a:gd name="connsiteX1-123" fmla="*/ 205876 w 2059486"/>
              <a:gd name="connsiteY1-124" fmla="*/ 0 h 3646646"/>
              <a:gd name="connsiteX2-125" fmla="*/ 2059486 w 2059486"/>
              <a:gd name="connsiteY2-126" fmla="*/ 2530228 h 3646646"/>
              <a:gd name="connsiteX3-127" fmla="*/ 1711842 w 2059486"/>
              <a:gd name="connsiteY3-128" fmla="*/ 3646646 h 3646646"/>
              <a:gd name="connsiteX4-129" fmla="*/ 0 w 2059486"/>
              <a:gd name="connsiteY4-130" fmla="*/ 853141 h 3646646"/>
              <a:gd name="connsiteX0-131" fmla="*/ 0 w 2059486"/>
              <a:gd name="connsiteY0-132" fmla="*/ 874406 h 3667911"/>
              <a:gd name="connsiteX1-133" fmla="*/ 152713 w 2059486"/>
              <a:gd name="connsiteY1-134" fmla="*/ 0 h 3667911"/>
              <a:gd name="connsiteX2-135" fmla="*/ 2059486 w 2059486"/>
              <a:gd name="connsiteY2-136" fmla="*/ 2551493 h 3667911"/>
              <a:gd name="connsiteX3-137" fmla="*/ 1711842 w 2059486"/>
              <a:gd name="connsiteY3-138" fmla="*/ 3667911 h 3667911"/>
              <a:gd name="connsiteX4-139" fmla="*/ 0 w 2059486"/>
              <a:gd name="connsiteY4-140" fmla="*/ 874406 h 366791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059486" h="3667911">
                <a:moveTo>
                  <a:pt x="0" y="874406"/>
                </a:moveTo>
                <a:cubicBezTo>
                  <a:pt x="11918" y="873560"/>
                  <a:pt x="140795" y="846"/>
                  <a:pt x="152713" y="0"/>
                </a:cubicBezTo>
                <a:lnTo>
                  <a:pt x="2059486" y="2551493"/>
                </a:lnTo>
                <a:lnTo>
                  <a:pt x="1711842" y="3667911"/>
                </a:lnTo>
                <a:lnTo>
                  <a:pt x="0" y="874406"/>
                </a:lnTo>
                <a:close/>
              </a:path>
            </a:pathLst>
          </a:custGeom>
          <a:noFill/>
          <a:ln w="9525">
            <a:solidFill>
              <a:srgbClr val="FF0066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101374" tIns="50687" rIns="101374" bIns="5068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endParaRPr lang="en-US" altLang="zh-CN" sz="8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 flipV="1">
            <a:off x="7909188" y="1351891"/>
            <a:ext cx="0" cy="474667"/>
          </a:xfrm>
          <a:prstGeom prst="line">
            <a:avLst/>
          </a:prstGeom>
          <a:ln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/>
          <p:cNvCxnSpPr/>
          <p:nvPr/>
        </p:nvCxnSpPr>
        <p:spPr>
          <a:xfrm>
            <a:off x="7900396" y="1345354"/>
            <a:ext cx="509634" cy="0"/>
          </a:xfrm>
          <a:prstGeom prst="straightConnector1">
            <a:avLst/>
          </a:prstGeom>
          <a:ln>
            <a:solidFill>
              <a:srgbClr val="FF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1"/>
          <p:cNvSpPr txBox="1">
            <a:spLocks noChangeArrowheads="1"/>
          </p:cNvSpPr>
          <p:nvPr/>
        </p:nvSpPr>
        <p:spPr bwMode="auto">
          <a:xfrm>
            <a:off x="968706" y="2072187"/>
            <a:ext cx="1975358" cy="287030"/>
          </a:xfrm>
          <a:custGeom>
            <a:avLst/>
            <a:gdLst>
              <a:gd name="connsiteX0" fmla="*/ 0 w 2516686"/>
              <a:gd name="connsiteY0" fmla="*/ 0 h 326752"/>
              <a:gd name="connsiteX1" fmla="*/ 2516686 w 2516686"/>
              <a:gd name="connsiteY1" fmla="*/ 0 h 326752"/>
              <a:gd name="connsiteX2" fmla="*/ 2516686 w 2516686"/>
              <a:gd name="connsiteY2" fmla="*/ 326752 h 326752"/>
              <a:gd name="connsiteX3" fmla="*/ 0 w 2516686"/>
              <a:gd name="connsiteY3" fmla="*/ 326752 h 326752"/>
              <a:gd name="connsiteX4" fmla="*/ 0 w 2516686"/>
              <a:gd name="connsiteY4" fmla="*/ 0 h 326752"/>
              <a:gd name="connsiteX0-1" fmla="*/ 0 w 2516686"/>
              <a:gd name="connsiteY0-2" fmla="*/ 1084521 h 1411273"/>
              <a:gd name="connsiteX1-3" fmla="*/ 1836202 w 2516686"/>
              <a:gd name="connsiteY1-4" fmla="*/ 0 h 1411273"/>
              <a:gd name="connsiteX2-5" fmla="*/ 2516686 w 2516686"/>
              <a:gd name="connsiteY2-6" fmla="*/ 1411273 h 1411273"/>
              <a:gd name="connsiteX3-7" fmla="*/ 0 w 2516686"/>
              <a:gd name="connsiteY3-8" fmla="*/ 1411273 h 1411273"/>
              <a:gd name="connsiteX4-9" fmla="*/ 0 w 2516686"/>
              <a:gd name="connsiteY4-10" fmla="*/ 1084521 h 1411273"/>
              <a:gd name="connsiteX0-11" fmla="*/ 0 w 2516686"/>
              <a:gd name="connsiteY0-12" fmla="*/ 1084521 h 3006157"/>
              <a:gd name="connsiteX1-13" fmla="*/ 1836202 w 2516686"/>
              <a:gd name="connsiteY1-14" fmla="*/ 0 h 3006157"/>
              <a:gd name="connsiteX2-15" fmla="*/ 2516686 w 2516686"/>
              <a:gd name="connsiteY2-16" fmla="*/ 1411273 h 3006157"/>
              <a:gd name="connsiteX3-17" fmla="*/ 414669 w 2516686"/>
              <a:gd name="connsiteY3-18" fmla="*/ 3006157 h 3006157"/>
              <a:gd name="connsiteX4-19" fmla="*/ 0 w 2516686"/>
              <a:gd name="connsiteY4-20" fmla="*/ 1084521 h 3006157"/>
              <a:gd name="connsiteX0-21" fmla="*/ 0 w 2442258"/>
              <a:gd name="connsiteY0-22" fmla="*/ 2211572 h 3006157"/>
              <a:gd name="connsiteX1-23" fmla="*/ 1761774 w 2442258"/>
              <a:gd name="connsiteY1-24" fmla="*/ 0 h 3006157"/>
              <a:gd name="connsiteX2-25" fmla="*/ 2442258 w 2442258"/>
              <a:gd name="connsiteY2-26" fmla="*/ 1411273 h 3006157"/>
              <a:gd name="connsiteX3-27" fmla="*/ 340241 w 2442258"/>
              <a:gd name="connsiteY3-28" fmla="*/ 3006157 h 3006157"/>
              <a:gd name="connsiteX4-29" fmla="*/ 0 w 2442258"/>
              <a:gd name="connsiteY4-30" fmla="*/ 2211572 h 3006157"/>
              <a:gd name="connsiteX0-31" fmla="*/ 0 w 2229607"/>
              <a:gd name="connsiteY0-32" fmla="*/ 2211572 h 3006157"/>
              <a:gd name="connsiteX1-33" fmla="*/ 1761774 w 2229607"/>
              <a:gd name="connsiteY1-34" fmla="*/ 0 h 3006157"/>
              <a:gd name="connsiteX2-35" fmla="*/ 2229607 w 2229607"/>
              <a:gd name="connsiteY2-36" fmla="*/ 177896 h 3006157"/>
              <a:gd name="connsiteX3-37" fmla="*/ 340241 w 2229607"/>
              <a:gd name="connsiteY3-38" fmla="*/ 3006157 h 3006157"/>
              <a:gd name="connsiteX4-39" fmla="*/ 0 w 2229607"/>
              <a:gd name="connsiteY4-40" fmla="*/ 2211572 h 3006157"/>
              <a:gd name="connsiteX0-41" fmla="*/ 0 w 2218974"/>
              <a:gd name="connsiteY0-42" fmla="*/ 2211572 h 3006157"/>
              <a:gd name="connsiteX1-43" fmla="*/ 1761774 w 2218974"/>
              <a:gd name="connsiteY1-44" fmla="*/ 0 h 3006157"/>
              <a:gd name="connsiteX2-45" fmla="*/ 2218974 w 2218974"/>
              <a:gd name="connsiteY2-46" fmla="*/ 60938 h 3006157"/>
              <a:gd name="connsiteX3-47" fmla="*/ 340241 w 2218974"/>
              <a:gd name="connsiteY3-48" fmla="*/ 3006157 h 3006157"/>
              <a:gd name="connsiteX4-49" fmla="*/ 0 w 2218974"/>
              <a:gd name="connsiteY4-50" fmla="*/ 2211572 h 3006157"/>
              <a:gd name="connsiteX0-51" fmla="*/ 0 w 2218974"/>
              <a:gd name="connsiteY0-52" fmla="*/ 2211572 h 2644650"/>
              <a:gd name="connsiteX1-53" fmla="*/ 1761774 w 2218974"/>
              <a:gd name="connsiteY1-54" fmla="*/ 0 h 2644650"/>
              <a:gd name="connsiteX2-55" fmla="*/ 2218974 w 2218974"/>
              <a:gd name="connsiteY2-56" fmla="*/ 60938 h 2644650"/>
              <a:gd name="connsiteX3-57" fmla="*/ 1127050 w 2218974"/>
              <a:gd name="connsiteY3-58" fmla="*/ 2644650 h 2644650"/>
              <a:gd name="connsiteX4-59" fmla="*/ 0 w 2218974"/>
              <a:gd name="connsiteY4-60" fmla="*/ 2211572 h 2644650"/>
              <a:gd name="connsiteX0-61" fmla="*/ 0 w 2389095"/>
              <a:gd name="connsiteY0-62" fmla="*/ 2551814 h 2644650"/>
              <a:gd name="connsiteX1-63" fmla="*/ 1931895 w 2389095"/>
              <a:gd name="connsiteY1-64" fmla="*/ 0 h 2644650"/>
              <a:gd name="connsiteX2-65" fmla="*/ 2389095 w 2389095"/>
              <a:gd name="connsiteY2-66" fmla="*/ 60938 h 2644650"/>
              <a:gd name="connsiteX3-67" fmla="*/ 1297171 w 2389095"/>
              <a:gd name="connsiteY3-68" fmla="*/ 2644650 h 2644650"/>
              <a:gd name="connsiteX4-69" fmla="*/ 0 w 2389095"/>
              <a:gd name="connsiteY4-70" fmla="*/ 2551814 h 2644650"/>
              <a:gd name="connsiteX0-71" fmla="*/ 0 w 2389095"/>
              <a:gd name="connsiteY0-72" fmla="*/ 2560095 h 2652931"/>
              <a:gd name="connsiteX1-73" fmla="*/ 1741721 w 2389095"/>
              <a:gd name="connsiteY1-74" fmla="*/ 0 h 2652931"/>
              <a:gd name="connsiteX2-75" fmla="*/ 1931895 w 2389095"/>
              <a:gd name="connsiteY2-76" fmla="*/ 8281 h 2652931"/>
              <a:gd name="connsiteX3-77" fmla="*/ 2389095 w 2389095"/>
              <a:gd name="connsiteY3-78" fmla="*/ 69219 h 2652931"/>
              <a:gd name="connsiteX4-79" fmla="*/ 1297171 w 2389095"/>
              <a:gd name="connsiteY4-80" fmla="*/ 2652931 h 2652931"/>
              <a:gd name="connsiteX5" fmla="*/ 0 w 2389095"/>
              <a:gd name="connsiteY5" fmla="*/ 2560095 h 2652931"/>
              <a:gd name="connsiteX0-81" fmla="*/ 0 w 2389095"/>
              <a:gd name="connsiteY0-82" fmla="*/ 2551814 h 2644650"/>
              <a:gd name="connsiteX1-83" fmla="*/ 1762986 w 2389095"/>
              <a:gd name="connsiteY1-84" fmla="*/ 12984 h 2644650"/>
              <a:gd name="connsiteX2-85" fmla="*/ 1931895 w 2389095"/>
              <a:gd name="connsiteY2-86" fmla="*/ 0 h 2644650"/>
              <a:gd name="connsiteX3-87" fmla="*/ 2389095 w 2389095"/>
              <a:gd name="connsiteY3-88" fmla="*/ 60938 h 2644650"/>
              <a:gd name="connsiteX4-89" fmla="*/ 1297171 w 2389095"/>
              <a:gd name="connsiteY4-90" fmla="*/ 2644650 h 2644650"/>
              <a:gd name="connsiteX5-91" fmla="*/ 0 w 2389095"/>
              <a:gd name="connsiteY5-92" fmla="*/ 2551814 h 2644650"/>
              <a:gd name="connsiteX0-93" fmla="*/ 0 w 2389095"/>
              <a:gd name="connsiteY0-94" fmla="*/ 2538830 h 2631666"/>
              <a:gd name="connsiteX1-95" fmla="*/ 1762986 w 2389095"/>
              <a:gd name="connsiteY1-96" fmla="*/ 0 h 2631666"/>
              <a:gd name="connsiteX2-97" fmla="*/ 2389095 w 2389095"/>
              <a:gd name="connsiteY2-98" fmla="*/ 47954 h 2631666"/>
              <a:gd name="connsiteX3-99" fmla="*/ 1297171 w 2389095"/>
              <a:gd name="connsiteY3-100" fmla="*/ 2631666 h 2631666"/>
              <a:gd name="connsiteX4-101" fmla="*/ 0 w 2389095"/>
              <a:gd name="connsiteY4-102" fmla="*/ 2538830 h 263166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389095" h="2631666">
                <a:moveTo>
                  <a:pt x="0" y="2538830"/>
                </a:moveTo>
                <a:cubicBezTo>
                  <a:pt x="637281" y="1703186"/>
                  <a:pt x="1125705" y="835644"/>
                  <a:pt x="1762986" y="0"/>
                </a:cubicBezTo>
                <a:lnTo>
                  <a:pt x="2389095" y="47954"/>
                </a:lnTo>
                <a:lnTo>
                  <a:pt x="1297171" y="2631666"/>
                </a:lnTo>
                <a:lnTo>
                  <a:pt x="0" y="2538830"/>
                </a:lnTo>
                <a:close/>
              </a:path>
            </a:pathLst>
          </a:custGeom>
          <a:noFill/>
          <a:ln w="3175">
            <a:solidFill>
              <a:srgbClr val="FF0066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101374" tIns="50687" rIns="101374" bIns="5068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endParaRPr lang="en-US" altLang="zh-CN" sz="8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 flipV="1">
            <a:off x="2443222" y="1604314"/>
            <a:ext cx="0" cy="474667"/>
          </a:xfrm>
          <a:prstGeom prst="line">
            <a:avLst/>
          </a:prstGeom>
          <a:ln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箭头连接符 22"/>
          <p:cNvCxnSpPr/>
          <p:nvPr/>
        </p:nvCxnSpPr>
        <p:spPr>
          <a:xfrm>
            <a:off x="2444467" y="1604314"/>
            <a:ext cx="333065" cy="0"/>
          </a:xfrm>
          <a:prstGeom prst="straightConnector1">
            <a:avLst/>
          </a:prstGeom>
          <a:ln>
            <a:solidFill>
              <a:srgbClr val="FF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1"/>
          <p:cNvSpPr txBox="1">
            <a:spLocks noChangeArrowheads="1"/>
          </p:cNvSpPr>
          <p:nvPr/>
        </p:nvSpPr>
        <p:spPr bwMode="auto">
          <a:xfrm>
            <a:off x="2777023" y="1260092"/>
            <a:ext cx="853753" cy="656362"/>
          </a:xfrm>
          <a:prstGeom prst="rect">
            <a:avLst/>
          </a:prstGeom>
          <a:noFill/>
          <a:ln w="3175">
            <a:solidFill>
              <a:srgbClr val="FF0066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101374" tIns="50687" rIns="101374" bIns="5068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洽谈区</a:t>
            </a:r>
            <a:endParaRPr lang="en-US" altLang="zh-CN" sz="8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与目标客群面对面交流</a:t>
            </a:r>
            <a:endParaRPr lang="en-US" altLang="zh-CN" sz="8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TextBox 1"/>
          <p:cNvSpPr txBox="1">
            <a:spLocks noChangeArrowheads="1"/>
          </p:cNvSpPr>
          <p:nvPr/>
        </p:nvSpPr>
        <p:spPr bwMode="auto">
          <a:xfrm>
            <a:off x="8429204" y="1106708"/>
            <a:ext cx="1223576" cy="471696"/>
          </a:xfrm>
          <a:prstGeom prst="rect">
            <a:avLst/>
          </a:prstGeom>
          <a:noFill/>
          <a:ln w="3175">
            <a:solidFill>
              <a:srgbClr val="FF0066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101374" tIns="50687" rIns="101374" bIns="5068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宣传展板</a:t>
            </a:r>
            <a:endParaRPr lang="en-US" altLang="zh-CN" sz="8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展示品牌和产品实力</a:t>
            </a:r>
            <a:endParaRPr lang="en-US" altLang="zh-CN" sz="8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s://timgsa.baidu.com/timg?image&amp;quality=80&amp;size=b9999_10000&amp;sec=1550755256820&amp;di=d3e3c157c6cc72467efd6f01f8dadeb4&amp;imgtype=0&amp;src=http%3A%2F%2F5b0988e595225.cdn.sohucs.com%2Fimages%2F20180928%2F33d202bbb0d4489c8920a17781b4b622.jpe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659" y="2585993"/>
            <a:ext cx="4232150" cy="2416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698" name="矩形 6"/>
          <p:cNvSpPr>
            <a:spLocks noChangeArrowheads="1"/>
          </p:cNvSpPr>
          <p:nvPr/>
        </p:nvSpPr>
        <p:spPr bwMode="auto">
          <a:xfrm>
            <a:off x="634415" y="852990"/>
            <a:ext cx="6905928" cy="51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374" tIns="50687" rIns="101374" bIns="5068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b="1" dirty="0"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 b="1" dirty="0">
                <a:latin typeface="微软雅黑" panose="020B0503020204020204" charset="-122"/>
                <a:ea typeface="微软雅黑" panose="020B0503020204020204" charset="-122"/>
              </a:rPr>
              <a:t>、全天视频播放</a:t>
            </a:r>
            <a:endParaRPr lang="zh-CN" altLang="en-US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634415" y="1313519"/>
            <a:ext cx="7460713" cy="1034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374" tIns="50687" rIns="101374" bIns="5068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9865" indent="-189865">
              <a:lnSpc>
                <a:spcPct val="150000"/>
              </a:lnSpc>
              <a:buFont typeface="Wingdings" panose="05000000000000000000" pitchFamily="2" charset="2"/>
              <a:buChar char="n"/>
              <a:defRPr/>
            </a:pPr>
            <a:r>
              <a:rPr lang="zh-CN" altLang="en-US" sz="1300" b="1" dirty="0">
                <a:latin typeface="微软雅黑" panose="020B0503020204020204" charset="-122"/>
                <a:ea typeface="微软雅黑" panose="020B0503020204020204" charset="-122"/>
              </a:rPr>
              <a:t>项目介绍视频形式</a:t>
            </a:r>
            <a:endParaRPr lang="en-US" altLang="zh-CN" sz="1300" b="1" dirty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300" dirty="0"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 sz="1300" dirty="0">
                <a:latin typeface="微软雅黑" panose="020B0503020204020204" charset="-122"/>
                <a:ea typeface="微软雅黑" panose="020B0503020204020204" charset="-122"/>
              </a:rPr>
              <a:t>、循环播放项目宣传视频，进行第一轮品牌灌输；</a:t>
            </a:r>
            <a:endParaRPr lang="en-US" altLang="zh-CN" sz="1300" dirty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300" dirty="0"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zh-CN" altLang="en-US" sz="1300" dirty="0">
                <a:latin typeface="微软雅黑" panose="020B0503020204020204" charset="-122"/>
                <a:ea typeface="微软雅黑" panose="020B0503020204020204" charset="-122"/>
              </a:rPr>
              <a:t>、通过视频现场营造热闹纷呈的感官；</a:t>
            </a:r>
            <a:endParaRPr lang="en-US" altLang="zh-CN" sz="13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2"/>
          <p:cNvSpPr txBox="1">
            <a:spLocks noChangeArrowheads="1"/>
          </p:cNvSpPr>
          <p:nvPr/>
        </p:nvSpPr>
        <p:spPr bwMode="auto">
          <a:xfrm>
            <a:off x="357023" y="528050"/>
            <a:ext cx="1172653" cy="379363"/>
          </a:xfrm>
          <a:prstGeom prst="rect">
            <a:avLst/>
          </a:prstGeom>
          <a:solidFill>
            <a:srgbClr val="CF6878"/>
          </a:solidFill>
          <a:ln>
            <a:noFill/>
          </a:ln>
        </p:spPr>
        <p:txBody>
          <a:bodyPr wrap="square" lIns="101374" tIns="50687" rIns="101374" bIns="5068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品牌活动</a:t>
            </a:r>
            <a:endParaRPr lang="zh-CN" altLang="en-US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2465202" y="3571877"/>
            <a:ext cx="543801" cy="506460"/>
            <a:chOff x="2087984" y="3168551"/>
            <a:chExt cx="576064" cy="576064"/>
          </a:xfrm>
        </p:grpSpPr>
        <p:sp>
          <p:nvSpPr>
            <p:cNvPr id="13" name="椭圆 12"/>
            <p:cNvSpPr/>
            <p:nvPr/>
          </p:nvSpPr>
          <p:spPr>
            <a:xfrm>
              <a:off x="2087984" y="3168551"/>
              <a:ext cx="576064" cy="576064"/>
            </a:xfrm>
            <a:prstGeom prst="ellipse">
              <a:avLst/>
            </a:prstGeom>
            <a:solidFill>
              <a:schemeClr val="tx1"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等腰三角形 13"/>
            <p:cNvSpPr/>
            <p:nvPr/>
          </p:nvSpPr>
          <p:spPr>
            <a:xfrm rot="5400000">
              <a:off x="2231149" y="3367242"/>
              <a:ext cx="324605" cy="178683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2292" name="Picture 4" descr="https://timgsa.baidu.com/timg?image&amp;quality=80&amp;size=b9999_10000&amp;sec=1550755303282&amp;di=35b20acbdcffe6187cb858c5555016e2&amp;imgtype=0&amp;src=http%3A%2F%2Fatt2.citysbs.com%2Fhangzhou%2F2015%2F07%2F22%2F14%2F2394x1636-142743_v2_11571437546463487_5bc34b1cc7c68eb7eebad94b66e1f3d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50"/>
          <a:stretch>
            <a:fillRect/>
          </a:stretch>
        </p:blipFill>
        <p:spPr bwMode="auto">
          <a:xfrm>
            <a:off x="4927491" y="2588489"/>
            <a:ext cx="4078003" cy="241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组合 22"/>
          <p:cNvGrpSpPr/>
          <p:nvPr/>
        </p:nvGrpSpPr>
        <p:grpSpPr>
          <a:xfrm>
            <a:off x="6863753" y="3657681"/>
            <a:ext cx="543801" cy="506460"/>
            <a:chOff x="2087984" y="3168551"/>
            <a:chExt cx="576064" cy="576064"/>
          </a:xfrm>
        </p:grpSpPr>
        <p:sp>
          <p:nvSpPr>
            <p:cNvPr id="24" name="椭圆 23"/>
            <p:cNvSpPr/>
            <p:nvPr/>
          </p:nvSpPr>
          <p:spPr>
            <a:xfrm>
              <a:off x="2087984" y="3168551"/>
              <a:ext cx="576064" cy="576064"/>
            </a:xfrm>
            <a:prstGeom prst="ellipse">
              <a:avLst/>
            </a:prstGeom>
            <a:solidFill>
              <a:schemeClr val="tx1"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等腰三角形 24"/>
            <p:cNvSpPr/>
            <p:nvPr/>
          </p:nvSpPr>
          <p:spPr>
            <a:xfrm rot="5400000">
              <a:off x="2231149" y="3367242"/>
              <a:ext cx="324605" cy="178683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矩形 6"/>
          <p:cNvSpPr>
            <a:spLocks noChangeArrowheads="1"/>
          </p:cNvSpPr>
          <p:nvPr/>
        </p:nvSpPr>
        <p:spPr bwMode="auto">
          <a:xfrm>
            <a:off x="634415" y="852990"/>
            <a:ext cx="6905928" cy="51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374" tIns="50687" rIns="101374" bIns="5068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b="1" dirty="0"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zh-CN" altLang="en-US" b="1" dirty="0">
                <a:latin typeface="微软雅黑" panose="020B0503020204020204" charset="-122"/>
                <a:ea typeface="微软雅黑" panose="020B0503020204020204" charset="-122"/>
              </a:rPr>
              <a:t>、签到暖场</a:t>
            </a:r>
            <a:endParaRPr lang="zh-CN" altLang="en-US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9700" name="Picture 7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327" y="3082763"/>
            <a:ext cx="2811753" cy="1902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634415" y="1313519"/>
            <a:ext cx="7460713" cy="1654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374" tIns="50687" rIns="101374" bIns="5068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9865" indent="-189865">
              <a:lnSpc>
                <a:spcPct val="150000"/>
              </a:lnSpc>
              <a:buFont typeface="Wingdings" panose="05000000000000000000" pitchFamily="2" charset="2"/>
              <a:buChar char="n"/>
              <a:defRPr/>
            </a:pPr>
            <a:r>
              <a:rPr lang="zh-CN" altLang="en-US" sz="1300" b="1" dirty="0">
                <a:latin typeface="微软雅黑" panose="020B0503020204020204" charset="-122"/>
                <a:ea typeface="微软雅黑" panose="020B0503020204020204" charset="-122"/>
              </a:rPr>
              <a:t>签到形式</a:t>
            </a:r>
            <a:endParaRPr lang="en-US" altLang="zh-CN" sz="1300" b="1" dirty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300" dirty="0"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 sz="1300" dirty="0">
                <a:latin typeface="微软雅黑" panose="020B0503020204020204" charset="-122"/>
                <a:ea typeface="微软雅黑" panose="020B0503020204020204" charset="-122"/>
              </a:rPr>
              <a:t>、邀约到场嘉宾在现场签到处签到；</a:t>
            </a:r>
            <a:endParaRPr lang="en-US" altLang="zh-CN" sz="1300" dirty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300" dirty="0"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zh-CN" altLang="en-US" sz="1300" dirty="0">
                <a:latin typeface="微软雅黑" panose="020B0503020204020204" charset="-122"/>
                <a:ea typeface="微软雅黑" panose="020B0503020204020204" charset="-122"/>
              </a:rPr>
              <a:t>、现场散客直接在集客留资表上签字；</a:t>
            </a:r>
            <a:endParaRPr lang="en-US" altLang="zh-CN" sz="13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189865" indent="-189865">
              <a:lnSpc>
                <a:spcPct val="150000"/>
              </a:lnSpc>
              <a:buFont typeface="Wingdings" panose="05000000000000000000" pitchFamily="2" charset="2"/>
              <a:buChar char="n"/>
              <a:defRPr/>
            </a:pPr>
            <a:r>
              <a:rPr lang="zh-CN" altLang="en-US" sz="1300" b="1" dirty="0">
                <a:latin typeface="微软雅黑" panose="020B0503020204020204" charset="-122"/>
                <a:ea typeface="微软雅黑" panose="020B0503020204020204" charset="-122"/>
              </a:rPr>
              <a:t>礼品划分</a:t>
            </a:r>
            <a:endParaRPr lang="en-US" altLang="zh-CN" sz="1300" b="1" dirty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300" dirty="0"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 sz="1300" dirty="0">
                <a:latin typeface="微软雅黑" panose="020B0503020204020204" charset="-122"/>
                <a:ea typeface="微软雅黑" panose="020B0503020204020204" charset="-122"/>
              </a:rPr>
              <a:t>、现场集客礼品：定制可乐；</a:t>
            </a:r>
            <a:r>
              <a:rPr lang="en-US" altLang="zh-CN" sz="1300" dirty="0"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zh-CN" altLang="en-US" sz="1300" dirty="0">
                <a:latin typeface="微软雅黑" panose="020B0503020204020204" charset="-122"/>
                <a:ea typeface="微软雅黑" panose="020B0503020204020204" charset="-122"/>
              </a:rPr>
              <a:t>、意向客户礼品：抱枕被子两用</a:t>
            </a:r>
            <a:endParaRPr lang="en-US" altLang="zh-CN" sz="13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970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4552" y="3106765"/>
            <a:ext cx="2779593" cy="187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3140" y="3082762"/>
            <a:ext cx="2819532" cy="1902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2"/>
          <p:cNvSpPr txBox="1">
            <a:spLocks noChangeArrowheads="1"/>
          </p:cNvSpPr>
          <p:nvPr/>
        </p:nvSpPr>
        <p:spPr bwMode="auto">
          <a:xfrm>
            <a:off x="357023" y="528050"/>
            <a:ext cx="1172653" cy="379363"/>
          </a:xfrm>
          <a:prstGeom prst="rect">
            <a:avLst/>
          </a:prstGeom>
          <a:solidFill>
            <a:srgbClr val="CF6878"/>
          </a:solidFill>
          <a:ln>
            <a:noFill/>
          </a:ln>
        </p:spPr>
        <p:txBody>
          <a:bodyPr wrap="square" lIns="101374" tIns="50687" rIns="101374" bIns="5068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品牌活动</a:t>
            </a:r>
            <a:endParaRPr lang="zh-CN" altLang="en-US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http://img.hb.aicdn.com/48e20d611b950a012102a820ab42aed10d06cab847ca7-4Iedmx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53" r="4420" b="3316"/>
          <a:stretch>
            <a:fillRect/>
          </a:stretch>
        </p:blipFill>
        <p:spPr bwMode="auto">
          <a:xfrm>
            <a:off x="3622726" y="2784006"/>
            <a:ext cx="2845676" cy="1901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https://timgsa.baidu.com/timg?image&amp;quality=80&amp;size=b9999_10000&amp;sec=1550754275972&amp;di=66451bf5512c1a3c6a1e45a0857a9761&amp;imgtype=0&amp;src=http%3A%2F%2Fimgsrc.baidu.com%2Fbaike%2Fpic%2Fitem%2F902397dda144ad340789bd35d0a20cf431ad854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612" y="2795171"/>
            <a:ext cx="2789837" cy="1890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674" name="TextBox 3"/>
          <p:cNvSpPr txBox="1">
            <a:spLocks noChangeArrowheads="1"/>
          </p:cNvSpPr>
          <p:nvPr/>
        </p:nvSpPr>
        <p:spPr bwMode="auto">
          <a:xfrm>
            <a:off x="357023" y="1347798"/>
            <a:ext cx="9287827" cy="1344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374" tIns="50687" rIns="101374" bIns="5068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9865" indent="-189865">
              <a:lnSpc>
                <a:spcPct val="150000"/>
              </a:lnSpc>
              <a:buFont typeface="Wingdings" panose="05000000000000000000" pitchFamily="2" charset="2"/>
              <a:buChar char="n"/>
              <a:defRPr/>
            </a:pPr>
            <a:r>
              <a:rPr lang="zh-CN" altLang="en-US" sz="1300" b="1" dirty="0">
                <a:latin typeface="微软雅黑" panose="020B0503020204020204" charset="-122"/>
                <a:ea typeface="微软雅黑" panose="020B0503020204020204" charset="-122"/>
              </a:rPr>
              <a:t>活动形式</a:t>
            </a:r>
            <a:endParaRPr lang="en-US" altLang="zh-CN" sz="1300" b="1" dirty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300" dirty="0"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 sz="1300" dirty="0">
                <a:latin typeface="微软雅黑" panose="020B0503020204020204" charset="-122"/>
                <a:ea typeface="微软雅黑" panose="020B0503020204020204" charset="-122"/>
              </a:rPr>
              <a:t>、活动正式开始前三分钟主持人口播</a:t>
            </a:r>
            <a:r>
              <a:rPr lang="en-US" altLang="zh-CN" sz="1300" dirty="0">
                <a:latin typeface="微软雅黑" panose="020B0503020204020204" charset="-122"/>
                <a:ea typeface="微软雅黑" panose="020B0503020204020204" charset="-122"/>
              </a:rPr>
              <a:t>3</a:t>
            </a:r>
            <a:r>
              <a:rPr lang="zh-CN" altLang="en-US" sz="1300" dirty="0">
                <a:latin typeface="微软雅黑" panose="020B0503020204020204" charset="-122"/>
                <a:ea typeface="微软雅黑" panose="020B0503020204020204" charset="-122"/>
              </a:rPr>
              <a:t>次引导嘉宾落座；</a:t>
            </a:r>
            <a:endParaRPr lang="en-US" altLang="zh-CN" sz="1300" dirty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300" dirty="0"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zh-CN" altLang="en-US" sz="1300" dirty="0">
                <a:latin typeface="微软雅黑" panose="020B0503020204020204" charset="-122"/>
                <a:ea typeface="微软雅黑" panose="020B0503020204020204" charset="-122"/>
              </a:rPr>
              <a:t>、嘉宾聚集后，舞蹈人员就位，用激动人心的形式为整个活动进行开场造势，提升活动氛围。</a:t>
            </a:r>
            <a:endParaRPr lang="en-US" altLang="zh-CN" sz="13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189865" indent="-189865">
              <a:lnSpc>
                <a:spcPct val="150000"/>
              </a:lnSpc>
              <a:buFont typeface="Wingdings" panose="05000000000000000000" pitchFamily="2" charset="2"/>
              <a:buChar char="n"/>
              <a:defRPr/>
            </a:pPr>
            <a:r>
              <a:rPr lang="zh-CN" altLang="en-US" sz="1300" b="1" dirty="0">
                <a:latin typeface="微软雅黑" panose="020B0503020204020204" charset="-122"/>
                <a:ea typeface="微软雅黑" panose="020B0503020204020204" charset="-122"/>
              </a:rPr>
              <a:t>节目形式</a:t>
            </a:r>
            <a:endParaRPr lang="en-US" altLang="zh-CN" sz="13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723" name="AutoShape 8" descr="http://img4.imgtn.bdimg.com/it/u=3246119044,4271147944&amp;fm=21&amp;gp=0.jpg"/>
          <p:cNvSpPr>
            <a:spLocks noChangeAspect="1" noChangeArrowheads="1"/>
          </p:cNvSpPr>
          <p:nvPr/>
        </p:nvSpPr>
        <p:spPr bwMode="auto">
          <a:xfrm>
            <a:off x="171510" y="-161807"/>
            <a:ext cx="336021" cy="341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374" tIns="50687" rIns="101374" bIns="50687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30724" name="AutoShape 10" descr="http://img4.imgtn.bdimg.com/it/u=3246119044,4271147944&amp;fm=21&amp;gp=0.jpg"/>
          <p:cNvSpPr>
            <a:spLocks noChangeAspect="1" noChangeArrowheads="1"/>
          </p:cNvSpPr>
          <p:nvPr/>
        </p:nvSpPr>
        <p:spPr bwMode="auto">
          <a:xfrm>
            <a:off x="171510" y="-161807"/>
            <a:ext cx="336021" cy="341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374" tIns="50687" rIns="101374" bIns="50687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30726" name="TextBox 1"/>
          <p:cNvSpPr txBox="1">
            <a:spLocks noChangeArrowheads="1"/>
          </p:cNvSpPr>
          <p:nvPr/>
        </p:nvSpPr>
        <p:spPr bwMode="auto">
          <a:xfrm>
            <a:off x="4450527" y="4689078"/>
            <a:ext cx="1190074" cy="309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374" tIns="50687" rIns="101374" bIns="5068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1300" b="1" dirty="0">
                <a:latin typeface="微软雅黑" panose="020B0503020204020204" charset="-122"/>
                <a:ea typeface="微软雅黑" panose="020B0503020204020204" charset="-122"/>
              </a:rPr>
              <a:t>墨舞</a:t>
            </a:r>
            <a:endParaRPr lang="zh-CN" altLang="en-US" sz="13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727" name="TextBox 10"/>
          <p:cNvSpPr txBox="1">
            <a:spLocks noChangeArrowheads="1"/>
          </p:cNvSpPr>
          <p:nvPr/>
        </p:nvSpPr>
        <p:spPr bwMode="auto">
          <a:xfrm>
            <a:off x="7817735" y="4717294"/>
            <a:ext cx="873304" cy="311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374" tIns="50687" rIns="101374" bIns="5068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1300" b="1">
                <a:latin typeface="微软雅黑" panose="020B0503020204020204" charset="-122"/>
                <a:ea typeface="微软雅黑" panose="020B0503020204020204" charset="-122"/>
              </a:rPr>
              <a:t>民族舞</a:t>
            </a:r>
            <a:endParaRPr lang="zh-CN" altLang="en-US" sz="13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728" name="TextBox 11"/>
          <p:cNvSpPr txBox="1">
            <a:spLocks noChangeArrowheads="1"/>
          </p:cNvSpPr>
          <p:nvPr/>
        </p:nvSpPr>
        <p:spPr bwMode="auto">
          <a:xfrm>
            <a:off x="1358877" y="4747524"/>
            <a:ext cx="873304" cy="311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374" tIns="50687" rIns="101374" bIns="5068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1300" b="1" dirty="0">
                <a:latin typeface="微软雅黑" panose="020B0503020204020204" charset="-122"/>
                <a:ea typeface="微软雅黑" panose="020B0503020204020204" charset="-122"/>
              </a:rPr>
              <a:t>孔雀舞</a:t>
            </a:r>
            <a:endParaRPr lang="zh-CN" altLang="en-US" sz="13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0730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5677" y="2795171"/>
            <a:ext cx="2857927" cy="1952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32" name="矩形 13"/>
          <p:cNvSpPr>
            <a:spLocks noChangeArrowheads="1"/>
          </p:cNvSpPr>
          <p:nvPr/>
        </p:nvSpPr>
        <p:spPr bwMode="auto">
          <a:xfrm>
            <a:off x="400613" y="980270"/>
            <a:ext cx="6905928" cy="51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374" tIns="50687" rIns="101374" bIns="5068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b="1" dirty="0">
                <a:latin typeface="微软雅黑" panose="020B0503020204020204" charset="-122"/>
                <a:ea typeface="微软雅黑" panose="020B0503020204020204" charset="-122"/>
              </a:rPr>
              <a:t>3</a:t>
            </a:r>
            <a:r>
              <a:rPr lang="zh-CN" altLang="en-US" b="1" dirty="0">
                <a:latin typeface="微软雅黑" panose="020B0503020204020204" charset="-122"/>
                <a:ea typeface="微软雅黑" panose="020B0503020204020204" charset="-122"/>
              </a:rPr>
              <a:t>、开场节目</a:t>
            </a:r>
            <a:endParaRPr lang="zh-CN" altLang="en-US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2"/>
          <p:cNvSpPr txBox="1">
            <a:spLocks noChangeArrowheads="1"/>
          </p:cNvSpPr>
          <p:nvPr/>
        </p:nvSpPr>
        <p:spPr bwMode="auto">
          <a:xfrm>
            <a:off x="357023" y="528050"/>
            <a:ext cx="1172653" cy="379363"/>
          </a:xfrm>
          <a:prstGeom prst="rect">
            <a:avLst/>
          </a:prstGeom>
          <a:solidFill>
            <a:srgbClr val="CF6878"/>
          </a:solidFill>
          <a:ln>
            <a:noFill/>
          </a:ln>
        </p:spPr>
        <p:txBody>
          <a:bodyPr wrap="square" lIns="101374" tIns="50687" rIns="101374" bIns="5068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品牌活动</a:t>
            </a:r>
            <a:endParaRPr lang="zh-CN" altLang="en-US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矩形 2"/>
          <p:cNvSpPr>
            <a:spLocks noChangeArrowheads="1"/>
          </p:cNvSpPr>
          <p:nvPr/>
        </p:nvSpPr>
        <p:spPr bwMode="auto">
          <a:xfrm>
            <a:off x="357024" y="864155"/>
            <a:ext cx="6905928" cy="51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374" tIns="50687" rIns="101374" bIns="5068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b="1" dirty="0">
                <a:latin typeface="微软雅黑" panose="020B0503020204020204" charset="-122"/>
                <a:ea typeface="微软雅黑" panose="020B0503020204020204" charset="-122"/>
              </a:rPr>
              <a:t>4</a:t>
            </a:r>
            <a:r>
              <a:rPr lang="zh-CN" altLang="en-US" b="1" dirty="0">
                <a:latin typeface="微软雅黑" panose="020B0503020204020204" charset="-122"/>
                <a:ea typeface="微软雅黑" panose="020B0503020204020204" charset="-122"/>
              </a:rPr>
              <a:t>、主持人致辞</a:t>
            </a:r>
            <a:endParaRPr lang="zh-CN" altLang="en-US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57023" y="1347799"/>
            <a:ext cx="9287827" cy="1344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374" tIns="50687" rIns="101374" bIns="5068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9865" indent="-189865">
              <a:lnSpc>
                <a:spcPct val="150000"/>
              </a:lnSpc>
              <a:buFont typeface="Wingdings" panose="05000000000000000000" pitchFamily="2" charset="2"/>
              <a:buChar char="n"/>
              <a:defRPr/>
            </a:pPr>
            <a:r>
              <a:rPr lang="zh-CN" altLang="en-US" sz="1300" b="1" dirty="0">
                <a:latin typeface="微软雅黑" panose="020B0503020204020204" charset="-122"/>
                <a:ea typeface="微软雅黑" panose="020B0503020204020204" charset="-122"/>
              </a:rPr>
              <a:t>开场白</a:t>
            </a:r>
            <a:endParaRPr lang="en-US" altLang="zh-CN" sz="1300" b="1" dirty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300" dirty="0"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 sz="1300" dirty="0">
                <a:latin typeface="微软雅黑" panose="020B0503020204020204" charset="-122"/>
                <a:ea typeface="微软雅黑" panose="020B0503020204020204" charset="-122"/>
              </a:rPr>
              <a:t>、活动正式开始前三分钟主持人口播</a:t>
            </a:r>
            <a:r>
              <a:rPr lang="en-US" altLang="zh-CN" sz="1300" dirty="0">
                <a:latin typeface="微软雅黑" panose="020B0503020204020204" charset="-122"/>
                <a:ea typeface="微软雅黑" panose="020B0503020204020204" charset="-122"/>
              </a:rPr>
              <a:t>3</a:t>
            </a:r>
            <a:r>
              <a:rPr lang="zh-CN" altLang="en-US" sz="1300" dirty="0">
                <a:latin typeface="微软雅黑" panose="020B0503020204020204" charset="-122"/>
                <a:ea typeface="微软雅黑" panose="020B0503020204020204" charset="-122"/>
              </a:rPr>
              <a:t>次引导市民聚集，提示精彩活动即将开始；</a:t>
            </a:r>
            <a:endParaRPr lang="en-US" altLang="zh-CN" sz="1300" dirty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300" dirty="0"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zh-CN" altLang="en-US" sz="1300" dirty="0">
                <a:latin typeface="微软雅黑" panose="020B0503020204020204" charset="-122"/>
                <a:ea typeface="微软雅黑" panose="020B0503020204020204" charset="-122"/>
              </a:rPr>
              <a:t>、市民聚集，舞蹈人员就位，用精彩绝伦的舞蹈为整个活动进行开场造势，提升活动氛围；</a:t>
            </a:r>
            <a:endParaRPr lang="en-US" altLang="zh-CN" sz="1300" dirty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300" dirty="0">
                <a:latin typeface="微软雅黑" panose="020B0503020204020204" charset="-122"/>
                <a:ea typeface="微软雅黑" panose="020B0503020204020204" charset="-122"/>
              </a:rPr>
              <a:t>3</a:t>
            </a:r>
            <a:r>
              <a:rPr lang="zh-CN" altLang="en-US" sz="1300" dirty="0">
                <a:latin typeface="微软雅黑" panose="020B0503020204020204" charset="-122"/>
                <a:ea typeface="微软雅黑" panose="020B0503020204020204" charset="-122"/>
              </a:rPr>
              <a:t>、播报项目信息，进行第二轮的产品信息灌输。</a:t>
            </a:r>
            <a:endParaRPr lang="en-US" altLang="zh-CN" sz="13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1749" name="Picture 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331" y="2942256"/>
            <a:ext cx="2794923" cy="1891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2"/>
          <p:cNvSpPr txBox="1">
            <a:spLocks noChangeArrowheads="1"/>
          </p:cNvSpPr>
          <p:nvPr/>
        </p:nvSpPr>
        <p:spPr bwMode="auto">
          <a:xfrm>
            <a:off x="357023" y="528050"/>
            <a:ext cx="1172653" cy="379363"/>
          </a:xfrm>
          <a:prstGeom prst="rect">
            <a:avLst/>
          </a:prstGeom>
          <a:solidFill>
            <a:srgbClr val="CF6878"/>
          </a:solidFill>
          <a:ln>
            <a:noFill/>
          </a:ln>
        </p:spPr>
        <p:txBody>
          <a:bodyPr wrap="square" lIns="101374" tIns="50687" rIns="101374" bIns="5068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品牌活动</a:t>
            </a:r>
            <a:endParaRPr lang="zh-CN" altLang="en-US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2995" y="2948873"/>
            <a:ext cx="2434636" cy="187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9683" y="2935640"/>
            <a:ext cx="2335660" cy="1891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61"/>
          <a:stretch>
            <a:fillRect/>
          </a:stretch>
        </p:blipFill>
        <p:spPr bwMode="auto">
          <a:xfrm>
            <a:off x="2602564" y="2598578"/>
            <a:ext cx="4603822" cy="2273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矩形 2"/>
          <p:cNvSpPr>
            <a:spLocks noChangeArrowheads="1"/>
          </p:cNvSpPr>
          <p:nvPr/>
        </p:nvSpPr>
        <p:spPr bwMode="auto">
          <a:xfrm>
            <a:off x="357024" y="864156"/>
            <a:ext cx="6905928" cy="51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374" tIns="50687" rIns="101374" bIns="5068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b="1" dirty="0">
                <a:latin typeface="微软雅黑" panose="020B0503020204020204" charset="-122"/>
                <a:ea typeface="微软雅黑" panose="020B0503020204020204" charset="-122"/>
              </a:rPr>
              <a:t>5</a:t>
            </a:r>
            <a:r>
              <a:rPr lang="zh-CN" altLang="en-US" b="1" dirty="0">
                <a:latin typeface="微软雅黑" panose="020B0503020204020204" charset="-122"/>
                <a:ea typeface="微软雅黑" panose="020B0503020204020204" charset="-122"/>
              </a:rPr>
              <a:t>、产品介绍</a:t>
            </a:r>
            <a:endParaRPr lang="zh-CN" altLang="en-US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57023" y="1347799"/>
            <a:ext cx="9287827" cy="1344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374" tIns="50687" rIns="101374" bIns="5068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9865" indent="-189865">
              <a:lnSpc>
                <a:spcPct val="150000"/>
              </a:lnSpc>
              <a:buFont typeface="Wingdings" panose="05000000000000000000" pitchFamily="2" charset="2"/>
              <a:buChar char="n"/>
              <a:defRPr/>
            </a:pPr>
            <a:r>
              <a:rPr lang="zh-CN" altLang="en-US" sz="1300" b="1" dirty="0">
                <a:latin typeface="微软雅黑" panose="020B0503020204020204" charset="-122"/>
                <a:ea typeface="微软雅黑" panose="020B0503020204020204" charset="-122"/>
              </a:rPr>
              <a:t>项目推介</a:t>
            </a:r>
            <a:endParaRPr lang="en-US" altLang="zh-CN" sz="1300" b="1" dirty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300" dirty="0"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 sz="1300" dirty="0">
                <a:latin typeface="微软雅黑" panose="020B0503020204020204" charset="-122"/>
                <a:ea typeface="微软雅黑" panose="020B0503020204020204" charset="-122"/>
              </a:rPr>
              <a:t>、领导以介绍百悦府产品价值点；进行第三次产品灌输；</a:t>
            </a:r>
            <a:endParaRPr lang="en-US" altLang="zh-CN" sz="1300" dirty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300" dirty="0"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zh-CN" altLang="en-US" sz="1300" dirty="0">
                <a:latin typeface="微软雅黑" panose="020B0503020204020204" charset="-122"/>
                <a:ea typeface="微软雅黑" panose="020B0503020204020204" charset="-122"/>
              </a:rPr>
              <a:t>、提前预设以产品问答的形式发送互动礼品；</a:t>
            </a:r>
            <a:endParaRPr lang="en-US" altLang="zh-CN" sz="1300" dirty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3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2"/>
          <p:cNvSpPr txBox="1">
            <a:spLocks noChangeArrowheads="1"/>
          </p:cNvSpPr>
          <p:nvPr/>
        </p:nvSpPr>
        <p:spPr bwMode="auto">
          <a:xfrm>
            <a:off x="357023" y="528050"/>
            <a:ext cx="1172653" cy="379363"/>
          </a:xfrm>
          <a:prstGeom prst="rect">
            <a:avLst/>
          </a:prstGeom>
          <a:solidFill>
            <a:srgbClr val="CF6878"/>
          </a:solidFill>
          <a:ln>
            <a:noFill/>
          </a:ln>
        </p:spPr>
        <p:txBody>
          <a:bodyPr wrap="square" lIns="101374" tIns="50687" rIns="101374" bIns="5068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品牌活动</a:t>
            </a:r>
            <a:endParaRPr lang="zh-CN" altLang="en-US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41" y="2598580"/>
            <a:ext cx="3613517" cy="2273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6386" y="2598579"/>
            <a:ext cx="2802975" cy="2273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文本框 1"/>
          <p:cNvSpPr txBox="1">
            <a:spLocks noChangeArrowheads="1"/>
          </p:cNvSpPr>
          <p:nvPr/>
        </p:nvSpPr>
        <p:spPr bwMode="auto">
          <a:xfrm>
            <a:off x="544285" y="1589621"/>
            <a:ext cx="2908680" cy="515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374" tIns="50687" rIns="101374" bIns="5068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1600" b="1" dirty="0">
                <a:latin typeface="微软雅黑" panose="020B0503020204020204" charset="-122"/>
                <a:ea typeface="微软雅黑" panose="020B0503020204020204" charset="-122"/>
              </a:rPr>
              <a:t>a.DM</a:t>
            </a:r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</a:rPr>
              <a:t>单派发</a:t>
            </a:r>
            <a:endParaRPr lang="en-US" altLang="zh-CN" sz="1600" b="1" dirty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buFont typeface="Arial" panose="020B0604020202020204" pitchFamily="34" charset="0"/>
              <a:buNone/>
            </a:pPr>
            <a:r>
              <a:rPr lang="zh-CN" altLang="en-US" sz="1100" b="1" dirty="0">
                <a:latin typeface="微软雅黑" panose="020B0503020204020204" charset="-122"/>
                <a:ea typeface="微软雅黑" panose="020B0503020204020204" charset="-122"/>
              </a:rPr>
              <a:t>商超或物流集散地大量发放，告知活动信息</a:t>
            </a:r>
            <a:endParaRPr lang="zh-CN" altLang="en-US" sz="11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011" name="文本框 5"/>
          <p:cNvSpPr txBox="1">
            <a:spLocks noChangeArrowheads="1"/>
          </p:cNvSpPr>
          <p:nvPr/>
        </p:nvSpPr>
        <p:spPr bwMode="auto">
          <a:xfrm>
            <a:off x="3769735" y="1589621"/>
            <a:ext cx="2672417" cy="515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374" tIns="50687" rIns="101374" bIns="5068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1600" b="1">
                <a:latin typeface="微软雅黑" panose="020B0503020204020204" charset="-122"/>
                <a:ea typeface="微软雅黑" panose="020B0503020204020204" charset="-122"/>
              </a:rPr>
              <a:t>b.</a:t>
            </a:r>
            <a:r>
              <a:rPr lang="zh-CN" altLang="en-US" sz="1600" b="1">
                <a:latin typeface="微软雅黑" panose="020B0503020204020204" charset="-122"/>
                <a:ea typeface="微软雅黑" panose="020B0503020204020204" charset="-122"/>
              </a:rPr>
              <a:t>扫码送礼品</a:t>
            </a:r>
            <a:endParaRPr lang="en-US" altLang="zh-CN" sz="1600" b="1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buFont typeface="Arial" panose="020B0604020202020204" pitchFamily="34" charset="0"/>
              <a:buNone/>
            </a:pPr>
            <a:r>
              <a:rPr lang="zh-CN" altLang="en-US" sz="1100" b="1">
                <a:latin typeface="微软雅黑" panose="020B0503020204020204" charset="-122"/>
                <a:ea typeface="微软雅黑" panose="020B0503020204020204" charset="-122"/>
              </a:rPr>
              <a:t>现场微信扫码关注官微即送小礼品一份</a:t>
            </a:r>
            <a:endParaRPr lang="zh-CN" altLang="en-US" sz="11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012" name="文本框 6"/>
          <p:cNvSpPr txBox="1">
            <a:spLocks noChangeArrowheads="1"/>
          </p:cNvSpPr>
          <p:nvPr/>
        </p:nvSpPr>
        <p:spPr bwMode="auto">
          <a:xfrm>
            <a:off x="6863926" y="1589621"/>
            <a:ext cx="2761671" cy="515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374" tIns="50687" rIns="101374" bIns="5068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1600" b="1">
                <a:latin typeface="微软雅黑" panose="020B0503020204020204" charset="-122"/>
                <a:ea typeface="微软雅黑" panose="020B0503020204020204" charset="-122"/>
              </a:rPr>
              <a:t>c.</a:t>
            </a:r>
            <a:r>
              <a:rPr lang="zh-CN" altLang="en-US" sz="1600" b="1">
                <a:latin typeface="微软雅黑" panose="020B0503020204020204" charset="-122"/>
                <a:ea typeface="微软雅黑" panose="020B0503020204020204" charset="-122"/>
              </a:rPr>
              <a:t>现场有奖问答</a:t>
            </a:r>
            <a:endParaRPr lang="en-US" altLang="zh-CN" sz="1600" b="1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buFont typeface="Arial" panose="020B0604020202020204" pitchFamily="34" charset="0"/>
              <a:buNone/>
            </a:pPr>
            <a:r>
              <a:rPr lang="zh-CN" altLang="en-US" sz="1100" b="1">
                <a:latin typeface="微软雅黑" panose="020B0503020204020204" charset="-122"/>
                <a:ea typeface="微软雅黑" panose="020B0503020204020204" charset="-122"/>
              </a:rPr>
              <a:t>设计简单的产品问答，活跃现场气氛</a:t>
            </a:r>
            <a:endParaRPr lang="zh-CN" altLang="en-US" sz="11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3013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2152" y="2396877"/>
            <a:ext cx="3426712" cy="2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2"/>
          <p:cNvSpPr txBox="1">
            <a:spLocks noChangeArrowheads="1"/>
          </p:cNvSpPr>
          <p:nvPr/>
        </p:nvSpPr>
        <p:spPr bwMode="auto">
          <a:xfrm>
            <a:off x="357023" y="528050"/>
            <a:ext cx="1172653" cy="379363"/>
          </a:xfrm>
          <a:prstGeom prst="rect">
            <a:avLst/>
          </a:prstGeom>
          <a:solidFill>
            <a:srgbClr val="CF6878"/>
          </a:solidFill>
          <a:ln>
            <a:noFill/>
          </a:ln>
        </p:spPr>
        <p:txBody>
          <a:bodyPr wrap="square" lIns="101374" tIns="50687" rIns="101374" bIns="5068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集客手段</a:t>
            </a:r>
            <a:endParaRPr lang="zh-CN" altLang="en-US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023" y="2396878"/>
            <a:ext cx="2905121" cy="2323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357023" y="4164285"/>
            <a:ext cx="996828" cy="556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32" tIns="38016" rIns="76032" bIns="38016" rtlCol="0" anchor="ctr"/>
          <a:lstStyle/>
          <a:p>
            <a:pPr algn="ctr"/>
            <a:endParaRPr lang="zh-CN" altLang="en-US"/>
          </a:p>
        </p:txBody>
      </p:sp>
      <p:pic>
        <p:nvPicPr>
          <p:cNvPr id="21508" name="Picture 4" descr="https://timgsa.baidu.com/timg?image&amp;quality=80&amp;size=b9999_10000&amp;sec=1550755982509&amp;di=084e137725ad3756dcf24e8004343f6d&amp;imgtype=0&amp;src=http%3A%2F%2F5b0988e595225.cdn.sohucs.com%2Fimages%2F20171211%2Fd61f720a480c487e9c487803dd29f010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6514" y="2396878"/>
            <a:ext cx="2728417" cy="2323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矩形 5"/>
          <p:cNvSpPr>
            <a:spLocks noChangeArrowheads="1"/>
          </p:cNvSpPr>
          <p:nvPr/>
        </p:nvSpPr>
        <p:spPr bwMode="auto">
          <a:xfrm>
            <a:off x="2502656" y="1765653"/>
            <a:ext cx="7142193" cy="1050855"/>
          </a:xfrm>
          <a:prstGeom prst="rect">
            <a:avLst/>
          </a:prstGeom>
          <a:noFill/>
          <a:ln w="9525">
            <a:solidFill>
              <a:schemeClr val="tx1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1374" tIns="50687" rIns="101374" bIns="50687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44036" name="文本框 10"/>
          <p:cNvSpPr txBox="1">
            <a:spLocks noChangeArrowheads="1"/>
          </p:cNvSpPr>
          <p:nvPr/>
        </p:nvSpPr>
        <p:spPr bwMode="auto">
          <a:xfrm>
            <a:off x="2525407" y="1450929"/>
            <a:ext cx="1879617" cy="349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374" tIns="50687" rIns="101374" bIns="50687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Wingdings" panose="05000000000000000000" pitchFamily="2" charset="2"/>
              <a:buChar char="p"/>
            </a:pPr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</a:rPr>
              <a:t>向往的生活</a:t>
            </a:r>
            <a:endParaRPr lang="zh-CN" altLang="en-US" sz="16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037" name="文本框 14"/>
          <p:cNvSpPr txBox="1">
            <a:spLocks noChangeArrowheads="1"/>
          </p:cNvSpPr>
          <p:nvPr/>
        </p:nvSpPr>
        <p:spPr bwMode="auto">
          <a:xfrm>
            <a:off x="2514907" y="2032368"/>
            <a:ext cx="7117691" cy="723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374" tIns="50687" rIns="101374" bIns="5068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300" dirty="0">
                <a:latin typeface="微软雅黑" panose="020B0503020204020204" charset="-122"/>
                <a:ea typeface="微软雅黑" panose="020B0503020204020204" charset="-122"/>
              </a:rPr>
              <a:t>打造向往的生活打卡处，营造唯美的室内效果，吸引前来的客户拍照留念，并发抖音</a:t>
            </a:r>
            <a:r>
              <a:rPr lang="en-US" altLang="zh-CN" sz="1300" dirty="0"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1300" dirty="0">
                <a:latin typeface="微软雅黑" panose="020B0503020204020204" charset="-122"/>
                <a:ea typeface="微软雅黑" panose="020B0503020204020204" charset="-122"/>
              </a:rPr>
              <a:t>快手等短视频进一步提升百悦府项目知名度。</a:t>
            </a:r>
            <a:endParaRPr lang="zh-CN" altLang="en-US" sz="13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038" name="矩形 9"/>
          <p:cNvSpPr>
            <a:spLocks noChangeArrowheads="1"/>
          </p:cNvSpPr>
          <p:nvPr/>
        </p:nvSpPr>
        <p:spPr bwMode="auto">
          <a:xfrm>
            <a:off x="2509655" y="3579313"/>
            <a:ext cx="7140443" cy="1050855"/>
          </a:xfrm>
          <a:prstGeom prst="rect">
            <a:avLst/>
          </a:prstGeom>
          <a:noFill/>
          <a:ln w="9525">
            <a:solidFill>
              <a:schemeClr val="tx1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1374" tIns="50687" rIns="101374" bIns="50687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44039" name="文本框 11"/>
          <p:cNvSpPr txBox="1">
            <a:spLocks noChangeArrowheads="1"/>
          </p:cNvSpPr>
          <p:nvPr/>
        </p:nvSpPr>
        <p:spPr bwMode="auto">
          <a:xfrm>
            <a:off x="2502655" y="3257476"/>
            <a:ext cx="1879617" cy="349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374" tIns="50687" rIns="101374" bIns="50687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Wingdings" panose="05000000000000000000" pitchFamily="2" charset="2"/>
              <a:buChar char="p"/>
            </a:pPr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</a:rPr>
              <a:t>最甜梦想</a:t>
            </a:r>
            <a:endParaRPr lang="zh-CN" altLang="en-US" sz="16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041" name="文本框 8"/>
          <p:cNvSpPr txBox="1">
            <a:spLocks noChangeArrowheads="1"/>
          </p:cNvSpPr>
          <p:nvPr/>
        </p:nvSpPr>
        <p:spPr bwMode="auto">
          <a:xfrm>
            <a:off x="2546409" y="3769569"/>
            <a:ext cx="7086189" cy="70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374" tIns="50687" rIns="101374" bIns="5068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300" dirty="0">
                <a:latin typeface="微软雅黑" panose="020B0503020204020204" charset="-122"/>
                <a:ea typeface="微软雅黑" panose="020B0503020204020204" charset="-122"/>
              </a:rPr>
              <a:t>以家的理念打造幸福之地，吸引客户拍照，丰富体验营项目，指导客户发抖音</a:t>
            </a:r>
            <a:r>
              <a:rPr lang="en-US" altLang="zh-CN" sz="1300" dirty="0"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1300" dirty="0">
                <a:latin typeface="微软雅黑" panose="020B0503020204020204" charset="-122"/>
                <a:ea typeface="微软雅黑" panose="020B0503020204020204" charset="-122"/>
              </a:rPr>
              <a:t>快手等短视频进一步提升百悦府项目知名度。</a:t>
            </a:r>
            <a:endParaRPr lang="zh-CN" altLang="en-US" sz="13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2"/>
          <p:cNvSpPr txBox="1">
            <a:spLocks noChangeArrowheads="1"/>
          </p:cNvSpPr>
          <p:nvPr/>
        </p:nvSpPr>
        <p:spPr bwMode="auto">
          <a:xfrm>
            <a:off x="357023" y="528050"/>
            <a:ext cx="3108192" cy="379363"/>
          </a:xfrm>
          <a:prstGeom prst="rect">
            <a:avLst/>
          </a:prstGeom>
          <a:solidFill>
            <a:srgbClr val="CF6878"/>
          </a:solidFill>
          <a:ln>
            <a:noFill/>
          </a:ln>
        </p:spPr>
        <p:txBody>
          <a:bodyPr wrap="square" lIns="101374" tIns="50687" rIns="101374" bIns="5068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互动形式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网红打卡区</a:t>
            </a:r>
            <a:endParaRPr lang="zh-CN" altLang="en-US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2530" name="Picture 2" descr="https://timgsa.baidu.com/timg?image&amp;quality=80&amp;size=b9999_10000&amp;sec=1550756431082&amp;di=374947ac4a37bf7ef28b5bd16125e3b9&amp;imgtype=0&amp;src=http%3A%2F%2Fnews.winshang.com%2Fmember%2FFCK%2F2018%2F9%2F30%2F2018930213158853787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022" y="1622537"/>
            <a:ext cx="2034196" cy="1543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2" name="Picture 4" descr="https://timgsa.baidu.com/timg?image&amp;quality=80&amp;size=b9999_10000&amp;sec=1550756519323&amp;di=9850c2f1030d7074e0d57e2db0c365da&amp;imgtype=0&amp;src=http%3A%2F%2F5b0988e595225.cdn.sohucs.com%2Fimages%2F20180728%2Fadb56aff8f644f988c1d6294caef8346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022" y="3326766"/>
            <a:ext cx="2034196" cy="1377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5" y="0"/>
            <a:ext cx="10080210" cy="5583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C:\Users\wangwenhao\Desktop\logo\桃李春风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6549" y="1082706"/>
            <a:ext cx="483214" cy="359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2"/>
          <p:cNvSpPr txBox="1">
            <a:spLocks noChangeArrowheads="1"/>
          </p:cNvSpPr>
          <p:nvPr/>
        </p:nvSpPr>
        <p:spPr bwMode="auto">
          <a:xfrm>
            <a:off x="357023" y="528050"/>
            <a:ext cx="1172653" cy="379363"/>
          </a:xfrm>
          <a:prstGeom prst="rect">
            <a:avLst/>
          </a:prstGeom>
          <a:solidFill>
            <a:srgbClr val="CF6878"/>
          </a:solidFill>
          <a:ln>
            <a:noFill/>
          </a:ln>
        </p:spPr>
        <p:txBody>
          <a:bodyPr wrap="square" lIns="101374" tIns="50687" rIns="101374" bIns="5068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静展活动</a:t>
            </a:r>
            <a:endParaRPr lang="zh-CN" altLang="en-US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357023" y="830902"/>
            <a:ext cx="1533094" cy="51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1374" tIns="50687" rIns="101374" bIns="5068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活动效果图</a:t>
            </a:r>
            <a:endParaRPr lang="en-US" altLang="zh-CN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7" name="Picture 2" descr="C:\Users\wangwenhao\Desktop\logo\桃李春风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9946" y="1549752"/>
            <a:ext cx="222488" cy="165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矩形 7"/>
          <p:cNvSpPr/>
          <p:nvPr/>
        </p:nvSpPr>
        <p:spPr>
          <a:xfrm>
            <a:off x="3393420" y="933437"/>
            <a:ext cx="1978030" cy="1272728"/>
          </a:xfrm>
          <a:prstGeom prst="rect">
            <a:avLst/>
          </a:prstGeom>
          <a:noFill/>
          <a:ln w="19050">
            <a:solidFill>
              <a:srgbClr val="FF006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32" tIns="38016" rIns="76032" bIns="38016"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4700688" y="458769"/>
            <a:ext cx="0" cy="474667"/>
          </a:xfrm>
          <a:prstGeom prst="line">
            <a:avLst/>
          </a:prstGeom>
          <a:ln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/>
          <p:cNvCxnSpPr/>
          <p:nvPr/>
        </p:nvCxnSpPr>
        <p:spPr>
          <a:xfrm>
            <a:off x="4722514" y="458769"/>
            <a:ext cx="818641" cy="0"/>
          </a:xfrm>
          <a:prstGeom prst="straightConnector1">
            <a:avLst/>
          </a:prstGeom>
          <a:ln>
            <a:solidFill>
              <a:srgbClr val="FF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5541155" y="115259"/>
            <a:ext cx="2080854" cy="656362"/>
          </a:xfrm>
          <a:prstGeom prst="rect">
            <a:avLst/>
          </a:prstGeom>
          <a:noFill/>
          <a:ln w="3175">
            <a:solidFill>
              <a:srgbClr val="FF0066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101374" tIns="50687" rIns="101374" bIns="5068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LED</a:t>
            </a:r>
            <a:r>
              <a:rPr lang="zh-CN" altLang="en-US" sz="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背景板全天循环播放项目宣传视频</a:t>
            </a:r>
            <a:endParaRPr lang="en-US" altLang="zh-CN" sz="8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整点产品宣讲</a:t>
            </a:r>
            <a:endParaRPr lang="en-US" altLang="zh-CN" sz="8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互动体验</a:t>
            </a:r>
            <a:endParaRPr lang="en-US" altLang="zh-CN" sz="8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5" y="0"/>
            <a:ext cx="10080210" cy="5583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2"/>
          <p:cNvSpPr txBox="1">
            <a:spLocks noChangeArrowheads="1"/>
          </p:cNvSpPr>
          <p:nvPr/>
        </p:nvSpPr>
        <p:spPr bwMode="auto">
          <a:xfrm>
            <a:off x="357023" y="528050"/>
            <a:ext cx="1172653" cy="379363"/>
          </a:xfrm>
          <a:prstGeom prst="rect">
            <a:avLst/>
          </a:prstGeom>
          <a:solidFill>
            <a:srgbClr val="CF6878"/>
          </a:solidFill>
          <a:ln>
            <a:noFill/>
          </a:ln>
        </p:spPr>
        <p:txBody>
          <a:bodyPr wrap="square" lIns="101374" tIns="50687" rIns="101374" bIns="5068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静展活动</a:t>
            </a:r>
            <a:endParaRPr lang="zh-CN" altLang="en-US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357023" y="830902"/>
            <a:ext cx="1533094" cy="51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1374" tIns="50687" rIns="101374" bIns="5068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活动效果图</a:t>
            </a:r>
            <a:endParaRPr lang="en-US" altLang="zh-CN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2" name="Picture 2" descr="C:\Users\wangwenhao\Desktop\logo\桃李春风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6549" y="1082706"/>
            <a:ext cx="483214" cy="359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193408" y="999291"/>
          <a:ext cx="9775861" cy="3896365"/>
        </p:xfrm>
        <a:graphic>
          <a:graphicData uri="http://schemas.openxmlformats.org/drawingml/2006/table">
            <a:tbl>
              <a:tblPr/>
              <a:tblGrid>
                <a:gridCol w="657328"/>
                <a:gridCol w="1396316"/>
                <a:gridCol w="4928175"/>
                <a:gridCol w="2794042"/>
              </a:tblGrid>
              <a:tr h="41156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kumimoji="0" lang="zh-CN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0816" marR="100816" marT="52113" marB="5211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87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工作项目</a:t>
                      </a:r>
                      <a:endParaRPr kumimoji="0" lang="zh-CN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0816" marR="100816" marT="52113" marB="5211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87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具体要求</a:t>
                      </a:r>
                      <a:endParaRPr kumimoji="0" lang="zh-CN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0816" marR="100816" marT="52113" marB="5211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87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工作人员</a:t>
                      </a:r>
                      <a:endParaRPr kumimoji="0" lang="zh-CN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0816" marR="100816" marT="52113" marB="5211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878"/>
                    </a:solidFill>
                  </a:tcPr>
                </a:tc>
              </a:tr>
              <a:tr h="51401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kumimoji="0" lang="zh-CN" altLang="en-US" sz="1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0816" marR="100816" marT="52113" marB="5211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场地布置</a:t>
                      </a:r>
                      <a:endParaRPr kumimoji="0" lang="zh-CN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0816" marR="100816" marT="52113" marB="5211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做好静展现场的布展工作，确保活动的顺利开展</a:t>
                      </a:r>
                      <a:endParaRPr kumimoji="0" lang="zh-CN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0816" marR="100816" marT="52113" marB="5211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活动方负责场地布置</a:t>
                      </a:r>
                      <a:endParaRPr kumimoji="0" lang="en-US" altLang="zh-CN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售楼部销售物</a:t>
                      </a:r>
                      <a:endParaRPr kumimoji="0" lang="zh-CN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0816" marR="100816" marT="52113" marB="5211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0128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kumimoji="0" lang="zh-CN" altLang="en-US" sz="1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0816" marR="100816" marT="52113" marB="5211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宣传资料</a:t>
                      </a:r>
                      <a:endParaRPr kumimoji="0" lang="zh-CN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0816" marR="100816" marT="52113" marB="5211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确保宣传资料供应</a:t>
                      </a:r>
                      <a:endParaRPr kumimoji="0" lang="zh-CN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0816" marR="100816" marT="52113" marB="5211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销售需指派</a:t>
                      </a:r>
                      <a:r>
                        <a:rPr kumimoji="0" lang="en-US" altLang="zh-CN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r>
                        <a:rPr kumimoji="0" lang="zh-CN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名工作人员执行</a:t>
                      </a:r>
                      <a:endParaRPr kumimoji="0" lang="zh-CN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0816" marR="100816" marT="52113" marB="5211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226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kumimoji="0" lang="zh-CN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0816" marR="100816" marT="52113" marB="5211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扫码留资</a:t>
                      </a:r>
                      <a:endParaRPr kumimoji="0" lang="zh-CN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0816" marR="100816" marT="52113" marB="5211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引导现场客户扫码留资，赠送礼品，做好集客留资</a:t>
                      </a:r>
                      <a:endParaRPr kumimoji="0" lang="zh-CN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0816" marR="100816" marT="52113" marB="5211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销售需指派</a:t>
                      </a:r>
                      <a:r>
                        <a:rPr kumimoji="0" lang="en-US" altLang="zh-CN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r>
                        <a:rPr kumimoji="0" lang="zh-CN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名工作人员执行</a:t>
                      </a:r>
                      <a:endParaRPr kumimoji="0" lang="zh-CN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0816" marR="100816" marT="52113" marB="5211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362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kumimoji="0" lang="zh-CN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0816" marR="100816" marT="52113" marB="5211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活动宣讲</a:t>
                      </a:r>
                      <a:endParaRPr kumimoji="0" lang="zh-CN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0816" marR="100816" marT="52113" marB="5211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在静展现场阶段性的进行活动信息播报，吸引人流关注</a:t>
                      </a:r>
                      <a:endParaRPr kumimoji="0" lang="en-US" altLang="zh-CN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0816" marR="100816" marT="52113" marB="5211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销售需指派</a:t>
                      </a:r>
                      <a:r>
                        <a:rPr kumimoji="0" lang="en-US" altLang="zh-CN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r>
                        <a:rPr kumimoji="0" lang="zh-CN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名工作人员执行</a:t>
                      </a:r>
                      <a:endParaRPr kumimoji="0" lang="zh-CN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0816" marR="100816" marT="52113" marB="5211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5882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kumimoji="0" lang="zh-CN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0816" marR="100816" marT="52113" marB="5211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DM</a:t>
                      </a:r>
                      <a:r>
                        <a:rPr kumimoji="0" lang="zh-CN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派发</a:t>
                      </a:r>
                      <a:endParaRPr kumimoji="0" lang="zh-CN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0816" marR="100816" marT="52113" marB="5211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指派专人到大型商超或人流距离地进行活动</a:t>
                      </a:r>
                      <a:r>
                        <a:rPr kumimoji="0" lang="en-US" altLang="zh-CN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DM</a:t>
                      </a:r>
                      <a:r>
                        <a:rPr kumimoji="0" lang="zh-CN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单派发</a:t>
                      </a:r>
                      <a:endParaRPr kumimoji="0" lang="zh-CN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0816" marR="100816" marT="52113" marB="5211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销售需指派</a:t>
                      </a:r>
                      <a:r>
                        <a:rPr kumimoji="0" lang="en-US" altLang="zh-CN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r>
                        <a:rPr kumimoji="0" lang="zh-CN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名工作人员执行</a:t>
                      </a:r>
                      <a:endParaRPr kumimoji="0" lang="zh-CN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0816" marR="100816" marT="52113" marB="5211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42340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kumimoji="0" lang="zh-CN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0816" marR="100816" marT="52113" marB="5211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商超走访</a:t>
                      </a:r>
                      <a:endParaRPr kumimoji="0" lang="zh-CN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0816" marR="100816" marT="52113" marB="5211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指派销售人员到周边商超进行销售线索收集并了解用户需求</a:t>
                      </a:r>
                      <a:endParaRPr kumimoji="0" lang="zh-CN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0816" marR="100816" marT="52113" marB="5211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销售需指派</a:t>
                      </a:r>
                      <a:r>
                        <a:rPr kumimoji="0" lang="en-US" altLang="zh-CN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r>
                        <a:rPr kumimoji="0" lang="zh-CN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名工作人员执行</a:t>
                      </a:r>
                      <a:endParaRPr kumimoji="0" lang="zh-CN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0816" marR="100816" marT="52113" marB="5211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11284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kumimoji="0" lang="zh-CN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0816" marR="100816" marT="52113" marB="5211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销售线索收集</a:t>
                      </a:r>
                      <a:endParaRPr kumimoji="0" lang="zh-CN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0816" marR="100816" marT="52113" marB="5211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a.</a:t>
                      </a:r>
                      <a:r>
                        <a:rPr kumimoji="0" lang="zh-CN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微信扫码，现场参观微信扫码，收集客户线索</a:t>
                      </a:r>
                      <a:endParaRPr kumimoji="0" lang="en-US" altLang="zh-CN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b.</a:t>
                      </a:r>
                      <a:r>
                        <a:rPr kumimoji="0" lang="zh-CN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电话邀约，电话邀约意向客户现场订车</a:t>
                      </a:r>
                      <a:endParaRPr kumimoji="0" lang="en-US" altLang="zh-CN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c.</a:t>
                      </a:r>
                      <a:r>
                        <a:rPr kumimoji="0" lang="zh-CN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礼品派送，现场客户留资即可派送小礼品</a:t>
                      </a:r>
                      <a:endParaRPr kumimoji="0" lang="en-US" altLang="zh-CN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d.</a:t>
                      </a:r>
                      <a:r>
                        <a:rPr kumimoji="0" lang="zh-CN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现场项目讲解，对有购房需求的用户现场解疑答惑</a:t>
                      </a:r>
                      <a:endParaRPr kumimoji="0" lang="en-US" altLang="zh-CN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e.</a:t>
                      </a:r>
                      <a:r>
                        <a:rPr kumimoji="0" lang="zh-CN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邀请客户到营销中心的品鉴会</a:t>
                      </a:r>
                      <a:endParaRPr kumimoji="0" lang="zh-CN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0816" marR="100816" marT="52113" marB="5211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活动负责人督导</a:t>
                      </a:r>
                      <a:endParaRPr kumimoji="0" lang="en-US" altLang="zh-CN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售楼部需指派</a:t>
                      </a:r>
                      <a:r>
                        <a:rPr kumimoji="0" lang="en-US" altLang="zh-CN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r>
                        <a:rPr kumimoji="0" lang="zh-CN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名工作人员执行</a:t>
                      </a:r>
                      <a:endParaRPr kumimoji="0" lang="zh-CN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0816" marR="100816" marT="52113" marB="5211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sp>
        <p:nvSpPr>
          <p:cNvPr id="46135" name="TextBox 4"/>
          <p:cNvSpPr txBox="1">
            <a:spLocks noChangeArrowheads="1"/>
          </p:cNvSpPr>
          <p:nvPr/>
        </p:nvSpPr>
        <p:spPr bwMode="auto">
          <a:xfrm>
            <a:off x="278268" y="4903996"/>
            <a:ext cx="9524090" cy="309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374" tIns="50687" rIns="101374" bIns="5068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300" b="1">
                <a:latin typeface="微软雅黑" panose="020B0503020204020204" charset="-122"/>
                <a:ea typeface="微软雅黑" panose="020B0503020204020204" charset="-122"/>
              </a:rPr>
              <a:t>备注：活动负责整个活动环节的运营和督导工作</a:t>
            </a:r>
            <a:endParaRPr lang="zh-CN" altLang="en-US" sz="13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2"/>
          <p:cNvSpPr txBox="1">
            <a:spLocks noChangeArrowheads="1"/>
          </p:cNvSpPr>
          <p:nvPr/>
        </p:nvSpPr>
        <p:spPr bwMode="auto">
          <a:xfrm>
            <a:off x="357023" y="528050"/>
            <a:ext cx="1612216" cy="379363"/>
          </a:xfrm>
          <a:prstGeom prst="rect">
            <a:avLst/>
          </a:prstGeom>
          <a:solidFill>
            <a:srgbClr val="CF6878"/>
          </a:solidFill>
          <a:ln>
            <a:noFill/>
          </a:ln>
        </p:spPr>
        <p:txBody>
          <a:bodyPr wrap="square" lIns="101374" tIns="50687" rIns="101374" bIns="5068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静展活动安排</a:t>
            </a:r>
            <a:endParaRPr lang="zh-CN" altLang="en-US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文本框 2"/>
          <p:cNvSpPr txBox="1">
            <a:spLocks noChangeArrowheads="1"/>
          </p:cNvSpPr>
          <p:nvPr/>
        </p:nvSpPr>
        <p:spPr bwMode="auto">
          <a:xfrm>
            <a:off x="357023" y="528050"/>
            <a:ext cx="1172653" cy="379363"/>
          </a:xfrm>
          <a:prstGeom prst="rect">
            <a:avLst/>
          </a:prstGeom>
          <a:solidFill>
            <a:srgbClr val="CF6878"/>
          </a:solidFill>
          <a:ln>
            <a:noFill/>
          </a:ln>
        </p:spPr>
        <p:txBody>
          <a:bodyPr wrap="square" lIns="101374" tIns="50687" rIns="101374" bIns="5068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品鉴会</a:t>
            </a:r>
            <a:endParaRPr lang="zh-CN" altLang="en-US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579" name="TextBox 1"/>
          <p:cNvSpPr txBox="1">
            <a:spLocks noChangeArrowheads="1"/>
          </p:cNvSpPr>
          <p:nvPr/>
        </p:nvSpPr>
        <p:spPr bwMode="auto">
          <a:xfrm>
            <a:off x="207565" y="1292886"/>
            <a:ext cx="9287827" cy="3322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374" tIns="50687" rIns="101374" bIns="5068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活动概述</a:t>
            </a:r>
            <a:endParaRPr lang="en-US" altLang="zh-CN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300" b="1" u="sng" dirty="0">
                <a:latin typeface="微软雅黑" panose="020B0503020204020204" charset="-122"/>
                <a:ea typeface="微软雅黑" panose="020B0503020204020204" charset="-122"/>
              </a:rPr>
              <a:t>活动主题：</a:t>
            </a:r>
            <a:r>
              <a:rPr lang="zh-CN" altLang="en-US" sz="1700" b="1" dirty="0">
                <a:latin typeface="微软雅黑" panose="020B0503020204020204" charset="-122"/>
                <a:ea typeface="微软雅黑" panose="020B0503020204020204" charset="-122"/>
              </a:rPr>
              <a:t>践行理想生活 建设美好家园                </a:t>
            </a:r>
            <a:endParaRPr lang="en-US" altLang="zh-CN" sz="1300" b="1" dirty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300" dirty="0">
                <a:latin typeface="微软雅黑" panose="020B0503020204020204" charset="-122"/>
                <a:ea typeface="微软雅黑" panose="020B0503020204020204" charset="-122"/>
              </a:rPr>
              <a:t>                   百悦府品质品鉴会</a:t>
            </a:r>
            <a:endParaRPr lang="zh-CN" altLang="en-US" sz="13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sz="1300" b="1" u="sng" dirty="0">
                <a:latin typeface="微软雅黑" panose="020B0503020204020204" charset="-122"/>
                <a:ea typeface="微软雅黑" panose="020B0503020204020204" charset="-122"/>
              </a:rPr>
              <a:t>活动地点：</a:t>
            </a:r>
            <a:r>
              <a:rPr lang="zh-CN" altLang="en-US" sz="1300" dirty="0"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百悦府营销中心</a:t>
            </a:r>
            <a:endParaRPr lang="en-US" altLang="zh-CN" sz="1300" dirty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300" b="1" u="sng" dirty="0">
                <a:latin typeface="微软雅黑" panose="020B0503020204020204" charset="-122"/>
                <a:ea typeface="微软雅黑" panose="020B0503020204020204" charset="-122"/>
              </a:rPr>
              <a:t>活动形式：</a:t>
            </a:r>
            <a:r>
              <a:rPr lang="zh-CN" altLang="en-US" sz="1300" dirty="0">
                <a:latin typeface="微软雅黑" panose="020B0503020204020204" charset="-122"/>
                <a:ea typeface="微软雅黑" panose="020B0503020204020204" charset="-122"/>
              </a:rPr>
              <a:t>冷餐会</a:t>
            </a:r>
            <a:r>
              <a:rPr lang="en-US" altLang="zh-CN" sz="1300" dirty="0">
                <a:latin typeface="微软雅黑" panose="020B0503020204020204" charset="-122"/>
                <a:ea typeface="微软雅黑" panose="020B0503020204020204" charset="-122"/>
              </a:rPr>
              <a:t>+</a:t>
            </a:r>
            <a:r>
              <a:rPr lang="zh-CN" altLang="en-US" sz="1300" dirty="0">
                <a:latin typeface="微软雅黑" panose="020B0503020204020204" charset="-122"/>
                <a:ea typeface="微软雅黑" panose="020B0503020204020204" charset="-122"/>
              </a:rPr>
              <a:t>产品宣讲</a:t>
            </a:r>
            <a:r>
              <a:rPr lang="en-US" altLang="zh-CN" sz="1300" dirty="0">
                <a:latin typeface="微软雅黑" panose="020B0503020204020204" charset="-122"/>
                <a:ea typeface="微软雅黑" panose="020B0503020204020204" charset="-122"/>
              </a:rPr>
              <a:t>+</a:t>
            </a:r>
            <a:r>
              <a:rPr lang="zh-CN" altLang="en-US" sz="1300" dirty="0">
                <a:latin typeface="微软雅黑" panose="020B0503020204020204" charset="-122"/>
                <a:ea typeface="微软雅黑" panose="020B0503020204020204" charset="-122"/>
              </a:rPr>
              <a:t>暖场表演</a:t>
            </a:r>
            <a:endParaRPr lang="en-US" altLang="zh-CN" sz="1300" dirty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300" b="1" u="sng" dirty="0">
                <a:latin typeface="微软雅黑" panose="020B0503020204020204" charset="-122"/>
                <a:ea typeface="微软雅黑" panose="020B0503020204020204" charset="-122"/>
              </a:rPr>
              <a:t>与会人员：</a:t>
            </a:r>
            <a:r>
              <a:rPr lang="zh-CN" altLang="en-US" sz="1300" dirty="0">
                <a:latin typeface="微软雅黑" panose="020B0503020204020204" charset="-122"/>
                <a:ea typeface="微软雅黑" panose="020B0503020204020204" charset="-122"/>
              </a:rPr>
              <a:t>意向客户、到访客户</a:t>
            </a:r>
            <a:endParaRPr lang="en-US" altLang="zh-CN" sz="1300" dirty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300" b="1" u="sng" dirty="0">
                <a:latin typeface="微软雅黑" panose="020B0503020204020204" charset="-122"/>
                <a:ea typeface="微软雅黑" panose="020B0503020204020204" charset="-122"/>
              </a:rPr>
              <a:t>宣传策略：</a:t>
            </a:r>
            <a:r>
              <a:rPr lang="en-US" altLang="zh-CN" sz="1300" dirty="0"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 sz="1300" dirty="0">
                <a:latin typeface="微软雅黑" panose="020B0503020204020204" charset="-122"/>
                <a:ea typeface="微软雅黑" panose="020B0503020204020204" charset="-122"/>
              </a:rPr>
              <a:t>、精致冷餐带给客户舌尖上的礼遇；</a:t>
            </a:r>
            <a:endParaRPr lang="en-US" altLang="zh-CN" sz="1300" b="1" dirty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300" dirty="0">
                <a:latin typeface="微软雅黑" panose="020B0503020204020204" charset="-122"/>
                <a:ea typeface="微软雅黑" panose="020B0503020204020204" charset="-122"/>
              </a:rPr>
              <a:t>                 2</a:t>
            </a:r>
            <a:r>
              <a:rPr lang="zh-CN" altLang="en-US" sz="1300" dirty="0">
                <a:latin typeface="微软雅黑" panose="020B0503020204020204" charset="-122"/>
                <a:ea typeface="微软雅黑" panose="020B0503020204020204" charset="-122"/>
              </a:rPr>
              <a:t>、品鉴会宣讲；</a:t>
            </a:r>
            <a:endParaRPr lang="en-US" altLang="zh-CN" sz="1300" dirty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300" dirty="0">
                <a:latin typeface="微软雅黑" panose="020B0503020204020204" charset="-122"/>
                <a:ea typeface="微软雅黑" panose="020B0503020204020204" charset="-122"/>
              </a:rPr>
              <a:t>                 3</a:t>
            </a:r>
            <a:r>
              <a:rPr lang="zh-CN" altLang="en-US" sz="1300" dirty="0">
                <a:latin typeface="微软雅黑" panose="020B0503020204020204" charset="-122"/>
                <a:ea typeface="微软雅黑" panose="020B0503020204020204" charset="-122"/>
              </a:rPr>
              <a:t>、活动现场直播、客户反馈、活动分享，以九宫格、长图文形式刷爆朋友圈</a:t>
            </a:r>
            <a:endParaRPr lang="en-US" altLang="zh-CN" sz="1300" dirty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300" dirty="0">
                <a:latin typeface="微软雅黑" panose="020B0503020204020204" charset="-122"/>
                <a:ea typeface="微软雅黑" panose="020B0503020204020204" charset="-122"/>
              </a:rPr>
              <a:t>                 4</a:t>
            </a:r>
            <a:r>
              <a:rPr lang="zh-CN" altLang="en-US" sz="1300" dirty="0">
                <a:latin typeface="微软雅黑" panose="020B0503020204020204" charset="-122"/>
                <a:ea typeface="微软雅黑" panose="020B0503020204020204" charset="-122"/>
              </a:rPr>
              <a:t>、赠送礼品维护客户关系。</a:t>
            </a:r>
            <a:endParaRPr lang="en-US" altLang="zh-CN" sz="13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57024" y="982629"/>
            <a:ext cx="1390609" cy="284401"/>
          </a:xfrm>
          <a:prstGeom prst="rect">
            <a:avLst/>
          </a:prstGeom>
        </p:spPr>
        <p:txBody>
          <a:bodyPr wrap="none" lIns="76032" tIns="38016" rIns="76032" bIns="38016">
            <a:spAutoFit/>
          </a:bodyPr>
          <a:lstStyle/>
          <a:p>
            <a:r>
              <a:rPr lang="zh-CN" altLang="en-US" sz="1300" b="1" dirty="0">
                <a:latin typeface="微软雅黑" panose="020B0503020204020204" charset="-122"/>
                <a:ea typeface="微软雅黑" panose="020B0503020204020204" charset="-122"/>
              </a:rPr>
              <a:t>体验营客户转化 </a:t>
            </a:r>
            <a:endParaRPr lang="zh-CN" altLang="en-US" sz="1300" dirty="0"/>
          </a:p>
        </p:txBody>
      </p:sp>
      <p:pic>
        <p:nvPicPr>
          <p:cNvPr id="1028" name="Picture 4" descr="http://n.sinaimg.cn/sinacn/20171120/8540-fynwxum6948459.jpg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64" b="6626"/>
          <a:stretch>
            <a:fillRect/>
          </a:stretch>
        </p:blipFill>
        <p:spPr bwMode="auto">
          <a:xfrm>
            <a:off x="4075900" y="1853517"/>
            <a:ext cx="3080170" cy="2054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timgsa.baidu.com/timg?image&amp;quality=80&amp;size=b9999_10000&amp;sec=1550808963123&amp;di=aa53163392996abfab454c378ddef555&amp;imgtype=0&amp;src=http%3A%2F%2Fimg.mp.sohu.com%2Fupload%2F20170618%2F5da6bbc9831640b89d1c7588be5624b1_th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6070" y="1972011"/>
            <a:ext cx="2857564" cy="1935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文本框 1"/>
          <p:cNvSpPr txBox="1">
            <a:spLocks noChangeArrowheads="1"/>
          </p:cNvSpPr>
          <p:nvPr/>
        </p:nvSpPr>
        <p:spPr bwMode="auto">
          <a:xfrm>
            <a:off x="544285" y="1589621"/>
            <a:ext cx="2908680" cy="515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374" tIns="50687" rIns="101374" bIns="5068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en-US" altLang="zh-CN" sz="1600" b="1" dirty="0">
                <a:latin typeface="微软雅黑" panose="020B0503020204020204" charset="-122"/>
                <a:ea typeface="微软雅黑" panose="020B0503020204020204" charset="-122"/>
              </a:rPr>
              <a:t>a.</a:t>
            </a:r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</a:rPr>
              <a:t>冷餐</a:t>
            </a:r>
            <a:endParaRPr lang="en-US" altLang="zh-CN" sz="1600" b="1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zh-CN" altLang="en-US" sz="1100" b="1" dirty="0">
                <a:latin typeface="微软雅黑" panose="020B0503020204020204" charset="-122"/>
                <a:ea typeface="微软雅黑" panose="020B0503020204020204" charset="-122"/>
              </a:rPr>
              <a:t>精致冷餐带给客户舌尖上的礼遇</a:t>
            </a:r>
            <a:endParaRPr lang="zh-CN" altLang="en-US" sz="11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011" name="文本框 5"/>
          <p:cNvSpPr txBox="1">
            <a:spLocks noChangeArrowheads="1"/>
          </p:cNvSpPr>
          <p:nvPr/>
        </p:nvSpPr>
        <p:spPr bwMode="auto">
          <a:xfrm>
            <a:off x="3769735" y="1589621"/>
            <a:ext cx="2672417" cy="515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374" tIns="50687" rIns="101374" bIns="5068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en-US" altLang="zh-CN" sz="1600" b="1" dirty="0">
                <a:latin typeface="微软雅黑" panose="020B0503020204020204" charset="-122"/>
                <a:ea typeface="微软雅黑" panose="020B0503020204020204" charset="-122"/>
              </a:rPr>
              <a:t>b.</a:t>
            </a:r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</a:rPr>
              <a:t>产品宣讲</a:t>
            </a:r>
            <a:endParaRPr lang="en-US" altLang="zh-CN" sz="1600" b="1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zh-CN" altLang="en-US" sz="1100" b="1" dirty="0">
                <a:latin typeface="微软雅黑" panose="020B0503020204020204" charset="-122"/>
                <a:ea typeface="微软雅黑" panose="020B0503020204020204" charset="-122"/>
              </a:rPr>
              <a:t>产品解析，进行产品释放</a:t>
            </a:r>
            <a:endParaRPr lang="zh-CN" altLang="en-US" sz="11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012" name="文本框 6"/>
          <p:cNvSpPr txBox="1">
            <a:spLocks noChangeArrowheads="1"/>
          </p:cNvSpPr>
          <p:nvPr/>
        </p:nvSpPr>
        <p:spPr bwMode="auto">
          <a:xfrm>
            <a:off x="6863926" y="1589621"/>
            <a:ext cx="2761671" cy="515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374" tIns="50687" rIns="101374" bIns="5068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en-US" altLang="zh-CN" sz="1600" b="1" dirty="0">
                <a:latin typeface="微软雅黑" panose="020B0503020204020204" charset="-122"/>
                <a:ea typeface="微软雅黑" panose="020B0503020204020204" charset="-122"/>
              </a:rPr>
              <a:t>c.</a:t>
            </a:r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</a:rPr>
              <a:t>回馈礼品</a:t>
            </a:r>
            <a:endParaRPr lang="en-US" altLang="zh-CN" sz="1600" b="1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zh-CN" altLang="en-US" sz="1100" b="1" dirty="0">
                <a:latin typeface="微软雅黑" panose="020B0503020204020204" charset="-122"/>
                <a:ea typeface="微软雅黑" panose="020B0503020204020204" charset="-122"/>
              </a:rPr>
              <a:t>维护客户关系</a:t>
            </a:r>
            <a:endParaRPr lang="zh-CN" altLang="en-US" sz="11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2"/>
          <p:cNvSpPr txBox="1">
            <a:spLocks noChangeArrowheads="1"/>
          </p:cNvSpPr>
          <p:nvPr/>
        </p:nvSpPr>
        <p:spPr bwMode="auto">
          <a:xfrm>
            <a:off x="357022" y="528050"/>
            <a:ext cx="1744085" cy="656362"/>
          </a:xfrm>
          <a:prstGeom prst="rect">
            <a:avLst/>
          </a:prstGeom>
          <a:solidFill>
            <a:srgbClr val="CF6878"/>
          </a:solidFill>
          <a:ln>
            <a:noFill/>
          </a:ln>
        </p:spPr>
        <p:txBody>
          <a:bodyPr wrap="square" lIns="101374" tIns="50687" rIns="101374" bIns="5068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品鉴会活动形式</a:t>
            </a:r>
            <a:endParaRPr lang="zh-CN" altLang="en-US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1" name="Picture 8" descr="http://n.sinaimg.cn/sinacn/20171120/6ec5-fynwxum6948674.jpg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96" b="8299"/>
          <a:stretch>
            <a:fillRect/>
          </a:stretch>
        </p:blipFill>
        <p:spPr bwMode="auto">
          <a:xfrm>
            <a:off x="3834019" y="2452333"/>
            <a:ext cx="3029907" cy="21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55" r="5695" b="7393"/>
          <a:stretch>
            <a:fillRect/>
          </a:stretch>
        </p:blipFill>
        <p:spPr bwMode="auto">
          <a:xfrm>
            <a:off x="267306" y="2452333"/>
            <a:ext cx="3502429" cy="2138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 descr="https://timgsa.baidu.com/timg?image&amp;quality=80&amp;size=b9999_10000&amp;sec=1550809779011&amp;di=e2b66bd152993d5097b0ab0c949ff885&amp;imgtype=0&amp;src=http%3A%2F%2Fpic33.photophoto.cn%2F20141010%2F0009021102889625_b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95" r="5573" b="4171"/>
          <a:stretch>
            <a:fillRect/>
          </a:stretch>
        </p:blipFill>
        <p:spPr bwMode="auto">
          <a:xfrm>
            <a:off x="6863925" y="2475126"/>
            <a:ext cx="2818581" cy="2115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文本框 1"/>
          <p:cNvSpPr txBox="1">
            <a:spLocks noChangeArrowheads="1"/>
          </p:cNvSpPr>
          <p:nvPr/>
        </p:nvSpPr>
        <p:spPr bwMode="auto">
          <a:xfrm>
            <a:off x="172406" y="3661875"/>
            <a:ext cx="2498424" cy="976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1374" tIns="50687" rIns="101374" bIns="5068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</a:rPr>
              <a:t>定制水</a:t>
            </a:r>
            <a:endParaRPr lang="en-US" altLang="zh-CN" sz="1600" b="1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100" b="1" dirty="0">
                <a:latin typeface="微软雅黑" panose="020B0503020204020204" charset="-122"/>
                <a:ea typeface="微软雅黑" panose="020B0503020204020204" charset="-122"/>
              </a:rPr>
              <a:t>展示项目，新颖的礼品形式吸引客户的关注</a:t>
            </a:r>
            <a:endParaRPr lang="zh-CN" altLang="en-US" sz="11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011" name="文本框 5"/>
          <p:cNvSpPr txBox="1">
            <a:spLocks noChangeArrowheads="1"/>
          </p:cNvSpPr>
          <p:nvPr/>
        </p:nvSpPr>
        <p:spPr bwMode="auto">
          <a:xfrm>
            <a:off x="2779090" y="3661875"/>
            <a:ext cx="2164355" cy="976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1374" tIns="50687" rIns="101374" bIns="5068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</a:rPr>
              <a:t>抱枕被子两用</a:t>
            </a:r>
            <a:endParaRPr lang="en-US" altLang="zh-CN" sz="1600" b="1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100" b="1" dirty="0">
                <a:latin typeface="微软雅黑" panose="020B0503020204020204" charset="-122"/>
                <a:ea typeface="微软雅黑" panose="020B0503020204020204" charset="-122"/>
              </a:rPr>
              <a:t>家居用品，倍感亲切展示项目的美誉度</a:t>
            </a:r>
            <a:endParaRPr lang="zh-CN" altLang="en-US" sz="11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2"/>
          <p:cNvSpPr txBox="1">
            <a:spLocks noChangeArrowheads="1"/>
          </p:cNvSpPr>
          <p:nvPr/>
        </p:nvSpPr>
        <p:spPr bwMode="auto">
          <a:xfrm>
            <a:off x="357022" y="528050"/>
            <a:ext cx="1744085" cy="379363"/>
          </a:xfrm>
          <a:prstGeom prst="rect">
            <a:avLst/>
          </a:prstGeom>
          <a:solidFill>
            <a:srgbClr val="CF6878"/>
          </a:solidFill>
          <a:ln>
            <a:noFill/>
          </a:ln>
        </p:spPr>
        <p:txBody>
          <a:bodyPr wrap="square" lIns="101374" tIns="50687" rIns="101374" bIns="5068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礼品推荐</a:t>
            </a:r>
            <a:endParaRPr lang="zh-CN" altLang="en-US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1"/>
          <p:cNvSpPr txBox="1">
            <a:spLocks noChangeArrowheads="1"/>
          </p:cNvSpPr>
          <p:nvPr/>
        </p:nvSpPr>
        <p:spPr bwMode="auto">
          <a:xfrm>
            <a:off x="5051706" y="3661875"/>
            <a:ext cx="2498424" cy="723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1374" tIns="50687" rIns="101374" bIns="5068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</a:rPr>
              <a:t>定制雨伞</a:t>
            </a:r>
            <a:endParaRPr lang="en-US" altLang="zh-CN" sz="1600" b="1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100" b="1" dirty="0">
                <a:latin typeface="微软雅黑" panose="020B0503020204020204" charset="-122"/>
                <a:ea typeface="微软雅黑" panose="020B0503020204020204" charset="-122"/>
              </a:rPr>
              <a:t>行走的广告的宣传展板</a:t>
            </a:r>
            <a:endParaRPr lang="zh-CN" altLang="en-US" sz="11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5"/>
          <p:cNvSpPr txBox="1">
            <a:spLocks noChangeArrowheads="1"/>
          </p:cNvSpPr>
          <p:nvPr/>
        </p:nvSpPr>
        <p:spPr bwMode="auto">
          <a:xfrm>
            <a:off x="7588059" y="3661875"/>
            <a:ext cx="2164355" cy="723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1374" tIns="50687" rIns="101374" bIns="5068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</a:rPr>
              <a:t>复古蓝牙音箱</a:t>
            </a:r>
            <a:endParaRPr lang="en-US" altLang="zh-CN" sz="1600" b="1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100" b="1" dirty="0">
                <a:latin typeface="微软雅黑" panose="020B0503020204020204" charset="-122"/>
                <a:ea typeface="微软雅黑" panose="020B0503020204020204" charset="-122"/>
              </a:rPr>
              <a:t>美好生活相伴</a:t>
            </a:r>
            <a:endParaRPr lang="zh-CN" altLang="en-US" sz="11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12" y="1671743"/>
            <a:ext cx="2590811" cy="1932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5976" y="1671743"/>
            <a:ext cx="2386767" cy="1932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2743" y="1671744"/>
            <a:ext cx="2401807" cy="1932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602"/>
          <a:stretch>
            <a:fillRect/>
          </a:stretch>
        </p:blipFill>
        <p:spPr bwMode="auto">
          <a:xfrm>
            <a:off x="7689716" y="1671743"/>
            <a:ext cx="2332302" cy="1932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22" r="39842" b="21009"/>
          <a:stretch>
            <a:fillRect/>
          </a:stretch>
        </p:blipFill>
        <p:spPr bwMode="auto">
          <a:xfrm>
            <a:off x="0" y="0"/>
            <a:ext cx="10080624" cy="576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/>
        </p:nvSpPr>
        <p:spPr>
          <a:xfrm>
            <a:off x="1618413" y="2385044"/>
            <a:ext cx="6843799" cy="507662"/>
          </a:xfrm>
          <a:prstGeom prst="rect">
            <a:avLst/>
          </a:prstGeom>
          <a:noFill/>
        </p:spPr>
        <p:txBody>
          <a:bodyPr wrap="square" lIns="76032" tIns="38016" rIns="76032" bIns="38016" rtlCol="0">
            <a:spAutoFit/>
          </a:bodyPr>
          <a:lstStyle/>
          <a:p>
            <a:pPr algn="ctr"/>
            <a:r>
              <a:rPr lang="zh-CN" altLang="en-US" sz="2800" b="1" dirty="0">
                <a:latin typeface="微软雅黑" panose="020B0503020204020204" charset="-122"/>
                <a:ea typeface="微软雅黑" panose="020B0503020204020204" charset="-122"/>
              </a:rPr>
              <a:t>售楼处圈层</a:t>
            </a:r>
            <a:endParaRPr lang="zh-CN" altLang="en-US" sz="28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24990" y="312574"/>
            <a:ext cx="38170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 b="1" dirty="0">
                <a:latin typeface="微软雅黑" panose="020B0503020204020204" charset="-122"/>
                <a:ea typeface="微软雅黑" panose="020B0503020204020204" charset="-122"/>
              </a:rPr>
              <a:t>圈层活动</a:t>
            </a:r>
            <a:r>
              <a:rPr lang="en-US" altLang="zh-CN" sz="2000" b="1" dirty="0"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2000" b="1" dirty="0">
                <a:latin typeface="微软雅黑" panose="020B0503020204020204" charset="-122"/>
                <a:ea typeface="微软雅黑" panose="020B0503020204020204" charset="-122"/>
              </a:rPr>
              <a:t>臻品云南菌王火锅</a:t>
            </a:r>
            <a:endParaRPr lang="zh-CN" altLang="en-US" sz="20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981" y="1674350"/>
            <a:ext cx="4144990" cy="2763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072" y="124857"/>
            <a:ext cx="4078843" cy="2719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071" y="2844085"/>
            <a:ext cx="4078843" cy="2719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24990" y="312574"/>
            <a:ext cx="27911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 b="1" dirty="0">
                <a:latin typeface="微软雅黑" panose="020B0503020204020204" charset="-122"/>
                <a:ea typeface="微软雅黑" panose="020B0503020204020204" charset="-122"/>
              </a:rPr>
              <a:t>圈层活动</a:t>
            </a:r>
            <a:r>
              <a:rPr lang="en-US" altLang="zh-CN" sz="2000" b="1" dirty="0"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2000" b="1" dirty="0">
                <a:latin typeface="微软雅黑" panose="020B0503020204020204" charset="-122"/>
                <a:ea typeface="微软雅黑" panose="020B0503020204020204" charset="-122"/>
              </a:rPr>
              <a:t>星级晚宴</a:t>
            </a:r>
            <a:endParaRPr lang="zh-CN" altLang="en-US" sz="20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177" y="1283517"/>
            <a:ext cx="4868136" cy="3245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5814" y="1283517"/>
            <a:ext cx="4868136" cy="3245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2140" y="1120649"/>
            <a:ext cx="30476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 b="1" dirty="0">
                <a:latin typeface="微软雅黑" panose="020B0503020204020204" charset="-122"/>
                <a:ea typeface="微软雅黑" panose="020B0503020204020204" charset="-122"/>
              </a:rPr>
              <a:t>圈层活动</a:t>
            </a:r>
            <a:r>
              <a:rPr lang="en-US" altLang="zh-CN" sz="2000" b="1" dirty="0"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2000" b="1" dirty="0">
                <a:latin typeface="微软雅黑" panose="020B0503020204020204" charset="-122"/>
                <a:ea typeface="微软雅黑" panose="020B0503020204020204" charset="-122"/>
              </a:rPr>
              <a:t>燕窝品鉴会</a:t>
            </a:r>
            <a:endParaRPr lang="zh-CN" altLang="en-US" sz="20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2140" y="1630809"/>
            <a:ext cx="10036346" cy="2888028"/>
            <a:chOff x="-105537" y="1630809"/>
            <a:chExt cx="8086097" cy="2125679"/>
          </a:xfrm>
        </p:grpSpPr>
        <p:pic>
          <p:nvPicPr>
            <p:cNvPr id="3078" name="Picture 6" descr="https://timgsa.baidu.com/timg?image&amp;quality=80&amp;size=b9999_10000&amp;sec=1585144502466&amp;di=c9004679d068d81c15e01c6ea6a624de&amp;imgtype=0&amp;src=http%3A%2F%2Fimg.mp.itc.cn%2Fupload%2F20160727%2F17c21635e43e4c69b97067fb67880b4a_th.jpg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90797" y="1630810"/>
              <a:ext cx="3189763" cy="21256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 descr="https://timgsa.baidu.com/timg?image&amp;quality=80&amp;size=b9999_10000&amp;sec=1560919555509&amp;di=26fffd3c84005040b239cb35942bfe17&amp;imgtype=0&amp;src=http%3A%2F%2Fwww.mammybest-hf.com%2Fuploads%2Fallimg%2F180206%2F1-1P20611532DU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2030" y="1630809"/>
              <a:ext cx="1417118" cy="21256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10" descr="https://timgsa.baidu.com/timg?image&amp;quality=80&amp;size=b9999_10000&amp;sec=1560919614019&amp;di=bba44fb9feae5613ca3160e9d82607fe&amp;imgtype=0&amp;src=http%3A%2F%2Ftp.monph.com%2Fupload%2Fgushi%2F20180417%2F126e398847a98f22768ae947ce99ff52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729"/>
            <a:stretch>
              <a:fillRect/>
            </a:stretch>
          </p:blipFill>
          <p:spPr bwMode="auto">
            <a:xfrm>
              <a:off x="-105537" y="1630809"/>
              <a:ext cx="3279133" cy="20166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22" r="39842" b="21009"/>
          <a:stretch>
            <a:fillRect/>
          </a:stretch>
        </p:blipFill>
        <p:spPr bwMode="auto">
          <a:xfrm>
            <a:off x="0" y="0"/>
            <a:ext cx="10080624" cy="576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/>
        </p:nvSpPr>
        <p:spPr>
          <a:xfrm>
            <a:off x="1618413" y="2385044"/>
            <a:ext cx="6843799" cy="507662"/>
          </a:xfrm>
          <a:prstGeom prst="rect">
            <a:avLst/>
          </a:prstGeom>
          <a:noFill/>
        </p:spPr>
        <p:txBody>
          <a:bodyPr wrap="square" lIns="76032" tIns="38016" rIns="76032" bIns="38016" rtlCol="0">
            <a:spAutoFit/>
          </a:bodyPr>
          <a:lstStyle/>
          <a:p>
            <a:pPr algn="ctr"/>
            <a:r>
              <a:rPr lang="zh-CN" altLang="en-US" sz="2800" b="1" dirty="0">
                <a:latin typeface="微软雅黑" panose="020B0503020204020204" charset="-122"/>
                <a:ea typeface="微软雅黑" panose="020B0503020204020204" charset="-122"/>
              </a:rPr>
              <a:t>谢谢观赏</a:t>
            </a:r>
            <a:endParaRPr lang="zh-CN" altLang="en-US" sz="28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FDEF3"/>
      </a:accent1>
      <a:accent2>
        <a:srgbClr val="333399"/>
      </a:accent2>
      <a:accent3>
        <a:srgbClr val="FFFFFF"/>
      </a:accent3>
      <a:accent4>
        <a:srgbClr val="000000"/>
      </a:accent4>
      <a:accent5>
        <a:srgbClr val="E3EBF8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FDEF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3EBF8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7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9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3233</Words>
  <Application>WPS 演示</Application>
  <PresentationFormat>自定义</PresentationFormat>
  <Paragraphs>410</Paragraphs>
  <Slides>30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7" baseType="lpstr">
      <vt:lpstr>Arial</vt:lpstr>
      <vt:lpstr>宋体</vt:lpstr>
      <vt:lpstr>Wingdings</vt:lpstr>
      <vt:lpstr>微软雅黑</vt:lpstr>
      <vt:lpstr>Arial Unicode MS</vt:lpstr>
      <vt:lpstr>Calibri</vt:lpstr>
      <vt:lpstr>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丽娜</cp:lastModifiedBy>
  <cp:revision>232</cp:revision>
  <dcterms:created xsi:type="dcterms:W3CDTF">2017-01-16T02:13:00Z</dcterms:created>
  <dcterms:modified xsi:type="dcterms:W3CDTF">2021-06-02T05:57:03Z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2052-11.1.0.10495</vt:lpwstr>
  </property>
  <property fmtid="{D5CDD505-2E9C-101B-9397-08002B2CF9AE}" pid="3" name="KSORubyTemplateID">
    <vt:lpwstr>13</vt:lpwstr>
  </property>
  <property fmtid="{D5CDD505-2E9C-101B-9397-08002B2CF9AE}" pid="4" name="ICV">
    <vt:lpwstr>AE6EAABC4C5F4C5D9EF36AFA49F6B0AC</vt:lpwstr>
  </property>
</Properties>
</file>