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277" r:id="rId1"/>
    <p:sldMasterId id="2147500314" r:id="rId2"/>
  </p:sldMasterIdLst>
  <p:notesMasterIdLst>
    <p:notesMasterId r:id="rId3"/>
  </p:notesMasterIdLst>
  <p:sldIdLst>
    <p:sldId id="8266" r:id="rId4"/>
    <p:sldId id="8270" r:id="rId5"/>
    <p:sldId id="8273" r:id="rId6"/>
    <p:sldId id="8276" r:id="rId7"/>
    <p:sldId id="8282" r:id="rId9"/>
    <p:sldId id="8285" r:id="rId10"/>
    <p:sldId id="8288" r:id="rId11"/>
    <p:sldId id="8294" r:id="rId13"/>
    <p:sldId id="8297" r:id="rId14"/>
    <p:sldId id="8300" r:id="rId15"/>
    <p:sldId id="8303" r:id="rId16"/>
    <p:sldId id="8309" r:id="rId18"/>
    <p:sldId id="8312" r:id="rId19"/>
    <p:sldId id="8315" r:id="rId20"/>
    <p:sldId id="8318" r:id="rId21"/>
    <p:sldId id="8324" r:id="rId23"/>
    <p:sldId id="8327" r:id="rId24"/>
    <p:sldId id="8330" r:id="rId25"/>
    <p:sldId id="8333" r:id="rId26"/>
    <p:sldId id="8339" r:id="rId28"/>
    <p:sldId id="8342" r:id="rId29"/>
    <p:sldId id="8345" r:id="rId30"/>
    <p:sldId id="8348" r:id="rId31"/>
    <p:sldId id="8354" r:id="rId33"/>
    <p:sldId id="8357" r:id="rId34"/>
    <p:sldId id="836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78" r:id="rId1"/>
    <p:sldLayoutId id="2147500279" r:id="rId2"/>
    <p:sldLayoutId id="2147500280" r:id="rId3"/>
    <p:sldLayoutId id="2147500281" r:id="rId4"/>
    <p:sldLayoutId id="2147500282" r:id="rId5"/>
    <p:sldLayoutId id="2147500283" r:id="rId6"/>
    <p:sldLayoutId id="2147500284" r:id="rId7"/>
    <p:sldLayoutId id="2147500285" r:id="rId8"/>
    <p:sldLayoutId id="2147500286" r:id="rId9"/>
    <p:sldLayoutId id="2147500287" r:id="rId10"/>
    <p:sldLayoutId id="21475002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315" r:id="rId1"/>
    <p:sldLayoutId id="2147500316" r:id="rId2"/>
    <p:sldLayoutId id="2147500317" r:id="rId3"/>
    <p:sldLayoutId id="2147500318" r:id="rId4"/>
    <p:sldLayoutId id="2147500319" r:id="rId5"/>
    <p:sldLayoutId id="2147500320" r:id="rId6"/>
    <p:sldLayoutId id="2147500321" r:id="rId7"/>
    <p:sldLayoutId id="2147500322" r:id="rId8"/>
    <p:sldLayoutId id="2147500323" r:id="rId9"/>
    <p:sldLayoutId id="2147500324" r:id="rId10"/>
    <p:sldLayoutId id="21475003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tags" Target="../tags/tag206.xml"/><Relationship Id="rId22" Type="http://schemas.openxmlformats.org/officeDocument/2006/relationships/tags" Target="../tags/tag207.xml"/><Relationship Id="rId23" Type="http://schemas.openxmlformats.org/officeDocument/2006/relationships/tags" Target="../tags/tag208.xml"/><Relationship Id="rId24" Type="http://schemas.openxmlformats.org/officeDocument/2006/relationships/tags" Target="../tags/tag209.xml"/><Relationship Id="rId25" Type="http://schemas.openxmlformats.org/officeDocument/2006/relationships/tags" Target="../tags/tag210.xml"/><Relationship Id="rId26" Type="http://schemas.openxmlformats.org/officeDocument/2006/relationships/tags" Target="../tags/tag211.xml"/><Relationship Id="rId27" Type="http://schemas.openxmlformats.org/officeDocument/2006/relationships/tags" Target="../tags/tag212.xml"/><Relationship Id="rId28" Type="http://schemas.openxmlformats.org/officeDocument/2006/relationships/tags" Target="../tags/tag213.xml"/><Relationship Id="rId29" Type="http://schemas.openxmlformats.org/officeDocument/2006/relationships/tags" Target="../tags/tag21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企业管理中的变革与创新案例研究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引言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企业管理中的变革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企业管理中的创新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案例研究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案例分析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9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企业管理变革的必要性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变革与创新对企业发展的影响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国内外企业管理变革与创新的现状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本次案例研究的背景和目的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变革与创新的意义</a:t>
            </a:r>
            <a:endParaRPr altLang="en-US" lang="zh-CN"/>
          </a:p>
        </p:txBody>
      </p:sp>
      <p:sp>
        <p:nvSpPr>
          <p:cNvPr id="10491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提高竞争力：通过创新和变革，企业可以开发出更具竞争力的产品和服务，从而在市场上获得更大的份额。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适应市场变化：随着市场竞争的加剧，企业需要不断变革和创新以适应市场需求的变化。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创造新的增长点：创新和变革可以帮助企业发现新的市场机会，从而创造新的增长点，实现可持续发展。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提升企业形象：通过创新和变革，企业可以提升自身的形象和品牌价值，从而吸引更多的客户和投资者。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企业管理中的变革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组织结构变革</a:t>
            </a:r>
            <a:endParaRPr altLang="en-US" lang="zh-CN"/>
          </a:p>
        </p:txBody>
      </p:sp>
      <p:sp>
        <p:nvSpPr>
          <p:cNvPr id="10493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变革措施：调整组织结构、优化流程、引入先进技术等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变革背景：企业面临的市场环境变化、竞争压力增大等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变革目标：提高企业效率、降低成本、增强创新能力等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变革效果：提高企业竞争力、实现可持续发展等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业务流程变革</a:t>
            </a:r>
            <a:endParaRPr altLang="en-US" lang="zh-CN"/>
          </a:p>
        </p:txBody>
      </p:sp>
      <p:sp>
        <p:nvSpPr>
          <p:cNvPr id="10493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业务流程定义：指企业运营过程中一系列活动的组合与协同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业务流程变革原因：适应市场需求、提高运营效率、降低成本等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业务流程变革内容：优化流程、调整组织结构、引入新技术等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业务流程变革实施：制定计划、培训员工、监控效果等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企业文化变革</a:t>
            </a:r>
            <a:endParaRPr altLang="en-US" lang="zh-CN"/>
          </a:p>
        </p:txBody>
      </p:sp>
      <p:sp>
        <p:nvSpPr>
          <p:cNvPr id="10494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变革背景：企业面临市场竞争、技术升级等挑战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变革成果：员工认同度提高，企业业绩提升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变革措施：制定新的企业文化理念、行为规范等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变革目标：提升企业核心竞争力，实现可持续发展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企业管理中的创新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</a:t>
            </a:r>
            <a:endParaRPr altLang="en-US" lang="zh-CN"/>
          </a:p>
        </p:txBody>
      </p:sp>
      <p:sp>
        <p:nvSpPr>
          <p:cNvPr id="10496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定义：产品创新是指企业为了满足市场需求，对产品进行改进、升级或创造新的产品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目的：提高产品质量、降低成本、增加附加值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案例：苹果公司的iPhone手机、特斯拉的电动汽车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意义：推动企业持续发展，提高市场竞争力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营销创新</a:t>
            </a:r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定义：营销创新是指企业在营销过程中采用新的思维方式和手段，以实现更好的营销效果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案例：某企业通过社交媒体营销策略，成功吸引目标客户群体，提高品牌知名度和销售额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挑战：营销创新需要克服传统思维方式和手段的限制，需要不断尝试和改进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意义：营销创新是企业适应市场变化、提高竞争力的重要手段之一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管理模式创新</a:t>
            </a:r>
            <a:endParaRPr altLang="en-US" lang="zh-CN"/>
          </a:p>
        </p:txBody>
      </p:sp>
      <p:sp>
        <p:nvSpPr>
          <p:cNvPr id="10497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组织结构创新：打破传统层级结构，建立扁平化、高效的管理体系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决策机制创新：引入大数据、人工智能等技术，提高决策效率和准确性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激励机制创新：采用股权激励、绩效奖励等手段，激发员工创新积极性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企业文化创新：倡导开放、包容、创新的企业文化，营造良好的创新氛围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7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案例研究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阿里巴巴的变革与创新</a:t>
            </a:r>
            <a:endParaRPr altLang="en-US" lang="zh-CN"/>
          </a:p>
        </p:txBody>
      </p:sp>
      <p:sp>
        <p:nvSpPr>
          <p:cNvPr id="10498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阿里巴巴的商业模式创新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阿里巴巴的组织变革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腾讯的产品创新之路</a:t>
            </a:r>
            <a:endParaRPr altLang="en-US" lang="zh-CN"/>
          </a:p>
        </p:txBody>
      </p:sp>
      <p:sp>
        <p:nvSpPr>
          <p:cNvPr id="1049918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案例背景：介绍腾讯公司的基本情况，包括公司的历史、业务范围等。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产品创新历程：详细介绍腾讯在产品创新方面的历程，包括各个阶段的重要产品和创新点。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创新驱动因素：分析腾讯在产品创新方面取得成功的关键因素，如企业文化、人才队伍、技术积累等。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创新成果与影响：介绍腾讯产品创新所带来的成果和影响，包括对行业的影响、对用户的影响等。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经验与启示：总结腾讯在产品创新方面的经验，并从中得出对企业管理的启示。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华为的管理模式创新</a:t>
            </a:r>
            <a:endParaRPr altLang="en-US" lang="zh-CN"/>
          </a:p>
        </p:txBody>
      </p:sp>
      <p:sp>
        <p:nvSpPr>
          <p:cNvPr id="1049968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背景介绍：华为的发展历程和企业管理理念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18"/>
          <p:cNvSpPr/>
          <p:nvPr>
            <p:custDataLst>
              <p:tags r:id="rId3"/>
            </p:custDataLst>
          </p:nvPr>
        </p:nvSpPr>
        <p:spPr>
          <a:xfrm flipH="1">
            <a:off x="8379037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组织架构创新：华为的矩阵式组织架构和运作方式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30"/>
          <p:cNvSpPr/>
          <p:nvPr>
            <p:custDataLst>
              <p:tags r:id="rId6"/>
            </p:custDataLst>
          </p:nvPr>
        </p:nvSpPr>
        <p:spPr>
          <a:xfrm flipH="1">
            <a:off x="8379037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人才管理创新：华为的绩效管理和激励机制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8"/>
          <p:cNvSpPr/>
          <p:nvPr>
            <p:custDataLst>
              <p:tags r:id="rId9"/>
            </p:custDataLst>
          </p:nvPr>
        </p:nvSpPr>
        <p:spPr>
          <a:xfrm flipH="1">
            <a:off x="8379037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企业文化创新：华为的核心价值观和领导力培养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7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案例总结：华为管理模式创新的启示和意义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7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04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阿里巴巴的变革与创新分析</a:t>
            </a:r>
            <a:endParaRPr altLang="en-US" lang="zh-CN"/>
          </a:p>
        </p:txBody>
      </p:sp>
      <p:sp>
        <p:nvSpPr>
          <p:cNvPr id="10501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阿里巴巴的商业模式创新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阿里巴巴的组织变革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腾讯的产品创新之路分析</a:t>
            </a:r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案例背景：介绍腾讯公司的基本情况和发展历程，为后续的产品创新之路打下基础。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产品创新历程：详细阐述腾讯在产品创新方面的历程，包括各个阶段的重要产品和创新点。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创新策略分析：分析腾讯在产品创新方面的策略，包括市场定位、技术研发、用户体验等方面的创新思路。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创新成果与影响：介绍腾讯产品创新所带来的成果和影响，包括市场份额、用户满意度、行业地位等方面的变化。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经验与启示：总结腾讯在产品创新方面的经验，并探讨这些经验对其他企业的启示和借鉴意义。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华为的管理模式创新分析</a:t>
            </a:r>
            <a:endParaRPr altLang="en-US" lang="zh-CN"/>
          </a:p>
        </p:txBody>
      </p:sp>
      <p:sp>
        <p:nvSpPr>
          <p:cNvPr id="1050246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背景介绍：华为公司的历史、现状和业务范围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人才管理创新：华为如何通过人才管理创新来吸引和留住优秀人才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管理模式创新：华为如何从传统管理模式向数字化、网络化、智能化转型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企业文化变革：华为如何通过企业文化变革来提升员工归属感和凝聚力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组织架构变革：华为如何通过组织架构变革来适应市场变化和业务发展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288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未来展望：华为未来在管理模式创新方面的计划和目标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3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4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结论与建议对企业发展具有指导意义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变革与创新需要结合企业实际情况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创新是企业发展的关键因素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变革是企业管理中的重要趋势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对企业的建议</a:t>
            </a:r>
            <a:endParaRPr altLang="en-US" lang="zh-CN"/>
          </a:p>
        </p:txBody>
      </p:sp>
      <p:sp>
        <p:nvSpPr>
          <p:cNvPr id="10504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鼓励创新思维：培养员工的创新意识和能力，鼓励员工提出新的想法和解决方案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建立适应变革的组织结构：调整组织结构以适应企业变革，使企业更加灵活和高效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强化人才培养：加强员工培训和发展，提高员工的素质和能力，为企业发展提供人才保障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关注客户需求：深入了解客户需求，不断改进产品和服务，提高客户满意度和忠诚度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54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4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5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2023-12-19T08:17:43Z</dcterms:created>
  <dcterms:modified xsi:type="dcterms:W3CDTF">2023-12-19T08:17:43Z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4bb85147a9734b19a773b8d59166e76e_21</vt:lpwstr>
  </property>
</Properties>
</file>