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579" r:id="rId1"/>
    <p:sldMasterId id="2147487616" r:id="rId2"/>
  </p:sldMasterIdLst>
  <p:notesMasterIdLst>
    <p:notesMasterId r:id="rId3"/>
  </p:notesMasterIdLst>
  <p:sldIdLst>
    <p:sldId id="2007" r:id="rId4"/>
    <p:sldId id="2012" r:id="rId5"/>
    <p:sldId id="2016" r:id="rId6"/>
    <p:sldId id="2019" r:id="rId7"/>
    <p:sldId id="2025" r:id="rId9"/>
    <p:sldId id="2028" r:id="rId10"/>
    <p:sldId id="2031" r:id="rId11"/>
    <p:sldId id="2034" r:id="rId12"/>
    <p:sldId id="2037" r:id="rId13"/>
    <p:sldId id="2043" r:id="rId15"/>
    <p:sldId id="2046" r:id="rId16"/>
    <p:sldId id="2049" r:id="rId17"/>
    <p:sldId id="2052" r:id="rId18"/>
    <p:sldId id="2055" r:id="rId19"/>
    <p:sldId id="2061" r:id="rId21"/>
    <p:sldId id="2064" r:id="rId22"/>
    <p:sldId id="2067" r:id="rId23"/>
    <p:sldId id="2070" r:id="rId24"/>
    <p:sldId id="2073" r:id="rId25"/>
    <p:sldId id="2079" r:id="rId27"/>
    <p:sldId id="2082" r:id="rId28"/>
    <p:sldId id="2085" r:id="rId29"/>
    <p:sldId id="2088" r:id="rId30"/>
    <p:sldId id="2091"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580" r:id="rId1"/>
    <p:sldLayoutId id="2147487581" r:id="rId2"/>
    <p:sldLayoutId id="2147487582" r:id="rId3"/>
    <p:sldLayoutId id="2147487583" r:id="rId4"/>
    <p:sldLayoutId id="2147487584" r:id="rId5"/>
    <p:sldLayoutId id="2147487585" r:id="rId6"/>
    <p:sldLayoutId id="2147487586" r:id="rId7"/>
    <p:sldLayoutId id="2147487587" r:id="rId8"/>
    <p:sldLayoutId id="2147487588" r:id="rId9"/>
    <p:sldLayoutId id="2147487589" r:id="rId10"/>
    <p:sldLayoutId id="214748759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617" r:id="rId1"/>
    <p:sldLayoutId id="2147487618" r:id="rId2"/>
    <p:sldLayoutId id="2147487619" r:id="rId3"/>
    <p:sldLayoutId id="2147487620" r:id="rId4"/>
    <p:sldLayoutId id="2147487621" r:id="rId5"/>
    <p:sldLayoutId id="2147487622" r:id="rId6"/>
    <p:sldLayoutId id="2147487623" r:id="rId7"/>
    <p:sldLayoutId id="2147487624" r:id="rId8"/>
    <p:sldLayoutId id="2147487625" r:id="rId9"/>
    <p:sldLayoutId id="2147487626" r:id="rId10"/>
    <p:sldLayoutId id="214748762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tags" Target="../tags/tag178.xml"/><Relationship Id="rId14" Type="http://schemas.openxmlformats.org/officeDocument/2006/relationships/tags" Target="../tags/tag179.xml"/><Relationship Id="rId15" Type="http://schemas.openxmlformats.org/officeDocument/2006/relationships/tags" Target="../tags/tag180.xml"/><Relationship Id="rId16" Type="http://schemas.openxmlformats.org/officeDocument/2006/relationships/tags" Target="../tags/tag181.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tags" Target="../tags/tag272.xml"/><Relationship Id="rId18" Type="http://schemas.openxmlformats.org/officeDocument/2006/relationships/tags" Target="../tags/tag273.xml"/><Relationship Id="rId19" Type="http://schemas.openxmlformats.org/officeDocument/2006/relationships/tags" Target="../tags/tag274.xml"/><Relationship Id="rId20" Type="http://schemas.openxmlformats.org/officeDocument/2006/relationships/tags" Target="../tags/tag275.xml"/><Relationship Id="rId21" Type="http://schemas.openxmlformats.org/officeDocument/2006/relationships/tags" Target="../tags/tag276.xml"/><Relationship Id="rId22" Type="http://schemas.openxmlformats.org/officeDocument/2006/relationships/tags" Target="../tags/tag277.xml"/><Relationship Id="rId23" Type="http://schemas.openxmlformats.org/officeDocument/2006/relationships/tags" Target="../tags/tag278.xml"/><Relationship Id="rId24" Type="http://schemas.openxmlformats.org/officeDocument/2006/relationships/tags" Target="../tags/tag279.xml"/><Relationship Id="rId25" Type="http://schemas.openxmlformats.org/officeDocument/2006/relationships/tags" Target="../tags/tag280.xml"/><Relationship Id="rId26" Type="http://schemas.openxmlformats.org/officeDocument/2006/relationships/tags" Target="../tags/tag281.xml"/><Relationship Id="rId27" Type="http://schemas.openxmlformats.org/officeDocument/2006/relationships/tags" Target="../tags/tag282.xml"/><Relationship Id="rId28" Type="http://schemas.openxmlformats.org/officeDocument/2006/relationships/tags" Target="../tags/tag283.xml"/><Relationship Id="rId29" Type="http://schemas.openxmlformats.org/officeDocument/2006/relationships/tags" Target="../tags/tag284.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tags" Target="../tags/tag301.xml"/><Relationship Id="rId18" Type="http://schemas.openxmlformats.org/officeDocument/2006/relationships/tags" Target="../tags/tag302.xml"/><Relationship Id="rId19" Type="http://schemas.openxmlformats.org/officeDocument/2006/relationships/tags" Target="../tags/tag303.xml"/><Relationship Id="rId20" Type="http://schemas.openxmlformats.org/officeDocument/2006/relationships/tags" Target="../tags/tag304.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tags" Target="../tags/tag321.xml"/><Relationship Id="rId18" Type="http://schemas.openxmlformats.org/officeDocument/2006/relationships/tags" Target="../tags/tag322.xml"/><Relationship Id="rId19" Type="http://schemas.openxmlformats.org/officeDocument/2006/relationships/tags" Target="../tags/tag323.xml"/><Relationship Id="rId20" Type="http://schemas.openxmlformats.org/officeDocument/2006/relationships/tags" Target="../tags/tag324.xml"/><Relationship Id="rId21" Type="http://schemas.openxmlformats.org/officeDocument/2006/relationships/tags" Target="../tags/tag325.xml"/><Relationship Id="rId22" Type="http://schemas.openxmlformats.org/officeDocument/2006/relationships/tags" Target="../tags/tag326.xml"/><Relationship Id="rId23" Type="http://schemas.openxmlformats.org/officeDocument/2006/relationships/tags" Target="../tags/tag327.xml"/><Relationship Id="rId24" Type="http://schemas.openxmlformats.org/officeDocument/2006/relationships/tags" Target="../tags/tag328.xml"/><Relationship Id="rId25" Type="http://schemas.openxmlformats.org/officeDocument/2006/relationships/tags" Target="../tags/tag329.xml"/><Relationship Id="rId26" Type="http://schemas.openxmlformats.org/officeDocument/2006/relationships/tags" Target="../tags/tag330.xml"/><Relationship Id="rId27" Type="http://schemas.openxmlformats.org/officeDocument/2006/relationships/tags" Target="../tags/tag331.xml"/><Relationship Id="rId28" Type="http://schemas.openxmlformats.org/officeDocument/2006/relationships/tags" Target="../tags/tag332.xml"/><Relationship Id="rId29" Type="http://schemas.openxmlformats.org/officeDocument/2006/relationships/tags" Target="../tags/tag333.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人工智能在法律与司法领域的应用与自动化</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6667"/>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添加目录标题</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人工智能在法律领域的应用</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人工智能在司法领域的应用</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人工智能在法律与司法领域的自动化技术</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人工智能在法律与司法领域的挑战与前景</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2" name="标题 14"/>
          <p:cNvSpPr>
            <a:spLocks noGrp="1"/>
          </p:cNvSpPr>
          <p:nvPr>
            <p:ph type="title" idx="4"/>
            <p:custDataLst>
              <p:tags r:id="rId2"/>
            </p:custDataLst>
          </p:nvPr>
        </p:nvSpPr>
        <p:spPr/>
        <p:txBody>
          <a:bodyPr>
            <a:normAutofit fontScale="90000"/>
          </a:bodyPr>
          <a:p>
            <a:r>
              <a:rPr altLang="en-US" dirty="0" lang="zh-CN"/>
              <a:t>人工智能在法律领域的应用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08" name="标题 1"/>
          <p:cNvSpPr>
            <a:spLocks noGrp="1"/>
          </p:cNvSpPr>
          <p:nvPr>
            <p:ph type="title" idx="3"/>
          </p:nvPr>
        </p:nvSpPr>
        <p:spPr/>
        <p:txBody>
          <a:bodyPr>
            <a:normAutofit fontScale="93750"/>
          </a:bodyPr>
          <a:p>
            <a:r>
              <a:rPr altLang="en-US" lang="zh-CN"/>
              <a:t>法律文本分析</a:t>
            </a:r>
            <a:endParaRPr altLang="en-US" lang="zh-CN"/>
          </a:p>
        </p:txBody>
      </p:sp>
      <p:sp>
        <p:nvSpPr>
          <p:cNvPr id="104921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文本分类与情感分析：对法律文本进行分类和情感分析，辅助律师了解案件背景和情绪</a:t>
            </a:r>
            <a:endParaRPr altLang="en-US" dirty="0" sz="1200" lang="zh-CN" spc="150">
              <a:solidFill>
                <a:schemeClr val="tx1">
                  <a:lumMod val="65000"/>
                  <a:lumOff val="35000"/>
                </a:schemeClr>
              </a:solidFill>
              <a:latin typeface="+mn-ea"/>
              <a:sym typeface="+mn-ea"/>
            </a:endParaRPr>
          </a:p>
        </p:txBody>
      </p:sp>
      <p:sp>
        <p:nvSpPr>
          <p:cNvPr id="104921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文本相似度匹配：通过文本相似度匹配技术，辅助律师快速查找相关法律条文和案例</a:t>
            </a:r>
            <a:endParaRPr altLang="en-US" dirty="0" sz="1200" lang="zh-CN" spc="150">
              <a:solidFill>
                <a:schemeClr val="tx1">
                  <a:lumMod val="65000"/>
                  <a:lumOff val="35000"/>
                </a:schemeClr>
              </a:solidFill>
              <a:latin typeface="+mn-ea"/>
              <a:sym typeface="+mn-ea"/>
            </a:endParaRPr>
          </a:p>
        </p:txBody>
      </p:sp>
      <p:sp>
        <p:nvSpPr>
          <p:cNvPr id="104921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文本摘要与提取：对法律文本进行摘要和关键信息提取，提高律师阅读效率</a:t>
            </a:r>
            <a:endParaRPr altLang="en-US" dirty="0" sz="1200" lang="zh-CN" spc="150">
              <a:solidFill>
                <a:schemeClr val="tx1">
                  <a:lumMod val="65000"/>
                  <a:lumOff val="35000"/>
                </a:schemeClr>
              </a:solidFill>
              <a:latin typeface="+mn-ea"/>
              <a:sym typeface="+mn-ea"/>
            </a:endParaRPr>
          </a:p>
        </p:txBody>
      </p:sp>
      <p:sp>
        <p:nvSpPr>
          <p:cNvPr id="104921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文本语义理解：通过自然语言处理技术，理解法律文本中的语义和意图，为律师提供决策支持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74" name="标题 1"/>
          <p:cNvSpPr>
            <a:spLocks noGrp="1"/>
          </p:cNvSpPr>
          <p:nvPr>
            <p:ph type="title" idx="3"/>
          </p:nvPr>
        </p:nvSpPr>
        <p:spPr/>
        <p:txBody>
          <a:bodyPr>
            <a:normAutofit fontScale="93750"/>
          </a:bodyPr>
          <a:p>
            <a:r>
              <a:rPr altLang="en-US" lang="zh-CN"/>
              <a:t>法律案例研究</a:t>
            </a:r>
            <a:endParaRPr altLang="en-US" lang="zh-CN"/>
          </a:p>
        </p:txBody>
      </p:sp>
      <p:sp>
        <p:nvSpPr>
          <p:cNvPr id="104927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案例三：智能法律咨询系统</a:t>
            </a:r>
            <a:endParaRPr altLang="zh-CN" dirty="0" lang="en-US">
              <a:solidFill>
                <a:schemeClr val="dk1">
                  <a:lumMod val="80000"/>
                  <a:lumOff val="20000"/>
                </a:schemeClr>
              </a:solidFill>
              <a:latin typeface="+mn-ea"/>
              <a:sym typeface="+mn-ea"/>
            </a:endParaRPr>
          </a:p>
        </p:txBody>
      </p:sp>
      <p:sp>
        <p:nvSpPr>
          <p:cNvPr id="104928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案例一：智能辅助审判系统</a:t>
            </a:r>
            <a:endParaRPr altLang="en-US" dirty="0" lang="zh-CN">
              <a:solidFill>
                <a:schemeClr val="dk1">
                  <a:lumMod val="80000"/>
                  <a:lumOff val="20000"/>
                </a:schemeClr>
              </a:solidFill>
              <a:latin typeface="+mn-ea"/>
              <a:sym typeface="+mn-ea"/>
            </a:endParaRPr>
          </a:p>
        </p:txBody>
      </p:sp>
      <p:sp>
        <p:nvSpPr>
          <p:cNvPr id="104929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案例二：智能合同审查系统</a:t>
            </a:r>
            <a:endParaRPr altLang="en-US" dirty="0" lang="zh-CN">
              <a:solidFill>
                <a:schemeClr val="dk1">
                  <a:lumMod val="80000"/>
                  <a:lumOff val="20000"/>
                </a:schemeClr>
              </a:solidFill>
              <a:latin typeface="+mn-ea"/>
              <a:sym typeface="+mn-ea"/>
            </a:endParaRPr>
          </a:p>
        </p:txBody>
      </p:sp>
      <p:sp>
        <p:nvSpPr>
          <p:cNvPr id="104930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案例四：智能证据分析系统</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64" name="标题 1"/>
          <p:cNvSpPr>
            <a:spLocks noGrp="1"/>
          </p:cNvSpPr>
          <p:nvPr>
            <p:ph type="title" idx="3"/>
          </p:nvPr>
        </p:nvSpPr>
        <p:spPr/>
        <p:txBody>
          <a:bodyPr>
            <a:normAutofit fontScale="93750"/>
          </a:bodyPr>
          <a:p>
            <a:r>
              <a:rPr altLang="en-US" lang="zh-CN"/>
              <a:t>法律咨询自动化</a:t>
            </a:r>
            <a:endParaRPr altLang="en-US" lang="zh-CN"/>
          </a:p>
        </p:txBody>
      </p:sp>
      <p:sp>
        <p:nvSpPr>
          <p:cNvPr id="1049366"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8"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人工智能技术可以自动回答法律问题</a:t>
            </a:r>
            <a:endParaRPr altLang="en-US" dirty="0" sz="2000" lang="zh-CN" spc="150">
              <a:solidFill>
                <a:schemeClr val="tx1">
                  <a:lumMod val="75000"/>
                  <a:lumOff val="25000"/>
                </a:schemeClr>
              </a:solidFill>
              <a:latin typeface="+mn-ea"/>
              <a:sym typeface="+mn-ea"/>
            </a:endParaRPr>
          </a:p>
        </p:txBody>
      </p:sp>
      <p:sp>
        <p:nvSpPr>
          <p:cNvPr id="1049370"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72"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4"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法律咨询自动化可以提供快速、准确的法律建议</a:t>
            </a:r>
            <a:endParaRPr altLang="en-US" dirty="0" sz="2000" lang="zh-CN" spc="150">
              <a:solidFill>
                <a:schemeClr val="tx1">
                  <a:lumMod val="75000"/>
                  <a:lumOff val="25000"/>
                </a:schemeClr>
              </a:solidFill>
              <a:latin typeface="+mn-ea"/>
              <a:sym typeface="+mn-ea"/>
            </a:endParaRPr>
          </a:p>
        </p:txBody>
      </p:sp>
      <p:sp>
        <p:nvSpPr>
          <p:cNvPr id="1049376"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78"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0"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法律咨询自动化可以减少对律师的依赖</a:t>
            </a:r>
            <a:endParaRPr altLang="en-US" dirty="0" sz="2000" lang="zh-CN" spc="150">
              <a:solidFill>
                <a:schemeClr val="tx1">
                  <a:lumMod val="75000"/>
                  <a:lumOff val="25000"/>
                </a:schemeClr>
              </a:solidFill>
              <a:latin typeface="+mn-ea"/>
              <a:sym typeface="+mn-ea"/>
            </a:endParaRPr>
          </a:p>
        </p:txBody>
      </p:sp>
      <p:sp>
        <p:nvSpPr>
          <p:cNvPr id="1049382"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4"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6"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法律咨询自动化可以提高法律服务的效率和质量</a:t>
            </a:r>
            <a:endParaRPr altLang="en-US" dirty="0" sz="2000" lang="zh-CN" spc="150">
              <a:solidFill>
                <a:schemeClr val="tx1">
                  <a:lumMod val="75000"/>
                  <a:lumOff val="25000"/>
                </a:schemeClr>
              </a:solidFill>
              <a:latin typeface="+mn-ea"/>
              <a:sym typeface="+mn-ea"/>
            </a:endParaRPr>
          </a:p>
        </p:txBody>
      </p:sp>
      <p:sp>
        <p:nvSpPr>
          <p:cNvPr id="1049388"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46" name="标题 1"/>
          <p:cNvSpPr>
            <a:spLocks noGrp="1"/>
          </p:cNvSpPr>
          <p:nvPr>
            <p:ph type="title" idx="3"/>
          </p:nvPr>
        </p:nvSpPr>
        <p:spPr/>
        <p:txBody>
          <a:bodyPr>
            <a:normAutofit fontScale="93750"/>
          </a:bodyPr>
          <a:p>
            <a:r>
              <a:rPr altLang="en-US" lang="zh-CN"/>
              <a:t>法律决策支持系统</a:t>
            </a:r>
            <a:endParaRPr altLang="en-US" lang="zh-CN"/>
          </a:p>
        </p:txBody>
      </p:sp>
      <p:sp>
        <p:nvSpPr>
          <p:cNvPr id="104944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2" name="TextBox 2"/>
          <p:cNvSpPr txBox="1"/>
          <p:nvPr>
            <p:custDataLst>
              <p:tags r:id="rId3"/>
            </p:custDataLst>
          </p:nvPr>
        </p:nvSpPr>
        <p:spPr>
          <a:xfrm>
            <a:off x="763308" y="305212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定义：利用人工智能技术为法律决策提供支持和建议的系统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8" name="TextBox 2"/>
          <p:cNvSpPr txBox="1"/>
          <p:nvPr>
            <p:custDataLst>
              <p:tags r:id="rId6"/>
            </p:custDataLst>
          </p:nvPr>
        </p:nvSpPr>
        <p:spPr>
          <a:xfrm>
            <a:off x="356120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功能：分析案件事实、提供法律建议、辅助判决等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应用场景：法院、检察院、律师事务所等法律机构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0" name="TextBox 2"/>
          <p:cNvSpPr txBox="1"/>
          <p:nvPr>
            <p:custDataLst>
              <p:tags r:id="rId12"/>
            </p:custDataLst>
          </p:nvPr>
        </p:nvSpPr>
        <p:spPr>
          <a:xfrm>
            <a:off x="914423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优势：提高法律决策效率和准确性，减少人为因素干扰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2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530" name="标题 14"/>
          <p:cNvSpPr>
            <a:spLocks noGrp="1"/>
          </p:cNvSpPr>
          <p:nvPr>
            <p:ph type="title" idx="4"/>
            <p:custDataLst>
              <p:tags r:id="rId2"/>
            </p:custDataLst>
          </p:nvPr>
        </p:nvSpPr>
        <p:spPr/>
        <p:txBody>
          <a:bodyPr>
            <a:normAutofit fontScale="90000"/>
          </a:bodyPr>
          <a:p>
            <a:r>
              <a:rPr altLang="en-US" dirty="0" lang="zh-CN"/>
              <a:t>人工智能在司法领域的应用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56" name="标题 1"/>
          <p:cNvSpPr>
            <a:spLocks noGrp="1"/>
          </p:cNvSpPr>
          <p:nvPr>
            <p:ph type="title" idx="3"/>
          </p:nvPr>
        </p:nvSpPr>
        <p:spPr/>
        <p:txBody>
          <a:bodyPr>
            <a:normAutofit fontScale="93750"/>
          </a:bodyPr>
          <a:p>
            <a:r>
              <a:rPr altLang="en-US" lang="zh-CN"/>
              <a:t>司法审判辅助系统</a:t>
            </a:r>
            <a:endParaRPr altLang="en-US" lang="zh-CN"/>
          </a:p>
        </p:txBody>
      </p:sp>
      <p:sp>
        <p:nvSpPr>
          <p:cNvPr id="1049658"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0"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人工智能在司法审判中的应用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64"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6"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司法审判辅助系统的功能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70"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2"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司法审判辅助系统的优势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74"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8"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司法审判辅助系统的未来发展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38" name="标题 1"/>
          <p:cNvSpPr>
            <a:spLocks noGrp="1"/>
          </p:cNvSpPr>
          <p:nvPr>
            <p:ph type="title" idx="3"/>
          </p:nvPr>
        </p:nvSpPr>
        <p:spPr/>
        <p:txBody>
          <a:bodyPr>
            <a:normAutofit fontScale="93750"/>
          </a:bodyPr>
          <a:p>
            <a:r>
              <a:rPr altLang="en-US" lang="zh-CN"/>
              <a:t>司法证据分析</a:t>
            </a:r>
            <a:endParaRPr altLang="en-US" lang="zh-CN"/>
          </a:p>
        </p:txBody>
      </p:sp>
      <p:sp>
        <p:nvSpPr>
          <p:cNvPr id="104974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证据呈现：将证据以易于理解的方式呈现给法官和陪审团</a:t>
            </a:r>
            <a:endParaRPr altLang="zh-CN" dirty="0" lang="en-US">
              <a:solidFill>
                <a:schemeClr val="dk1">
                  <a:lumMod val="80000"/>
                  <a:lumOff val="20000"/>
                </a:schemeClr>
              </a:solidFill>
              <a:latin typeface="+mn-ea"/>
              <a:sym typeface="+mn-ea"/>
            </a:endParaRPr>
          </a:p>
        </p:txBody>
      </p:sp>
      <p:sp>
        <p:nvSpPr>
          <p:cNvPr id="104974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证据收集：利用人工智能技术自动收集、整理和分类证据</a:t>
            </a:r>
            <a:endParaRPr altLang="en-US" dirty="0" lang="zh-CN">
              <a:solidFill>
                <a:schemeClr val="dk1">
                  <a:lumMod val="80000"/>
                  <a:lumOff val="20000"/>
                </a:schemeClr>
              </a:solidFill>
              <a:latin typeface="+mn-ea"/>
              <a:sym typeface="+mn-ea"/>
            </a:endParaRPr>
          </a:p>
        </p:txBody>
      </p:sp>
      <p:sp>
        <p:nvSpPr>
          <p:cNvPr id="104975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证据评估：对证据的真实性、可靠性和相关性进行评估</a:t>
            </a:r>
            <a:endParaRPr altLang="en-US" dirty="0" lang="zh-CN">
              <a:solidFill>
                <a:schemeClr val="dk1">
                  <a:lumMod val="80000"/>
                  <a:lumOff val="20000"/>
                </a:schemeClr>
              </a:solidFill>
              <a:latin typeface="+mn-ea"/>
              <a:sym typeface="+mn-ea"/>
            </a:endParaRPr>
          </a:p>
        </p:txBody>
      </p:sp>
      <p:sp>
        <p:nvSpPr>
          <p:cNvPr id="104976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自动化决策：利用人工智能技术辅助法官和陪审团做出决策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28" name="标题 1"/>
          <p:cNvSpPr>
            <a:spLocks noGrp="1"/>
          </p:cNvSpPr>
          <p:nvPr>
            <p:ph type="title" idx="3"/>
          </p:nvPr>
        </p:nvSpPr>
        <p:spPr/>
        <p:txBody>
          <a:bodyPr>
            <a:normAutofit fontScale="93750"/>
          </a:bodyPr>
          <a:p>
            <a:r>
              <a:rPr altLang="en-US" lang="zh-CN"/>
              <a:t>司法调查自动化</a:t>
            </a:r>
            <a:endParaRPr altLang="en-US" lang="zh-CN"/>
          </a:p>
        </p:txBody>
      </p:sp>
      <p:sp>
        <p:nvSpPr>
          <p:cNvPr id="1049830"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自动化调查取证：利用人工智能技术，快速、准确地收集证据和信息</a:t>
            </a:r>
            <a:endParaRPr altLang="en-US" dirty="0" sz="1200" lang="zh-CN" spc="150">
              <a:solidFill>
                <a:schemeClr val="tx1">
                  <a:lumMod val="65000"/>
                  <a:lumOff val="35000"/>
                </a:schemeClr>
              </a:solidFill>
              <a:latin typeface="+mn-ea"/>
              <a:sym typeface="+mn-ea"/>
            </a:endParaRPr>
          </a:p>
        </p:txBody>
      </p:sp>
      <p:sp>
        <p:nvSpPr>
          <p:cNvPr id="1049832"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自动化分析证据：对收集到的证据进行自动化分析，提取关键信息和证据</a:t>
            </a:r>
            <a:endParaRPr altLang="en-US" dirty="0" sz="1200" lang="zh-CN" spc="150">
              <a:solidFill>
                <a:schemeClr val="tx1">
                  <a:lumMod val="65000"/>
                  <a:lumOff val="35000"/>
                </a:schemeClr>
              </a:solidFill>
              <a:latin typeface="+mn-ea"/>
              <a:sym typeface="+mn-ea"/>
            </a:endParaRPr>
          </a:p>
        </p:txBody>
      </p:sp>
      <p:sp>
        <p:nvSpPr>
          <p:cNvPr id="1049834"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自动化审判辅助：为法官提供审判辅助，提高审判效率和公正性</a:t>
            </a:r>
            <a:endParaRPr altLang="en-US" dirty="0" sz="1200" lang="zh-CN" spc="150">
              <a:solidFill>
                <a:schemeClr val="tx1">
                  <a:lumMod val="65000"/>
                  <a:lumOff val="35000"/>
                </a:schemeClr>
              </a:solidFill>
              <a:latin typeface="+mn-ea"/>
              <a:sym typeface="+mn-ea"/>
            </a:endParaRPr>
          </a:p>
        </p:txBody>
      </p:sp>
      <p:sp>
        <p:nvSpPr>
          <p:cNvPr id="1049836"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自动化法律文书生成：利用自然语言处理技术，自动生成法律文书和判决结果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94" name="标题 1"/>
          <p:cNvSpPr>
            <a:spLocks noGrp="1"/>
          </p:cNvSpPr>
          <p:nvPr>
            <p:ph type="title" idx="3"/>
          </p:nvPr>
        </p:nvSpPr>
        <p:spPr/>
        <p:txBody>
          <a:bodyPr>
            <a:normAutofit fontScale="93750"/>
          </a:bodyPr>
          <a:p>
            <a:r>
              <a:rPr altLang="en-US" lang="zh-CN"/>
              <a:t>司法决策支持系统</a:t>
            </a:r>
            <a:endParaRPr altLang="en-US" lang="zh-CN"/>
          </a:p>
        </p:txBody>
      </p:sp>
      <p:sp>
        <p:nvSpPr>
          <p:cNvPr id="1049896"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8"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定义：利用人工智能技术为司法决策提供支持和辅助的系统</a:t>
            </a:r>
            <a:endParaRPr altLang="en-US" dirty="0" sz="2000" lang="zh-CN" spc="150">
              <a:solidFill>
                <a:schemeClr val="tx1">
                  <a:lumMod val="75000"/>
                  <a:lumOff val="25000"/>
                </a:schemeClr>
              </a:solidFill>
              <a:latin typeface="+mn-ea"/>
              <a:sym typeface="+mn-ea"/>
            </a:endParaRPr>
          </a:p>
        </p:txBody>
      </p:sp>
      <p:sp>
        <p:nvSpPr>
          <p:cNvPr id="1049900"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2"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4"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功能：分析案件数据、提供法律建议、预测案件结果等</a:t>
            </a:r>
            <a:endParaRPr altLang="en-US" dirty="0" sz="2000" lang="zh-CN" spc="150">
              <a:solidFill>
                <a:schemeClr val="tx1">
                  <a:lumMod val="75000"/>
                  <a:lumOff val="25000"/>
                </a:schemeClr>
              </a:solidFill>
              <a:latin typeface="+mn-ea"/>
              <a:sym typeface="+mn-ea"/>
            </a:endParaRPr>
          </a:p>
        </p:txBody>
      </p:sp>
      <p:sp>
        <p:nvSpPr>
          <p:cNvPr id="1049906"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8"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0"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应用场景：法院、检察院、公安机关等司法机关</a:t>
            </a:r>
            <a:endParaRPr altLang="en-US" dirty="0" sz="2000" lang="zh-CN" spc="150">
              <a:solidFill>
                <a:schemeClr val="tx1">
                  <a:lumMod val="75000"/>
                  <a:lumOff val="25000"/>
                </a:schemeClr>
              </a:solidFill>
              <a:latin typeface="+mn-ea"/>
              <a:sym typeface="+mn-ea"/>
            </a:endParaRPr>
          </a:p>
        </p:txBody>
      </p:sp>
      <p:sp>
        <p:nvSpPr>
          <p:cNvPr id="1049912"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4"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6"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优势：提高司法决策效率和准确性，减少人为因素干扰</a:t>
            </a:r>
            <a:endParaRPr altLang="en-US" dirty="0" sz="2000" lang="zh-CN" spc="150">
              <a:solidFill>
                <a:schemeClr val="tx1">
                  <a:lumMod val="75000"/>
                  <a:lumOff val="25000"/>
                </a:schemeClr>
              </a:solidFill>
              <a:latin typeface="+mn-ea"/>
              <a:sym typeface="+mn-ea"/>
            </a:endParaRPr>
          </a:p>
        </p:txBody>
      </p:sp>
      <p:sp>
        <p:nvSpPr>
          <p:cNvPr id="1049918"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76"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978" name="标题 14"/>
          <p:cNvSpPr>
            <a:spLocks noGrp="1"/>
          </p:cNvSpPr>
          <p:nvPr>
            <p:ph type="title" idx="4"/>
            <p:custDataLst>
              <p:tags r:id="rId2"/>
            </p:custDataLst>
          </p:nvPr>
        </p:nvSpPr>
        <p:spPr/>
        <p:txBody>
          <a:bodyPr>
            <a:normAutofit fontScale="90000"/>
          </a:bodyPr>
          <a:p>
            <a:r>
              <a:rPr altLang="en-US" dirty="0" lang="zh-CN"/>
              <a:t>人工智能在法律与司法领域的自动化技术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04" name="标题 1"/>
          <p:cNvSpPr>
            <a:spLocks noGrp="1"/>
          </p:cNvSpPr>
          <p:nvPr>
            <p:ph type="title" idx="3"/>
          </p:nvPr>
        </p:nvSpPr>
        <p:spPr/>
        <p:txBody>
          <a:bodyPr>
            <a:normAutofit fontScale="93750"/>
          </a:bodyPr>
          <a:p>
            <a:r>
              <a:rPr altLang="en-US" lang="zh-CN"/>
              <a:t>自然语言处理技术</a:t>
            </a:r>
            <a:endParaRPr altLang="en-US" lang="zh-CN"/>
          </a:p>
        </p:txBody>
      </p:sp>
      <p:sp>
        <p:nvSpPr>
          <p:cNvPr id="105010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2" name="正文"/>
          <p:cNvSpPr txBox="1"/>
          <p:nvPr>
            <p:custDataLst>
              <p:tags r:id="rId26"/>
            </p:custDataLst>
          </p:nvPr>
        </p:nvSpPr>
        <p:spPr>
          <a:xfrm>
            <a:off x="608330" y="370356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文本分类与情感分析：对法律文本进行分类和情感分析，辅助法律决策</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机器翻译：实现跨语言法律文本的翻译，促进国际合作与交流</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语音识别与转录：将语音转化为文字，方便法律会议和庭审记录</a:t>
            </a:r>
            <a:endParaRPr altLang="en-US" dirty="0" sz="1200" lang="zh-CN" spc="150">
              <a:solidFill>
                <a:schemeClr val="tx1">
                  <a:lumMod val="65000"/>
                  <a:lumOff val="35000"/>
                </a:schemeClr>
              </a:solidFill>
              <a:latin typeface="+mn-ea"/>
              <a:sym typeface="+mn-ea"/>
            </a:endParaRPr>
          </a:p>
        </p:txBody>
      </p:sp>
      <p:sp>
        <p:nvSpPr>
          <p:cNvPr id="1050148"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文本生成与摘要：自动生成法律文本和摘要，提高法律工作效率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06" name="标题 1"/>
          <p:cNvSpPr>
            <a:spLocks noGrp="1"/>
          </p:cNvSpPr>
          <p:nvPr>
            <p:ph type="title" idx="3"/>
          </p:nvPr>
        </p:nvSpPr>
        <p:spPr/>
        <p:txBody>
          <a:bodyPr>
            <a:normAutofit fontScale="93750"/>
          </a:bodyPr>
          <a:p>
            <a:r>
              <a:rPr altLang="en-US" lang="zh-CN"/>
              <a:t>机器学习技术</a:t>
            </a:r>
            <a:endParaRPr altLang="en-US" lang="zh-CN"/>
          </a:p>
        </p:txBody>
      </p:sp>
      <p:sp>
        <p:nvSpPr>
          <p:cNvPr id="1050208" name="任意多边形 35"/>
          <p:cNvSpPr/>
          <p:nvPr>
            <p:custDataLst>
              <p:tags r:id="rId1"/>
            </p:custDataLst>
          </p:nvPr>
        </p:nvSpPr>
        <p:spPr>
          <a:xfrm>
            <a:off x="608330" y="1406334"/>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210" name="任意多边形 39"/>
          <p:cNvSpPr/>
          <p:nvPr>
            <p:custDataLst>
              <p:tags r:id="rId2"/>
            </p:custDataLst>
          </p:nvPr>
        </p:nvSpPr>
        <p:spPr>
          <a:xfrm>
            <a:off x="691544" y="149653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3" name="直接连接符 40"/>
          <p:cNvCxnSpPr>
            <a:cxnSpLocks/>
          </p:cNvCxnSpPr>
          <p:nvPr>
            <p:custDataLst>
              <p:tags r:id="rId3"/>
            </p:custDataLst>
          </p:nvPr>
        </p:nvCxnSpPr>
        <p:spPr>
          <a:xfrm>
            <a:off x="1996922" y="1720133"/>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212" name="正文"/>
          <p:cNvSpPr txBox="1"/>
          <p:nvPr>
            <p:custDataLst>
              <p:tags r:id="rId4"/>
            </p:custDataLst>
          </p:nvPr>
        </p:nvSpPr>
        <p:spPr>
          <a:xfrm>
            <a:off x="2260539" y="1481925"/>
            <a:ext cx="9009970" cy="879145"/>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定义：机器学习是一种使计算机系统能够从数据中学习并改进其性能的技术</a:t>
            </a:r>
            <a:endParaRPr altLang="en-US" dirty="0" lang="zh-CN">
              <a:solidFill>
                <a:schemeClr val="tx1">
                  <a:lumMod val="65000"/>
                  <a:lumOff val="35000"/>
                </a:schemeClr>
              </a:solidFill>
              <a:latin typeface="+中文正文" charset="0"/>
            </a:endParaRPr>
          </a:p>
        </p:txBody>
      </p:sp>
      <p:sp>
        <p:nvSpPr>
          <p:cNvPr id="1050214" name="矩形 42"/>
          <p:cNvSpPr>
            <a:spLocks noChangeAspect="1"/>
          </p:cNvSpPr>
          <p:nvPr>
            <p:custDataLst>
              <p:tags r:id="rId5"/>
            </p:custDataLst>
          </p:nvPr>
        </p:nvSpPr>
        <p:spPr>
          <a:xfrm flipH="1">
            <a:off x="920859" y="1478114"/>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216" name="任意多边形 45"/>
          <p:cNvSpPr/>
          <p:nvPr>
            <p:custDataLst>
              <p:tags r:id="rId6"/>
            </p:custDataLst>
          </p:nvPr>
        </p:nvSpPr>
        <p:spPr>
          <a:xfrm>
            <a:off x="608330" y="2643744"/>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218" name="任意多边形 46"/>
          <p:cNvSpPr/>
          <p:nvPr>
            <p:custDataLst>
              <p:tags r:id="rId7"/>
            </p:custDataLst>
          </p:nvPr>
        </p:nvSpPr>
        <p:spPr>
          <a:xfrm>
            <a:off x="691544" y="273394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5" name="直接连接符 47"/>
          <p:cNvCxnSpPr>
            <a:cxnSpLocks/>
          </p:cNvCxnSpPr>
          <p:nvPr>
            <p:custDataLst>
              <p:tags r:id="rId8"/>
            </p:custDataLst>
          </p:nvPr>
        </p:nvCxnSpPr>
        <p:spPr>
          <a:xfrm>
            <a:off x="1996922" y="2957543"/>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220" name="正文"/>
          <p:cNvSpPr txBox="1"/>
          <p:nvPr>
            <p:custDataLst>
              <p:tags r:id="rId9"/>
            </p:custDataLst>
          </p:nvPr>
        </p:nvSpPr>
        <p:spPr>
          <a:xfrm>
            <a:off x="2260539" y="271933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应用：在法律与司法领域，机器学习技术可用于自动化处理大量法律文件和案例，提高法律工作的效率和准确性</a:t>
            </a:r>
            <a:endParaRPr altLang="en-US" dirty="0" lang="zh-CN">
              <a:solidFill>
                <a:schemeClr val="tx1">
                  <a:lumMod val="65000"/>
                  <a:lumOff val="35000"/>
                </a:schemeClr>
              </a:solidFill>
              <a:latin typeface="+中文正文" charset="0"/>
            </a:endParaRPr>
          </a:p>
        </p:txBody>
      </p:sp>
      <p:sp>
        <p:nvSpPr>
          <p:cNvPr id="1050222" name="矩形 49"/>
          <p:cNvSpPr>
            <a:spLocks noChangeAspect="1"/>
          </p:cNvSpPr>
          <p:nvPr>
            <p:custDataLst>
              <p:tags r:id="rId10"/>
            </p:custDataLst>
          </p:nvPr>
        </p:nvSpPr>
        <p:spPr>
          <a:xfrm flipH="1">
            <a:off x="920859" y="2715524"/>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224" name="任意多边形 51"/>
          <p:cNvSpPr/>
          <p:nvPr>
            <p:custDataLst>
              <p:tags r:id="rId11"/>
            </p:custDataLst>
          </p:nvPr>
        </p:nvSpPr>
        <p:spPr>
          <a:xfrm>
            <a:off x="608330" y="3881154"/>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226" name="任意多边形 52"/>
          <p:cNvSpPr/>
          <p:nvPr>
            <p:custDataLst>
              <p:tags r:id="rId12"/>
            </p:custDataLst>
          </p:nvPr>
        </p:nvSpPr>
        <p:spPr>
          <a:xfrm>
            <a:off x="691544" y="397135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7" name="直接连接符 53"/>
          <p:cNvCxnSpPr>
            <a:cxnSpLocks/>
          </p:cNvCxnSpPr>
          <p:nvPr>
            <p:custDataLst>
              <p:tags r:id="rId13"/>
            </p:custDataLst>
          </p:nvPr>
        </p:nvCxnSpPr>
        <p:spPr>
          <a:xfrm>
            <a:off x="1996922" y="4194953"/>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228" name="正文"/>
          <p:cNvSpPr txBox="1"/>
          <p:nvPr>
            <p:custDataLst>
              <p:tags r:id="rId14"/>
            </p:custDataLst>
          </p:nvPr>
        </p:nvSpPr>
        <p:spPr>
          <a:xfrm>
            <a:off x="2260539" y="395674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优势：机器学习技术可以处理大量数据，从中提取有用的信息，并自动进行分类和预测，从而加速法律程序的进展</a:t>
            </a:r>
            <a:endParaRPr altLang="en-US" dirty="0" lang="zh-CN">
              <a:solidFill>
                <a:schemeClr val="tx1">
                  <a:lumMod val="65000"/>
                  <a:lumOff val="35000"/>
                </a:schemeClr>
              </a:solidFill>
              <a:latin typeface="+中文正文" charset="0"/>
            </a:endParaRPr>
          </a:p>
        </p:txBody>
      </p:sp>
      <p:sp>
        <p:nvSpPr>
          <p:cNvPr id="1050230" name="矩形 55"/>
          <p:cNvSpPr>
            <a:spLocks noChangeAspect="1"/>
          </p:cNvSpPr>
          <p:nvPr>
            <p:custDataLst>
              <p:tags r:id="rId15"/>
            </p:custDataLst>
          </p:nvPr>
        </p:nvSpPr>
        <p:spPr>
          <a:xfrm flipH="1">
            <a:off x="920859" y="3952934"/>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232" name="任意多边形 57"/>
          <p:cNvSpPr/>
          <p:nvPr>
            <p:custDataLst>
              <p:tags r:id="rId16"/>
            </p:custDataLst>
          </p:nvPr>
        </p:nvSpPr>
        <p:spPr>
          <a:xfrm>
            <a:off x="608330" y="5118563"/>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234" name="任意多边形 58"/>
          <p:cNvSpPr/>
          <p:nvPr>
            <p:custDataLst>
              <p:tags r:id="rId17"/>
            </p:custDataLst>
          </p:nvPr>
        </p:nvSpPr>
        <p:spPr>
          <a:xfrm>
            <a:off x="691544" y="520876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9" name="直接连接符 59"/>
          <p:cNvCxnSpPr>
            <a:cxnSpLocks/>
          </p:cNvCxnSpPr>
          <p:nvPr>
            <p:custDataLst>
              <p:tags r:id="rId18"/>
            </p:custDataLst>
          </p:nvPr>
        </p:nvCxnSpPr>
        <p:spPr>
          <a:xfrm>
            <a:off x="1996922" y="5432362"/>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236" name="正文"/>
          <p:cNvSpPr txBox="1"/>
          <p:nvPr>
            <p:custDataLst>
              <p:tags r:id="rId19"/>
            </p:custDataLst>
          </p:nvPr>
        </p:nvSpPr>
        <p:spPr>
          <a:xfrm>
            <a:off x="2260539" y="519415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挑战：虽然机器学习技术在法律与司法领域具有广泛的应用前景，但也存在一些挑战，如数据隐私和安全性问题，以及如何确保自动化系统的准确性和公正性</a:t>
            </a:r>
            <a:endParaRPr altLang="en-US" dirty="0" lang="zh-CN">
              <a:solidFill>
                <a:schemeClr val="tx1">
                  <a:lumMod val="65000"/>
                  <a:lumOff val="35000"/>
                </a:schemeClr>
              </a:solidFill>
              <a:latin typeface="+中文正文" charset="0"/>
            </a:endParaRPr>
          </a:p>
        </p:txBody>
      </p:sp>
      <p:sp>
        <p:nvSpPr>
          <p:cNvPr id="1050238" name="矩形 61"/>
          <p:cNvSpPr>
            <a:spLocks noChangeAspect="1"/>
          </p:cNvSpPr>
          <p:nvPr>
            <p:custDataLst>
              <p:tags r:id="rId20"/>
            </p:custDataLst>
          </p:nvPr>
        </p:nvSpPr>
        <p:spPr>
          <a:xfrm flipH="1">
            <a:off x="920859" y="5190343"/>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96" name="标题 1"/>
          <p:cNvSpPr>
            <a:spLocks noGrp="1"/>
          </p:cNvSpPr>
          <p:nvPr>
            <p:ph type="title" idx="3"/>
          </p:nvPr>
        </p:nvSpPr>
        <p:spPr/>
        <p:txBody>
          <a:bodyPr>
            <a:normAutofit fontScale="93750"/>
          </a:bodyPr>
          <a:p>
            <a:r>
              <a:rPr altLang="en-US" lang="zh-CN"/>
              <a:t>深度学习技术</a:t>
            </a:r>
            <a:endParaRPr altLang="en-US" lang="zh-CN"/>
          </a:p>
        </p:txBody>
      </p:sp>
      <p:sp>
        <p:nvSpPr>
          <p:cNvPr id="1050298"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0"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2"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4"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6"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8"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0"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2"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4"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6"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8"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0"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2"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4"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6"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8"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0"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2"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4"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深度学习技术的基本原理</a:t>
            </a:r>
            <a:endParaRPr altLang="en-US" dirty="0" sz="1200" lang="zh-CN" spc="150">
              <a:solidFill>
                <a:schemeClr val="tx1">
                  <a:lumMod val="65000"/>
                  <a:lumOff val="35000"/>
                </a:schemeClr>
              </a:solidFill>
              <a:latin typeface="+mn-ea"/>
              <a:sym typeface="+mn-ea"/>
            </a:endParaRPr>
          </a:p>
        </p:txBody>
      </p:sp>
      <p:sp>
        <p:nvSpPr>
          <p:cNvPr id="1050336"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深度学习技术的未来发展趋势</a:t>
            </a:r>
            <a:endParaRPr altLang="en-US" dirty="0" sz="1200" lang="zh-CN" spc="150">
              <a:solidFill>
                <a:schemeClr val="tx1">
                  <a:lumMod val="65000"/>
                  <a:lumOff val="35000"/>
                </a:schemeClr>
              </a:solidFill>
              <a:latin typeface="+mn-ea"/>
              <a:sym typeface="+mn-ea"/>
            </a:endParaRPr>
          </a:p>
        </p:txBody>
      </p:sp>
      <p:sp>
        <p:nvSpPr>
          <p:cNvPr id="1050338"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深度学习技术的优势与局限性</a:t>
            </a:r>
            <a:endParaRPr altLang="en-US" dirty="0" sz="1200" lang="zh-CN" spc="150">
              <a:solidFill>
                <a:schemeClr val="tx1">
                  <a:lumMod val="65000"/>
                  <a:lumOff val="35000"/>
                </a:schemeClr>
              </a:solidFill>
              <a:latin typeface="+mn-ea"/>
              <a:sym typeface="+mn-ea"/>
            </a:endParaRPr>
          </a:p>
        </p:txBody>
      </p:sp>
      <p:sp>
        <p:nvSpPr>
          <p:cNvPr id="1050340"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深度学习在法律与司法领域的应用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98" name="标题 1"/>
          <p:cNvSpPr>
            <a:spLocks noGrp="1"/>
          </p:cNvSpPr>
          <p:nvPr>
            <p:ph type="title" idx="3"/>
          </p:nvPr>
        </p:nvSpPr>
        <p:spPr/>
        <p:txBody>
          <a:bodyPr>
            <a:normAutofit fontScale="93750"/>
          </a:bodyPr>
          <a:p>
            <a:r>
              <a:rPr altLang="en-US" lang="zh-CN"/>
              <a:t>自动化技术应用案例</a:t>
            </a:r>
            <a:endParaRPr altLang="en-US" lang="zh-CN"/>
          </a:p>
        </p:txBody>
      </p:sp>
      <p:sp>
        <p:nvSpPr>
          <p:cNvPr id="105040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0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04"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自动化法律咨询：利用自然语言处理技术，自动回答用户的问题并提供法律建议</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0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0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10" name="TextBox 2"/>
          <p:cNvSpPr txBox="1"/>
          <p:nvPr>
            <p:custDataLst>
              <p:tags r:id="rId6"/>
            </p:custDataLst>
          </p:nvPr>
        </p:nvSpPr>
        <p:spPr>
          <a:xfrm>
            <a:off x="3561201" y="3052122"/>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自动化合同审查：通过机器学习算法，快速识别合同中的风险和问题，提高审查效率</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1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1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16" name="TextBox 2"/>
          <p:cNvSpPr txBox="1"/>
          <p:nvPr>
            <p:custDataLst>
              <p:tags r:id="rId9"/>
            </p:custDataLst>
          </p:nvPr>
        </p:nvSpPr>
        <p:spPr>
          <a:xfrm>
            <a:off x="6355905" y="3052122"/>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自动化证据分析：利用大数据和人工智能技术，对大量证据进行自动分类、筛选和分析，提高司法效率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1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2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22" name="TextBox 2"/>
          <p:cNvSpPr txBox="1"/>
          <p:nvPr>
            <p:custDataLst>
              <p:tags r:id="rId12"/>
            </p:custDataLst>
          </p:nvPr>
        </p:nvSpPr>
        <p:spPr>
          <a:xfrm>
            <a:off x="9144231" y="3052122"/>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自动化法律文书生成：通过自然语言生成技术，自动生成起诉书、答辩状等法律文书，减轻律师工作负担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80"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482" name="标题 14"/>
          <p:cNvSpPr>
            <a:spLocks noGrp="1"/>
          </p:cNvSpPr>
          <p:nvPr>
            <p:ph type="title" idx="4"/>
            <p:custDataLst>
              <p:tags r:id="rId2"/>
            </p:custDataLst>
          </p:nvPr>
        </p:nvSpPr>
        <p:spPr/>
        <p:txBody>
          <a:bodyPr>
            <a:normAutofit fontScale="90000"/>
          </a:bodyPr>
          <a:p>
            <a:r>
              <a:rPr altLang="en-US" dirty="0" lang="zh-CN"/>
              <a:t>人工智能在法律与司法领域的挑战与前景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08" name="标题 1"/>
          <p:cNvSpPr>
            <a:spLocks noGrp="1"/>
          </p:cNvSpPr>
          <p:nvPr>
            <p:ph type="title" idx="3"/>
          </p:nvPr>
        </p:nvSpPr>
        <p:spPr/>
        <p:txBody>
          <a:bodyPr>
            <a:normAutofit fontScale="93750"/>
          </a:bodyPr>
          <a:p>
            <a:r>
              <a:rPr altLang="en-US" lang="zh-CN"/>
              <a:t>技术挑战与解决方案</a:t>
            </a:r>
            <a:endParaRPr altLang="en-US" lang="zh-CN"/>
          </a:p>
        </p:txBody>
      </p:sp>
      <p:sp>
        <p:nvSpPr>
          <p:cNvPr id="105061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数据隐私和安全：如何保护个人隐私和敏感信息</a:t>
            </a:r>
            <a:endParaRPr altLang="en-US" dirty="0" sz="1200" lang="zh-CN" spc="150">
              <a:solidFill>
                <a:schemeClr val="tx1">
                  <a:lumMod val="65000"/>
                  <a:lumOff val="35000"/>
                </a:schemeClr>
              </a:solidFill>
              <a:latin typeface="+mn-ea"/>
              <a:sym typeface="+mn-ea"/>
            </a:endParaRPr>
          </a:p>
        </p:txBody>
      </p:sp>
      <p:sp>
        <p:nvSpPr>
          <p:cNvPr id="105061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法律和司法领域的专业性：如何确保人工智能系统的准确性和可靠性</a:t>
            </a:r>
            <a:endParaRPr altLang="en-US" dirty="0" sz="1200" lang="zh-CN" spc="150">
              <a:solidFill>
                <a:schemeClr val="tx1">
                  <a:lumMod val="65000"/>
                  <a:lumOff val="35000"/>
                </a:schemeClr>
              </a:solidFill>
              <a:latin typeface="+mn-ea"/>
              <a:sym typeface="+mn-ea"/>
            </a:endParaRPr>
          </a:p>
        </p:txBody>
      </p:sp>
      <p:sp>
        <p:nvSpPr>
          <p:cNvPr id="105061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法律和司法领域的复杂性和多样性：如何应对不同领域和不同国家的法律和司法体系</a:t>
            </a:r>
            <a:endParaRPr altLang="en-US" dirty="0" sz="1200" lang="zh-CN" spc="150">
              <a:solidFill>
                <a:schemeClr val="tx1">
                  <a:lumMod val="65000"/>
                  <a:lumOff val="35000"/>
                </a:schemeClr>
              </a:solidFill>
              <a:latin typeface="+mn-ea"/>
              <a:sym typeface="+mn-ea"/>
            </a:endParaRPr>
          </a:p>
        </p:txBody>
      </p:sp>
      <p:sp>
        <p:nvSpPr>
          <p:cNvPr id="105061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技术发展和应用前景：如何推动人工智能在法律和司法领域的应用和发展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74" name="标题 1"/>
          <p:cNvSpPr>
            <a:spLocks noGrp="1"/>
          </p:cNvSpPr>
          <p:nvPr>
            <p:ph type="title" idx="3"/>
          </p:nvPr>
        </p:nvSpPr>
        <p:spPr/>
        <p:txBody>
          <a:bodyPr>
            <a:normAutofit fontScale="93750"/>
          </a:bodyPr>
          <a:p>
            <a:r>
              <a:rPr altLang="en-US" lang="zh-CN"/>
              <a:t>法律与伦理挑战与应对策略</a:t>
            </a:r>
            <a:endParaRPr altLang="en-US" lang="zh-CN"/>
          </a:p>
        </p:txBody>
      </p:sp>
      <p:sp>
        <p:nvSpPr>
          <p:cNvPr id="1050676" name="内容占位符 2"/>
          <p:cNvSpPr>
            <a:spLocks noGrp="1"/>
          </p:cNvSpPr>
          <p:nvPr>
            <p:ph idx="2"/>
          </p:nvPr>
        </p:nvSpPr>
        <p:spPr/>
        <p:txBody>
          <a:bodyPr>
            <a:normAutofit fontScale="83750" lnSpcReduction="10000"/>
          </a:bodyPr>
          <a:p>
            <a:r>
              <a:rPr altLang="en-US" lang="zh-CN"/>
              <a:t>挑战：人工智能在法律与司法领域的应用可能引发法律和伦理问题，如隐私权、公正性和责任归属等。</a:t>
            </a:r>
            <a:endParaRPr altLang="en-US" lang="zh-CN"/>
          </a:p>
          <a:p>
            <a:r>
              <a:rPr altLang="en-US" lang="zh-CN"/>
              <a:t>应对策略：制定相关法律法规和伦理规范，确保人工智能在法律与司法领域的应用符合法律和伦理要求，同时加强技术研发和监管，确保人工智能技术的安全可控。  以下是用户提供的信息和标题： 我正在写一份主题为“人工智能在医疗领域的应用与自动化”的PPT,现在准备介绍“人工智能在医疗领域的挑战与前景”,请帮我生成“医疗领域应用挑战与应对策略”为标题的内容 医疗领域应用挑战与应对策略</a:t>
            </a:r>
            <a:endParaRPr altLang="en-US" lang="zh-CN"/>
          </a:p>
          <a:p>
            <a:pPr lvl="1"/>
            <a:r>
              <a:rPr altLang="en-US" lang="zh-CN"/>
              <a:t>以下是用户提供的信息和标题：</a:t>
            </a:r>
            <a:endParaRPr altLang="en-US" lang="zh-CN"/>
          </a:p>
          <a:p>
            <a:pPr lvl="1"/>
            <a:r>
              <a:rPr altLang="en-US" lang="zh-CN"/>
              <a:t>我正在写一份主题为“人工智能在医疗领域的应用与自动化”的PPT,现在准备介绍“人工智能在医疗领域的挑战与前景”,请帮我生成“医疗领域应用挑战与应对策略”为标题的内容</a:t>
            </a:r>
            <a:endParaRPr altLang="en-US" lang="zh-CN"/>
          </a:p>
          <a:p>
            <a:pPr lvl="1"/>
            <a:r>
              <a:rPr altLang="en-US" lang="zh-CN"/>
              <a:t>医疗领域应用挑战与应对策略</a:t>
            </a:r>
            <a:endParaRPr altLang="en-US" lang="zh-CN"/>
          </a:p>
          <a:p>
            <a:r>
              <a:rPr altLang="en-US" lang="zh-CN"/>
              <a:t>挑战：人工智能在医疗领域的应用可能面临数据隐私、伦理、法律和技术等方面的挑战。</a:t>
            </a:r>
            <a:endParaRPr altLang="en-US" lang="zh-CN"/>
          </a:p>
          <a:p>
            <a:r>
              <a:rPr altLang="en-US" lang="zh-CN"/>
              <a:t>应对策略：加强数据隐私保护和伦理规范制定，确保人工智能在医疗领域的应用符合法律法规和伦理要求；同时加强技术研发和监管，提高人工智能在医疗领域的准确性和安全性。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34" name="标题 1"/>
          <p:cNvSpPr>
            <a:spLocks noGrp="1"/>
          </p:cNvSpPr>
          <p:nvPr>
            <p:ph type="title" idx="3"/>
          </p:nvPr>
        </p:nvSpPr>
        <p:spPr/>
        <p:txBody>
          <a:bodyPr>
            <a:normAutofit fontScale="93750"/>
          </a:bodyPr>
          <a:p>
            <a:r>
              <a:rPr altLang="en-US" lang="zh-CN"/>
              <a:t>未来发展趋势与前景展望</a:t>
            </a:r>
            <a:endParaRPr altLang="en-US" lang="zh-CN"/>
          </a:p>
        </p:txBody>
      </p:sp>
      <p:sp>
        <p:nvSpPr>
          <p:cNvPr id="105073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3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4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4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4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人工智能技术将提高法律与司法领域的效率和质量，降低成本</a:t>
            </a:r>
            <a:endParaRPr altLang="en-US" sz="1400" lang="zh-CN" spc="150">
              <a:solidFill>
                <a:schemeClr val="tx1"/>
              </a:solidFill>
              <a:effectLst/>
              <a:latin typeface="+mn-ea"/>
              <a:sym typeface="+mn-ea"/>
            </a:endParaRPr>
          </a:p>
        </p:txBody>
      </p:sp>
      <p:sp>
        <p:nvSpPr>
          <p:cNvPr id="105074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人工智能技术不断进步，将为法律与司法领域带来更多创新应用</a:t>
            </a:r>
            <a:endParaRPr altLang="en-US" dirty="0" sz="1400" lang="zh-CN" spc="150">
              <a:solidFill>
                <a:schemeClr val="tx1"/>
              </a:solidFill>
              <a:effectLst/>
              <a:latin typeface="+mn-ea"/>
              <a:sym typeface="+mn-ea"/>
            </a:endParaRPr>
          </a:p>
        </p:txBody>
      </p:sp>
      <p:sp>
        <p:nvSpPr>
          <p:cNvPr id="105074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人工智能技术将推动法律与司法领域的数字化和智能化转型</a:t>
            </a:r>
            <a:endParaRPr altLang="en-US" sz="1400" lang="zh-CN" spc="150">
              <a:solidFill>
                <a:schemeClr val="tx1"/>
              </a:solidFill>
              <a:effectLst/>
              <a:latin typeface="+mn-ea"/>
              <a:sym typeface="+mn-ea"/>
            </a:endParaRPr>
          </a:p>
        </p:txBody>
      </p:sp>
      <p:sp>
        <p:nvSpPr>
          <p:cNvPr id="1050750" name="文本框 8"/>
          <p:cNvSpPr txBox="1"/>
          <p:nvPr>
            <p:custDataLst>
              <p:tags r:id="rId8"/>
            </p:custDataLst>
          </p:nvPr>
        </p:nvSpPr>
        <p:spPr>
          <a:xfrm>
            <a:off x="8441812" y="4641621"/>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未来，人工智能技术将在法律与司法领域发挥更加重要的作用，为人们提供更加便捷、高效、准确的法律服务</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08" name="标题 1"/>
          <p:cNvSpPr>
            <a:spLocks noGrp="1"/>
          </p:cNvSpPr>
          <p:nvPr>
            <p:ph type="title" idx="3"/>
          </p:nvPr>
        </p:nvSpPr>
        <p:spPr/>
        <p:txBody>
          <a:bodyPr>
            <a:normAutofit fontScale="93750"/>
          </a:bodyPr>
          <a:p>
            <a:r>
              <a:rPr altLang="en-US" lang="zh-CN"/>
              <a:t>政策建议与法规完善建议</a:t>
            </a:r>
            <a:endParaRPr altLang="en-US" lang="zh-CN"/>
          </a:p>
        </p:txBody>
      </p:sp>
      <p:sp>
        <p:nvSpPr>
          <p:cNvPr id="105081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1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制定相关政策和法规，规范人工智能在法律与司法领域的应用</a:t>
            </a:r>
            <a:endParaRPr altLang="en-US" dirty="0" sz="2000" lang="zh-CN" spc="150">
              <a:solidFill>
                <a:schemeClr val="tx1">
                  <a:lumMod val="75000"/>
                  <a:lumOff val="25000"/>
                </a:schemeClr>
              </a:solidFill>
              <a:latin typeface="+mn-ea"/>
              <a:sym typeface="+mn-ea"/>
            </a:endParaRPr>
          </a:p>
        </p:txBody>
      </p:sp>
      <p:sp>
        <p:nvSpPr>
          <p:cNvPr id="105081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1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1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建立完善的监管机制，确保人工智能技术的安全性和可靠性</a:t>
            </a:r>
            <a:endParaRPr altLang="en-US" dirty="0" sz="2000" lang="zh-CN" spc="150">
              <a:solidFill>
                <a:schemeClr val="tx1">
                  <a:lumMod val="75000"/>
                  <a:lumOff val="25000"/>
                </a:schemeClr>
              </a:solidFill>
              <a:latin typeface="+mn-ea"/>
              <a:sym typeface="+mn-ea"/>
            </a:endParaRPr>
          </a:p>
        </p:txBody>
      </p:sp>
      <p:sp>
        <p:nvSpPr>
          <p:cNvPr id="105082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2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2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加强人才培养和引进，提高法律与司法领域对人工智能技术的认知和应用能力</a:t>
            </a:r>
            <a:endParaRPr altLang="en-US" dirty="0" sz="2000" lang="zh-CN" spc="150">
              <a:solidFill>
                <a:schemeClr val="tx1">
                  <a:lumMod val="75000"/>
                  <a:lumOff val="25000"/>
                </a:schemeClr>
              </a:solidFill>
              <a:latin typeface="+mn-ea"/>
              <a:sym typeface="+mn-ea"/>
            </a:endParaRPr>
          </a:p>
        </p:txBody>
      </p:sp>
      <p:sp>
        <p:nvSpPr>
          <p:cNvPr id="105082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2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3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鼓励企业加强技术研发和创新，推动人工智能技术在法律与司法领域的广泛应用</a:t>
            </a:r>
            <a:endParaRPr altLang="en-US" dirty="0" sz="2000" lang="zh-CN" spc="150">
              <a:solidFill>
                <a:schemeClr val="tx1">
                  <a:lumMod val="75000"/>
                  <a:lumOff val="25000"/>
                </a:schemeClr>
              </a:solidFill>
              <a:latin typeface="+mn-ea"/>
              <a:sym typeface="+mn-ea"/>
            </a:endParaRPr>
          </a:p>
        </p:txBody>
      </p:sp>
      <p:sp>
        <p:nvSpPr>
          <p:cNvPr id="105083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90"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892"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0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5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4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7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75.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2023-12-17T03:20:04Z</dcterms:created>
  <dcterms:modified xsi:type="dcterms:W3CDTF">2023-12-17T03:20:04Z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d16099e48ece4c67aba24f166c481c54_21</vt:lpwstr>
  </property>
</Properties>
</file>