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046" r:id="rId1"/>
    <p:sldMasterId id="2147498083" r:id="rId2"/>
  </p:sldMasterIdLst>
  <p:notesMasterIdLst>
    <p:notesMasterId r:id="rId3"/>
  </p:notesMasterIdLst>
  <p:sldIdLst>
    <p:sldId id="7000" r:id="rId4"/>
    <p:sldId id="7005" r:id="rId5"/>
    <p:sldId id="7009" r:id="rId6"/>
    <p:sldId id="7012" r:id="rId7"/>
    <p:sldId id="7015" r:id="rId8"/>
    <p:sldId id="7018" r:id="rId9"/>
    <p:sldId id="7021" r:id="rId10"/>
    <p:sldId id="7024" r:id="rId11"/>
    <p:sldId id="7027" r:id="rId12"/>
    <p:sldId id="7030" r:id="rId13"/>
    <p:sldId id="7033" r:id="rId14"/>
    <p:sldId id="7036" r:id="rId15"/>
    <p:sldId id="7039" r:id="rId16"/>
    <p:sldId id="7042" r:id="rId17"/>
    <p:sldId id="7045" r:id="rId18"/>
    <p:sldId id="7048" r:id="rId19"/>
    <p:sldId id="7051" r:id="rId20"/>
    <p:sldId id="7054" r:id="rId21"/>
    <p:sldId id="7057" r:id="rId22"/>
    <p:sldId id="7060" r:id="rId23"/>
    <p:sldId id="7063" r:id="rId24"/>
    <p:sldId id="7066" r:id="rId25"/>
    <p:sldId id="7069" r:id="rId26"/>
    <p:sldId id="7072" r:id="rId27"/>
    <p:sldId id="7075" r:id="rId28"/>
    <p:sldId id="7078" r:id="rId29"/>
    <p:sldId id="7081" r:id="rId30"/>
    <p:sldId id="7084" r:id="rId31"/>
    <p:sldId id="7087" r:id="rId32"/>
    <p:sldId id="7090" r:id="rId33"/>
    <p:sldId id="709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pn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image" Target="../media/image4.png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tags" Target="../tags/tag24.xml"/><Relationship Id="rId12" Type="http://schemas.openxmlformats.org/officeDocument/2006/relationships/tags" Target="../tags/tag25.xml"/><Relationship Id="rId13" Type="http://schemas.openxmlformats.org/officeDocument/2006/relationships/tags" Target="../tags/tag26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image" Target="../media/image5.png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2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tags" Target="../tags/tag57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image" Target="../media/image2.png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pn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2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1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-1270"/>
            <a:ext cx="12192635" cy="685927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4" hasCustomPrompt="1"/>
            <p:custDataLst>
              <p:tags r:id="rId3"/>
            </p:custDataLst>
          </p:nvPr>
        </p:nvSpPr>
        <p:spPr>
          <a:xfrm>
            <a:off x="1090295" y="4211955"/>
            <a:ext cx="8445500" cy="60960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2000" i="0" kern="1200" kumimoji="0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lt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1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89318" y="2575243"/>
            <a:ext cx="0" cy="3109595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1090295" y="1407795"/>
            <a:ext cx="8445500" cy="274193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000" i="0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70" name="文本占位符 6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48080" y="5031105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67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n-ea"/>
                <a:ea typeface="+mn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17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330" y="1393190"/>
            <a:ext cx="10968990" cy="485648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未标题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5482" b="6231"/>
          <a:stretch>
            <a:fillRect/>
          </a:stretch>
        </p:blipFill>
        <p:spPr>
          <a:xfrm>
            <a:off x="635" y="0"/>
            <a:ext cx="12191365" cy="6858000"/>
          </a:xfrm>
          <a:prstGeom prst="rect"/>
        </p:spPr>
      </p:pic>
      <p:sp>
        <p:nvSpPr>
          <p:cNvPr id="1048688" name="副标题"/>
          <p:cNvSpPr txBox="1">
            <a:spLocks noGrp="1"/>
          </p:cNvSpPr>
          <p:nvPr>
            <p:ph type="body" idx="7" hasCustomPrompt="1"/>
            <p:custDataLst>
              <p:tags r:id="rId3"/>
            </p:custDataLst>
          </p:nvPr>
        </p:nvSpPr>
        <p:spPr>
          <a:xfrm>
            <a:off x="4165600" y="1511300"/>
            <a:ext cx="3860800" cy="4603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n-lt"/>
                <a:ea typeface="宋体" pitchFamily="2" charset="-122"/>
                <a:cs typeface="+mn-lt"/>
                <a:sym typeface="思源宋体 CN Heavy" panose="02020900000000000000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6" hasCustomPrompt="1"/>
            <p:custDataLst>
              <p:tags r:id="rId4"/>
            </p:custDataLst>
          </p:nvPr>
        </p:nvSpPr>
        <p:spPr>
          <a:xfrm>
            <a:off x="3353435" y="221615"/>
            <a:ext cx="5485765" cy="1343660"/>
          </a:xfrm>
          <a:prstGeom prst="rect"/>
          <a:noFill/>
        </p:spPr>
        <p:txBody>
          <a:bodyPr anchor="b" anchorCtr="0" bIns="45720" lIns="91440" rIns="91440" rtlCol="0" tIns="45720" wrap="non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1" cap="none" dirty="0" sz="56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effectLst/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1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94550" y="1739900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10200000" scaled="1"/>
            </a:gra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3145737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912235" y="1740535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20940000" scaled="1"/>
            </a:gradFill>
            <a:prstDash val="solid"/>
            <a:miter lim="800000"/>
            <a:tailEnd type="oval"/>
          </a:ln>
          <a:effectLst/>
        </p:spPr>
      </p:cxnSp>
      <p:pic>
        <p:nvPicPr>
          <p:cNvPr id="2097161" name="图片 5" descr="00VCG41N1373297067 [转换]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3955415" y="5412740"/>
            <a:ext cx="920750" cy="920750"/>
          </a:xfrm>
          <a:prstGeom prst="rect"/>
        </p:spPr>
      </p:pic>
      <p:pic>
        <p:nvPicPr>
          <p:cNvPr id="2097163" name="图片 6" descr="00VCG41N1373297067 [转换]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8">
            <a:alphaModFix amt="78000"/>
          </a:blip>
          <a:stretch>
            <a:fillRect/>
          </a:stretch>
        </p:blipFill>
        <p:spPr>
          <a:xfrm>
            <a:off x="5061585" y="5986780"/>
            <a:ext cx="649605" cy="649605"/>
          </a:xfrm>
          <a:prstGeom prst="rect"/>
        </p:spPr>
      </p:pic>
      <p:pic>
        <p:nvPicPr>
          <p:cNvPr id="2097165" name="图片 53" descr="00VCG41N1373297067 [转换]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8">
            <a:alphaModFix amt="80000"/>
          </a:blip>
          <a:stretch>
            <a:fillRect/>
          </a:stretch>
        </p:blipFill>
        <p:spPr>
          <a:xfrm>
            <a:off x="8540115" y="5334000"/>
            <a:ext cx="412750" cy="4127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4590" r="22213" b="3704"/>
          <a:stretch>
            <a:fillRect/>
          </a:stretch>
        </p:blipFill>
        <p:spPr>
          <a:xfrm flipH="1" flipV="1">
            <a:off x="0" y="0"/>
            <a:ext cx="12192635" cy="6858000"/>
          </a:xfrm>
          <a:prstGeom prst="rect"/>
        </p:spPr>
      </p:pic>
      <p:pic>
        <p:nvPicPr>
          <p:cNvPr id="2097169" name="图片 8" descr="0VCG41N1373297067 [转换]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8620125" y="22225"/>
            <a:ext cx="3546475" cy="261239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5153025" y="1303655"/>
            <a:ext cx="5520055" cy="1845945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8800" i="0" kern="1200" kumimoji="0" lang="en-US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5153025" y="3149600"/>
            <a:ext cx="5520055" cy="185991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0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0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39" name="直接连接符 173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4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393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173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3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5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133665"/>
            <a:ext cx="10969200" cy="3384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3383" r="6951" b="609"/>
          <a:stretch>
            <a:fillRect/>
          </a:stretch>
        </p:blipFill>
        <p:spPr>
          <a:xfrm>
            <a:off x="0" y="8255"/>
            <a:ext cx="12192635" cy="6859270"/>
          </a:xfrm>
          <a:prstGeom prst="rect"/>
        </p:spPr>
      </p:pic>
      <p:cxnSp>
        <p:nvCxnSpPr>
          <p:cNvPr id="3145747" name="直接连接符 8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89318" y="3157538"/>
            <a:ext cx="0" cy="2527300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238250" y="2146935"/>
            <a:ext cx="7200265" cy="198247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54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文本占位符 6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38250" y="4401820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1.xml"/><Relationship Id="rId13" Type="http://schemas.openxmlformats.org/officeDocument/2006/relationships/image" Target="../media/image2.png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20" Type="http://schemas.openxmlformats.org/officeDocument/2006/relationships/tags" Target="../tags/tag88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047" r:id="rId1"/>
    <p:sldLayoutId id="2147498048" r:id="rId2"/>
    <p:sldLayoutId id="2147498049" r:id="rId3"/>
    <p:sldLayoutId id="2147498050" r:id="rId4"/>
    <p:sldLayoutId id="2147498051" r:id="rId5"/>
    <p:sldLayoutId id="2147498052" r:id="rId6"/>
    <p:sldLayoutId id="2147498053" r:id="rId7"/>
    <p:sldLayoutId id="2147498054" r:id="rId8"/>
    <p:sldLayoutId id="2147498055" r:id="rId9"/>
    <p:sldLayoutId id="2147498056" r:id="rId10"/>
    <p:sldLayoutId id="21474980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未标题-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29" name="直接连接符 173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6"/>
            <a:ext cx="10515600" cy="558240"/>
          </a:xfrm>
          <a:prstGeom prst="rect"/>
          <a:noFill/>
        </p:spPr>
        <p:txBody>
          <a:bodyPr anchor="b" anchorCtr="0" bIns="45720" lIns="91440" rIns="91440" rtlCol="0" tIns="45720" vert="horz" wrap="square">
            <a:no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147482"/>
            <a:ext cx="10515600" cy="5029481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084" r:id="rId1"/>
    <p:sldLayoutId id="2147498085" r:id="rId2"/>
    <p:sldLayoutId id="2147498086" r:id="rId3"/>
    <p:sldLayoutId id="2147498087" r:id="rId4"/>
    <p:sldLayoutId id="2147498088" r:id="rId5"/>
    <p:sldLayoutId id="2147498089" r:id="rId6"/>
    <p:sldLayoutId id="2147498090" r:id="rId7"/>
    <p:sldLayoutId id="2147498091" r:id="rId8"/>
    <p:sldLayoutId id="2147498092" r:id="rId9"/>
    <p:sldLayoutId id="2147498093" r:id="rId10"/>
    <p:sldLayoutId id="214749809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2800" i="0" kern="1200" kumimoji="0" lang="zh-CN" normalizeH="0" spc="300" strike="noStrike" u="none" smtClean="0">
          <a:ln>
            <a:noFill/>
          </a:ln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6060000" scaled="0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ags" Target="../tags/tag134.xml"/><Relationship Id="rId25" Type="http://schemas.openxmlformats.org/officeDocument/2006/relationships/tags" Target="../tags/tag135.xml"/><Relationship Id="rId26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tags" Target="../tags/tag402.xml"/><Relationship Id="rId18" Type="http://schemas.openxmlformats.org/officeDocument/2006/relationships/tags" Target="../tags/tag403.xml"/><Relationship Id="rId19" Type="http://schemas.openxmlformats.org/officeDocument/2006/relationships/tags" Target="../tags/tag404.xml"/><Relationship Id="rId20" Type="http://schemas.openxmlformats.org/officeDocument/2006/relationships/tags" Target="../tags/tag405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n-ea"/>
                <a:ea typeface="+mn-ea"/>
              </a:rPr>
              <a:t>XX,a click to unlimited possibilities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865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2024年新能源发电方案</a:t>
            </a:r>
            <a:endParaRPr altLang="en-US" dirty="0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3"/>
          <p:cNvSpPr>
            <a:spLocks noGrp="1"/>
          </p:cNvSpPr>
          <p:nvPr>
            <p:ph type="body" idx="7"/>
            <p:custDataLst>
              <p:tags r:id="rId1"/>
            </p:custDataLst>
          </p:nvPr>
        </p:nvSpPr>
        <p:spPr/>
        <p:txBody>
          <a:bodyPr>
            <a:normAutofit fontScale="100000"/>
          </a:bodyPr>
          <a:p>
            <a:r>
              <a:rPr altLang="en-US" lang="zh-CN">
                <a:latin typeface="+mj-ea"/>
                <a:ea typeface="+mj-ea"/>
              </a:rPr>
              <a:t>CONTENTS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8792" name="标题 4"/>
          <p:cNvSpPr>
            <a:spLocks noGrp="1"/>
          </p:cNvSpPr>
          <p:nvPr>
            <p:ph type="title" idx="6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4" name="序号"/>
          <p:cNvSpPr/>
          <p:nvPr>
            <p:custDataLst>
              <p:tags r:id="rId3"/>
            </p:custDataLst>
          </p:nvPr>
        </p:nvSpPr>
        <p:spPr bwMode="auto">
          <a:xfrm>
            <a:off x="1587500" y="239585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01.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6" name="标题"/>
          <p:cNvSpPr/>
          <p:nvPr>
            <p:custDataLst>
              <p:tags r:id="rId4"/>
            </p:custDataLst>
          </p:nvPr>
        </p:nvSpPr>
        <p:spPr>
          <a:xfrm>
            <a:off x="2574290" y="241681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2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新能源发电技术现状</a:t>
            </a:r>
            <a:endParaRPr altLang="zh-CN" b="1" dirty="0" sz="22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8" name="序号"/>
          <p:cNvSpPr/>
          <p:nvPr>
            <p:custDataLst>
              <p:tags r:id="rId5"/>
            </p:custDataLst>
          </p:nvPr>
        </p:nvSpPr>
        <p:spPr bwMode="auto">
          <a:xfrm>
            <a:off x="1587500" y="338645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03.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0" name="标题"/>
          <p:cNvSpPr/>
          <p:nvPr>
            <p:custDataLst>
              <p:tags r:id="rId6"/>
            </p:custDataLst>
          </p:nvPr>
        </p:nvSpPr>
        <p:spPr>
          <a:xfrm>
            <a:off x="2574290" y="340741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2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新能源发电方案的优势</a:t>
            </a:r>
            <a:endParaRPr altLang="zh-CN" b="1" dirty="0" sz="22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2" name="序号"/>
          <p:cNvSpPr/>
          <p:nvPr>
            <p:custDataLst>
              <p:tags r:id="rId7"/>
            </p:custDataLst>
          </p:nvPr>
        </p:nvSpPr>
        <p:spPr bwMode="auto">
          <a:xfrm>
            <a:off x="6673850" y="23768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02.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4" name="标题"/>
          <p:cNvSpPr/>
          <p:nvPr>
            <p:custDataLst>
              <p:tags r:id="rId8"/>
            </p:custDataLst>
          </p:nvPr>
        </p:nvSpPr>
        <p:spPr>
          <a:xfrm>
            <a:off x="7660640" y="239776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 fontScale="87143"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2024年新能源发电方案介绍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6" name="序号"/>
          <p:cNvSpPr/>
          <p:nvPr>
            <p:custDataLst>
              <p:tags r:id="rId9"/>
            </p:custDataLst>
          </p:nvPr>
        </p:nvSpPr>
        <p:spPr bwMode="auto">
          <a:xfrm>
            <a:off x="6673850" y="33674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04.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8" name="标题"/>
          <p:cNvSpPr/>
          <p:nvPr>
            <p:custDataLst>
              <p:tags r:id="rId10"/>
            </p:custDataLst>
          </p:nvPr>
        </p:nvSpPr>
        <p:spPr>
          <a:xfrm>
            <a:off x="7660640" y="338836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 fontScale="83571"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新能源发电方案的挑战与对策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0" name="序号"/>
          <p:cNvSpPr/>
          <p:nvPr>
            <p:custDataLst>
              <p:tags r:id="rId11"/>
            </p:custDataLst>
          </p:nvPr>
        </p:nvSpPr>
        <p:spPr bwMode="auto">
          <a:xfrm>
            <a:off x="1587500" y="436689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05.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2" name="标题"/>
          <p:cNvSpPr/>
          <p:nvPr>
            <p:custDataLst>
              <p:tags r:id="rId12"/>
            </p:custDataLst>
          </p:nvPr>
        </p:nvSpPr>
        <p:spPr>
          <a:xfrm>
            <a:off x="2574290" y="438785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2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新能源发电方案的实施建议</a:t>
            </a:r>
            <a:endParaRPr altLang="zh-CN" b="1" dirty="0" sz="22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4" name="序号"/>
          <p:cNvSpPr/>
          <p:nvPr>
            <p:custDataLst>
              <p:tags r:id="rId13"/>
            </p:custDataLst>
          </p:nvPr>
        </p:nvSpPr>
        <p:spPr bwMode="auto">
          <a:xfrm>
            <a:off x="6673850" y="436308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06.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6" name="标题"/>
          <p:cNvSpPr/>
          <p:nvPr>
            <p:custDataLst>
              <p:tags r:id="rId14"/>
            </p:custDataLst>
          </p:nvPr>
        </p:nvSpPr>
        <p:spPr>
          <a:xfrm>
            <a:off x="7660640" y="4384040"/>
            <a:ext cx="4029710" cy="73787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2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结论</a:t>
            </a:r>
            <a:endParaRPr altLang="zh-CN" b="1" dirty="0" sz="22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01.</a:t>
            </a:r>
            <a:endParaRPr altLang="en-US" dirty="0" lang="zh-CN"/>
          </a:p>
        </p:txBody>
      </p:sp>
      <p:sp>
        <p:nvSpPr>
          <p:cNvPr id="104885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新能源发电技术现状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新能源发电技术种类</a:t>
            </a:r>
            <a:endParaRPr altLang="en-US" lang="zh-CN"/>
          </a:p>
        </p:txBody>
      </p:sp>
      <p:sp>
        <p:nvSpPr>
          <p:cNvPr id="1048888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287145" y="1948815"/>
            <a:ext cx="710948" cy="206749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0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305560" y="4252595"/>
            <a:ext cx="675855" cy="185633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任意多边形 4"/>
          <p:cNvSpPr/>
          <p:nvPr>
            <p:custDataLst>
              <p:tags r:id="rId3"/>
            </p:custDataLst>
          </p:nvPr>
        </p:nvSpPr>
        <p:spPr>
          <a:xfrm>
            <a:off x="715010" y="2624455"/>
            <a:ext cx="1856332" cy="280143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任意多边形 5"/>
          <p:cNvSpPr/>
          <p:nvPr>
            <p:custDataLst>
              <p:tags r:id="rId4"/>
            </p:custDataLst>
          </p:nvPr>
        </p:nvSpPr>
        <p:spPr>
          <a:xfrm flipV="1">
            <a:off x="608330" y="2093595"/>
            <a:ext cx="2067498" cy="99411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5010" y="3213735"/>
            <a:ext cx="1856332" cy="1672527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太阳能发电：利用太阳能光子的能量，通过光伏效应转化为直流电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8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5737225" y="1948180"/>
            <a:ext cx="710948" cy="2068709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5755005" y="4252595"/>
            <a:ext cx="675855" cy="185633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18"/>
          <p:cNvSpPr/>
          <p:nvPr>
            <p:custDataLst>
              <p:tags r:id="rId8"/>
            </p:custDataLst>
          </p:nvPr>
        </p:nvSpPr>
        <p:spPr>
          <a:xfrm>
            <a:off x="5164455" y="2624455"/>
            <a:ext cx="1856332" cy="280143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19"/>
          <p:cNvSpPr/>
          <p:nvPr>
            <p:custDataLst>
              <p:tags r:id="rId9"/>
            </p:custDataLst>
          </p:nvPr>
        </p:nvSpPr>
        <p:spPr>
          <a:xfrm flipV="1">
            <a:off x="5058410" y="2093595"/>
            <a:ext cx="2068709" cy="99411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164455" y="3213735"/>
            <a:ext cx="1856332" cy="1672527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生物质能发电：利用生物质能进行燃烧或发酵产生蒸汽，驱动汽轮机发电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8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7962900" y="1979930"/>
            <a:ext cx="710948" cy="206749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7981315" y="4283075"/>
            <a:ext cx="675855" cy="185754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任意多边形 25"/>
          <p:cNvSpPr/>
          <p:nvPr>
            <p:custDataLst>
              <p:tags r:id="rId13"/>
            </p:custDataLst>
          </p:nvPr>
        </p:nvSpPr>
        <p:spPr>
          <a:xfrm>
            <a:off x="7390130" y="2655570"/>
            <a:ext cx="1857542" cy="280143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任意多边形 26"/>
          <p:cNvSpPr/>
          <p:nvPr>
            <p:custDataLst>
              <p:tags r:id="rId14"/>
            </p:custDataLst>
          </p:nvPr>
        </p:nvSpPr>
        <p:spPr>
          <a:xfrm flipV="1">
            <a:off x="7284720" y="2124710"/>
            <a:ext cx="2067498" cy="99411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90130" y="3244850"/>
            <a:ext cx="1856332" cy="1672527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地热能发电：利用地下热能进行发电，常见的方式有地热蒸汽发电和地热水发电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8" name="五边形 9"/>
          <p:cNvSpPr/>
          <p:nvPr>
            <p:custDataLst>
              <p:tags r:id="rId16"/>
            </p:custDataLst>
          </p:nvPr>
        </p:nvSpPr>
        <p:spPr>
          <a:xfrm rot="16200000" flipH="1">
            <a:off x="3511550" y="1959610"/>
            <a:ext cx="710948" cy="206749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529965" y="4264025"/>
            <a:ext cx="675855" cy="185633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11"/>
          <p:cNvSpPr/>
          <p:nvPr>
            <p:custDataLst>
              <p:tags r:id="rId18"/>
            </p:custDataLst>
          </p:nvPr>
        </p:nvSpPr>
        <p:spPr>
          <a:xfrm>
            <a:off x="2940050" y="2634615"/>
            <a:ext cx="1856332" cy="280143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任意多边形 12"/>
          <p:cNvSpPr/>
          <p:nvPr>
            <p:custDataLst>
              <p:tags r:id="rId19"/>
            </p:custDataLst>
          </p:nvPr>
        </p:nvSpPr>
        <p:spPr>
          <a:xfrm flipV="1">
            <a:off x="2833370" y="2104390"/>
            <a:ext cx="2067498" cy="99411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938780" y="3223895"/>
            <a:ext cx="1856332" cy="1672527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风力发电：利用风能驱动风力发电机旋转，再通过发电机产生电能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8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10187940" y="1979930"/>
            <a:ext cx="710948" cy="206749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10205720" y="4283075"/>
            <a:ext cx="675855" cy="185754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25"/>
          <p:cNvSpPr/>
          <p:nvPr>
            <p:custDataLst>
              <p:tags r:id="rId23"/>
            </p:custDataLst>
          </p:nvPr>
        </p:nvSpPr>
        <p:spPr>
          <a:xfrm>
            <a:off x="9614535" y="2655570"/>
            <a:ext cx="1857542" cy="280143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任意多边形 26"/>
          <p:cNvSpPr/>
          <p:nvPr>
            <p:custDataLst>
              <p:tags r:id="rId24"/>
            </p:custDataLst>
          </p:nvPr>
        </p:nvSpPr>
        <p:spPr>
          <a:xfrm flipV="1">
            <a:off x="9509760" y="2124710"/>
            <a:ext cx="2067498" cy="99411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614535" y="3244850"/>
            <a:ext cx="1856332" cy="1672527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海洋能发电：利用海洋能进行发电，如潮汐能、海浪能等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新能源发电技术发展现状</a:t>
            </a:r>
            <a:endParaRPr altLang="en-US" lang="zh-CN"/>
          </a:p>
        </p:txBody>
      </p:sp>
      <p:sp>
        <p:nvSpPr>
          <p:cNvPr id="1048972" name="矩形 3"/>
          <p:cNvSpPr/>
          <p:nvPr>
            <p:custDataLst>
              <p:tags r:id="rId1"/>
            </p:custDataLst>
          </p:nvPr>
        </p:nvSpPr>
        <p:spPr>
          <a:xfrm>
            <a:off x="1520115" y="1393190"/>
            <a:ext cx="9684515" cy="106478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13"/>
          <p:cNvSpPr/>
          <p:nvPr>
            <p:custDataLst>
              <p:tags r:id="rId2"/>
            </p:custDataLst>
          </p:nvPr>
        </p:nvSpPr>
        <p:spPr>
          <a:xfrm>
            <a:off x="981082" y="1393190"/>
            <a:ext cx="262641" cy="106478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文本框 4"/>
          <p:cNvSpPr txBox="1"/>
          <p:nvPr>
            <p:custDataLst>
              <p:tags r:id="rId3"/>
            </p:custDataLst>
          </p:nvPr>
        </p:nvSpPr>
        <p:spPr>
          <a:xfrm>
            <a:off x="1797406" y="1485188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光伏发电：技术成熟，成本下降，成为主流能源之一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39"/>
          <p:cNvSpPr/>
          <p:nvPr>
            <p:custDataLst>
              <p:tags r:id="rId4"/>
            </p:custDataLst>
          </p:nvPr>
        </p:nvSpPr>
        <p:spPr>
          <a:xfrm>
            <a:off x="1520115" y="2657196"/>
            <a:ext cx="9684515" cy="106478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5"/>
          <p:cNvSpPr/>
          <p:nvPr>
            <p:custDataLst>
              <p:tags r:id="rId5"/>
            </p:custDataLst>
          </p:nvPr>
        </p:nvSpPr>
        <p:spPr>
          <a:xfrm>
            <a:off x="981082" y="2657196"/>
            <a:ext cx="262641" cy="106478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41"/>
          <p:cNvSpPr txBox="1"/>
          <p:nvPr>
            <p:custDataLst>
              <p:tags r:id="rId6"/>
            </p:custDataLst>
          </p:nvPr>
        </p:nvSpPr>
        <p:spPr>
          <a:xfrm>
            <a:off x="1797406" y="2749195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风力发电：规模持续扩大，海上风电快速发展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12"/>
          <p:cNvSpPr/>
          <p:nvPr>
            <p:custDataLst>
              <p:tags r:id="rId7"/>
            </p:custDataLst>
          </p:nvPr>
        </p:nvSpPr>
        <p:spPr>
          <a:xfrm>
            <a:off x="1520115" y="3921203"/>
            <a:ext cx="9684515" cy="106478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17"/>
          <p:cNvSpPr/>
          <p:nvPr>
            <p:custDataLst>
              <p:tags r:id="rId8"/>
            </p:custDataLst>
          </p:nvPr>
        </p:nvSpPr>
        <p:spPr>
          <a:xfrm>
            <a:off x="981082" y="3921203"/>
            <a:ext cx="262641" cy="106478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19"/>
          <p:cNvSpPr txBox="1"/>
          <p:nvPr>
            <p:custDataLst>
              <p:tags r:id="rId9"/>
            </p:custDataLst>
          </p:nvPr>
        </p:nvSpPr>
        <p:spPr>
          <a:xfrm>
            <a:off x="1797406" y="4013201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生物质能发电：技术不断创新，生物质能发电效率提高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9"/>
          <p:cNvSpPr/>
          <p:nvPr>
            <p:custDataLst>
              <p:tags r:id="rId10"/>
            </p:custDataLst>
          </p:nvPr>
        </p:nvSpPr>
        <p:spPr>
          <a:xfrm>
            <a:off x="1520115" y="5184561"/>
            <a:ext cx="9684515" cy="106478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26"/>
          <p:cNvSpPr/>
          <p:nvPr>
            <p:custDataLst>
              <p:tags r:id="rId11"/>
            </p:custDataLst>
          </p:nvPr>
        </p:nvSpPr>
        <p:spPr>
          <a:xfrm>
            <a:off x="981082" y="5184561"/>
            <a:ext cx="262641" cy="106478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27"/>
          <p:cNvSpPr txBox="1"/>
          <p:nvPr>
            <p:custDataLst>
              <p:tags r:id="rId12"/>
            </p:custDataLst>
          </p:nvPr>
        </p:nvSpPr>
        <p:spPr>
          <a:xfrm>
            <a:off x="1797406" y="5276560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地热能发电：技术成熟，应用范围不断扩大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新能源发电技术存在的问题</a:t>
            </a:r>
            <a:endParaRPr altLang="en-US" lang="zh-CN"/>
          </a:p>
        </p:txBody>
      </p:sp>
      <p:sp>
        <p:nvSpPr>
          <p:cNvPr id="1049030" name="梯形 7"/>
          <p:cNvSpPr/>
          <p:nvPr>
            <p:custDataLst>
              <p:tags r:id="rId1"/>
            </p:custDataLst>
          </p:nvPr>
        </p:nvSpPr>
        <p:spPr>
          <a:xfrm flipV="1">
            <a:off x="608330" y="266474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032" name="任意多边形: 形状 9"/>
          <p:cNvSpPr/>
          <p:nvPr>
            <p:custDataLst>
              <p:tags r:id="rId2"/>
            </p:custDataLst>
          </p:nvPr>
        </p:nvSpPr>
        <p:spPr>
          <a:xfrm>
            <a:off x="689657" y="234642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034" name="矩形: 圆顶角 10"/>
          <p:cNvSpPr/>
          <p:nvPr>
            <p:custDataLst>
              <p:tags r:id="rId3"/>
            </p:custDataLst>
          </p:nvPr>
        </p:nvSpPr>
        <p:spPr>
          <a:xfrm flipH="1">
            <a:off x="608330" y="202810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36" name="正文"/>
          <p:cNvSpPr txBox="1"/>
          <p:nvPr>
            <p:custDataLst>
              <p:tags r:id="rId4"/>
            </p:custDataLst>
          </p:nvPr>
        </p:nvSpPr>
        <p:spPr>
          <a:xfrm>
            <a:off x="736674" y="293985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技术成熟度不足：部分新能源发电技术仍处于研发或试验阶段，尚未达到商业应用的水平。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8" name="梯形 40"/>
          <p:cNvSpPr/>
          <p:nvPr>
            <p:custDataLst>
              <p:tags r:id="rId5"/>
            </p:custDataLst>
          </p:nvPr>
        </p:nvSpPr>
        <p:spPr>
          <a:xfrm flipV="1">
            <a:off x="3432540" y="266474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040" name="任意多边形: 形状 41"/>
          <p:cNvSpPr/>
          <p:nvPr>
            <p:custDataLst>
              <p:tags r:id="rId6"/>
            </p:custDataLst>
          </p:nvPr>
        </p:nvSpPr>
        <p:spPr>
          <a:xfrm>
            <a:off x="3513867" y="234642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042" name="矩形: 圆顶角 42"/>
          <p:cNvSpPr/>
          <p:nvPr>
            <p:custDataLst>
              <p:tags r:id="rId7"/>
            </p:custDataLst>
          </p:nvPr>
        </p:nvSpPr>
        <p:spPr>
          <a:xfrm flipH="1">
            <a:off x="3432540" y="202810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44" name="正文"/>
          <p:cNvSpPr txBox="1"/>
          <p:nvPr>
            <p:custDataLst>
              <p:tags r:id="rId8"/>
            </p:custDataLst>
          </p:nvPr>
        </p:nvSpPr>
        <p:spPr>
          <a:xfrm>
            <a:off x="3560884" y="293985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设备成本高：目前新能源发电设备的制造成本较高，导致发电成本也随之升高。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46" name="梯形 46"/>
          <p:cNvSpPr/>
          <p:nvPr>
            <p:custDataLst>
              <p:tags r:id="rId9"/>
            </p:custDataLst>
          </p:nvPr>
        </p:nvSpPr>
        <p:spPr>
          <a:xfrm flipV="1">
            <a:off x="6256750" y="266474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048" name="任意多边形: 形状 47"/>
          <p:cNvSpPr/>
          <p:nvPr>
            <p:custDataLst>
              <p:tags r:id="rId10"/>
            </p:custDataLst>
          </p:nvPr>
        </p:nvSpPr>
        <p:spPr>
          <a:xfrm>
            <a:off x="6338077" y="234642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050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750" y="202810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52" name="正文"/>
          <p:cNvSpPr txBox="1"/>
          <p:nvPr>
            <p:custDataLst>
              <p:tags r:id="rId12"/>
            </p:custDataLst>
          </p:nvPr>
        </p:nvSpPr>
        <p:spPr>
          <a:xfrm>
            <a:off x="6385094" y="293985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储能技术瓶颈：新能源发电具有间歇性和不稳定性的特点，需要高效的储能技术来确保稳定供电。然而，现有的储能技术尚不能满足大规模新能源发电的需求。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4" name="梯形 52"/>
          <p:cNvSpPr/>
          <p:nvPr>
            <p:custDataLst>
              <p:tags r:id="rId13"/>
            </p:custDataLst>
          </p:nvPr>
        </p:nvSpPr>
        <p:spPr>
          <a:xfrm flipV="1">
            <a:off x="9080325" y="266474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056" name="任意多边形: 形状 53"/>
          <p:cNvSpPr/>
          <p:nvPr>
            <p:custDataLst>
              <p:tags r:id="rId14"/>
            </p:custDataLst>
          </p:nvPr>
        </p:nvSpPr>
        <p:spPr>
          <a:xfrm>
            <a:off x="9162287" y="234642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058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325" y="202810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60" name="正文"/>
          <p:cNvSpPr txBox="1"/>
          <p:nvPr>
            <p:custDataLst>
              <p:tags r:id="rId16"/>
            </p:custDataLst>
          </p:nvPr>
        </p:nvSpPr>
        <p:spPr>
          <a:xfrm>
            <a:off x="9208669" y="293985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电网接入问题：新能源发电的并网技术尚不成熟，如何实现大规模新能源发电的安全、稳定接入电网仍是一个亟待解决的问题。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新能源发电技术的发展趋势</a:t>
            </a:r>
            <a:endParaRPr altLang="en-US" lang="zh-CN"/>
          </a:p>
        </p:txBody>
      </p:sp>
      <p:sp>
        <p:nvSpPr>
          <p:cNvPr id="1049096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8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0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2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风力发电技术：随着风机大型化和风场建设技术的发展，风力发电将继续保持高速发展态势。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太阳能发电技术：随着光伏电池效率的提高和成本的降低，太阳能发电将成为未来新能源发电的主力军。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储能技术：随着电池技术的进步和成本的降低，储能技术将在新能源发电领域发挥越来越重要的作用。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智能电网技术：智能电网技术的发展将为新能源发电提供更好的并网条件，提高新能源发电的可靠性和稳定性。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02.</a:t>
            </a:r>
            <a:endParaRPr altLang="en-US" dirty="0" lang="zh-CN"/>
          </a:p>
        </p:txBody>
      </p:sp>
      <p:sp>
        <p:nvSpPr>
          <p:cNvPr id="104914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2024年新能源发电方案介绍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方案目标</a:t>
            </a:r>
            <a:endParaRPr altLang="en-US" lang="zh-CN"/>
          </a:p>
        </p:txBody>
      </p:sp>
      <p:sp>
        <p:nvSpPr>
          <p:cNvPr id="1049182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6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提高可再生能源利用率，促进可持续发展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减少化石能源消耗，降低碳排放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优化能源结构，保障能源安全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促进技术创新，提升产业竞争力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方案内容</a:t>
            </a:r>
            <a:endParaRPr altLang="en-US" lang="zh-CN"/>
          </a:p>
        </p:txBody>
      </p:sp>
      <p:sp>
        <p:nvSpPr>
          <p:cNvPr id="1049232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生物质能发电：利用生物质能进行燃烧或发酵产生蒸汽，驱动发电机发电。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太阳能发电：利用太阳能电池板将光能转化为电能，是当前最广泛应用的新能源发电方式。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风力发电：利用风力驱动风力发电机叶片旋转，进而通过发电机将机械能转化为电能。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地热能发电：利用地下热能进行发电，主要通过地热蒸汽或热水驱动涡轮机发电。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方案实施步骤</a:t>
            </a:r>
            <a:endParaRPr altLang="en-US" lang="zh-CN"/>
          </a:p>
        </p:txBody>
      </p:sp>
      <p:sp>
        <p:nvSpPr>
          <p:cNvPr id="1049298" name="正文"/>
          <p:cNvSpPr txBox="1"/>
          <p:nvPr>
            <p:custDataLst>
              <p:tags r:id="rId1"/>
            </p:custDataLst>
          </p:nvPr>
        </p:nvSpPr>
        <p:spPr>
          <a:xfrm>
            <a:off x="2815036" y="1393190"/>
            <a:ext cx="6555579" cy="8666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确定新能源发电目标：根据能源需求和可再生能源资源，制定明确的发电目标。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2"/>
            </p:custDataLst>
          </p:nvPr>
        </p:nvSpPr>
        <p:spPr>
          <a:xfrm>
            <a:off x="2815036" y="2390649"/>
            <a:ext cx="6555579" cy="8666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评估现有技术：对当前新能源发电技术进行评估，确定适合的发电技术。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3"/>
            </p:custDataLst>
          </p:nvPr>
        </p:nvSpPr>
        <p:spPr>
          <a:xfrm>
            <a:off x="2815036" y="3388108"/>
            <a:ext cx="6555579" cy="8666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制定实施计划：根据目标和技术评估结果，制定详细的实施计划。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4"/>
            </p:custDataLst>
          </p:nvPr>
        </p:nvSpPr>
        <p:spPr>
          <a:xfrm>
            <a:off x="2815036" y="4385566"/>
            <a:ext cx="6555579" cy="8666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建设新能源发电设施：按照实施计划，建设新能源发电设施。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5"/>
            </p:custDataLst>
          </p:nvPr>
        </p:nvSpPr>
        <p:spPr>
          <a:xfrm>
            <a:off x="2815036" y="5383025"/>
            <a:ext cx="6555579" cy="8666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运营与维护：对新能源发电设施进行运营和维护，确保其正常运行。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方案预期成果</a:t>
            </a:r>
            <a:endParaRPr altLang="en-US" lang="zh-CN"/>
          </a:p>
        </p:txBody>
      </p:sp>
      <p:sp>
        <p:nvSpPr>
          <p:cNvPr id="104934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5933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5120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8623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2495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3734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73194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3512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4630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6263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促进能源转型，提升能源安全保障能力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36382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推动新能源产业发展和技术创新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4065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减少化石能源消耗，降低碳排放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1567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提高可再生能源占比，优化能源结构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03.</a:t>
            </a:r>
            <a:endParaRPr altLang="en-US" dirty="0" lang="zh-CN"/>
          </a:p>
        </p:txBody>
      </p:sp>
      <p:sp>
        <p:nvSpPr>
          <p:cNvPr id="104940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新能源发电方案的优势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提高能源利用效率</a:t>
            </a:r>
            <a:endParaRPr altLang="en-US" lang="zh-CN"/>
          </a:p>
        </p:txBody>
      </p:sp>
      <p:sp>
        <p:nvSpPr>
          <p:cNvPr id="10494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3306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271389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高效利用资源：新能源发电方案能够更高效地利用各种资源，减少浪费。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2"/>
          <p:cNvSpPr/>
          <p:nvPr>
            <p:custDataLst>
              <p:tags r:id="rId3"/>
            </p:custDataLst>
          </p:nvPr>
        </p:nvSpPr>
        <p:spPr>
          <a:xfrm>
            <a:off x="1405611" y="2774427"/>
            <a:ext cx="1758249" cy="12451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72053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0971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降低能源消耗：采用新能源发电可以显著降低对传统能源的依赖，减少能源消耗。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3"/>
          <p:cNvSpPr/>
          <p:nvPr>
            <p:custDataLst>
              <p:tags r:id="rId6"/>
            </p:custDataLst>
          </p:nvPr>
        </p:nvSpPr>
        <p:spPr>
          <a:xfrm>
            <a:off x="3944601" y="2774427"/>
            <a:ext cx="1758249" cy="12451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038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870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提高供电稳定性：新能源发电具有可再生性，可以弥补传统能源供应的不足，提高供电稳定性。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4"/>
          <p:cNvSpPr/>
          <p:nvPr>
            <p:custDataLst>
              <p:tags r:id="rId9"/>
            </p:custDataLst>
          </p:nvPr>
        </p:nvSpPr>
        <p:spPr>
          <a:xfrm>
            <a:off x="6482269" y="2774427"/>
            <a:ext cx="1758249" cy="12451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48711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87037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减少环境污染：相比传统能源发电，新能源发电具有更低的污染排放，有利于环境保护。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5"/>
          <p:cNvSpPr/>
          <p:nvPr>
            <p:custDataLst>
              <p:tags r:id="rId12"/>
            </p:custDataLst>
          </p:nvPr>
        </p:nvSpPr>
        <p:spPr>
          <a:xfrm>
            <a:off x="9021259" y="2774427"/>
            <a:ext cx="1758249" cy="12451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降低环境污染</a:t>
            </a:r>
            <a:endParaRPr altLang="en-US" lang="zh-CN"/>
          </a:p>
        </p:txBody>
      </p:sp>
      <p:sp>
        <p:nvSpPr>
          <p:cNvPr id="10494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259996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6" name="矩形 65"/>
          <p:cNvSpPr/>
          <p:nvPr>
            <p:custDataLst>
              <p:tags r:id="rId2"/>
            </p:custDataLst>
          </p:nvPr>
        </p:nvSpPr>
        <p:spPr>
          <a:xfrm>
            <a:off x="1144658" y="1760585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66"/>
          <p:cNvSpPr txBox="1"/>
          <p:nvPr>
            <p:custDataLst>
              <p:tags r:id="rId3"/>
            </p:custDataLst>
          </p:nvPr>
        </p:nvSpPr>
        <p:spPr>
          <a:xfrm>
            <a:off x="1530196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减少化石燃料的消耗，降低二氧化碳排放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677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2" name="矩形 69"/>
          <p:cNvSpPr/>
          <p:nvPr>
            <p:custDataLst>
              <p:tags r:id="rId5"/>
            </p:custDataLst>
          </p:nvPr>
        </p:nvSpPr>
        <p:spPr>
          <a:xfrm>
            <a:off x="6397692" y="1760585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70"/>
          <p:cNvSpPr txBox="1"/>
          <p:nvPr>
            <p:custDataLst>
              <p:tags r:id="rId6"/>
            </p:custDataLst>
          </p:nvPr>
        </p:nvSpPr>
        <p:spPr>
          <a:xfrm>
            <a:off x="6783877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减少对环境的破坏和污染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259996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8" name="文本框 74"/>
          <p:cNvSpPr txBox="1"/>
          <p:nvPr>
            <p:custDataLst>
              <p:tags r:id="rId8"/>
            </p:custDataLst>
          </p:nvPr>
        </p:nvSpPr>
        <p:spPr>
          <a:xfrm>
            <a:off x="1530196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减少对传统能源的依赖，降低对石油、煤炭等资源的消耗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10" name="矩形 73"/>
          <p:cNvSpPr/>
          <p:nvPr>
            <p:custDataLst>
              <p:tags r:id="rId9"/>
            </p:custDataLst>
          </p:nvPr>
        </p:nvSpPr>
        <p:spPr>
          <a:xfrm>
            <a:off x="1144658" y="4340124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2641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4" name="矩形 84"/>
          <p:cNvSpPr/>
          <p:nvPr>
            <p:custDataLst>
              <p:tags r:id="rId11"/>
            </p:custDataLst>
          </p:nvPr>
        </p:nvSpPr>
        <p:spPr>
          <a:xfrm>
            <a:off x="6457304" y="4340124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85"/>
          <p:cNvSpPr txBox="1"/>
          <p:nvPr>
            <p:custDataLst>
              <p:tags r:id="rId12"/>
            </p:custDataLst>
          </p:nvPr>
        </p:nvSpPr>
        <p:spPr>
          <a:xfrm>
            <a:off x="6842842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提高能源利用效率，降低能源消耗成本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促进可再生能源的发展</a:t>
            </a:r>
            <a:endParaRPr altLang="en-US" lang="zh-CN"/>
          </a:p>
        </p:txBody>
      </p:sp>
      <p:sp>
        <p:nvSpPr>
          <p:cNvPr id="1049552" name="矩形 5"/>
          <p:cNvSpPr/>
          <p:nvPr>
            <p:custDataLst>
              <p:tags r:id="rId1"/>
            </p:custDataLst>
          </p:nvPr>
        </p:nvSpPr>
        <p:spPr>
          <a:xfrm>
            <a:off x="608330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10"/>
          <p:cNvSpPr/>
          <p:nvPr>
            <p:custDataLst>
              <p:tags r:id="rId2"/>
            </p:custDataLst>
          </p:nvPr>
        </p:nvSpPr>
        <p:spPr>
          <a:xfrm>
            <a:off x="962930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3"/>
            </p:custDataLst>
          </p:nvPr>
        </p:nvSpPr>
        <p:spPr>
          <a:xfrm>
            <a:off x="763308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减少对化石燃料的依赖，降低碳排放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8" name="矩形 6"/>
          <p:cNvSpPr/>
          <p:nvPr>
            <p:custDataLst>
              <p:tags r:id="rId4"/>
            </p:custDataLst>
          </p:nvPr>
        </p:nvSpPr>
        <p:spPr>
          <a:xfrm>
            <a:off x="3406861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11"/>
          <p:cNvSpPr/>
          <p:nvPr>
            <p:custDataLst>
              <p:tags r:id="rId5"/>
            </p:custDataLst>
          </p:nvPr>
        </p:nvSpPr>
        <p:spPr>
          <a:xfrm>
            <a:off x="3780593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6"/>
            </p:custDataLst>
          </p:nvPr>
        </p:nvSpPr>
        <p:spPr>
          <a:xfrm>
            <a:off x="356120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促进能源结构转型，保障能源安全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4" name="矩形 33"/>
          <p:cNvSpPr/>
          <p:nvPr>
            <p:custDataLst>
              <p:tags r:id="rId7"/>
            </p:custDataLst>
          </p:nvPr>
        </p:nvSpPr>
        <p:spPr>
          <a:xfrm>
            <a:off x="6200927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37"/>
          <p:cNvSpPr/>
          <p:nvPr>
            <p:custDataLst>
              <p:tags r:id="rId8"/>
            </p:custDataLst>
          </p:nvPr>
        </p:nvSpPr>
        <p:spPr>
          <a:xfrm>
            <a:off x="6555527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9"/>
            </p:custDataLst>
          </p:nvPr>
        </p:nvSpPr>
        <p:spPr>
          <a:xfrm>
            <a:off x="6355905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创造更多就业机会，促进经济发展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0" name="矩形 34"/>
          <p:cNvSpPr/>
          <p:nvPr>
            <p:custDataLst>
              <p:tags r:id="rId10"/>
            </p:custDataLst>
          </p:nvPr>
        </p:nvSpPr>
        <p:spPr>
          <a:xfrm>
            <a:off x="8989253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38"/>
          <p:cNvSpPr/>
          <p:nvPr>
            <p:custDataLst>
              <p:tags r:id="rId11"/>
            </p:custDataLst>
          </p:nvPr>
        </p:nvSpPr>
        <p:spPr>
          <a:xfrm>
            <a:off x="9362986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提升能源利用效率，提高能源品质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优化能源结构</a:t>
            </a:r>
            <a:endParaRPr altLang="en-US" lang="zh-CN"/>
          </a:p>
        </p:txBody>
      </p:sp>
      <p:sp>
        <p:nvSpPr>
          <p:cNvPr id="1049610" name="弧形 58"/>
          <p:cNvSpPr/>
          <p:nvPr>
            <p:custDataLst>
              <p:tags r:id="rId1"/>
            </p:custDataLst>
          </p:nvPr>
        </p:nvSpPr>
        <p:spPr>
          <a:xfrm>
            <a:off x="8107509" y="208652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弧形 57"/>
          <p:cNvSpPr/>
          <p:nvPr>
            <p:custDataLst>
              <p:tags r:id="rId2"/>
            </p:custDataLst>
          </p:nvPr>
        </p:nvSpPr>
        <p:spPr>
          <a:xfrm>
            <a:off x="608330" y="208652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椭圆 22"/>
          <p:cNvSpPr/>
          <p:nvPr>
            <p:custDataLst>
              <p:tags r:id="rId3"/>
            </p:custDataLst>
          </p:nvPr>
        </p:nvSpPr>
        <p:spPr>
          <a:xfrm>
            <a:off x="8448679" y="236208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椭圆 23"/>
          <p:cNvSpPr/>
          <p:nvPr>
            <p:custDataLst>
              <p:tags r:id="rId4"/>
            </p:custDataLst>
          </p:nvPr>
        </p:nvSpPr>
        <p:spPr>
          <a:xfrm>
            <a:off x="8834838" y="242019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5"/>
            </p:custDataLst>
          </p:nvPr>
        </p:nvSpPr>
        <p:spPr>
          <a:xfrm>
            <a:off x="8901385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促进能源安全和可持续发展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0" name="椭圆 24"/>
          <p:cNvSpPr/>
          <p:nvPr>
            <p:custDataLst>
              <p:tags r:id="rId6"/>
            </p:custDataLst>
          </p:nvPr>
        </p:nvSpPr>
        <p:spPr>
          <a:xfrm>
            <a:off x="6016437" y="236208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椭圆 25"/>
          <p:cNvSpPr/>
          <p:nvPr>
            <p:custDataLst>
              <p:tags r:id="rId7"/>
            </p:custDataLst>
          </p:nvPr>
        </p:nvSpPr>
        <p:spPr>
          <a:xfrm>
            <a:off x="6401659" y="242019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正文"/>
          <p:cNvSpPr txBox="1"/>
          <p:nvPr>
            <p:custDataLst>
              <p:tags r:id="rId8"/>
            </p:custDataLst>
          </p:nvPr>
        </p:nvSpPr>
        <p:spPr>
          <a:xfrm>
            <a:off x="6469143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降低温室气体排放，缓解全球气候变化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椭圆 7"/>
          <p:cNvSpPr/>
          <p:nvPr>
            <p:custDataLst>
              <p:tags r:id="rId9"/>
            </p:custDataLst>
          </p:nvPr>
        </p:nvSpPr>
        <p:spPr>
          <a:xfrm>
            <a:off x="3584195" y="236208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椭圆 9"/>
          <p:cNvSpPr/>
          <p:nvPr>
            <p:custDataLst>
              <p:tags r:id="rId10"/>
            </p:custDataLst>
          </p:nvPr>
        </p:nvSpPr>
        <p:spPr>
          <a:xfrm>
            <a:off x="3969417" y="242019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正文"/>
          <p:cNvSpPr txBox="1"/>
          <p:nvPr>
            <p:custDataLst>
              <p:tags r:id="rId11"/>
            </p:custDataLst>
          </p:nvPr>
        </p:nvSpPr>
        <p:spPr>
          <a:xfrm>
            <a:off x="4036901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促进可再生能源的发展，减少对化石燃料的依赖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2" name="椭圆 5"/>
          <p:cNvSpPr/>
          <p:nvPr>
            <p:custDataLst>
              <p:tags r:id="rId12"/>
            </p:custDataLst>
          </p:nvPr>
        </p:nvSpPr>
        <p:spPr>
          <a:xfrm>
            <a:off x="875455" y="236208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椭圆 4"/>
          <p:cNvSpPr/>
          <p:nvPr>
            <p:custDataLst>
              <p:tags r:id="rId13"/>
            </p:custDataLst>
          </p:nvPr>
        </p:nvSpPr>
        <p:spPr>
          <a:xfrm>
            <a:off x="1260677" y="242019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14"/>
            </p:custDataLst>
          </p:nvPr>
        </p:nvSpPr>
        <p:spPr>
          <a:xfrm>
            <a:off x="1328161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提高能源利用效率，减少能源浪费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04.</a:t>
            </a:r>
            <a:endParaRPr altLang="en-US" dirty="0" lang="zh-CN"/>
          </a:p>
        </p:txBody>
      </p:sp>
      <p:sp>
        <p:nvSpPr>
          <p:cNvPr id="104967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新能源发电方案的挑战与对策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技术难题与对策</a:t>
            </a:r>
            <a:endParaRPr altLang="en-US" lang="zh-CN"/>
          </a:p>
        </p:txBody>
      </p:sp>
      <p:sp>
        <p:nvSpPr>
          <p:cNvPr id="1049708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对策：加大研发力度，提高储能技术水平，实现稳定供电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技术难题：储能技术不成熟，难以实现稳定供电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技术难题：光伏发电受天气影响较大，发电效率不稳定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对策：多元化利用各种新能源，降低天气对新能源发电的影响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经济性问题与对策</a:t>
            </a:r>
            <a:endParaRPr altLang="en-US" lang="zh-CN"/>
          </a:p>
        </p:txBody>
      </p:sp>
      <p:sp>
        <p:nvSpPr>
          <p:cNvPr id="1049758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政府可以通过政策扶持、财政补贴等方式支持新能源发电技术的发展。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经济性是新能源发电方案面临的重要挑战之一，需要采取有效措施降低成本。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对策包括优化技术工艺、提高设备利用率、加强能源管理等方面。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企业应加强技术创新和合作，提高新能源发电的经济性和市场竞争力。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政策环境问题与对策</a:t>
            </a:r>
            <a:endParaRPr altLang="en-US" lang="zh-CN"/>
          </a:p>
        </p:txBody>
      </p:sp>
      <p:sp>
        <p:nvSpPr>
          <p:cNvPr id="1049824" name="矩形 15"/>
          <p:cNvSpPr/>
          <p:nvPr>
            <p:custDataLst>
              <p:tags r:id="rId1"/>
            </p:custDataLst>
          </p:nvPr>
        </p:nvSpPr>
        <p:spPr>
          <a:xfrm>
            <a:off x="2348230" y="1475644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政策支持不足：政府应加大对新能源发电产业的扶持力度，制定优惠政策，提高投资吸引力。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任意多边形 17"/>
          <p:cNvSpPr/>
          <p:nvPr>
            <p:custDataLst>
              <p:tags r:id="rId2"/>
            </p:custDataLst>
          </p:nvPr>
        </p:nvSpPr>
        <p:spPr>
          <a:xfrm flipV="1">
            <a:off x="2268274" y="139319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任意多边形 18"/>
          <p:cNvSpPr/>
          <p:nvPr>
            <p:custDataLst>
              <p:tags r:id="rId3"/>
            </p:custDataLst>
          </p:nvPr>
        </p:nvSpPr>
        <p:spPr>
          <a:xfrm flipH="1">
            <a:off x="8578117" y="196537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矩形 27"/>
          <p:cNvSpPr/>
          <p:nvPr>
            <p:custDataLst>
              <p:tags r:id="rId4"/>
            </p:custDataLst>
          </p:nvPr>
        </p:nvSpPr>
        <p:spPr>
          <a:xfrm>
            <a:off x="2348230" y="2819901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法规体系不完善：建立健全新能源发电相关法律法规，规范市场秩序，保障产业健康发展。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任意多边形 29"/>
          <p:cNvSpPr/>
          <p:nvPr>
            <p:custDataLst>
              <p:tags r:id="rId5"/>
            </p:custDataLst>
          </p:nvPr>
        </p:nvSpPr>
        <p:spPr>
          <a:xfrm flipV="1">
            <a:off x="2268274" y="273744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任意多边形 30"/>
          <p:cNvSpPr/>
          <p:nvPr>
            <p:custDataLst>
              <p:tags r:id="rId6"/>
            </p:custDataLst>
          </p:nvPr>
        </p:nvSpPr>
        <p:spPr>
          <a:xfrm flipH="1">
            <a:off x="8578117" y="330963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矩形 5"/>
          <p:cNvSpPr/>
          <p:nvPr>
            <p:custDataLst>
              <p:tags r:id="rId7"/>
            </p:custDataLst>
          </p:nvPr>
        </p:nvSpPr>
        <p:spPr>
          <a:xfrm>
            <a:off x="2348230" y="4164157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监管力度不够：加强新能源发电项目的监管力度，确保项目合规建设、运营和管理。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任意多边形 7"/>
          <p:cNvSpPr/>
          <p:nvPr>
            <p:custDataLst>
              <p:tags r:id="rId8"/>
            </p:custDataLst>
          </p:nvPr>
        </p:nvSpPr>
        <p:spPr>
          <a:xfrm flipV="1">
            <a:off x="2268274" y="408170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任意多边形 8"/>
          <p:cNvSpPr/>
          <p:nvPr>
            <p:custDataLst>
              <p:tags r:id="rId9"/>
            </p:custDataLst>
          </p:nvPr>
        </p:nvSpPr>
        <p:spPr>
          <a:xfrm flipH="1">
            <a:off x="8578117" y="465388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矩形 10"/>
          <p:cNvSpPr/>
          <p:nvPr>
            <p:custDataLst>
              <p:tags r:id="rId10"/>
            </p:custDataLst>
          </p:nvPr>
        </p:nvSpPr>
        <p:spPr>
          <a:xfrm>
            <a:off x="2348230" y="5508413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跨部门协调不力：建立健全跨部门协调机制，加强各部门之间的沟通与合作，形成工作合力。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任意多边形 12"/>
          <p:cNvSpPr/>
          <p:nvPr>
            <p:custDataLst>
              <p:tags r:id="rId11"/>
            </p:custDataLst>
          </p:nvPr>
        </p:nvSpPr>
        <p:spPr>
          <a:xfrm flipV="1">
            <a:off x="2268274" y="5425959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任意多边形 13"/>
          <p:cNvSpPr/>
          <p:nvPr>
            <p:custDataLst>
              <p:tags r:id="rId12"/>
            </p:custDataLst>
          </p:nvPr>
        </p:nvSpPr>
        <p:spPr>
          <a:xfrm flipH="1">
            <a:off x="8578117" y="5998142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社会认知问题与对策</a:t>
            </a:r>
            <a:endParaRPr altLang="en-US" lang="zh-CN"/>
          </a:p>
        </p:txBody>
      </p:sp>
      <p:sp>
        <p:nvSpPr>
          <p:cNvPr id="10498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6733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8"/>
          <p:cNvSpPr/>
          <p:nvPr>
            <p:custDataLst>
              <p:tags r:id="rId3"/>
            </p:custDataLst>
          </p:nvPr>
        </p:nvSpPr>
        <p:spPr>
          <a:xfrm>
            <a:off x="6439191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4163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6797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4"/>
          <p:cNvSpPr/>
          <p:nvPr>
            <p:custDataLst>
              <p:tags r:id="rId7"/>
            </p:custDataLst>
          </p:nvPr>
        </p:nvSpPr>
        <p:spPr>
          <a:xfrm>
            <a:off x="736495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4163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公众对新能源发电的认知不足，需要加强宣传和教育。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新能源发电与传统能源发电的竞争关系，需要政策引导和市场调节。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8078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5363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1"/>
          <p:cNvSpPr/>
          <p:nvPr>
            <p:custDataLst>
              <p:tags r:id="rId13"/>
            </p:custDataLst>
          </p:nvPr>
        </p:nvSpPr>
        <p:spPr>
          <a:xfrm>
            <a:off x="3661217" y="239335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5509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0578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7734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25"/>
          <p:cNvSpPr/>
          <p:nvPr>
            <p:custDataLst>
              <p:tags r:id="rId17"/>
            </p:custDataLst>
          </p:nvPr>
        </p:nvSpPr>
        <p:spPr>
          <a:xfrm>
            <a:off x="9216523" y="241834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8008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2773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新能源发电对环境的影响，需要加强监管和评估。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0274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新能源发电技术的不成熟和不稳定，需要加大研发和推广力度。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05.</a:t>
            </a:r>
            <a:endParaRPr altLang="en-US" dirty="0" lang="zh-CN"/>
          </a:p>
        </p:txBody>
      </p:sp>
      <p:sp>
        <p:nvSpPr>
          <p:cNvPr id="104995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新能源发电方案的实施建议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加强技术研发与创新</a:t>
            </a:r>
            <a:endParaRPr altLang="en-US" lang="zh-CN"/>
          </a:p>
        </p:txBody>
      </p:sp>
      <p:sp>
        <p:nvSpPr>
          <p:cNvPr id="1049992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加强国际合作，引进先进技术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加大投入力度，提高研发水平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鼓励企业自主创新，培养技术人才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建立创新激励机制，促进成果转化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完善相关政策与法规</a:t>
            </a:r>
            <a:endParaRPr altLang="en-US" lang="zh-CN"/>
          </a:p>
        </p:txBody>
      </p:sp>
      <p:sp>
        <p:nvSpPr>
          <p:cNvPr id="10500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6733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8"/>
          <p:cNvSpPr/>
          <p:nvPr>
            <p:custDataLst>
              <p:tags r:id="rId3"/>
            </p:custDataLst>
          </p:nvPr>
        </p:nvSpPr>
        <p:spPr>
          <a:xfrm>
            <a:off x="6439191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4163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6797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4"/>
          <p:cNvSpPr/>
          <p:nvPr>
            <p:custDataLst>
              <p:tags r:id="rId7"/>
            </p:custDataLst>
          </p:nvPr>
        </p:nvSpPr>
        <p:spPr>
          <a:xfrm>
            <a:off x="736495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4163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制定优惠政策，鼓励新能源发电的发展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加强监管，确保新能源发电的公平竞争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8078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5363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1"/>
          <p:cNvSpPr/>
          <p:nvPr>
            <p:custDataLst>
              <p:tags r:id="rId13"/>
            </p:custDataLst>
          </p:nvPr>
        </p:nvSpPr>
        <p:spPr>
          <a:xfrm>
            <a:off x="3661217" y="239335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5509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0578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7734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25"/>
          <p:cNvSpPr/>
          <p:nvPr>
            <p:custDataLst>
              <p:tags r:id="rId17"/>
            </p:custDataLst>
          </p:nvPr>
        </p:nvSpPr>
        <p:spPr>
          <a:xfrm>
            <a:off x="9216523" y="241834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8008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2773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推进立法工作，完善新能源发电的法律保障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0274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完善电价政策，建立合理的电价体系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加大投资力度</a:t>
            </a:r>
            <a:endParaRPr altLang="en-US" lang="zh-CN"/>
          </a:p>
        </p:txBody>
      </p:sp>
      <p:sp>
        <p:nvSpPr>
          <p:cNvPr id="1050132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政府应加大对新能源发电产业的投资，以促进技术的研发和应用。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企业应积极参与新能源发电项目，提高资金投入，推动产业的发展。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鼓励金融机构为新能源发电项目提供贷款支持，降低融资成本。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加强国际合作，吸引外资进入中国新能源发电市场，共同推动产业发展。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提高社会认知度与参与度</a:t>
            </a:r>
            <a:endParaRPr altLang="en-US" lang="zh-CN"/>
          </a:p>
        </p:txBody>
      </p:sp>
      <p:sp>
        <p:nvSpPr>
          <p:cNvPr id="1050174" name="矩形 5"/>
          <p:cNvSpPr/>
          <p:nvPr>
            <p:custDataLst>
              <p:tags r:id="rId1"/>
            </p:custDataLst>
          </p:nvPr>
        </p:nvSpPr>
        <p:spPr>
          <a:xfrm>
            <a:off x="608330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矩形 10"/>
          <p:cNvSpPr/>
          <p:nvPr>
            <p:custDataLst>
              <p:tags r:id="rId2"/>
            </p:custDataLst>
          </p:nvPr>
        </p:nvSpPr>
        <p:spPr>
          <a:xfrm>
            <a:off x="962930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TextBox 2"/>
          <p:cNvSpPr txBox="1"/>
          <p:nvPr>
            <p:custDataLst>
              <p:tags r:id="rId3"/>
            </p:custDataLst>
          </p:nvPr>
        </p:nvSpPr>
        <p:spPr>
          <a:xfrm>
            <a:off x="763308" y="3088952"/>
            <a:ext cx="2278909" cy="1840200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政府宣传：通过媒体、宣传册等方式向公众宣传新能源发电的优势和意义，提高社会认知度。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0" name="矩形 6"/>
          <p:cNvSpPr/>
          <p:nvPr>
            <p:custDataLst>
              <p:tags r:id="rId4"/>
            </p:custDataLst>
          </p:nvPr>
        </p:nvSpPr>
        <p:spPr>
          <a:xfrm>
            <a:off x="3406861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矩形 11"/>
          <p:cNvSpPr/>
          <p:nvPr>
            <p:custDataLst>
              <p:tags r:id="rId5"/>
            </p:custDataLst>
          </p:nvPr>
        </p:nvSpPr>
        <p:spPr>
          <a:xfrm>
            <a:off x="3780593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TextBox 2"/>
          <p:cNvSpPr txBox="1"/>
          <p:nvPr>
            <p:custDataLst>
              <p:tags r:id="rId6"/>
            </p:custDataLst>
          </p:nvPr>
        </p:nvSpPr>
        <p:spPr>
          <a:xfrm>
            <a:off x="3561201" y="3088952"/>
            <a:ext cx="2278909" cy="1840200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公众参与：鼓励居民、企业等参与新能源发电项目，提供相关政策和措施支持。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6" name="矩形 33"/>
          <p:cNvSpPr/>
          <p:nvPr>
            <p:custDataLst>
              <p:tags r:id="rId7"/>
            </p:custDataLst>
          </p:nvPr>
        </p:nvSpPr>
        <p:spPr>
          <a:xfrm>
            <a:off x="6200927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矩形 37"/>
          <p:cNvSpPr/>
          <p:nvPr>
            <p:custDataLst>
              <p:tags r:id="rId8"/>
            </p:custDataLst>
          </p:nvPr>
        </p:nvSpPr>
        <p:spPr>
          <a:xfrm>
            <a:off x="6555527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TextBox 2"/>
          <p:cNvSpPr txBox="1"/>
          <p:nvPr>
            <p:custDataLst>
              <p:tags r:id="rId9"/>
            </p:custDataLst>
          </p:nvPr>
        </p:nvSpPr>
        <p:spPr>
          <a:xfrm>
            <a:off x="6355905" y="3088952"/>
            <a:ext cx="2278909" cy="1840200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教育培训：开展新能源技术培训和科普活动，提高公众对新能源发电技术的了解和认识。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2" name="矩形 34"/>
          <p:cNvSpPr/>
          <p:nvPr>
            <p:custDataLst>
              <p:tags r:id="rId10"/>
            </p:custDataLst>
          </p:nvPr>
        </p:nvSpPr>
        <p:spPr>
          <a:xfrm>
            <a:off x="8989253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矩形 38"/>
          <p:cNvSpPr/>
          <p:nvPr>
            <p:custDataLst>
              <p:tags r:id="rId11"/>
            </p:custDataLst>
          </p:nvPr>
        </p:nvSpPr>
        <p:spPr>
          <a:xfrm>
            <a:off x="9362986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88952"/>
            <a:ext cx="2278909" cy="1840200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示范项目：建设新能源发电示范项目，展示新能源发电的成果和效益，吸引更多人参与。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06.</a:t>
            </a:r>
            <a:endParaRPr altLang="en-US" dirty="0" lang="zh-CN"/>
          </a:p>
        </p:txBody>
      </p:sp>
      <p:sp>
        <p:nvSpPr>
          <p:cNvPr id="105023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新能源发电方案的意义与价值</a:t>
            </a:r>
            <a:endParaRPr altLang="en-US" lang="zh-CN"/>
          </a:p>
        </p:txBody>
      </p:sp>
      <p:sp>
        <p:nvSpPr>
          <p:cNvPr id="10502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6733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18"/>
          <p:cNvSpPr/>
          <p:nvPr>
            <p:custDataLst>
              <p:tags r:id="rId3"/>
            </p:custDataLst>
          </p:nvPr>
        </p:nvSpPr>
        <p:spPr>
          <a:xfrm>
            <a:off x="6439191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4163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6797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4"/>
          <p:cNvSpPr/>
          <p:nvPr>
            <p:custDataLst>
              <p:tags r:id="rId7"/>
            </p:custDataLst>
          </p:nvPr>
        </p:nvSpPr>
        <p:spPr>
          <a:xfrm>
            <a:off x="736495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4163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减少对化石燃料的依赖，降低环境污染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促进可再生能源产业的发展和技术进步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8078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5363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11"/>
          <p:cNvSpPr/>
          <p:nvPr>
            <p:custDataLst>
              <p:tags r:id="rId13"/>
            </p:custDataLst>
          </p:nvPr>
        </p:nvSpPr>
        <p:spPr>
          <a:xfrm>
            <a:off x="3661217" y="239335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5509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0578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7734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25"/>
          <p:cNvSpPr/>
          <p:nvPr>
            <p:custDataLst>
              <p:tags r:id="rId17"/>
            </p:custDataLst>
          </p:nvPr>
        </p:nvSpPr>
        <p:spPr>
          <a:xfrm>
            <a:off x="9216523" y="241834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8008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2773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优化能源结构，保障国家能源安全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0274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提高能源利用效率和发电可靠性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对未来新能源发电发展的展望</a:t>
            </a:r>
            <a:endParaRPr altLang="en-US" lang="zh-CN"/>
          </a:p>
        </p:txBody>
      </p:sp>
      <p:sp>
        <p:nvSpPr>
          <p:cNvPr id="1050342" name="矩形 15"/>
          <p:cNvSpPr/>
          <p:nvPr>
            <p:custDataLst>
              <p:tags r:id="rId1"/>
            </p:custDataLst>
          </p:nvPr>
        </p:nvSpPr>
        <p:spPr>
          <a:xfrm>
            <a:off x="2348230" y="1475644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技术创新：随着科技的不断进步，新能源发电技术将更加成熟和高效，进一步提高发电效率和稳定性。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任意多边形 17"/>
          <p:cNvSpPr/>
          <p:nvPr>
            <p:custDataLst>
              <p:tags r:id="rId2"/>
            </p:custDataLst>
          </p:nvPr>
        </p:nvSpPr>
        <p:spPr>
          <a:xfrm flipV="1">
            <a:off x="2268274" y="139319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6" name="任意多边形 18"/>
          <p:cNvSpPr/>
          <p:nvPr>
            <p:custDataLst>
              <p:tags r:id="rId3"/>
            </p:custDataLst>
          </p:nvPr>
        </p:nvSpPr>
        <p:spPr>
          <a:xfrm flipH="1">
            <a:off x="8578117" y="196537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矩形 27"/>
          <p:cNvSpPr/>
          <p:nvPr>
            <p:custDataLst>
              <p:tags r:id="rId4"/>
            </p:custDataLst>
          </p:nvPr>
        </p:nvSpPr>
        <p:spPr>
          <a:xfrm>
            <a:off x="2348230" y="2819901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多元化能源结构：未来新能源发电将逐渐成为主流能源，与化石能源形成互补，共同支撑全球能源需求。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任意多边形 29"/>
          <p:cNvSpPr/>
          <p:nvPr>
            <p:custDataLst>
              <p:tags r:id="rId5"/>
            </p:custDataLst>
          </p:nvPr>
        </p:nvSpPr>
        <p:spPr>
          <a:xfrm flipV="1">
            <a:off x="2268274" y="273744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任意多边形 30"/>
          <p:cNvSpPr/>
          <p:nvPr>
            <p:custDataLst>
              <p:tags r:id="rId6"/>
            </p:custDataLst>
          </p:nvPr>
        </p:nvSpPr>
        <p:spPr>
          <a:xfrm flipH="1">
            <a:off x="8578117" y="330963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矩形 5"/>
          <p:cNvSpPr/>
          <p:nvPr>
            <p:custDataLst>
              <p:tags r:id="rId7"/>
            </p:custDataLst>
          </p:nvPr>
        </p:nvSpPr>
        <p:spPr>
          <a:xfrm>
            <a:off x="2348230" y="4164157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智能电网建设：智能电网技术的发展将有效整合各类新能源发电资源，提高电网的智能化水平和运行效率。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任意多边形 7"/>
          <p:cNvSpPr/>
          <p:nvPr>
            <p:custDataLst>
              <p:tags r:id="rId8"/>
            </p:custDataLst>
          </p:nvPr>
        </p:nvSpPr>
        <p:spPr>
          <a:xfrm flipV="1">
            <a:off x="2268274" y="408170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任意多边形 8"/>
          <p:cNvSpPr/>
          <p:nvPr>
            <p:custDataLst>
              <p:tags r:id="rId9"/>
            </p:custDataLst>
          </p:nvPr>
        </p:nvSpPr>
        <p:spPr>
          <a:xfrm flipH="1">
            <a:off x="8578117" y="465388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矩形 10"/>
          <p:cNvSpPr/>
          <p:nvPr>
            <p:custDataLst>
              <p:tags r:id="rId10"/>
            </p:custDataLst>
          </p:nvPr>
        </p:nvSpPr>
        <p:spPr>
          <a:xfrm>
            <a:off x="2348230" y="5508413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政策支持：各国政府将继续加大对新能源发电产业的支持力度，制定更加优惠的政策和法规，促进新能源发电产业的可持续发展。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任意多边形 12"/>
          <p:cNvSpPr/>
          <p:nvPr>
            <p:custDataLst>
              <p:tags r:id="rId11"/>
            </p:custDataLst>
          </p:nvPr>
        </p:nvSpPr>
        <p:spPr>
          <a:xfrm flipV="1">
            <a:off x="2268274" y="5425959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任意多边形 13"/>
          <p:cNvSpPr/>
          <p:nvPr>
            <p:custDataLst>
              <p:tags r:id="rId12"/>
            </p:custDataLst>
          </p:nvPr>
        </p:nvSpPr>
        <p:spPr>
          <a:xfrm flipH="1">
            <a:off x="8578117" y="5998142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5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感谢您的观看！</a:t>
            </a:r>
            <a:endParaRPr altLang="en-US" dirty="0" lang="zh-CN"/>
          </a:p>
        </p:txBody>
      </p:sp>
      <p:sp>
        <p:nvSpPr>
          <p:cNvPr id="105040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 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SUBTYPE" val="b"/>
  <p:tag name="KSO_WM_UNIT_PRESET_TEXT" val="汇报人：稻小壳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1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！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UNIT_PRESET_TEXT" val="汇报人：稻小壳"/>
  <p:tag name="KSO_WM_UNIT_SUBTYPE" val="b"/>
  <p:tag name="KSO_WM_UNIT_NOCLEAR" val="0"/>
  <p:tag name="KSO_WM_UNIT_VALUE" val="8"/>
  <p:tag name="KSO_WM_UNIT_CONTENT_GROUP_TYPE" val="contentchip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898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898"/>
</p:tagLst>
</file>

<file path=ppt/tags/tag8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8"/>
  <p:tag name="KSO_WM_SPECIAL_SOURCE" val="bdnull"/>
  <p:tag name="KSO_WM_TEMPLATE_THUMBS_INDEX" val="1、11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1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文档 标题内容"/>
</p:tagLst>
</file>

<file path=ppt/tags/tag91.xml><?xml version="1.0" encoding="utf-8"?>
<p:tagLst xmlns:p="http://schemas.openxmlformats.org/presentationml/2006/main">
  <p:tag name="KSO_WM_BEAUTIFY_FLAG" val="#wm#"/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8_1*f*1"/>
  <p:tag name="KSO_WM_TEMPLATE_CATEGORY" val="custom"/>
  <p:tag name="KSO_WM_TEMPLATE_INDEX" val="20230898"/>
  <p:tag name="KSO_WM_UNIT_LAYERLEVEL" val="1"/>
  <p:tag name="KSO_WM_TAG_VERSION" val="1.0"/>
  <p:tag name="KSO_WM_UNIT_PRESET_TEXT" val="汇报人：WPS"/>
</p:tagLst>
</file>

<file path=ppt/tags/tag92.xml><?xml version="1.0" encoding="utf-8"?>
<p:tagLst xmlns:p="http://schemas.openxmlformats.org/presentationml/2006/main">
  <p:tag name="KSO_WM_SLIDE_ID" val="custom2023089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8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50.35&quot;,&quot;top&quot;:&quot;110.8&quot;,&quot;width&quot;:&quot;712.3&quot;,&quot;height&quot;:&quot;362.9&quot;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6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6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898_6*l_h_i*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898_6*l_h_i*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898_6*l_h_i*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898_6*l_h_i*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898_6*l_h_i*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898_6*l_h_i*1_6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SLIDE_ID" val="custom2023089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8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1.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0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4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4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4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4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4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4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4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4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4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4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4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4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4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4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4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4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4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4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4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4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4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4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4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4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4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2.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4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3.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8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4.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1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5.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0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6.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85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！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8_11*f*1"/>
  <p:tag name="KSO_WM_TEMPLATE_CATEGORY" val="custom"/>
  <p:tag name="KSO_WM_TEMPLATE_INDEX" val="20230898"/>
  <p:tag name="KSO_WM_UNIT_LAYERLEVEL" val="1"/>
  <p:tag name="KSO_WM_TAG_VERSION" val="1.0"/>
  <p:tag name="KSO_WM_UNIT_SUBTYPE" val="b"/>
  <p:tag name="KSO_WM_UNIT_NOCLEAR" val="0"/>
  <p:tag name="KSO_WM_UNIT_VALUE" val="8"/>
  <p:tag name="KSO_WM_UNIT_TYPE" val="f"/>
  <p:tag name="KSO_WM_UNIT_INDEX" val="1"/>
  <p:tag name="KSO_WM_UNIT_PRESET_TEXT" val="汇报人：WPS"/>
</p:tagLst>
</file>

<file path=ppt/tags/tag420.xml><?xml version="1.0" encoding="utf-8"?>
<p:tagLst xmlns:p="http://schemas.openxmlformats.org/presentationml/2006/main">
  <p:tag name="KSO_WM_SLIDE_ID" val="custom20230898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898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50.35&quot;,&quot;top&quot;:&quot;110.8&quot;,&quot;width&quot;:&quot;712.3&quot;,&quot;height&quot;:&quot;362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2">
      <a:dk1>
        <a:srgbClr val="000000"/>
      </a:dk1>
      <a:lt1>
        <a:srgbClr val="FFFFFF"/>
      </a:lt1>
      <a:dk2>
        <a:srgbClr val="593613"/>
      </a:dk2>
      <a:lt2>
        <a:srgbClr val="EEE6DC"/>
      </a:lt2>
      <a:accent1>
        <a:srgbClr val="DA9652"/>
      </a:accent1>
      <a:accent2>
        <a:srgbClr val="BFA460"/>
      </a:accent2>
      <a:accent3>
        <a:srgbClr val="A4B16D"/>
      </a:accent3>
      <a:accent4>
        <a:srgbClr val="88BF7B"/>
      </a:accent4>
      <a:accent5>
        <a:srgbClr val="6DCC88"/>
      </a:accent5>
      <a:accent6>
        <a:srgbClr val="52DA96"/>
      </a:accent6>
      <a:hlink>
        <a:srgbClr val="4FB080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2024-01-05T20:13:29Z</dcterms:created>
  <dcterms:modified xsi:type="dcterms:W3CDTF">2024-01-05T20:13:29Z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f41e2bbdcc59493e9cc6f20687be0f5d_21</vt:lpwstr>
  </property>
</Properties>
</file>