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73" r:id="rId1"/>
    <p:sldMasterId id="2147489610" r:id="rId2"/>
  </p:sldMasterIdLst>
  <p:notesMasterIdLst>
    <p:notesMasterId r:id="rId3"/>
  </p:notesMasterIdLst>
  <p:sldIdLst>
    <p:sldId id="2929" r:id="rId4"/>
    <p:sldId id="2932" r:id="rId5"/>
    <p:sldId id="2935" r:id="rId6"/>
    <p:sldId id="2938" r:id="rId7"/>
    <p:sldId id="2941" r:id="rId8"/>
    <p:sldId id="2944" r:id="rId9"/>
    <p:sldId id="2947" r:id="rId10"/>
    <p:sldId id="2950" r:id="rId11"/>
    <p:sldId id="2953" r:id="rId12"/>
    <p:sldId id="2956" r:id="rId13"/>
    <p:sldId id="2959" r:id="rId14"/>
    <p:sldId id="2962" r:id="rId15"/>
    <p:sldId id="2965" r:id="rId16"/>
    <p:sldId id="2968" r:id="rId17"/>
    <p:sldId id="2971" r:id="rId18"/>
    <p:sldId id="2974" r:id="rId19"/>
    <p:sldId id="2977" r:id="rId20"/>
    <p:sldId id="2980" r:id="rId21"/>
    <p:sldId id="2983" r:id="rId22"/>
    <p:sldId id="2986" r:id="rId23"/>
    <p:sldId id="2989" r:id="rId24"/>
    <p:sldId id="2992" r:id="rId25"/>
    <p:sldId id="2995" r:id="rId26"/>
    <p:sldId id="2998" r:id="rId27"/>
    <p:sldId id="3001" r:id="rId28"/>
    <p:sldId id="3004" r:id="rId29"/>
    <p:sldId id="3007" r:id="rId30"/>
    <p:sldId id="301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74" r:id="rId1"/>
    <p:sldLayoutId id="2147489575" r:id="rId2"/>
    <p:sldLayoutId id="2147489576" r:id="rId3"/>
    <p:sldLayoutId id="2147489577" r:id="rId4"/>
    <p:sldLayoutId id="2147489578" r:id="rId5"/>
    <p:sldLayoutId id="2147489579" r:id="rId6"/>
    <p:sldLayoutId id="2147489580" r:id="rId7"/>
    <p:sldLayoutId id="2147489581" r:id="rId8"/>
    <p:sldLayoutId id="2147489582" r:id="rId9"/>
    <p:sldLayoutId id="2147489583" r:id="rId10"/>
    <p:sldLayoutId id="21474895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611" r:id="rId1"/>
    <p:sldLayoutId id="2147489612" r:id="rId2"/>
    <p:sldLayoutId id="2147489613" r:id="rId3"/>
    <p:sldLayoutId id="2147489614" r:id="rId4"/>
    <p:sldLayoutId id="2147489615" r:id="rId5"/>
    <p:sldLayoutId id="2147489616" r:id="rId6"/>
    <p:sldLayoutId id="2147489617" r:id="rId7"/>
    <p:sldLayoutId id="2147489618" r:id="rId8"/>
    <p:sldLayoutId id="2147489619" r:id="rId9"/>
    <p:sldLayoutId id="2147489620" r:id="rId10"/>
    <p:sldLayoutId id="214748962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2024年建筑设计行业智慧城市规划研究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建筑设计行业智慧城市规划背景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建筑设计行业智慧城市规划现状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建筑设计行业智慧城市规划策略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建筑设计行业智慧城市规划未来展望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促进建筑设计行业智慧城市规划发展的建议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建筑设计行业智慧城市规划背景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城市化进程加速</a:t>
            </a:r>
            <a:endParaRPr altLang="en-US" lang="zh-CN"/>
          </a:p>
        </p:txBody>
      </p:sp>
      <p:sp>
        <p:nvSpPr>
          <p:cNvPr id="10489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城市化率从2010年的49.68%增长至2020年的60.60%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城市人口数量从2010年的6.65亿增长至2020年的9.01亿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城市建成区面积从2010年的4万平方公里增长至2020年的6万平方公里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城市空间布局持续优化，新型城镇化建设加速推进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智慧城市建设需求</a:t>
            </a:r>
            <a:endParaRPr altLang="en-US" lang="zh-CN"/>
          </a:p>
        </p:txBody>
      </p:sp>
      <p:sp>
        <p:nvSpPr>
          <p:cNvPr id="10489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信息技术的发展为智慧城市建设提供了技术支持和可能性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城市化进程加速，传统城市规划和管理方式难以满足需求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智慧城市能够提高城市运行效率和管理水平，提升居民生活品质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政策推动和政府投资为智慧城市建设提供了有力保障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建筑设计行业转型</a:t>
            </a:r>
            <a:endParaRPr altLang="en-US" lang="zh-CN"/>
          </a:p>
        </p:txBody>
      </p:sp>
      <p:sp>
        <p:nvSpPr>
          <p:cNvPr id="1049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数字化、智能化技术的应用为建筑设计行业转型提供了技术支持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建筑设计行业需要适应市场需求，提高自身的竞争力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传统建筑行业面临挑战，需要寻求创新和变革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智慧城市规划成为未来城市发展的重要趋势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技术发展推动变革</a:t>
            </a:r>
            <a:endParaRPr altLang="en-US" lang="zh-CN"/>
          </a:p>
        </p:txBody>
      </p:sp>
      <p:sp>
        <p:nvSpPr>
          <p:cNvPr id="10490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物联网技术的发展，使得城市各领域能够实现智能化管理和协同工作。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人工智能技术的突破，为智慧城市规划提供了更高效、智能的决策支持。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云计算技术的普及，为智慧城市规划提供了强大的数据存储和处理能力。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大数据分析技术的应用，使得城市规划师能够更好地分析城市发展需求和趋势。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建筑设计行业智慧城市规划现状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智慧城市规划理念</a:t>
            </a:r>
            <a:endParaRPr altLang="en-US" lang="zh-CN"/>
          </a:p>
        </p:txBody>
      </p:sp>
      <p:sp>
        <p:nvSpPr>
          <p:cNvPr id="1049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强调可持续发展，注重环境保护和资源利用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数字化和智能化技术的应用，提升城市管理和服务水平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注重城市文化和历史传承，实现城市特色发展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以人为本，提高市民生活质量和幸福感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建筑设计行业参与方式</a:t>
            </a:r>
            <a:endParaRPr altLang="en-US" lang="zh-CN"/>
          </a:p>
        </p:txBody>
      </p:sp>
      <p:sp>
        <p:nvSpPr>
          <p:cNvPr id="10492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建筑设计企业与智慧城市规划项目合作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建筑设计企业转型为智慧城市规划专业服务商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建筑设计企业参与智慧城市规划人才培养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建筑设计企业与科技公司合作推动智慧城市规划技术创新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智慧城市规划实践案例</a:t>
            </a:r>
            <a:endParaRPr altLang="en-US" lang="zh-CN"/>
          </a:p>
        </p:txBody>
      </p:sp>
      <p:sp>
        <p:nvSpPr>
          <p:cNvPr id="10493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案例名称：上海智慧城市规划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案例介绍：上海作为国内智慧城市建设先行者，通过大数据、物联网等技术手段，实现了城市智能化管理和服务。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案例名称：深圳智慧城市规划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案例介绍：深圳作为国内创新型城市，通过智慧城市建设，提高了城市治理水平和生活品质，成为全国智慧城市建设的标杆。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当前面临的主要问题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智慧城市建设资金不足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缺乏专业人才和技术支持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数据安全与隐私保护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技术标准与规范不统一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建筑设计行业智慧城市规划策略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创新规划理念</a:t>
            </a:r>
            <a:endParaRPr altLang="en-US" lang="zh-CN"/>
          </a:p>
        </p:txBody>
      </p:sp>
      <p:sp>
        <p:nvSpPr>
          <p:cNvPr id="1049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绿色环保：推广绿色建筑、生态保护等理念，降低城市环境负荷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数字化转型：利用大数据、云计算等技术提升规划效率和准确性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人文关怀：关注城市居民需求，创造宜居、可持续发展的城市环境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智慧管理：运用物联网、AI等技术实现城市管理智能化，提高城市运营效率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强化技术应用</a:t>
            </a:r>
            <a:endParaRPr altLang="en-US" lang="zh-CN"/>
          </a:p>
        </p:txBody>
      </p:sp>
      <p:sp>
        <p:nvSpPr>
          <p:cNvPr id="10495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引入先进的信息技术，实现建筑设计和城市规划的数字化和智能化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利用大数据和云计算技术，提高城市规划的精准度和科学性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运用物联网和传感器技术，实时监测城市环境和设施的运行状态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引入人工智能和机器学习技术，提高建筑设计行业的创新能力和效率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提升设计品质</a:t>
            </a:r>
            <a:endParaRPr altLang="en-US" lang="zh-CN"/>
          </a:p>
        </p:txBody>
      </p:sp>
      <p:sp>
        <p:nvSpPr>
          <p:cNvPr id="10495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引入智能化技术，提高设计效率与精准度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注重绿色环保理念，降低能耗与碳排放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强化文化传承与创新，打造特色城市风貌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优化城市空间布局，提升居民生活品质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提高城市管理效率：通过大数据、物联网等技术，实现城市管理的智能化和精细化，提升城市治理水平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优化资源配置：通过智能化手段，合理分配城市资源，提高资源利用效率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促进绿色发展：利用先进技术，推动绿色建筑和可持续发展，降低能耗和减少环境污染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增强城市创新能力：鼓励技术创新和跨界合作，推动智慧城市规划领域的创新发展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建筑设计行业智慧城市规划未来展望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数字化技术：利用大数据、云计算等技术实现建筑信息模型（BIM）的普及和应用。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智能化技术：运用物联网、传感器等技术，实现建筑设备的智能控制和能源管理。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绿色化技术：推广可再生能源、节能技术等，降低建筑能耗和碳排放。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人性化技术：注重用户体验和人性化设计，运用虚拟现实、增强现实等技术提高建筑使用舒适度。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行业变革方向</a:t>
            </a:r>
            <a:endParaRPr altLang="en-US" lang="zh-CN"/>
          </a:p>
        </p:txBody>
      </p:sp>
      <p:sp>
        <p:nvSpPr>
          <p:cNvPr id="104978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数字化转型：利用大数据、人工智能等技术提升建筑设计行业的效率和精度。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绿色环保：推动可持续发展，注重生态保护和资源循环利用。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智能化设计：利用虚拟现实、增强现实等技术实现设计过程的智能化和可视化。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跨界合作：加强与其他行业的合作，共同推动城市规划的创新与发展。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可持续发展目标</a:t>
            </a:r>
            <a:endParaRPr altLang="en-US" lang="zh-CN"/>
          </a:p>
        </p:txBody>
      </p:sp>
      <p:sp>
        <p:nvSpPr>
          <p:cNvPr id="10498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绿色建筑：通过节能、环保的设计理念，降低建筑对环境的影响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智能化：利用先进技术，提高建筑设计行业的生产效率和资源利用率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人文关怀：关注城市居民的生活需求，创造宜居、便捷的城市环境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创新发展：鼓励创新思维和技术应用，推动建筑设计行业的可持续发展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未来智慧城市规划重点</a:t>
            </a:r>
            <a:endParaRPr altLang="en-US" lang="zh-CN"/>
          </a:p>
        </p:txBody>
      </p:sp>
      <p:sp>
        <p:nvSpPr>
          <p:cNvPr id="10498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数字化转型：利用大数据、云计算等技术提升城市管理效率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可持续发展：注重绿色建筑、节能减排，打造低碳城市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智能化设施：建设智能交通、智能安防等基础设施，提升城市服务水平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人性化设计：关注市民需求，优化城市空间布局，提升市民生活品质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促进建筑设计行业智慧城市规划发展的建议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政策支持与引导</a:t>
            </a:r>
            <a:endParaRPr altLang="en-US" lang="zh-CN"/>
          </a:p>
        </p:txBody>
      </p:sp>
      <p:sp>
        <p:nvSpPr>
          <p:cNvPr id="10499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建立智慧城市规划标准与规范，引导行业健康发展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推广智慧城市规划的成功案例，提高行业认知度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制定相关政策，鼓励建筑设计行业参与智慧城市规划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加大对智慧城市规划项目的资金支持力度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500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培养专业人才：通过高校教育、培训机构等途径，培养具备建筑设计、城市规划、信息技术等多方面知识的专业人才。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引进优秀人才：吸引国内外优秀人才加入建筑设计行业，提高智慧城市规划水平。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建立人才库：建立建筑设计行业智慧城市规划领域的人才库，加强人才交流与合作。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培训与进修：鼓励企业与个人参加培训与进修，提升专业素养和技能水平。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促进跨界合作与交流</a:t>
            </a:r>
            <a:endParaRPr altLang="en-US" lang="zh-CN"/>
          </a:p>
        </p:txBody>
      </p:sp>
      <p:sp>
        <p:nvSpPr>
          <p:cNvPr id="10501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鼓励企业、高校和研究机构之间的合作与交流，促进技术创新和人才培养，推动智慧城市规划的可持续发展。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促进建筑、科技、环保等领域的跨界合作，共同推进智慧城市规划的发展。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加强国际间的交流与合作，引进国外先进的智慧城市规划理念和技术，提高我国建筑设计行业的国际竞争力。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建立跨界合作平台，促进信息共享和资源整合，提高智慧城市规划的整体效益。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发挥企业在规划中的主体作用</a:t>
            </a:r>
            <a:endParaRPr altLang="en-US" lang="zh-CN"/>
          </a:p>
        </p:txBody>
      </p:sp>
      <p:sp>
        <p:nvSpPr>
          <p:cNvPr id="10501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鼓励企业积极参与智慧城市规划，提高规划的科学性和实用性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发挥企业在技术创新方面的优势，推动智慧城市规划的技术进步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建立企业与政府、社会各界的合作机制，共同推进智慧城市规划的实施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完善企业参与规划的法律法规体系，保障企业的合法权益和规划的合法性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2024-01-05T01:48:29Z</dcterms:created>
  <dcterms:modified xsi:type="dcterms:W3CDTF">2024-01-05T01:48:29Z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c227986f5e27433693daf24d1fac07d7_21</vt:lpwstr>
  </property>
</Properties>
</file>